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75" r:id="rId4"/>
    <p:sldId id="257" r:id="rId5"/>
    <p:sldId id="258" r:id="rId6"/>
    <p:sldId id="259" r:id="rId7"/>
    <p:sldId id="260" r:id="rId8"/>
    <p:sldId id="261" r:id="rId9"/>
    <p:sldId id="262" r:id="rId10"/>
    <p:sldId id="263" r:id="rId11"/>
    <p:sldId id="264" r:id="rId12"/>
    <p:sldId id="265" r:id="rId13"/>
    <p:sldId id="267" r:id="rId14"/>
    <p:sldId id="268" r:id="rId15"/>
    <p:sldId id="269" r:id="rId16"/>
    <p:sldId id="271" r:id="rId17"/>
    <p:sldId id="270"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1" r:id="rId35"/>
    <p:sldId id="289" r:id="rId36"/>
    <p:sldId id="290" r:id="rId37"/>
    <p:sldId id="292" r:id="rId38"/>
    <p:sldId id="293" r:id="rId39"/>
    <p:sldId id="294" r:id="rId40"/>
    <p:sldId id="295" r:id="rId41"/>
    <p:sldId id="296" r:id="rId42"/>
    <p:sldId id="297" r:id="rId43"/>
    <p:sldId id="298" r:id="rId44"/>
    <p:sldId id="299" r:id="rId45"/>
    <p:sldId id="300" r:id="rId46"/>
    <p:sldId id="303" r:id="rId47"/>
    <p:sldId id="301" r:id="rId48"/>
    <p:sldId id="302" r:id="rId49"/>
    <p:sldId id="304" r:id="rId50"/>
    <p:sldId id="308" r:id="rId51"/>
    <p:sldId id="305" r:id="rId52"/>
    <p:sldId id="306" r:id="rId53"/>
    <p:sldId id="307" r:id="rId54"/>
    <p:sldId id="309" r:id="rId55"/>
    <p:sldId id="310" r:id="rId56"/>
    <p:sldId id="311" r:id="rId57"/>
    <p:sldId id="312" r:id="rId58"/>
    <p:sldId id="313" r:id="rId59"/>
    <p:sldId id="314" r:id="rId60"/>
    <p:sldId id="315" r:id="rId61"/>
    <p:sldId id="316" r:id="rId62"/>
    <p:sldId id="317" r:id="rId63"/>
    <p:sldId id="321" r:id="rId64"/>
    <p:sldId id="318" r:id="rId65"/>
    <p:sldId id="319" r:id="rId66"/>
    <p:sldId id="320" r:id="rId67"/>
    <p:sldId id="322" r:id="rId68"/>
    <p:sldId id="323" r:id="rId69"/>
    <p:sldId id="324" r:id="rId70"/>
    <p:sldId id="325" r:id="rId71"/>
    <p:sldId id="326" r:id="rId72"/>
    <p:sldId id="327" r:id="rId73"/>
    <p:sldId id="328" r:id="rId74"/>
    <p:sldId id="329" r:id="rId75"/>
    <p:sldId id="330" r:id="rId76"/>
    <p:sldId id="331" r:id="rId77"/>
    <p:sldId id="335" r:id="rId78"/>
    <p:sldId id="332" r:id="rId79"/>
    <p:sldId id="333" r:id="rId80"/>
    <p:sldId id="334" r:id="rId81"/>
    <p:sldId id="336" r:id="rId82"/>
    <p:sldId id="337" r:id="rId83"/>
    <p:sldId id="338" r:id="rId84"/>
    <p:sldId id="339" r:id="rId85"/>
    <p:sldId id="341" r:id="rId86"/>
    <p:sldId id="340" r:id="rId87"/>
    <p:sldId id="343" r:id="rId88"/>
    <p:sldId id="342" r:id="rId89"/>
    <p:sldId id="344" r:id="rId90"/>
    <p:sldId id="345" r:id="rId91"/>
    <p:sldId id="346" r:id="rId92"/>
    <p:sldId id="347" r:id="rId93"/>
    <p:sldId id="348" r:id="rId94"/>
    <p:sldId id="349" r:id="rId95"/>
    <p:sldId id="353" r:id="rId96"/>
    <p:sldId id="350" r:id="rId97"/>
    <p:sldId id="351" r:id="rId98"/>
    <p:sldId id="352" r:id="rId99"/>
    <p:sldId id="357" r:id="rId100"/>
    <p:sldId id="354" r:id="rId101"/>
    <p:sldId id="355" r:id="rId102"/>
    <p:sldId id="356" r:id="rId103"/>
    <p:sldId id="358" r:id="rId104"/>
    <p:sldId id="359" r:id="rId105"/>
    <p:sldId id="360" r:id="rId106"/>
    <p:sldId id="361" r:id="rId107"/>
    <p:sldId id="362" r:id="rId108"/>
    <p:sldId id="364" r:id="rId109"/>
    <p:sldId id="363"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83" r:id="rId125"/>
    <p:sldId id="384" r:id="rId126"/>
    <p:sldId id="385" r:id="rId127"/>
    <p:sldId id="386" r:id="rId128"/>
    <p:sldId id="387" r:id="rId129"/>
    <p:sldId id="379" r:id="rId130"/>
    <p:sldId id="380" r:id="rId131"/>
    <p:sldId id="381" r:id="rId132"/>
    <p:sldId id="382" r:id="rId133"/>
    <p:sldId id="389" r:id="rId134"/>
    <p:sldId id="388" r:id="rId135"/>
    <p:sldId id="390" r:id="rId136"/>
    <p:sldId id="391" r:id="rId137"/>
    <p:sldId id="392" r:id="rId138"/>
    <p:sldId id="393" r:id="rId139"/>
    <p:sldId id="394" r:id="rId140"/>
    <p:sldId id="399" r:id="rId141"/>
    <p:sldId id="395" r:id="rId142"/>
    <p:sldId id="396" r:id="rId143"/>
    <p:sldId id="400" r:id="rId144"/>
    <p:sldId id="401" r:id="rId145"/>
    <p:sldId id="402" r:id="rId146"/>
    <p:sldId id="397" r:id="rId147"/>
    <p:sldId id="398" r:id="rId148"/>
    <p:sldId id="403" r:id="rId149"/>
    <p:sldId id="404" r:id="rId150"/>
    <p:sldId id="405" r:id="rId151"/>
    <p:sldId id="406" r:id="rId152"/>
    <p:sldId id="407" r:id="rId153"/>
    <p:sldId id="408" r:id="rId154"/>
    <p:sldId id="409" r:id="rId155"/>
    <p:sldId id="410" r:id="rId156"/>
    <p:sldId id="411" r:id="rId157"/>
    <p:sldId id="412" r:id="rId158"/>
    <p:sldId id="417" r:id="rId159"/>
    <p:sldId id="418" r:id="rId160"/>
    <p:sldId id="419" r:id="rId161"/>
    <p:sldId id="420" r:id="rId162"/>
    <p:sldId id="422" r:id="rId163"/>
    <p:sldId id="421" r:id="rId164"/>
    <p:sldId id="423" r:id="rId165"/>
    <p:sldId id="424" r:id="rId166"/>
    <p:sldId id="425" r:id="rId167"/>
    <p:sldId id="426" r:id="rId168"/>
    <p:sldId id="427" r:id="rId169"/>
    <p:sldId id="428" r:id="rId170"/>
    <p:sldId id="429" r:id="rId171"/>
    <p:sldId id="413" r:id="rId172"/>
    <p:sldId id="414" r:id="rId173"/>
    <p:sldId id="430" r:id="rId174"/>
    <p:sldId id="415" r:id="rId175"/>
    <p:sldId id="416" r:id="rId176"/>
    <p:sldId id="431" r:id="rId177"/>
    <p:sldId id="432" r:id="rId178"/>
    <p:sldId id="433" r:id="rId179"/>
    <p:sldId id="434" r:id="rId180"/>
    <p:sldId id="438" r:id="rId181"/>
    <p:sldId id="435" r:id="rId182"/>
    <p:sldId id="436" r:id="rId183"/>
    <p:sldId id="437" r:id="rId184"/>
    <p:sldId id="439" r:id="rId185"/>
    <p:sldId id="440" r:id="rId186"/>
    <p:sldId id="441" r:id="rId187"/>
    <p:sldId id="446" r:id="rId188"/>
    <p:sldId id="447" r:id="rId189"/>
    <p:sldId id="448" r:id="rId190"/>
    <p:sldId id="442" r:id="rId191"/>
    <p:sldId id="449" r:id="rId192"/>
    <p:sldId id="443" r:id="rId193"/>
    <p:sldId id="450" r:id="rId194"/>
    <p:sldId id="444" r:id="rId195"/>
    <p:sldId id="445" r:id="rId196"/>
    <p:sldId id="451" r:id="rId197"/>
    <p:sldId id="452" r:id="rId198"/>
    <p:sldId id="453" r:id="rId199"/>
    <p:sldId id="454" r:id="rId200"/>
    <p:sldId id="456" r:id="rId201"/>
    <p:sldId id="457" r:id="rId202"/>
    <p:sldId id="455" r:id="rId203"/>
    <p:sldId id="458" r:id="rId204"/>
    <p:sldId id="459" r:id="rId205"/>
    <p:sldId id="462" r:id="rId206"/>
    <p:sldId id="460" r:id="rId207"/>
    <p:sldId id="463" r:id="rId2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ableStyles" Target="tableStyle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presProps" Target="pres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ABF934-FCEE-4A5F-A175-4311ECE66AD4}"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44912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BF934-FCEE-4A5F-A175-4311ECE66AD4}"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388905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CEABF934-FCEE-4A5F-A175-4311ECE66AD4}"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422869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CEABF934-FCEE-4A5F-A175-4311ECE66AD4}"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1816747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BF934-FCEE-4A5F-A175-4311ECE66AD4}"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3072570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BF934-FCEE-4A5F-A175-4311ECE66AD4}"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244844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ABF934-FCEE-4A5F-A175-4311ECE66AD4}"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177490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BF934-FCEE-4A5F-A175-4311ECE66AD4}"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56456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ABF934-FCEE-4A5F-A175-4311ECE66AD4}"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222075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BF934-FCEE-4A5F-A175-4311ECE66AD4}"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421192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ABF934-FCEE-4A5F-A175-4311ECE66AD4}"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192042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BF934-FCEE-4A5F-A175-4311ECE66AD4}"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222612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BF934-FCEE-4A5F-A175-4311ECE66AD4}"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391328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EABF934-FCEE-4A5F-A175-4311ECE66AD4}" type="datetimeFigureOut">
              <a:rPr lang="en-US" smtClean="0"/>
              <a:t>11/15/2017</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F53FA492-6760-43AB-875E-20E21CAF579D}" type="slidenum">
              <a:rPr lang="en-US" smtClean="0"/>
              <a:t>‹#›</a:t>
            </a:fld>
            <a:endParaRPr lang="en-US"/>
          </a:p>
        </p:txBody>
      </p:sp>
    </p:spTree>
    <p:extLst>
      <p:ext uri="{BB962C8B-B14F-4D97-AF65-F5344CB8AC3E}">
        <p14:creationId xmlns:p14="http://schemas.microsoft.com/office/powerpoint/2010/main" val="132852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EABF934-FCEE-4A5F-A175-4311ECE66AD4}" type="datetimeFigureOut">
              <a:rPr lang="en-US" smtClean="0"/>
              <a:t>11/15/2017</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53FA492-6760-43AB-875E-20E21CAF579D}" type="slidenum">
              <a:rPr lang="en-US" smtClean="0"/>
              <a:t>‹#›</a:t>
            </a:fld>
            <a:endParaRPr lang="en-US"/>
          </a:p>
        </p:txBody>
      </p:sp>
    </p:spTree>
    <p:extLst>
      <p:ext uri="{BB962C8B-B14F-4D97-AF65-F5344CB8AC3E}">
        <p14:creationId xmlns:p14="http://schemas.microsoft.com/office/powerpoint/2010/main" val="42455263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www.fusetools.com/docs/ux-markup/classes"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fusetools.com/docs/ux-markup/properties"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s://www.fusetools.com/docs/ux-markup/dependencies"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fusetools.com/docs/ux-markup/binding-and-auto-bind#ux-bind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www.fusetools.com/docs/ux-markup/user-events"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fusetools.com/docs/fuse/controls/container"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hyperlink" Target="https://www.fusetools.com/docs/ux-markup/templates"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fusetools.com/docs/fuse/controls/dockpanel"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https://www.fusetools.com/docs/fuse/controls/gri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www.fusetools.com/docs/fuse/controls/wrappanel"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https://material.io/guidelines/layout/responsive-ui.html#responsive-ui-breakpoi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hyperlink" Target="https://www.fusetools.com/docs/fuse/animations/animator"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easings.net/"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hyperlink" Target="https://www.fusetools.com/docs/fuse/animations/cubicbeziereasing"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hyperlink" Target="https://www.fusetools.com/docs/fuse/triggers/trigger"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hyperlink" Target="https://www.fusetools.com/docs/fuse/triggers/transition" TargetMode="Externa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fusetools.com/docs/fuse/controls/dockpane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fusetools.com/docs/fuse/controls/grid" TargetMode="External"/><Relationship Id="rId2" Type="http://schemas.openxmlformats.org/officeDocument/2006/relationships/hyperlink" Target="https://www.fusetools.com/docs/fuse/controls/grid#rows-and-columns-properti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fusetools.com/docs/fusejs/observable-api"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arketplace.visualstudio.com/items?itemName=iGN97.fuse-vscode" TargetMode="External"/><Relationship Id="rId7" Type="http://schemas.openxmlformats.org/officeDocument/2006/relationships/hyperlink" Target="https://packagecontrol.io/packages/Fuse" TargetMode="External"/><Relationship Id="rId2" Type="http://schemas.openxmlformats.org/officeDocument/2006/relationships/hyperlink" Target="file:///C:\docs\basics\installation\visual-studio-code-plugin" TargetMode="External"/><Relationship Id="rId1" Type="http://schemas.openxmlformats.org/officeDocument/2006/relationships/slideLayout" Target="../slideLayouts/slideLayout2.xml"/><Relationship Id="rId6" Type="http://schemas.openxmlformats.org/officeDocument/2006/relationships/hyperlink" Target="file:///C:\docs\basics\installation\sublime-plugin" TargetMode="External"/><Relationship Id="rId5" Type="http://schemas.openxmlformats.org/officeDocument/2006/relationships/hyperlink" Target="https://atom.io/packages/fuse" TargetMode="External"/><Relationship Id="rId4" Type="http://schemas.openxmlformats.org/officeDocument/2006/relationships/hyperlink" Target="file:///C:\docs\basics\installation\atom-plugi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fusetools.com/docs/testing/testin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www.fusetools.com/docs/fuse/animations/animator" TargetMode="External"/><Relationship Id="rId2" Type="http://schemas.openxmlformats.org/officeDocument/2006/relationships/hyperlink" Target="https://www.fusetools.com/docs/fuse/triggers/trigg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www.fusetools.com/docs/navigation/navigation"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fusetools.com/docs/native-interop/foreign-cod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developer.android.com/studio/run/device.html" TargetMode="External"/><Relationship Id="rId2" Type="http://schemas.openxmlformats.org/officeDocument/2006/relationships/hyperlink" Target="https://developer.android.com/studio/run/oem-usb.html#Drive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itunes.apple.com/en/app/xcode/id497799835"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www.fusetools.com/docs/preview-and-export/signing"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www.fusetools.com/docs/preview-and-export/signing"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Fuse in Action</a:t>
            </a:r>
            <a:endParaRPr lang="en-US" dirty="0"/>
          </a:p>
        </p:txBody>
      </p:sp>
      <p:sp>
        <p:nvSpPr>
          <p:cNvPr id="3" name="Subtitle 2"/>
          <p:cNvSpPr>
            <a:spLocks noGrp="1"/>
          </p:cNvSpPr>
          <p:nvPr>
            <p:ph type="subTitle" idx="1"/>
          </p:nvPr>
        </p:nvSpPr>
        <p:spPr/>
        <p:txBody>
          <a:bodyPr/>
          <a:lstStyle/>
          <a:p>
            <a:r>
              <a:rPr lang="en-US" dirty="0" smtClean="0"/>
              <a:t>2017</a:t>
            </a:r>
            <a:endParaRPr lang="en-US" dirty="0"/>
          </a:p>
        </p:txBody>
      </p:sp>
    </p:spTree>
    <p:extLst>
      <p:ext uri="{BB962C8B-B14F-4D97-AF65-F5344CB8AC3E}">
        <p14:creationId xmlns:p14="http://schemas.microsoft.com/office/powerpoint/2010/main" val="213657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new </a:t>
            </a:r>
            <a:r>
              <a:rPr lang="en-US" dirty="0" smtClean="0"/>
              <a:t>project cont.</a:t>
            </a:r>
            <a:endParaRPr lang="en-US" dirty="0"/>
          </a:p>
        </p:txBody>
      </p:sp>
      <p:sp>
        <p:nvSpPr>
          <p:cNvPr id="3" name="Content Placeholder 2"/>
          <p:cNvSpPr>
            <a:spLocks noGrp="1"/>
          </p:cNvSpPr>
          <p:nvPr>
            <p:ph idx="1"/>
          </p:nvPr>
        </p:nvSpPr>
        <p:spPr/>
        <p:txBody>
          <a:bodyPr/>
          <a:lstStyle/>
          <a:p>
            <a:pPr algn="just"/>
            <a:r>
              <a:rPr lang="en-US" dirty="0"/>
              <a:t>To start a new project, we first have to pick a template. Fuse comes with a few templates </a:t>
            </a:r>
            <a:r>
              <a:rPr lang="en-US" dirty="0" smtClean="0"/>
              <a:t>which </a:t>
            </a:r>
            <a:r>
              <a:rPr lang="en-US" dirty="0"/>
              <a:t>provide a good starting point when starting from scratch. For the purpose of this guide, we want to choose the "New Fuse project" template. This template gives a project with one file in which we can easily start building our app. Choose this template by clicking the box with its name, and then click the "create" button. You will then have to pick a name and a directory for your project.</a:t>
            </a:r>
          </a:p>
        </p:txBody>
      </p:sp>
    </p:spTree>
    <p:extLst>
      <p:ext uri="{BB962C8B-B14F-4D97-AF65-F5344CB8AC3E}">
        <p14:creationId xmlns:p14="http://schemas.microsoft.com/office/powerpoint/2010/main" val="272579860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Components and </a:t>
            </a:r>
            <a:r>
              <a:rPr lang="en-US" b="0" dirty="0" smtClean="0"/>
              <a:t>reusability</a:t>
            </a:r>
            <a:endParaRPr lang="en-US" dirty="0"/>
          </a:p>
        </p:txBody>
      </p:sp>
      <p:sp>
        <p:nvSpPr>
          <p:cNvPr id="3" name="Content Placeholder 2"/>
          <p:cNvSpPr>
            <a:spLocks noGrp="1"/>
          </p:cNvSpPr>
          <p:nvPr>
            <p:ph idx="1"/>
          </p:nvPr>
        </p:nvSpPr>
        <p:spPr/>
        <p:txBody>
          <a:bodyPr/>
          <a:lstStyle/>
          <a:p>
            <a:pPr algn="just"/>
            <a:r>
              <a:rPr lang="en-US" dirty="0"/>
              <a:t>UX Markup is a composable declarative language where existing components can easily be combined into new, more complex components. Componentization is an important part of Fuse, and central to achieving good code structure.</a:t>
            </a:r>
          </a:p>
          <a:p>
            <a:pPr marL="0" indent="0" algn="just">
              <a:buNone/>
            </a:pPr>
            <a:endParaRPr lang="en-US" dirty="0"/>
          </a:p>
        </p:txBody>
      </p:sp>
    </p:spTree>
    <p:extLst>
      <p:ext uri="{BB962C8B-B14F-4D97-AF65-F5344CB8AC3E}">
        <p14:creationId xmlns:p14="http://schemas.microsoft.com/office/powerpoint/2010/main" val="23931167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How to create </a:t>
            </a:r>
            <a:r>
              <a:rPr lang="en-US" b="0" dirty="0" smtClean="0"/>
              <a:t>components</a:t>
            </a:r>
            <a:endParaRPr lang="en-US" dirty="0"/>
          </a:p>
        </p:txBody>
      </p:sp>
      <p:sp>
        <p:nvSpPr>
          <p:cNvPr id="5" name="Content Placeholder 4"/>
          <p:cNvSpPr>
            <a:spLocks noGrp="1"/>
          </p:cNvSpPr>
          <p:nvPr>
            <p:ph idx="1"/>
          </p:nvPr>
        </p:nvSpPr>
        <p:spPr>
          <a:xfrm>
            <a:off x="199875" y="2148396"/>
            <a:ext cx="5896124" cy="4792662"/>
          </a:xfrm>
        </p:spPr>
        <p:txBody>
          <a:bodyPr>
            <a:normAutofit/>
          </a:bodyPr>
          <a:lstStyle/>
          <a:p>
            <a:pPr algn="just"/>
            <a:r>
              <a:rPr lang="en-US" altLang="en-US" dirty="0"/>
              <a:t>A component is defined using the </a:t>
            </a:r>
            <a:r>
              <a:rPr lang="en-US" altLang="en-US" b="1" u="sng" dirty="0"/>
              <a:t>ux:Class</a:t>
            </a:r>
            <a:r>
              <a:rPr lang="en-US" altLang="en-US" dirty="0"/>
              <a:t> attribute. This turns the object it is on into a class definition, meaning we can reuse that piece of UX in as many places as we want. A class definition also inherits all the properties of the class it is created from (sometimes called its parent class or super class). When we create an object from a class definition, we say that we are creating an instance of that class. The following example defines a class called </a:t>
            </a:r>
            <a:r>
              <a:rPr lang="en-US" altLang="en-US" b="1" u="sng" dirty="0"/>
              <a:t>MyButton</a:t>
            </a:r>
            <a:r>
              <a:rPr lang="en-US" altLang="en-US" dirty="0"/>
              <a:t> which inherits from </a:t>
            </a:r>
            <a:r>
              <a:rPr lang="en-US" altLang="en-US" b="1" u="sng" dirty="0"/>
              <a:t>Panel</a:t>
            </a:r>
            <a:r>
              <a:rPr lang="en-US" altLang="en-US" dirty="0"/>
              <a:t> and contains a </a:t>
            </a:r>
            <a:r>
              <a:rPr lang="en-US" altLang="en-US" b="1" u="sng" dirty="0"/>
              <a:t>Text</a:t>
            </a:r>
            <a:r>
              <a:rPr lang="en-US" altLang="en-US" dirty="0"/>
              <a:t> object. </a:t>
            </a:r>
          </a:p>
          <a:p>
            <a:pPr algn="just"/>
            <a:endParaRPr lang="en-US" dirty="0"/>
          </a:p>
        </p:txBody>
      </p:sp>
      <p:sp>
        <p:nvSpPr>
          <p:cNvPr id="7" name="Rectangle 6"/>
          <p:cNvSpPr/>
          <p:nvPr/>
        </p:nvSpPr>
        <p:spPr>
          <a:xfrm>
            <a:off x="6095999" y="2983648"/>
            <a:ext cx="6287303" cy="2031325"/>
          </a:xfrm>
          <a:prstGeom prst="rect">
            <a:avLst/>
          </a:prstGeom>
        </p:spPr>
        <p:txBody>
          <a:bodyPr wrap="square">
            <a:spAutoFit/>
          </a:bodyPr>
          <a:lstStyle/>
          <a:p>
            <a:r>
              <a:rPr lang="en-US" dirty="0">
                <a:solidFill>
                  <a:srgbClr val="FFFFFF"/>
                </a:solidFill>
                <a:latin typeface="Source Code Pro Regular"/>
              </a:rPr>
              <a:t>------------------- parent </a:t>
            </a:r>
            <a:r>
              <a:rPr lang="en-US" dirty="0">
                <a:solidFill>
                  <a:srgbClr val="C3E88D"/>
                </a:solidFill>
                <a:latin typeface="Source Code Pro Regular"/>
              </a:rPr>
              <a:t>class</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 	----- </a:t>
            </a:r>
            <a:r>
              <a:rPr lang="en-US" dirty="0">
                <a:solidFill>
                  <a:srgbClr val="FF5370"/>
                </a:solidFill>
                <a:latin typeface="Source Code Pro Regular"/>
              </a:rPr>
              <a:t>class</a:t>
            </a:r>
            <a:r>
              <a:rPr lang="en-US" dirty="0">
                <a:solidFill>
                  <a:srgbClr val="FFFFFF"/>
                </a:solidFill>
                <a:latin typeface="Source Code Pro Regular"/>
              </a:rPr>
              <a:t> </a:t>
            </a:r>
            <a:r>
              <a:rPr lang="en-US" dirty="0">
                <a:solidFill>
                  <a:srgbClr val="FF5370"/>
                </a:solidFill>
                <a:latin typeface="Source Code Pro Regular"/>
              </a:rPr>
              <a:t>name</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5370"/>
                </a:solidFill>
                <a:latin typeface="Source Code Pro Regular"/>
              </a:rPr>
              <a:t>v</a:t>
            </a:r>
            <a:r>
              <a:rPr lang="en-US" dirty="0" smtClean="0">
                <a:solidFill>
                  <a:srgbClr val="FFFFFF"/>
                </a:solidFill>
                <a:latin typeface="Source Code Pro Regular"/>
              </a:rPr>
              <a:t> 	</a:t>
            </a:r>
            <a:r>
              <a:rPr lang="en-US" dirty="0" smtClean="0">
                <a:solidFill>
                  <a:srgbClr val="FF5370"/>
                </a:solidFill>
                <a:latin typeface="Source Code Pro Regular"/>
              </a:rPr>
              <a:t>v</a:t>
            </a:r>
            <a:r>
              <a:rPr lang="en-US" dirty="0" smtClean="0">
                <a:solidFill>
                  <a:srgbClr val="FFFFFF"/>
                </a:solidFill>
                <a:latin typeface="Source Code Pro Regular"/>
              </a:rPr>
              <a:t> </a:t>
            </a:r>
          </a:p>
          <a:p>
            <a:r>
              <a:rPr lang="en-US" dirty="0" smtClean="0">
                <a:solidFill>
                  <a:srgbClr val="FFFFFF"/>
                </a:solidFill>
                <a:latin typeface="Source Code Pro Regular"/>
              </a:rPr>
              <a:t>&lt;</a:t>
            </a:r>
            <a:r>
              <a:rPr lang="en-US" dirty="0">
                <a:solidFill>
                  <a:srgbClr val="FF5370"/>
                </a:solidFill>
                <a:latin typeface="Source Code Pro Regular"/>
              </a:rPr>
              <a:t>Panel</a:t>
            </a:r>
            <a:r>
              <a:rPr lang="en-US" dirty="0">
                <a:solidFill>
                  <a:srgbClr val="FFFFFF"/>
                </a:solidFill>
                <a:latin typeface="Source Code Pro Regular"/>
              </a:rPr>
              <a:t> </a:t>
            </a:r>
            <a:r>
              <a:rPr lang="en-US" dirty="0">
                <a:solidFill>
                  <a:srgbClr val="FF5370"/>
                </a:solidFill>
                <a:latin typeface="Source Code Pro Regular"/>
              </a:rPr>
              <a:t>ux</a:t>
            </a:r>
            <a:r>
              <a:rPr lang="en-US" dirty="0">
                <a:solidFill>
                  <a:srgbClr val="FFFFFF"/>
                </a:solidFill>
                <a:latin typeface="Source Code Pro Regular"/>
              </a:rPr>
              <a:t>:</a:t>
            </a:r>
            <a:r>
              <a:rPr lang="en-US" dirty="0">
                <a:solidFill>
                  <a:srgbClr val="FF5370"/>
                </a:solidFill>
                <a:latin typeface="Source Code Pro Regular"/>
              </a:rPr>
              <a:t>Class</a:t>
            </a:r>
            <a:r>
              <a:rPr lang="en-US" dirty="0">
                <a:solidFill>
                  <a:srgbClr val="FFFFFF"/>
                </a:solidFill>
                <a:latin typeface="Source Code Pro Regular"/>
              </a:rPr>
              <a:t>=</a:t>
            </a:r>
            <a:r>
              <a:rPr lang="en-US" dirty="0">
                <a:solidFill>
                  <a:srgbClr val="C3E88D"/>
                </a:solidFill>
                <a:latin typeface="Source Code Pro Regular"/>
              </a:rPr>
              <a:t>"MyButton"</a:t>
            </a:r>
            <a:r>
              <a:rPr lang="en-US" dirty="0">
                <a:solidFill>
                  <a:srgbClr val="FFFFFF"/>
                </a:solidFill>
                <a:latin typeface="Source Code Pro Regular"/>
              </a:rPr>
              <a:t> Color=</a:t>
            </a:r>
            <a:r>
              <a:rPr lang="en-US" dirty="0">
                <a:solidFill>
                  <a:srgbClr val="C3E88D"/>
                </a:solidFill>
                <a:latin typeface="Source Code Pro Regular"/>
              </a:rPr>
              <a:t>"#09d"</a:t>
            </a:r>
            <a:r>
              <a:rPr lang="en-US" dirty="0">
                <a:solidFill>
                  <a:srgbClr val="FFFFFF"/>
                </a:solidFill>
                <a:latin typeface="Source Code Pro Regular"/>
              </a:rPr>
              <a:t> Margin=</a:t>
            </a:r>
            <a:r>
              <a:rPr lang="en-US" dirty="0">
                <a:solidFill>
                  <a:srgbClr val="C3E88D"/>
                </a:solidFill>
                <a:latin typeface="Source Code Pro Regular"/>
              </a:rPr>
              <a:t>"4</a:t>
            </a:r>
            <a:r>
              <a:rPr lang="en-US" dirty="0" smtClean="0">
                <a:solidFill>
                  <a:srgbClr val="C3E88D"/>
                </a:solidFill>
                <a:latin typeface="Source Code Pro Regular"/>
              </a:rPr>
              <a:t>"</a:t>
            </a:r>
            <a:r>
              <a:rPr lang="en-US" dirty="0" smtClean="0">
                <a:solidFill>
                  <a:srgbClr val="FFFFFF"/>
                </a:solidFill>
                <a:latin typeface="Source Code Pro Regular"/>
              </a:rPr>
              <a:t>&gt;</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a:solidFill>
                  <a:srgbClr val="FFFFFF"/>
                </a:solidFill>
                <a:latin typeface="Source Code Pro Regular"/>
              </a:rPr>
              <a:t>&lt;Text Value=</a:t>
            </a:r>
            <a:r>
              <a:rPr lang="en-US" dirty="0">
                <a:solidFill>
                  <a:srgbClr val="C3E88D"/>
                </a:solidFill>
                <a:latin typeface="Source Code Pro Regular"/>
              </a:rPr>
              <a:t>"Button text"</a:t>
            </a:r>
            <a:r>
              <a:rPr lang="en-US" dirty="0">
                <a:solidFill>
                  <a:srgbClr val="FFFFFF"/>
                </a:solidFill>
                <a:latin typeface="Source Code Pro Regular"/>
              </a:rPr>
              <a:t> Alignment=</a:t>
            </a:r>
            <a:r>
              <a:rPr lang="en-US" dirty="0">
                <a:solidFill>
                  <a:srgbClr val="C3E88D"/>
                </a:solidFill>
                <a:latin typeface="Source Code Pro Regular"/>
              </a:rPr>
              <a:t>"</a:t>
            </a:r>
            <a:r>
              <a:rPr lang="en-US" dirty="0" smtClean="0">
                <a:solidFill>
                  <a:srgbClr val="C3E88D"/>
                </a:solidFill>
                <a:latin typeface="Source Code Pro Regular"/>
              </a:rPr>
              <a:t>Center“</a:t>
            </a:r>
          </a:p>
          <a:p>
            <a:r>
              <a:rPr lang="en-US" dirty="0">
                <a:solidFill>
                  <a:srgbClr val="C3E88D"/>
                </a:solidFill>
                <a:latin typeface="Source Code Pro Regular"/>
              </a:rPr>
              <a:t>	</a:t>
            </a:r>
            <a:r>
              <a:rPr lang="en-US" dirty="0" smtClean="0">
                <a:solidFill>
                  <a:srgbClr val="FFFFFF"/>
                </a:solidFill>
                <a:latin typeface="Source Code Pro Regular"/>
              </a:rPr>
              <a:t> </a:t>
            </a:r>
            <a:r>
              <a:rPr lang="en-US" dirty="0">
                <a:solidFill>
                  <a:srgbClr val="FFFFFF"/>
                </a:solidFill>
                <a:latin typeface="Source Code Pro Regular"/>
              </a:rPr>
              <a:t>Margin=</a:t>
            </a:r>
            <a:r>
              <a:rPr lang="en-US" dirty="0">
                <a:solidFill>
                  <a:srgbClr val="C3E88D"/>
                </a:solidFill>
                <a:latin typeface="Source Code Pro Regular"/>
              </a:rPr>
              <a:t>"20,10"</a:t>
            </a:r>
            <a:r>
              <a:rPr lang="en-US" dirty="0">
                <a:solidFill>
                  <a:srgbClr val="FFFFFF"/>
                </a:solidFill>
                <a:latin typeface="Source Code Pro Regular"/>
              </a:rPr>
              <a:t> Color=</a:t>
            </a:r>
            <a:r>
              <a:rPr lang="en-US" dirty="0">
                <a:solidFill>
                  <a:srgbClr val="C3E88D"/>
                </a:solidFill>
                <a:latin typeface="Source Code Pro Regular"/>
              </a:rPr>
              <a:t>"#</a:t>
            </a:r>
            <a:r>
              <a:rPr lang="en-US" dirty="0" err="1">
                <a:solidFill>
                  <a:srgbClr val="C3E88D"/>
                </a:solidFill>
                <a:latin typeface="Source Code Pro Regular"/>
              </a:rPr>
              <a:t>fff</a:t>
            </a:r>
            <a:r>
              <a:rPr lang="en-US" dirty="0">
                <a:solidFill>
                  <a:srgbClr val="C3E88D"/>
                </a:solidFill>
                <a:latin typeface="Source Code Pro Regular"/>
              </a:rPr>
              <a:t>"</a:t>
            </a:r>
            <a:r>
              <a:rPr lang="en-US" dirty="0">
                <a:solidFill>
                  <a:srgbClr val="FFFFFF"/>
                </a:solidFill>
                <a:latin typeface="Source Code Pro Regular"/>
              </a:rPr>
              <a:t>/&gt; </a:t>
            </a:r>
            <a:endParaRPr lang="en-US" dirty="0" smtClean="0">
              <a:solidFill>
                <a:srgbClr val="FFFFFF"/>
              </a:solidFill>
              <a:latin typeface="Source Code Pro Regular"/>
            </a:endParaRPr>
          </a:p>
          <a:p>
            <a:r>
              <a:rPr lang="en-US" dirty="0" smtClean="0">
                <a:solidFill>
                  <a:srgbClr val="FFFFFF"/>
                </a:solidFill>
                <a:latin typeface="Source Code Pro Regular"/>
              </a:rPr>
              <a:t>&lt;/</a:t>
            </a:r>
            <a:r>
              <a:rPr lang="en-US" dirty="0">
                <a:solidFill>
                  <a:srgbClr val="FFFFFF"/>
                </a:solidFill>
                <a:latin typeface="Source Code Pro Regular"/>
              </a:rPr>
              <a:t>Panel&gt;</a:t>
            </a:r>
            <a:endParaRPr lang="en-US" dirty="0"/>
          </a:p>
        </p:txBody>
      </p:sp>
    </p:spTree>
    <p:extLst>
      <p:ext uri="{BB962C8B-B14F-4D97-AF65-F5344CB8AC3E}">
        <p14:creationId xmlns:p14="http://schemas.microsoft.com/office/powerpoint/2010/main" val="3443466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How to create </a:t>
            </a:r>
            <a:r>
              <a:rPr lang="en-US" b="0" dirty="0" smtClean="0"/>
              <a:t>components cont’</a:t>
            </a:r>
            <a:endParaRPr lang="en-US" dirty="0"/>
          </a:p>
        </p:txBody>
      </p:sp>
      <p:sp>
        <p:nvSpPr>
          <p:cNvPr id="3" name="Content Placeholder 2"/>
          <p:cNvSpPr>
            <a:spLocks noGrp="1"/>
          </p:cNvSpPr>
          <p:nvPr>
            <p:ph idx="1"/>
          </p:nvPr>
        </p:nvSpPr>
        <p:spPr/>
        <p:txBody>
          <a:bodyPr/>
          <a:lstStyle/>
          <a:p>
            <a:r>
              <a:rPr lang="en-US" dirty="0"/>
              <a:t>It can then be used anywhere, like so</a:t>
            </a:r>
            <a:r>
              <a:rPr lang="en-US" dirty="0" smtClean="0"/>
              <a:t>:</a:t>
            </a:r>
          </a:p>
          <a:p>
            <a:endParaRPr lang="en-US" dirty="0"/>
          </a:p>
          <a:p>
            <a:endParaRPr lang="en-US" dirty="0" smtClean="0"/>
          </a:p>
          <a:p>
            <a:endParaRPr lang="en-US" dirty="0"/>
          </a:p>
          <a:p>
            <a:endParaRPr lang="en-US" dirty="0" smtClean="0"/>
          </a:p>
          <a:p>
            <a:r>
              <a:rPr lang="en-US" altLang="en-US" dirty="0"/>
              <a:t>Take a look at the </a:t>
            </a:r>
            <a:r>
              <a:rPr lang="en-US" altLang="en-US" dirty="0">
                <a:hlinkClick r:id="rId2"/>
              </a:rPr>
              <a:t>ux:Class documentation</a:t>
            </a:r>
            <a:r>
              <a:rPr lang="en-US" altLang="en-US" dirty="0"/>
              <a:t> for more details about </a:t>
            </a:r>
            <a:r>
              <a:rPr lang="en-US" altLang="en-US" b="1" u="sng" dirty="0"/>
              <a:t>ux:Class</a:t>
            </a:r>
            <a:r>
              <a:rPr lang="en-US" altLang="en-US" dirty="0"/>
              <a:t>. </a:t>
            </a:r>
          </a:p>
          <a:p>
            <a:pPr marL="0" indent="0">
              <a:buNone/>
            </a:pPr>
            <a:endParaRPr lang="en-US" dirty="0"/>
          </a:p>
        </p:txBody>
      </p:sp>
      <p:sp>
        <p:nvSpPr>
          <p:cNvPr id="7" name="Rectangle 6"/>
          <p:cNvSpPr/>
          <p:nvPr/>
        </p:nvSpPr>
        <p:spPr>
          <a:xfrm>
            <a:off x="1014484" y="3133131"/>
            <a:ext cx="6096000" cy="1477328"/>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MyButton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MyButton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MyButton</a:t>
            </a:r>
            <a:r>
              <a:rPr lang="en-US" dirty="0" smtClean="0">
                <a:solidFill>
                  <a:srgbClr val="7DCBC4"/>
                </a:solidFill>
                <a:latin typeface="Source Code Pro Regular"/>
              </a:rPr>
              <a:t> </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4422303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do we mean by </a:t>
            </a:r>
            <a:r>
              <a:rPr lang="en-US" b="0" dirty="0" smtClean="0"/>
              <a:t>inheritance</a:t>
            </a:r>
            <a:endParaRPr lang="en-US" dirty="0"/>
          </a:p>
        </p:txBody>
      </p:sp>
      <p:sp>
        <p:nvSpPr>
          <p:cNvPr id="5" name="Content Placeholder 4"/>
          <p:cNvSpPr>
            <a:spLocks noGrp="1"/>
          </p:cNvSpPr>
          <p:nvPr>
            <p:ph idx="1"/>
          </p:nvPr>
        </p:nvSpPr>
        <p:spPr/>
        <p:txBody>
          <a:bodyPr/>
          <a:lstStyle/>
          <a:p>
            <a:r>
              <a:rPr lang="en-US" altLang="en-US" dirty="0"/>
              <a:t>When we say that </a:t>
            </a:r>
            <a:r>
              <a:rPr lang="en-US" altLang="en-US" b="1" u="sng" dirty="0"/>
              <a:t>MyButton</a:t>
            </a:r>
            <a:r>
              <a:rPr lang="en-US" altLang="en-US" dirty="0"/>
              <a:t> inherits from </a:t>
            </a:r>
            <a:r>
              <a:rPr lang="en-US" altLang="en-US" b="1" u="sng" dirty="0"/>
              <a:t>Panel</a:t>
            </a:r>
            <a:r>
              <a:rPr lang="en-US" altLang="en-US" dirty="0"/>
              <a:t>, what we really mean is that </a:t>
            </a:r>
            <a:r>
              <a:rPr lang="en-US" altLang="en-US" b="1" u="sng" dirty="0"/>
              <a:t>MyButton</a:t>
            </a:r>
            <a:r>
              <a:rPr lang="en-US" altLang="en-US" dirty="0"/>
              <a:t> will get all the same properties as </a:t>
            </a:r>
            <a:r>
              <a:rPr lang="en-US" altLang="en-US" b="1" u="sng" dirty="0"/>
              <a:t>Panel</a:t>
            </a:r>
            <a:r>
              <a:rPr lang="en-US" altLang="en-US" dirty="0"/>
              <a:t>, as well as any new properties we define ourselves. That means that a class without any extra children or properties (custom properties are covered in the next section) added acts as exactly the same as its parent class:</a:t>
            </a:r>
          </a:p>
          <a:p>
            <a:endParaRPr lang="en-US" dirty="0" smtClean="0"/>
          </a:p>
          <a:p>
            <a:endParaRPr lang="en-US" dirty="0"/>
          </a:p>
          <a:p>
            <a:endParaRPr lang="en-US" dirty="0" smtClean="0"/>
          </a:p>
          <a:p>
            <a:endParaRPr lang="en-US" dirty="0"/>
          </a:p>
          <a:p>
            <a:r>
              <a:rPr lang="en-US" altLang="en-US" dirty="0"/>
              <a:t>In this case, </a:t>
            </a:r>
            <a:r>
              <a:rPr lang="en-US" altLang="en-US" b="1" u="sng" dirty="0"/>
              <a:t>Panel</a:t>
            </a:r>
            <a:r>
              <a:rPr lang="en-US" altLang="en-US" dirty="0"/>
              <a:t> and </a:t>
            </a:r>
            <a:r>
              <a:rPr lang="en-US" altLang="en-US" b="1" u="sng" dirty="0"/>
              <a:t>NotSoSpecialPanel</a:t>
            </a:r>
            <a:r>
              <a:rPr lang="en-US" altLang="en-US" dirty="0"/>
              <a:t> behave exactly the same</a:t>
            </a:r>
            <a:r>
              <a:rPr lang="en-US" altLang="en-US" dirty="0" smtClean="0"/>
              <a:t>.</a:t>
            </a:r>
            <a:endParaRPr lang="en-US" altLang="en-US" dirty="0"/>
          </a:p>
        </p:txBody>
      </p:sp>
      <p:sp>
        <p:nvSpPr>
          <p:cNvPr id="6" name="Rectangle 2"/>
          <p:cNvSpPr>
            <a:spLocks noChangeArrowheads="1"/>
          </p:cNvSpPr>
          <p:nvPr/>
        </p:nvSpPr>
        <p:spPr bwMode="auto">
          <a:xfrm>
            <a:off x="0" y="-94566"/>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219200" y="3717376"/>
            <a:ext cx="6096000" cy="1200329"/>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"NotSoSpecialPanel"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endParaRPr lang="en-US" dirty="0" smtClean="0">
              <a:solidFill>
                <a:srgbClr val="7DCBC4"/>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smtClean="0">
                <a:solidFill>
                  <a:srgbClr val="7DCBC4"/>
                </a:solidFill>
                <a:latin typeface="Source Code Pro Regular"/>
              </a:rPr>
              <a:t>/&gt;</a:t>
            </a:r>
          </a:p>
          <a:p>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NotSoSpecialPanel</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40045017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Defining </a:t>
            </a:r>
            <a:r>
              <a:rPr lang="en-US" b="0" dirty="0" smtClean="0"/>
              <a:t>properties</a:t>
            </a:r>
            <a:endParaRPr lang="en-US" dirty="0"/>
          </a:p>
        </p:txBody>
      </p:sp>
      <p:sp>
        <p:nvSpPr>
          <p:cNvPr id="3" name="Content Placeholder 2"/>
          <p:cNvSpPr>
            <a:spLocks noGrp="1"/>
          </p:cNvSpPr>
          <p:nvPr>
            <p:ph idx="1"/>
          </p:nvPr>
        </p:nvSpPr>
        <p:spPr/>
        <p:txBody>
          <a:bodyPr>
            <a:normAutofit/>
          </a:bodyPr>
          <a:lstStyle/>
          <a:p>
            <a:r>
              <a:rPr lang="en-US" dirty="0"/>
              <a:t>In many cases, like with our custom button, we want to create an interface to our component that allows us to specify various properties on a per instance basis. For our custom button for example, we want to be able to specify a different text for each instance</a:t>
            </a:r>
            <a:r>
              <a:rPr lang="en-US" dirty="0" smtClean="0"/>
              <a:t>:</a:t>
            </a:r>
          </a:p>
          <a:p>
            <a:pPr marL="0" indent="0">
              <a:buNone/>
            </a:pPr>
            <a:endParaRPr lang="en-US" dirty="0" smtClean="0"/>
          </a:p>
          <a:p>
            <a:pPr marL="0" lvl="0" indent="0" defTabSz="914400" eaLnBrk="0" fontAlgn="base" hangingPunct="0">
              <a:spcBef>
                <a:spcPct val="0"/>
              </a:spcBef>
              <a:spcAft>
                <a:spcPct val="0"/>
              </a:spcAft>
              <a:buClrTx/>
              <a:buNone/>
            </a:pPr>
            <a:endParaRPr lang="en-US" altLang="en-US" dirty="0"/>
          </a:p>
          <a:p>
            <a:r>
              <a:rPr lang="en-US" altLang="en-US" dirty="0"/>
              <a:t>The </a:t>
            </a:r>
            <a:r>
              <a:rPr lang="en-US" altLang="en-US" b="1" u="sng" dirty="0"/>
              <a:t>ux:Property</a:t>
            </a:r>
            <a:r>
              <a:rPr lang="en-US" altLang="en-US" dirty="0"/>
              <a:t> attribute allows us to send data to our component, give default values and even animate it:</a:t>
            </a:r>
          </a:p>
          <a:p>
            <a:endParaRPr lang="en-US" dirty="0"/>
          </a:p>
        </p:txBody>
      </p:sp>
      <p:sp>
        <p:nvSpPr>
          <p:cNvPr id="7" name="Rectangle 6"/>
          <p:cNvSpPr/>
          <p:nvPr/>
        </p:nvSpPr>
        <p:spPr>
          <a:xfrm>
            <a:off x="1124715" y="3855876"/>
            <a:ext cx="4210512"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MyButton</a:t>
            </a:r>
            <a:r>
              <a:rPr lang="en-US" dirty="0">
                <a:solidFill>
                  <a:srgbClr val="7DCBC4"/>
                </a:solidFill>
                <a:latin typeface="Source Code Pro Regular"/>
              </a:rPr>
              <a:t> </a:t>
            </a:r>
            <a:r>
              <a:rPr lang="en-US" dirty="0">
                <a:solidFill>
                  <a:srgbClr val="FFCB6B"/>
                </a:solidFill>
                <a:latin typeface="Source Code Pro Regular"/>
              </a:rPr>
              <a:t>Text</a:t>
            </a:r>
            <a:r>
              <a:rPr lang="en-US" dirty="0">
                <a:solidFill>
                  <a:srgbClr val="7DCBC4"/>
                </a:solidFill>
                <a:latin typeface="Source Code Pro Regular"/>
              </a:rPr>
              <a:t>=</a:t>
            </a:r>
            <a:r>
              <a:rPr lang="en-US" dirty="0">
                <a:solidFill>
                  <a:srgbClr val="C3E88D"/>
                </a:solidFill>
                <a:latin typeface="Source Code Pro Regular"/>
              </a:rPr>
              <a:t>"Custom button text"</a:t>
            </a:r>
            <a:r>
              <a:rPr lang="en-US" dirty="0">
                <a:solidFill>
                  <a:srgbClr val="7DCBC4"/>
                </a:solidFill>
                <a:latin typeface="Source Code Pro Regular"/>
              </a:rPr>
              <a:t>/&gt;</a:t>
            </a:r>
            <a:endParaRPr lang="en-US" dirty="0"/>
          </a:p>
        </p:txBody>
      </p:sp>
      <p:sp>
        <p:nvSpPr>
          <p:cNvPr id="8" name="Rectangle 7"/>
          <p:cNvSpPr/>
          <p:nvPr/>
        </p:nvSpPr>
        <p:spPr>
          <a:xfrm>
            <a:off x="1124714" y="5186119"/>
            <a:ext cx="10803429"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"MyButton"</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"#09d"</a:t>
            </a:r>
            <a:r>
              <a:rPr lang="en-US" dirty="0">
                <a:solidFill>
                  <a:srgbClr val="7DCBC4"/>
                </a:solidFill>
                <a:latin typeface="Source Code Pro Regular"/>
              </a:rPr>
              <a:t> </a:t>
            </a:r>
            <a:r>
              <a:rPr lang="en-US" dirty="0" err="1">
                <a:solidFill>
                  <a:srgbClr val="FFCB6B"/>
                </a:solidFill>
                <a:latin typeface="Source Code Pro Regular"/>
              </a:rPr>
              <a:t>ButtonText</a:t>
            </a:r>
            <a:r>
              <a:rPr lang="en-US" dirty="0">
                <a:solidFill>
                  <a:srgbClr val="7DCBC4"/>
                </a:solidFill>
                <a:latin typeface="Source Code Pro Regular"/>
              </a:rPr>
              <a:t>=</a:t>
            </a:r>
            <a:r>
              <a:rPr lang="en-US" dirty="0">
                <a:solidFill>
                  <a:srgbClr val="C3E88D"/>
                </a:solidFill>
                <a:latin typeface="Source Code Pro Regular"/>
              </a:rPr>
              <a:t>"Default text"</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string</a:t>
            </a:r>
            <a:r>
              <a:rPr lang="en-US" dirty="0">
                <a:solidFill>
                  <a:srgbClr val="7DCBC4"/>
                </a:solidFill>
                <a:latin typeface="Source Code Pro Regular"/>
              </a:rPr>
              <a:t> </a:t>
            </a:r>
            <a:r>
              <a:rPr lang="en-US" dirty="0">
                <a:solidFill>
                  <a:srgbClr val="FFCB6B"/>
                </a:solidFill>
                <a:latin typeface="Source Code Pro Regular"/>
              </a:rPr>
              <a:t>ux:Property</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ButtonText</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ReadProperty</a:t>
            </a:r>
            <a:r>
              <a:rPr lang="en-US" dirty="0">
                <a:solidFill>
                  <a:srgbClr val="C3E88D"/>
                </a:solidFill>
                <a:latin typeface="Source Code Pro Regular"/>
              </a:rPr>
              <a:t> </a:t>
            </a:r>
            <a:r>
              <a:rPr lang="en-US" dirty="0" err="1">
                <a:solidFill>
                  <a:srgbClr val="C3E88D"/>
                </a:solidFill>
                <a:latin typeface="Source Code Pro Regular"/>
              </a:rPr>
              <a:t>ButtonText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"20,10"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fff</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9706323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Defining </a:t>
            </a:r>
            <a:r>
              <a:rPr lang="en-US" b="0" dirty="0" smtClean="0"/>
              <a:t>properties cont’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endParaRPr lang="en-US" dirty="0" smtClean="0"/>
          </a:p>
          <a:p>
            <a:r>
              <a:rPr lang="en-US" dirty="0" smtClean="0"/>
              <a:t>Take </a:t>
            </a:r>
            <a:r>
              <a:rPr lang="en-US" dirty="0"/>
              <a:t>a look at the </a:t>
            </a:r>
            <a:r>
              <a:rPr lang="en-US" u="sng" dirty="0">
                <a:hlinkClick r:id="rId2"/>
              </a:rPr>
              <a:t>ux:Property documentation</a:t>
            </a:r>
            <a:r>
              <a:rPr lang="en-US" dirty="0"/>
              <a:t> for more details about creating properties.</a:t>
            </a:r>
          </a:p>
          <a:p>
            <a:pPr marL="0" indent="0">
              <a:buNone/>
            </a:pPr>
            <a:r>
              <a:rPr lang="en-US" dirty="0"/>
              <a:t/>
            </a:r>
            <a:br>
              <a:rPr lang="en-US" dirty="0"/>
            </a:br>
            <a:endParaRPr lang="en-US" dirty="0"/>
          </a:p>
        </p:txBody>
      </p:sp>
      <p:sp>
        <p:nvSpPr>
          <p:cNvPr id="4" name="Rectangle 3"/>
          <p:cNvSpPr/>
          <p:nvPr/>
        </p:nvSpPr>
        <p:spPr>
          <a:xfrm>
            <a:off x="818711" y="2516959"/>
            <a:ext cx="9963019" cy="1477328"/>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MyButton</a:t>
            </a:r>
            <a:r>
              <a:rPr lang="en-US" dirty="0">
                <a:solidFill>
                  <a:srgbClr val="7DCBC4"/>
                </a:solidFill>
                <a:latin typeface="Source Code Pro Regular"/>
              </a:rPr>
              <a:t> </a:t>
            </a:r>
            <a:r>
              <a:rPr lang="en-US" dirty="0" err="1">
                <a:solidFill>
                  <a:srgbClr val="FFCB6B"/>
                </a:solidFill>
                <a:latin typeface="Source Code Pro Regular"/>
              </a:rPr>
              <a:t>ButtonText</a:t>
            </a:r>
            <a:r>
              <a:rPr lang="en-US" dirty="0">
                <a:solidFill>
                  <a:srgbClr val="7DCBC4"/>
                </a:solidFill>
                <a:latin typeface="Source Code Pro Regular"/>
              </a:rPr>
              <a:t>=</a:t>
            </a:r>
            <a:r>
              <a:rPr lang="en-US" dirty="0">
                <a:solidFill>
                  <a:srgbClr val="C3E88D"/>
                </a:solidFill>
                <a:latin typeface="Source Code Pro Regular"/>
              </a:rPr>
              <a:t>"First"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MyButton</a:t>
            </a:r>
            <a:r>
              <a:rPr lang="en-US" dirty="0">
                <a:solidFill>
                  <a:srgbClr val="7DCBC4"/>
                </a:solidFill>
                <a:latin typeface="Source Code Pro Regular"/>
              </a:rPr>
              <a:t> </a:t>
            </a:r>
            <a:r>
              <a:rPr lang="en-US" dirty="0" err="1">
                <a:solidFill>
                  <a:srgbClr val="FFCB6B"/>
                </a:solidFill>
                <a:latin typeface="Source Code Pro Regular"/>
              </a:rPr>
              <a:t>ButtonText</a:t>
            </a:r>
            <a:r>
              <a:rPr lang="en-US" dirty="0">
                <a:solidFill>
                  <a:srgbClr val="7DCBC4"/>
                </a:solidFill>
                <a:latin typeface="Source Code Pro Regular"/>
              </a:rPr>
              <a:t>=</a:t>
            </a:r>
            <a:r>
              <a:rPr lang="en-US" dirty="0">
                <a:solidFill>
                  <a:srgbClr val="C3E88D"/>
                </a:solidFill>
                <a:latin typeface="Source Code Pro Regular"/>
              </a:rPr>
              <a:t>"Second"</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MyButton</a:t>
            </a:r>
            <a:r>
              <a:rPr lang="en-US" dirty="0">
                <a:solidFill>
                  <a:srgbClr val="7DCBC4"/>
                </a:solidFill>
                <a:latin typeface="Source Code Pro Regular"/>
              </a:rPr>
              <a:t> </a:t>
            </a:r>
            <a:r>
              <a:rPr lang="en-US" dirty="0" err="1">
                <a:solidFill>
                  <a:srgbClr val="FFCB6B"/>
                </a:solidFill>
                <a:latin typeface="Source Code Pro Regular"/>
              </a:rPr>
              <a:t>ButtonText</a:t>
            </a:r>
            <a:r>
              <a:rPr lang="en-US" dirty="0">
                <a:solidFill>
                  <a:srgbClr val="7DCBC4"/>
                </a:solidFill>
                <a:latin typeface="Source Code Pro Regular"/>
              </a:rPr>
              <a:t>=</a:t>
            </a:r>
            <a:r>
              <a:rPr lang="en-US" dirty="0">
                <a:solidFill>
                  <a:srgbClr val="C3E88D"/>
                </a:solidFill>
                <a:latin typeface="Source Code Pro Regular"/>
              </a:rPr>
              <a:t>"Last"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3540627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Specifying </a:t>
            </a:r>
            <a:r>
              <a:rPr lang="en-US" b="0" dirty="0" smtClean="0"/>
              <a:t>dependencies</a:t>
            </a:r>
            <a:endParaRPr lang="en-US" dirty="0"/>
          </a:p>
        </p:txBody>
      </p:sp>
      <p:sp>
        <p:nvSpPr>
          <p:cNvPr id="5" name="Content Placeholder 4"/>
          <p:cNvSpPr>
            <a:spLocks noGrp="1"/>
          </p:cNvSpPr>
          <p:nvPr>
            <p:ph idx="1"/>
          </p:nvPr>
        </p:nvSpPr>
        <p:spPr>
          <a:xfrm>
            <a:off x="818712" y="2222287"/>
            <a:ext cx="10554574" cy="4361393"/>
          </a:xfrm>
        </p:spPr>
        <p:txBody>
          <a:bodyPr>
            <a:normAutofit fontScale="92500" lnSpcReduction="10000"/>
          </a:bodyPr>
          <a:lstStyle/>
          <a:p>
            <a:pPr marL="0" lvl="0" indent="0" defTabSz="914400" eaLnBrk="0" fontAlgn="base" hangingPunct="0">
              <a:spcBef>
                <a:spcPct val="0"/>
              </a:spcBef>
              <a:spcAft>
                <a:spcPct val="0"/>
              </a:spcAft>
              <a:buClrTx/>
              <a:buNone/>
            </a:pPr>
            <a:r>
              <a:rPr lang="en-US" altLang="en-US" dirty="0"/>
              <a:t/>
            </a:r>
            <a:br>
              <a:rPr lang="en-US" altLang="en-US" dirty="0"/>
            </a:br>
            <a:endParaRPr lang="en-US" altLang="en-US" dirty="0"/>
          </a:p>
          <a:p>
            <a:r>
              <a:rPr lang="en-US" altLang="en-US" dirty="0"/>
              <a:t>In some cases, our components cannot work alone and need a way to express that they depend on some other part of our UX defined outside of our component. This could be to animate it or trigger an event. A very common use case is needing to share a common </a:t>
            </a:r>
            <a:r>
              <a:rPr lang="en-US" altLang="en-US" b="1" u="sng" dirty="0"/>
              <a:t>Router</a:t>
            </a:r>
            <a:r>
              <a:rPr lang="en-US" altLang="en-US" dirty="0"/>
              <a:t> instance among several pages. The way this use case is different from our use of ux:Property is that we require our component to get a </a:t>
            </a:r>
            <a:r>
              <a:rPr lang="en-US" altLang="en-US" b="1" u="sng" dirty="0"/>
              <a:t>Router</a:t>
            </a:r>
            <a:r>
              <a:rPr lang="en-US" altLang="en-US" dirty="0"/>
              <a:t> when it is instantiated. This way, from our components perspective, it always has a </a:t>
            </a:r>
            <a:r>
              <a:rPr lang="en-US" altLang="en-US" b="1" u="sng" dirty="0"/>
              <a:t>Router</a:t>
            </a:r>
            <a:r>
              <a:rPr lang="en-US" altLang="en-US" dirty="0"/>
              <a:t> available. For this we use the </a:t>
            </a:r>
            <a:r>
              <a:rPr lang="en-US" altLang="en-US" b="1" u="sng" dirty="0"/>
              <a:t>ux:Dependency</a:t>
            </a:r>
            <a:r>
              <a:rPr lang="en-US" altLang="en-US" dirty="0"/>
              <a:t> attribute</a:t>
            </a:r>
            <a:r>
              <a:rPr lang="en-US" altLang="en-US" dirty="0" smtClean="0"/>
              <a:t>:</a:t>
            </a:r>
          </a:p>
          <a:p>
            <a:endParaRPr lang="en-US" altLang="en-US" dirty="0"/>
          </a:p>
          <a:p>
            <a:endParaRPr lang="en-US" altLang="en-US" dirty="0" smtClean="0"/>
          </a:p>
          <a:p>
            <a:endParaRPr lang="en-US" altLang="en-US" dirty="0" smtClean="0"/>
          </a:p>
          <a:p>
            <a:r>
              <a:rPr lang="en-US" altLang="en-US" dirty="0"/>
              <a:t>If we try to instantiate our component without specifying the </a:t>
            </a:r>
            <a:r>
              <a:rPr lang="en-US" altLang="en-US" b="1" u="sng" dirty="0"/>
              <a:t>router</a:t>
            </a:r>
            <a:r>
              <a:rPr lang="en-US" altLang="en-US" dirty="0"/>
              <a:t> dependency we will get a UX compilation error, since this component cannot function without a </a:t>
            </a:r>
            <a:r>
              <a:rPr lang="en-US" altLang="en-US" b="1" u="sng" dirty="0"/>
              <a:t>Router</a:t>
            </a:r>
            <a:r>
              <a:rPr lang="en-US" altLang="en-US" dirty="0"/>
              <a:t>. Unlike properties, dependencies cannot have default values. </a:t>
            </a:r>
          </a:p>
          <a:p>
            <a:endParaRPr lang="en-US" altLang="en-US" dirty="0" smtClean="0"/>
          </a:p>
          <a:p>
            <a:endParaRPr lang="en-US" altLang="en-US" dirty="0"/>
          </a:p>
          <a:p>
            <a:endParaRPr lang="en-US" dirty="0"/>
          </a:p>
        </p:txBody>
      </p:sp>
      <p:sp>
        <p:nvSpPr>
          <p:cNvPr id="7" name="Rectangle 6"/>
          <p:cNvSpPr/>
          <p:nvPr/>
        </p:nvSpPr>
        <p:spPr>
          <a:xfrm>
            <a:off x="1220425" y="4402983"/>
            <a:ext cx="3842719"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Router</a:t>
            </a:r>
            <a:r>
              <a:rPr lang="en-US" dirty="0">
                <a:solidFill>
                  <a:srgbClr val="7DCBC4"/>
                </a:solidFill>
                <a:latin typeface="Source Code Pro Regular"/>
              </a:rPr>
              <a:t> </a:t>
            </a:r>
            <a:r>
              <a:rPr lang="en-US" dirty="0">
                <a:solidFill>
                  <a:srgbClr val="FFCB6B"/>
                </a:solidFill>
                <a:latin typeface="Source Code Pro Regular"/>
              </a:rPr>
              <a:t>ux:Dependency</a:t>
            </a:r>
            <a:r>
              <a:rPr lang="en-US" dirty="0">
                <a:solidFill>
                  <a:srgbClr val="7DCBC4"/>
                </a:solidFill>
                <a:latin typeface="Source Code Pro Regular"/>
              </a:rPr>
              <a:t>=</a:t>
            </a:r>
            <a:r>
              <a:rPr lang="en-US" dirty="0">
                <a:solidFill>
                  <a:srgbClr val="C3E88D"/>
                </a:solidFill>
                <a:latin typeface="Source Code Pro Regular"/>
              </a:rPr>
              <a:t>"router"</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35442529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Specifying </a:t>
            </a:r>
            <a:r>
              <a:rPr lang="en-US" b="0" dirty="0" smtClean="0"/>
              <a:t>dependencies cont’</a:t>
            </a:r>
            <a:endParaRPr lang="en-US" dirty="0"/>
          </a:p>
        </p:txBody>
      </p:sp>
      <p:sp>
        <p:nvSpPr>
          <p:cNvPr id="5" name="Content Placeholder 4"/>
          <p:cNvSpPr>
            <a:spLocks noGrp="1"/>
          </p:cNvSpPr>
          <p:nvPr>
            <p:ph idx="1"/>
          </p:nvPr>
        </p:nvSpPr>
        <p:spPr>
          <a:xfrm>
            <a:off x="818712" y="2222287"/>
            <a:ext cx="10554574" cy="4635713"/>
          </a:xfrm>
        </p:spPr>
        <p:txBody>
          <a:bodyPr>
            <a:normAutofit/>
          </a:bodyPr>
          <a:lstStyle/>
          <a:p>
            <a:pPr marL="0" indent="0" defTabSz="914400">
              <a:buClrTx/>
              <a:buFontTx/>
              <a:buNone/>
            </a:pPr>
            <a:r>
              <a:rPr lang="en-US" altLang="en-US" dirty="0"/>
              <a:t/>
            </a:r>
            <a:br>
              <a:rPr lang="en-US" altLang="en-US" dirty="0"/>
            </a:br>
            <a:endParaRPr lang="en-US" altLang="en-US" dirty="0"/>
          </a:p>
          <a:p>
            <a:r>
              <a:rPr lang="en-US" altLang="en-US" dirty="0"/>
              <a:t>From within the class definition, dependencies can be used exactly in the same way as if they were defined with the </a:t>
            </a:r>
            <a:r>
              <a:rPr lang="en-US" altLang="en-US" b="1" u="sng" dirty="0"/>
              <a:t>ux:Name</a:t>
            </a:r>
            <a:r>
              <a:rPr lang="en-US" altLang="en-US" dirty="0"/>
              <a:t> attribute</a:t>
            </a:r>
            <a:r>
              <a:rPr lang="en-US" altLang="en-US" dirty="0" smtClean="0"/>
              <a:t>:</a:t>
            </a:r>
          </a:p>
          <a:p>
            <a:endParaRPr lang="en-US" altLang="en-US" dirty="0" smtClean="0"/>
          </a:p>
          <a:p>
            <a:endParaRPr lang="en-US" altLang="en-US" dirty="0"/>
          </a:p>
          <a:p>
            <a:endParaRPr lang="en-US" altLang="en-US" dirty="0" smtClean="0"/>
          </a:p>
          <a:p>
            <a:r>
              <a:rPr lang="en-US" altLang="en-US" dirty="0" smtClean="0"/>
              <a:t>Both </a:t>
            </a:r>
            <a:r>
              <a:rPr lang="en-US" altLang="en-US" dirty="0"/>
              <a:t>the </a:t>
            </a:r>
            <a:r>
              <a:rPr lang="en-US" altLang="en-US" b="1" u="sng" dirty="0"/>
              <a:t>WhileTrue</a:t>
            </a:r>
            <a:r>
              <a:rPr lang="en-US" altLang="en-US" dirty="0"/>
              <a:t> declared as a dependency and the one declared with </a:t>
            </a:r>
            <a:r>
              <a:rPr lang="en-US" altLang="en-US" b="1" u="sng" dirty="0"/>
              <a:t>ux:Name</a:t>
            </a:r>
            <a:r>
              <a:rPr lang="en-US" altLang="en-US" dirty="0"/>
              <a:t> can be referenced directly using the name </a:t>
            </a:r>
            <a:r>
              <a:rPr lang="en-US" altLang="en-US" b="1" u="sng" dirty="0" err="1"/>
              <a:t>myTrigger</a:t>
            </a:r>
            <a:r>
              <a:rPr lang="en-US" altLang="en-US" dirty="0"/>
              <a:t>. Therefore, we cannot use the same identifier for a </a:t>
            </a:r>
            <a:r>
              <a:rPr lang="en-US" altLang="en-US" b="1" u="sng" dirty="0"/>
              <a:t>ux:Dependency</a:t>
            </a:r>
            <a:r>
              <a:rPr lang="en-US" altLang="en-US" dirty="0"/>
              <a:t> and a </a:t>
            </a:r>
            <a:r>
              <a:rPr lang="en-US" altLang="en-US" b="1" u="sng" dirty="0"/>
              <a:t>ux:Name</a:t>
            </a:r>
            <a:r>
              <a:rPr lang="en-US" altLang="en-US" dirty="0" smtClean="0"/>
              <a:t>.</a:t>
            </a:r>
          </a:p>
          <a:p>
            <a:r>
              <a:rPr lang="en-US" altLang="en-US" dirty="0"/>
              <a:t>The following example shows how we can use </a:t>
            </a:r>
            <a:r>
              <a:rPr lang="en-US" altLang="en-US" b="1" u="sng" dirty="0"/>
              <a:t>ux:Dependency</a:t>
            </a:r>
            <a:r>
              <a:rPr lang="en-US" altLang="en-US" dirty="0"/>
              <a:t> to toggle the state of a </a:t>
            </a:r>
            <a:r>
              <a:rPr lang="en-US" altLang="en-US" b="1" u="sng" dirty="0"/>
              <a:t>WhileTrue</a:t>
            </a:r>
            <a:r>
              <a:rPr lang="en-US" altLang="en-US" dirty="0"/>
              <a:t> defined outside the class definition.</a:t>
            </a:r>
          </a:p>
          <a:p>
            <a:endParaRPr lang="en-US" altLang="en-US" dirty="0" smtClean="0"/>
          </a:p>
          <a:p>
            <a:endParaRPr lang="en-US" altLang="en-US" dirty="0"/>
          </a:p>
          <a:p>
            <a:endParaRPr lang="en-US" dirty="0"/>
          </a:p>
        </p:txBody>
      </p:sp>
      <p:sp>
        <p:nvSpPr>
          <p:cNvPr id="8" name="Rectangle 7"/>
          <p:cNvSpPr/>
          <p:nvPr/>
        </p:nvSpPr>
        <p:spPr>
          <a:xfrm>
            <a:off x="1164608" y="3487972"/>
            <a:ext cx="6096000" cy="646331"/>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 </a:t>
            </a:r>
            <a:r>
              <a:rPr lang="en-US" dirty="0">
                <a:solidFill>
                  <a:srgbClr val="FFCB6B"/>
                </a:solidFill>
                <a:latin typeface="Source Code Pro Regular"/>
              </a:rPr>
              <a:t>ux:Dependency</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myTrigger</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myTrigger</a:t>
            </a:r>
            <a:r>
              <a:rPr lang="en-US" dirty="0">
                <a:solidFill>
                  <a:srgbClr val="C3E88D"/>
                </a:solidFill>
                <a:latin typeface="Source Code Pro Regular"/>
              </a:rPr>
              <a:t>"</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15841571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Specifying </a:t>
            </a:r>
            <a:r>
              <a:rPr lang="en-US" b="0" dirty="0" smtClean="0"/>
              <a:t>dependencies cont’</a:t>
            </a:r>
            <a:endParaRPr lang="en-US" dirty="0"/>
          </a:p>
        </p:txBody>
      </p:sp>
      <p:sp>
        <p:nvSpPr>
          <p:cNvPr id="5" name="Content Placeholder 4"/>
          <p:cNvSpPr>
            <a:spLocks noGrp="1"/>
          </p:cNvSpPr>
          <p:nvPr>
            <p:ph idx="1"/>
          </p:nvPr>
        </p:nvSpPr>
        <p:spPr>
          <a:xfrm>
            <a:off x="818712" y="2222287"/>
            <a:ext cx="10554574" cy="4094107"/>
          </a:xfrm>
        </p:spPr>
        <p:txBody>
          <a:bodyPr>
            <a:normAutofit/>
          </a:bodyPr>
          <a:lstStyle/>
          <a:p>
            <a:pPr marL="0" indent="0" defTabSz="914400">
              <a:buClrTx/>
              <a:buFontTx/>
              <a:buNone/>
            </a:pPr>
            <a:r>
              <a:rPr lang="en-US" altLang="en-US" dirty="0"/>
              <a:t/>
            </a:r>
            <a:br>
              <a:rPr lang="en-US" altLang="en-US" dirty="0"/>
            </a:br>
            <a:endParaRPr lang="en-US" altLang="en-US" dirty="0"/>
          </a:p>
          <a:p>
            <a:endParaRPr lang="en-US" alt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Take </a:t>
            </a:r>
            <a:r>
              <a:rPr lang="en-US" dirty="0"/>
              <a:t>a look at the </a:t>
            </a:r>
            <a:r>
              <a:rPr lang="en-US" u="sng" dirty="0">
                <a:hlinkClick r:id="rId2"/>
              </a:rPr>
              <a:t>ux:Dependency documentation</a:t>
            </a:r>
            <a:r>
              <a:rPr lang="en-US" dirty="0"/>
              <a:t> for more details.</a:t>
            </a:r>
            <a:endParaRPr lang="en-US" altLang="en-US" dirty="0"/>
          </a:p>
          <a:p>
            <a:endParaRPr lang="en-US" dirty="0"/>
          </a:p>
        </p:txBody>
      </p:sp>
      <p:sp>
        <p:nvSpPr>
          <p:cNvPr id="3" name="Rectangle 2"/>
          <p:cNvSpPr/>
          <p:nvPr/>
        </p:nvSpPr>
        <p:spPr>
          <a:xfrm>
            <a:off x="818712" y="2222287"/>
            <a:ext cx="11095784" cy="2862322"/>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DependentPanel</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 </a:t>
            </a:r>
            <a:r>
              <a:rPr lang="en-US" dirty="0">
                <a:solidFill>
                  <a:srgbClr val="FFCB6B"/>
                </a:solidFill>
                <a:latin typeface="Source Code Pro Regular"/>
              </a:rPr>
              <a:t>ux:Dependency</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aTrigger</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Toggle</a:t>
            </a:r>
            <a:r>
              <a:rPr lang="en-US" dirty="0">
                <a:solidFill>
                  <a:srgbClr val="7DCBC4"/>
                </a:solidFill>
                <a:latin typeface="Source Code Pro Regular"/>
              </a:rPr>
              <a:t> </a:t>
            </a:r>
            <a:r>
              <a:rPr lang="en-US" dirty="0">
                <a:solidFill>
                  <a:srgbClr val="FFCB6B"/>
                </a:solidFill>
                <a:latin typeface="Source Code Pro Regular"/>
              </a:rPr>
              <a:t>Target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aTrigger</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showSomething</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"The panel was clicked"</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err="1">
                <a:solidFill>
                  <a:srgbClr val="FF5370"/>
                </a:solidFill>
                <a:latin typeface="Source Code Pro Regular"/>
              </a:rPr>
              <a:t>DependentPanel</a:t>
            </a:r>
            <a:r>
              <a:rPr lang="en-US" dirty="0">
                <a:solidFill>
                  <a:srgbClr val="7DCBC4"/>
                </a:solidFill>
                <a:latin typeface="Source Code Pro Regular"/>
              </a:rPr>
              <a:t> </a:t>
            </a:r>
            <a:r>
              <a:rPr lang="en-US" dirty="0" err="1">
                <a:solidFill>
                  <a:srgbClr val="FFCB6B"/>
                </a:solidFill>
                <a:latin typeface="Source Code Pro Regular"/>
              </a:rPr>
              <a:t>aTrigger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showSomething</a:t>
            </a:r>
            <a:r>
              <a:rPr lang="en-US" dirty="0">
                <a:solidFill>
                  <a:srgbClr val="C3E88D"/>
                </a:solidFill>
                <a:latin typeface="Source Code Pro Regular"/>
              </a:rPr>
              <a:t>"</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36598917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Inheriting </a:t>
            </a:r>
            <a:r>
              <a:rPr lang="en-US" b="0" dirty="0" smtClean="0"/>
              <a:t>dependencies</a:t>
            </a:r>
            <a:endParaRPr lang="en-US" dirty="0"/>
          </a:p>
        </p:txBody>
      </p:sp>
      <p:sp>
        <p:nvSpPr>
          <p:cNvPr id="3" name="Content Placeholder 2"/>
          <p:cNvSpPr>
            <a:spLocks noGrp="1"/>
          </p:cNvSpPr>
          <p:nvPr>
            <p:ph idx="1"/>
          </p:nvPr>
        </p:nvSpPr>
        <p:spPr>
          <a:xfrm>
            <a:off x="818712" y="2222287"/>
            <a:ext cx="10554574" cy="4192161"/>
          </a:xfrm>
        </p:spPr>
        <p:txBody>
          <a:bodyPr/>
          <a:lstStyle/>
          <a:p>
            <a:r>
              <a:rPr lang="en-US" dirty="0"/>
              <a:t>Dependencies are not forwarded when you subclass. Therefore, you have to manually forward them to the baseclass you are sublcassing</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altLang="en-US" dirty="0"/>
              <a:t>You can find more details about the </a:t>
            </a:r>
            <a:r>
              <a:rPr lang="en-US" altLang="en-US" b="1" u="sng" dirty="0"/>
              <a:t>ux:Binding</a:t>
            </a:r>
            <a:r>
              <a:rPr lang="en-US" altLang="en-US" dirty="0"/>
              <a:t> attribute </a:t>
            </a:r>
            <a:r>
              <a:rPr lang="en-US" altLang="en-US" dirty="0">
                <a:hlinkClick r:id="rId2"/>
              </a:rPr>
              <a:t>here</a:t>
            </a:r>
            <a:r>
              <a:rPr lang="en-US" altLang="en-US" dirty="0"/>
              <a:t>. </a:t>
            </a:r>
          </a:p>
          <a:p>
            <a:endParaRPr lang="en-US" dirty="0" smtClean="0"/>
          </a:p>
          <a:p>
            <a:endParaRPr lang="en-US" dirty="0"/>
          </a:p>
        </p:txBody>
      </p:sp>
      <p:sp>
        <p:nvSpPr>
          <p:cNvPr id="6" name="Rectangle 5"/>
          <p:cNvSpPr/>
          <p:nvPr/>
        </p:nvSpPr>
        <p:spPr>
          <a:xfrm>
            <a:off x="818711" y="2994630"/>
            <a:ext cx="6919569" cy="1754326"/>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Router</a:t>
            </a:r>
            <a:r>
              <a:rPr lang="en-US" dirty="0">
                <a:solidFill>
                  <a:srgbClr val="7DCBC4"/>
                </a:solidFill>
                <a:latin typeface="Source Code Pro Regular"/>
              </a:rPr>
              <a:t> </a:t>
            </a:r>
            <a:r>
              <a:rPr lang="en-US" dirty="0">
                <a:solidFill>
                  <a:srgbClr val="FFCB6B"/>
                </a:solidFill>
                <a:latin typeface="Source Code Pro Regular"/>
              </a:rPr>
              <a:t>ux:Dependency</a:t>
            </a:r>
            <a:r>
              <a:rPr lang="en-US" dirty="0">
                <a:solidFill>
                  <a:srgbClr val="7DCBC4"/>
                </a:solidFill>
                <a:latin typeface="Source Code Pro Regular"/>
              </a:rPr>
              <a:t>=</a:t>
            </a:r>
            <a:r>
              <a:rPr lang="en-US" dirty="0">
                <a:solidFill>
                  <a:srgbClr val="C3E88D"/>
                </a:solidFill>
                <a:latin typeface="Source Code Pro Regular"/>
              </a:rPr>
              <a:t>"router"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"B"</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Router</a:t>
            </a:r>
            <a:r>
              <a:rPr lang="en-US" dirty="0">
                <a:solidFill>
                  <a:srgbClr val="7DCBC4"/>
                </a:solidFill>
                <a:latin typeface="Source Code Pro Regular"/>
              </a:rPr>
              <a:t> </a:t>
            </a:r>
            <a:r>
              <a:rPr lang="en-US" dirty="0">
                <a:solidFill>
                  <a:srgbClr val="FFCB6B"/>
                </a:solidFill>
                <a:latin typeface="Source Code Pro Regular"/>
              </a:rPr>
              <a:t>ux:Dependency</a:t>
            </a:r>
            <a:r>
              <a:rPr lang="en-US" dirty="0">
                <a:solidFill>
                  <a:srgbClr val="7DCBC4"/>
                </a:solidFill>
                <a:latin typeface="Source Code Pro Regular"/>
              </a:rPr>
              <a:t>=</a:t>
            </a:r>
            <a:r>
              <a:rPr lang="en-US" dirty="0">
                <a:solidFill>
                  <a:srgbClr val="C3E88D"/>
                </a:solidFill>
                <a:latin typeface="Source Code Pro Regular"/>
              </a:rPr>
              <a:t>"router"</a:t>
            </a:r>
            <a:r>
              <a:rPr lang="en-US" dirty="0">
                <a:solidFill>
                  <a:srgbClr val="7DCBC4"/>
                </a:solidFill>
                <a:latin typeface="Source Code Pro Regular"/>
              </a:rPr>
              <a:t> </a:t>
            </a:r>
            <a:r>
              <a:rPr lang="en-US" dirty="0">
                <a:solidFill>
                  <a:srgbClr val="FFCB6B"/>
                </a:solidFill>
                <a:latin typeface="Source Code Pro Regular"/>
              </a:rPr>
              <a:t>ux:Binding</a:t>
            </a:r>
            <a:r>
              <a:rPr lang="en-US" dirty="0">
                <a:solidFill>
                  <a:srgbClr val="7DCBC4"/>
                </a:solidFill>
                <a:latin typeface="Source Code Pro Regular"/>
              </a:rPr>
              <a:t>=</a:t>
            </a:r>
            <a:r>
              <a:rPr lang="en-US" dirty="0">
                <a:solidFill>
                  <a:srgbClr val="C3E88D"/>
                </a:solidFill>
                <a:latin typeface="Source Code Pro Regular"/>
              </a:rPr>
              <a:t>"router"</a:t>
            </a:r>
            <a:r>
              <a:rPr lang="en-US" dirty="0">
                <a:solidFill>
                  <a:srgbClr val="7DCBC4"/>
                </a:solidFill>
                <a:latin typeface="Source Code Pro Regular"/>
              </a:rPr>
              <a:t> /&gt;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A</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28137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new </a:t>
            </a:r>
            <a:r>
              <a:rPr lang="en-US" dirty="0" smtClean="0"/>
              <a:t>project cont.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37482" y="2345982"/>
            <a:ext cx="8106770" cy="410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8344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Inner logic using </a:t>
            </a:r>
            <a:r>
              <a:rPr lang="en-US" b="0" dirty="0" smtClean="0"/>
              <a:t>JavaScript</a:t>
            </a:r>
            <a:endParaRPr lang="en-US" dirty="0"/>
          </a:p>
        </p:txBody>
      </p:sp>
      <p:sp>
        <p:nvSpPr>
          <p:cNvPr id="6" name="Content Placeholder 5"/>
          <p:cNvSpPr>
            <a:spLocks noGrp="1"/>
          </p:cNvSpPr>
          <p:nvPr>
            <p:ph idx="1"/>
          </p:nvPr>
        </p:nvSpPr>
        <p:spPr>
          <a:xfrm>
            <a:off x="818712" y="2222287"/>
            <a:ext cx="3971653" cy="3591659"/>
          </a:xfrm>
        </p:spPr>
        <p:txBody>
          <a:bodyPr/>
          <a:lstStyle/>
          <a:p>
            <a:pPr algn="just"/>
            <a:r>
              <a:rPr lang="en-US" altLang="en-US" dirty="0"/>
              <a:t>Components can contain custom business </a:t>
            </a:r>
            <a:r>
              <a:rPr lang="en-US" altLang="en-US" dirty="0" smtClean="0"/>
              <a:t>logic using </a:t>
            </a:r>
            <a:r>
              <a:rPr lang="en-US" altLang="en-US" dirty="0"/>
              <a:t>the </a:t>
            </a:r>
            <a:r>
              <a:rPr lang="en-US" altLang="en-US" b="1" u="sng" dirty="0"/>
              <a:t>JavaScript</a:t>
            </a:r>
            <a:r>
              <a:rPr lang="en-US" altLang="en-US" dirty="0"/>
              <a:t> tag. Here we can define local state as well as functions that act upon dependencies or other components. The following component takes a </a:t>
            </a:r>
            <a:r>
              <a:rPr lang="en-US" altLang="en-US" b="1" u="sng" dirty="0"/>
              <a:t>Router</a:t>
            </a:r>
            <a:r>
              <a:rPr lang="en-US" altLang="en-US" dirty="0"/>
              <a:t> as a dependency, and uses it through JavaScript.</a:t>
            </a:r>
          </a:p>
          <a:p>
            <a:pPr algn="just"/>
            <a:endParaRPr lang="en-US" dirty="0"/>
          </a:p>
        </p:txBody>
      </p:sp>
      <p:sp>
        <p:nvSpPr>
          <p:cNvPr id="7" name="Rectangle 6"/>
          <p:cNvSpPr/>
          <p:nvPr/>
        </p:nvSpPr>
        <p:spPr>
          <a:xfrm>
            <a:off x="4790365" y="2222287"/>
            <a:ext cx="7001301" cy="2308324"/>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MyClass</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Router</a:t>
            </a:r>
            <a:r>
              <a:rPr lang="en-US" dirty="0">
                <a:solidFill>
                  <a:srgbClr val="7DCBC4"/>
                </a:solidFill>
                <a:latin typeface="Source Code Pro Regular"/>
              </a:rPr>
              <a:t> </a:t>
            </a:r>
            <a:r>
              <a:rPr lang="en-US" dirty="0">
                <a:solidFill>
                  <a:srgbClr val="FFCB6B"/>
                </a:solidFill>
                <a:latin typeface="Source Code Pro Regular"/>
              </a:rPr>
              <a:t>ux:Dependency</a:t>
            </a:r>
            <a:r>
              <a:rPr lang="en-US" dirty="0">
                <a:solidFill>
                  <a:srgbClr val="7DCBC4"/>
                </a:solidFill>
                <a:latin typeface="Source Code Pro Regular"/>
              </a:rPr>
              <a:t>=</a:t>
            </a:r>
            <a:r>
              <a:rPr lang="en-US" dirty="0">
                <a:solidFill>
                  <a:srgbClr val="C3E88D"/>
                </a:solidFill>
                <a:latin typeface="Source Code Pro Regular"/>
              </a:rPr>
              <a:t>"router"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C3E88D"/>
                </a:solidFill>
                <a:latin typeface="Source Code Pro Regular"/>
              </a:rPr>
              <a:t>function</a:t>
            </a:r>
            <a:r>
              <a:rPr lang="en-US" dirty="0" smtClean="0">
                <a:solidFill>
                  <a:srgbClr val="FFFFFF"/>
                </a:solidFill>
                <a:latin typeface="Source Code Pro Regular"/>
              </a:rPr>
              <a:t> </a:t>
            </a:r>
            <a:r>
              <a:rPr lang="en-US" dirty="0" err="1">
                <a:solidFill>
                  <a:srgbClr val="FF5370"/>
                </a:solidFill>
                <a:latin typeface="Source Code Pro Regular"/>
              </a:rPr>
              <a:t>goBack</a:t>
            </a:r>
            <a:r>
              <a:rPr lang="en-US" dirty="0">
                <a:solidFill>
                  <a:srgbClr val="FFFFFF"/>
                </a:solidFill>
                <a:latin typeface="Source Code Pro Regular"/>
              </a:rPr>
              <a:t>() { </a:t>
            </a:r>
            <a:r>
              <a:rPr lang="en-US" dirty="0" err="1">
                <a:solidFill>
                  <a:srgbClr val="FFFFFF"/>
                </a:solidFill>
                <a:latin typeface="Source Code Pro Regular"/>
              </a:rPr>
              <a:t>router.goBack</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FF5370"/>
                </a:solidFill>
                <a:latin typeface="Source Code Pro Regular"/>
              </a:rPr>
              <a:t>module</a:t>
            </a:r>
            <a:r>
              <a:rPr lang="en-US" dirty="0" smtClean="0">
                <a:solidFill>
                  <a:srgbClr val="FFFFFF"/>
                </a:solidFill>
                <a:latin typeface="Source Code Pro Regular"/>
              </a:rPr>
              <a:t>.exports </a:t>
            </a:r>
            <a:r>
              <a:rPr lang="en-US" dirty="0">
                <a:solidFill>
                  <a:srgbClr val="FFFFFF"/>
                </a:solidFill>
                <a:latin typeface="Source Code Pro Regular"/>
              </a:rPr>
              <a:t>= { </a:t>
            </a:r>
            <a:r>
              <a:rPr lang="en-US" dirty="0" err="1">
                <a:solidFill>
                  <a:srgbClr val="FFCB6B"/>
                </a:solidFill>
                <a:latin typeface="Source Code Pro Regular"/>
              </a:rPr>
              <a:t>doSomething</a:t>
            </a:r>
            <a:r>
              <a:rPr lang="en-US" dirty="0">
                <a:solidFill>
                  <a:srgbClr val="FFFFFF"/>
                </a:solidFill>
                <a:latin typeface="Source Code Pro Regular"/>
              </a:rPr>
              <a:t>: </a:t>
            </a:r>
            <a:r>
              <a:rPr lang="en-US" dirty="0" err="1">
                <a:solidFill>
                  <a:srgbClr val="FFFFFF"/>
                </a:solidFill>
                <a:latin typeface="Source Code Pro Regular"/>
              </a:rPr>
              <a:t>doSomething</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&lt;/</a:t>
            </a:r>
            <a:r>
              <a:rPr lang="en-US" dirty="0">
                <a:solidFill>
                  <a:srgbClr val="FFFFFF"/>
                </a:solidFill>
                <a:latin typeface="Source Code Pro Regular"/>
              </a:rPr>
              <a:t>JavaScript&gt;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Button</a:t>
            </a:r>
            <a:r>
              <a:rPr lang="en-US" dirty="0">
                <a:solidFill>
                  <a:srgbClr val="7DCBC4"/>
                </a:solidFill>
                <a:latin typeface="Source Code Pro Regular"/>
              </a:rPr>
              <a:t> </a:t>
            </a:r>
            <a:r>
              <a:rPr lang="en-US" dirty="0">
                <a:solidFill>
                  <a:srgbClr val="FFCB6B"/>
                </a:solidFill>
                <a:latin typeface="Source Code Pro Regular"/>
              </a:rPr>
              <a:t>Text</a:t>
            </a:r>
            <a:r>
              <a:rPr lang="en-US" dirty="0">
                <a:solidFill>
                  <a:srgbClr val="7DCBC4"/>
                </a:solidFill>
                <a:latin typeface="Source Code Pro Regular"/>
              </a:rPr>
              <a:t>=</a:t>
            </a:r>
            <a:r>
              <a:rPr lang="en-US" dirty="0">
                <a:solidFill>
                  <a:srgbClr val="C3E88D"/>
                </a:solidFill>
                <a:latin typeface="Source Code Pro Regular"/>
              </a:rPr>
              <a:t>"Go Back"</a:t>
            </a:r>
            <a:r>
              <a:rPr lang="en-US" dirty="0">
                <a:solidFill>
                  <a:srgbClr val="7DCBC4"/>
                </a:solidFill>
                <a:latin typeface="Source Code Pro Regular"/>
              </a:rPr>
              <a:t> </a:t>
            </a:r>
            <a:r>
              <a:rPr lang="en-US" dirty="0">
                <a:solidFill>
                  <a:srgbClr val="FFCB6B"/>
                </a:solidFill>
                <a:latin typeface="Source Code Pro Regular"/>
              </a:rPr>
              <a:t>Clicked</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goBack</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4116800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Custom Events (UserEvent</a:t>
            </a:r>
            <a:r>
              <a:rPr lang="en-US" b="0" dirty="0" smtClean="0"/>
              <a:t>)</a:t>
            </a:r>
            <a:endParaRPr lang="en-US" dirty="0"/>
          </a:p>
        </p:txBody>
      </p:sp>
      <p:sp>
        <p:nvSpPr>
          <p:cNvPr id="3" name="Content Placeholder 2"/>
          <p:cNvSpPr>
            <a:spLocks noGrp="1"/>
          </p:cNvSpPr>
          <p:nvPr>
            <p:ph idx="1"/>
          </p:nvPr>
        </p:nvSpPr>
        <p:spPr>
          <a:xfrm>
            <a:off x="818712" y="2222287"/>
            <a:ext cx="10554574" cy="4437820"/>
          </a:xfrm>
        </p:spPr>
        <p:txBody>
          <a:bodyPr>
            <a:normAutofit lnSpcReduction="10000"/>
          </a:bodyPr>
          <a:lstStyle/>
          <a:p>
            <a:pPr marL="0" lvl="0" indent="0" defTabSz="914400" eaLnBrk="0" fontAlgn="base" hangingPunct="0">
              <a:spcBef>
                <a:spcPct val="0"/>
              </a:spcBef>
              <a:spcAft>
                <a:spcPct val="0"/>
              </a:spcAft>
              <a:buClrTx/>
              <a:buNone/>
            </a:pPr>
            <a:r>
              <a:rPr lang="en-US" altLang="en-US" dirty="0"/>
              <a:t/>
            </a:r>
            <a:br>
              <a:rPr lang="en-US" altLang="en-US" dirty="0"/>
            </a:br>
            <a:endParaRPr lang="en-US" altLang="en-US" dirty="0"/>
          </a:p>
          <a:p>
            <a:r>
              <a:rPr lang="en-US" altLang="en-US" dirty="0"/>
              <a:t>There are many cases where we want our component to pass messages to the outside world. We can use </a:t>
            </a:r>
            <a:r>
              <a:rPr lang="en-US" altLang="en-US" b="1" u="sng" dirty="0" smtClean="0"/>
              <a:t>UserEvent</a:t>
            </a:r>
            <a:r>
              <a:rPr lang="en-US" altLang="en-US" dirty="0" smtClean="0"/>
              <a:t> for </a:t>
            </a:r>
            <a:r>
              <a:rPr lang="en-US" altLang="en-US" dirty="0"/>
              <a:t>exactly this, which allows us to raise and handle events in both UX and JavaScript</a:t>
            </a:r>
            <a:r>
              <a:rPr lang="en-US" altLang="en-US" dirty="0" smtClean="0"/>
              <a:t>.</a:t>
            </a:r>
          </a:p>
          <a:p>
            <a:r>
              <a:rPr lang="en-US" altLang="en-US" dirty="0"/>
              <a:t>We put a </a:t>
            </a:r>
            <a:r>
              <a:rPr lang="en-US" altLang="en-US" b="1" u="sng" dirty="0"/>
              <a:t>UserEvent</a:t>
            </a:r>
            <a:r>
              <a:rPr lang="en-US" altLang="en-US" dirty="0"/>
              <a:t> at the root of our component class to indicate that it can raise a particular event. Where we place our </a:t>
            </a:r>
            <a:r>
              <a:rPr lang="en-US" altLang="en-US" b="1" u="sng" dirty="0"/>
              <a:t>UserEvent</a:t>
            </a:r>
            <a:r>
              <a:rPr lang="en-US" altLang="en-US" dirty="0"/>
              <a:t> is important, since only the node it is attached to and its children can raise or handle it. </a:t>
            </a:r>
            <a:endParaRPr lang="en-US" altLang="en-US" dirty="0" smtClean="0"/>
          </a:p>
          <a:p>
            <a:endParaRPr lang="en-US" altLang="en-US" dirty="0" smtClean="0"/>
          </a:p>
          <a:p>
            <a:endParaRPr lang="en-US" altLang="en-US" dirty="0"/>
          </a:p>
          <a:p>
            <a:endParaRPr lang="en-US" altLang="en-US" dirty="0" smtClean="0"/>
          </a:p>
          <a:p>
            <a:endParaRPr lang="en-US" altLang="en-US" dirty="0"/>
          </a:p>
          <a:p>
            <a:r>
              <a:rPr lang="en-US" altLang="en-US" dirty="0" smtClean="0"/>
              <a:t>This </a:t>
            </a:r>
            <a:r>
              <a:rPr lang="en-US" altLang="en-US" dirty="0"/>
              <a:t>creates an event named </a:t>
            </a:r>
            <a:r>
              <a:rPr lang="en-US" altLang="en-US" b="1" u="sng" dirty="0"/>
              <a:t>myEvent</a:t>
            </a:r>
          </a:p>
          <a:p>
            <a:endParaRPr lang="en-US" altLang="en-US" dirty="0" smtClean="0"/>
          </a:p>
          <a:p>
            <a:endParaRPr lang="en-US" altLang="en-US" dirty="0"/>
          </a:p>
          <a:p>
            <a:endParaRPr lang="en-US" dirty="0"/>
          </a:p>
        </p:txBody>
      </p:sp>
      <p:sp>
        <p:nvSpPr>
          <p:cNvPr id="6" name="Rectangle 3"/>
          <p:cNvSpPr>
            <a:spLocks noChangeArrowheads="1"/>
          </p:cNvSpPr>
          <p:nvPr/>
        </p:nvSpPr>
        <p:spPr bwMode="auto">
          <a:xfrm>
            <a:off x="0" y="-138500"/>
            <a:ext cx="266420" cy="276999"/>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2F2F"/>
                </a:solidFill>
                <a:effectLst/>
                <a:latin typeface="GT Eesti Pro Display Regular"/>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164609" y="4322751"/>
            <a:ext cx="6096000" cy="923330"/>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"MyComponent"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UserEvent</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"myEvent"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099533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Custom Events (UserEvent</a:t>
            </a:r>
            <a:r>
              <a:rPr lang="en-US" b="0" dirty="0" smtClean="0"/>
              <a:t>) cont’</a:t>
            </a:r>
            <a:endParaRPr lang="en-US" dirty="0"/>
          </a:p>
        </p:txBody>
      </p:sp>
      <p:sp>
        <p:nvSpPr>
          <p:cNvPr id="3" name="Content Placeholder 2"/>
          <p:cNvSpPr>
            <a:spLocks noGrp="1"/>
          </p:cNvSpPr>
          <p:nvPr>
            <p:ph idx="1"/>
          </p:nvPr>
        </p:nvSpPr>
        <p:spPr>
          <a:xfrm>
            <a:off x="818712" y="1690023"/>
            <a:ext cx="10554574" cy="3636511"/>
          </a:xfrm>
        </p:spPr>
        <p:txBody>
          <a:bodyPr/>
          <a:lstStyle/>
          <a:p>
            <a:r>
              <a:rPr lang="en-US" altLang="en-US" dirty="0"/>
              <a:t>We can now use </a:t>
            </a:r>
            <a:r>
              <a:rPr lang="en-US" altLang="en-US" b="1" u="sng" dirty="0"/>
              <a:t>RaiseUserEvent</a:t>
            </a:r>
            <a:r>
              <a:rPr lang="en-US" altLang="en-US" dirty="0"/>
              <a:t> to raise the event from UX</a:t>
            </a:r>
            <a:r>
              <a:rPr lang="en-US" altLang="en-US" dirty="0" smtClean="0"/>
              <a:t>.</a:t>
            </a:r>
          </a:p>
          <a:p>
            <a:endParaRPr lang="en-US" altLang="en-US" dirty="0"/>
          </a:p>
          <a:p>
            <a:endParaRPr lang="en-US" altLang="en-US" dirty="0" smtClean="0"/>
          </a:p>
          <a:p>
            <a:endParaRPr lang="en-US" altLang="en-US" dirty="0" smtClean="0"/>
          </a:p>
          <a:p>
            <a:r>
              <a:rPr lang="en-US" altLang="en-US" dirty="0"/>
              <a:t>When we instantiate our component, we can respond to its events using the </a:t>
            </a:r>
            <a:r>
              <a:rPr lang="en-US" altLang="en-US" b="1" u="sng" dirty="0"/>
              <a:t>OnUserEvent</a:t>
            </a:r>
            <a:r>
              <a:rPr lang="en-US" altLang="en-US" dirty="0"/>
              <a:t> trigger.</a:t>
            </a:r>
            <a:endParaRPr lang="en-US" altLang="en-US" dirty="0" smtClean="0"/>
          </a:p>
          <a:p>
            <a:endParaRPr lang="en-US" dirty="0"/>
          </a:p>
        </p:txBody>
      </p:sp>
      <p:sp>
        <p:nvSpPr>
          <p:cNvPr id="5" name="Rectangle 2"/>
          <p:cNvSpPr>
            <a:spLocks noChangeArrowheads="1"/>
          </p:cNvSpPr>
          <p:nvPr/>
        </p:nvSpPr>
        <p:spPr bwMode="auto">
          <a:xfrm>
            <a:off x="0" y="-209981"/>
            <a:ext cx="184731" cy="877163"/>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
            </a:r>
            <a:br>
              <a:rPr lang="en-US" altLang="en-US" dirty="0">
                <a:latin typeface="+mn-lt"/>
              </a:rPr>
            </a:br>
            <a:endParaRPr lang="en-US" altLang="en-US" dirty="0">
              <a:latin typeface="+mn-lt"/>
            </a:endParaRPr>
          </a:p>
        </p:txBody>
      </p:sp>
      <p:sp>
        <p:nvSpPr>
          <p:cNvPr id="6" name="Rectangle 5"/>
          <p:cNvSpPr/>
          <p:nvPr/>
        </p:nvSpPr>
        <p:spPr>
          <a:xfrm>
            <a:off x="1178257" y="2587220"/>
            <a:ext cx="6096000" cy="923330"/>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RaiseUserEvent</a:t>
            </a:r>
            <a:r>
              <a:rPr lang="en-US" dirty="0">
                <a:solidFill>
                  <a:srgbClr val="7DCBC4"/>
                </a:solidFill>
                <a:latin typeface="Source Code Pro Regular"/>
              </a:rPr>
              <a:t> </a:t>
            </a:r>
            <a:r>
              <a:rPr lang="en-US" dirty="0">
                <a:solidFill>
                  <a:srgbClr val="FFCB6B"/>
                </a:solidFill>
                <a:latin typeface="Source Code Pro Regular"/>
              </a:rPr>
              <a:t>EventName</a:t>
            </a:r>
            <a:r>
              <a:rPr lang="en-US" dirty="0">
                <a:solidFill>
                  <a:srgbClr val="7DCBC4"/>
                </a:solidFill>
                <a:latin typeface="Source Code Pro Regular"/>
              </a:rPr>
              <a:t>=</a:t>
            </a:r>
            <a:r>
              <a:rPr lang="en-US" dirty="0">
                <a:solidFill>
                  <a:srgbClr val="C3E88D"/>
                </a:solidFill>
                <a:latin typeface="Source Code Pro Regular"/>
              </a:rPr>
              <a:t>"myEvent"</a:t>
            </a:r>
            <a:r>
              <a:rPr lang="en-US" dirty="0">
                <a:solidFill>
                  <a:srgbClr val="7DCBC4"/>
                </a:solidFill>
                <a:latin typeface="Source Code Pro Regular"/>
              </a:rPr>
              <a:t> /&gt;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endParaRPr lang="en-US" dirty="0"/>
          </a:p>
        </p:txBody>
      </p:sp>
      <p:sp>
        <p:nvSpPr>
          <p:cNvPr id="7" name="Rectangle 6"/>
          <p:cNvSpPr/>
          <p:nvPr/>
        </p:nvSpPr>
        <p:spPr>
          <a:xfrm>
            <a:off x="1178257" y="4675589"/>
            <a:ext cx="8689074" cy="1477328"/>
          </a:xfrm>
          <a:prstGeom prst="rect">
            <a:avLst/>
          </a:prstGeom>
        </p:spPr>
        <p:txBody>
          <a:bodyPr wrap="square">
            <a:spAutoFit/>
          </a:bodyPr>
          <a:lstStyle/>
          <a:p>
            <a:r>
              <a:rPr lang="fr-FR" dirty="0">
                <a:solidFill>
                  <a:srgbClr val="7DCBC4"/>
                </a:solidFill>
                <a:latin typeface="Source Code Pro Regular"/>
              </a:rPr>
              <a:t>&lt;</a:t>
            </a:r>
            <a:r>
              <a:rPr lang="fr-FR" dirty="0">
                <a:solidFill>
                  <a:srgbClr val="FF5370"/>
                </a:solidFill>
                <a:latin typeface="Source Code Pro Regular"/>
              </a:rPr>
              <a:t>MyComponent</a:t>
            </a:r>
            <a:r>
              <a:rPr lang="fr-FR" dirty="0">
                <a:solidFill>
                  <a:srgbClr val="7DCBC4"/>
                </a:solidFill>
                <a:latin typeface="Source Code Pro Regular"/>
              </a:rPr>
              <a:t>&gt;</a:t>
            </a:r>
            <a:r>
              <a:rPr lang="fr-FR" dirty="0">
                <a:solidFill>
                  <a:srgbClr val="FFFFFF"/>
                </a:solidFill>
                <a:latin typeface="Source Code Pro Regular"/>
              </a:rPr>
              <a:t> </a:t>
            </a:r>
            <a:endParaRPr lang="fr-FR" dirty="0" smtClean="0">
              <a:solidFill>
                <a:srgbClr val="FFFFFF"/>
              </a:solidFill>
              <a:latin typeface="Source Code Pro Regular"/>
            </a:endParaRPr>
          </a:p>
          <a:p>
            <a:r>
              <a:rPr lang="fr-FR" dirty="0">
                <a:solidFill>
                  <a:srgbClr val="FFFFFF"/>
                </a:solidFill>
                <a:latin typeface="Source Code Pro Regular"/>
              </a:rPr>
              <a:t>	</a:t>
            </a:r>
            <a:r>
              <a:rPr lang="fr-FR" dirty="0" smtClean="0">
                <a:solidFill>
                  <a:srgbClr val="7DCBC4"/>
                </a:solidFill>
                <a:latin typeface="Source Code Pro Regular"/>
              </a:rPr>
              <a:t>&lt;</a:t>
            </a:r>
            <a:r>
              <a:rPr lang="fr-FR" dirty="0">
                <a:solidFill>
                  <a:srgbClr val="FF5370"/>
                </a:solidFill>
                <a:latin typeface="Source Code Pro Regular"/>
              </a:rPr>
              <a:t>OnUserEvent</a:t>
            </a:r>
            <a:r>
              <a:rPr lang="fr-FR" dirty="0">
                <a:solidFill>
                  <a:srgbClr val="7DCBC4"/>
                </a:solidFill>
                <a:latin typeface="Source Code Pro Regular"/>
              </a:rPr>
              <a:t> </a:t>
            </a:r>
            <a:r>
              <a:rPr lang="fr-FR" dirty="0">
                <a:solidFill>
                  <a:srgbClr val="FFCB6B"/>
                </a:solidFill>
                <a:latin typeface="Source Code Pro Regular"/>
              </a:rPr>
              <a:t>EventName</a:t>
            </a:r>
            <a:r>
              <a:rPr lang="fr-FR" dirty="0">
                <a:solidFill>
                  <a:srgbClr val="7DCBC4"/>
                </a:solidFill>
                <a:latin typeface="Source Code Pro Regular"/>
              </a:rPr>
              <a:t>=</a:t>
            </a:r>
            <a:r>
              <a:rPr lang="fr-FR" dirty="0">
                <a:solidFill>
                  <a:srgbClr val="C3E88D"/>
                </a:solidFill>
                <a:latin typeface="Source Code Pro Regular"/>
              </a:rPr>
              <a:t>"myEvent"</a:t>
            </a:r>
            <a:r>
              <a:rPr lang="fr-FR" dirty="0">
                <a:solidFill>
                  <a:srgbClr val="7DCBC4"/>
                </a:solidFill>
                <a:latin typeface="Source Code Pro Regular"/>
              </a:rPr>
              <a:t>&gt;</a:t>
            </a:r>
            <a:r>
              <a:rPr lang="fr-FR" dirty="0">
                <a:solidFill>
                  <a:srgbClr val="FFFFFF"/>
                </a:solidFill>
                <a:latin typeface="Source Code Pro Regular"/>
              </a:rPr>
              <a:t> </a:t>
            </a:r>
            <a:endParaRPr lang="fr-FR" dirty="0" smtClean="0">
              <a:solidFill>
                <a:srgbClr val="FFFFFF"/>
              </a:solidFill>
              <a:latin typeface="Source Code Pro Regular"/>
            </a:endParaRPr>
          </a:p>
          <a:p>
            <a:r>
              <a:rPr lang="fr-FR" dirty="0">
                <a:solidFill>
                  <a:srgbClr val="FFFFFF"/>
                </a:solidFill>
                <a:latin typeface="Source Code Pro Regular"/>
              </a:rPr>
              <a:t>	</a:t>
            </a:r>
            <a:r>
              <a:rPr lang="fr-FR" dirty="0" smtClean="0">
                <a:solidFill>
                  <a:srgbClr val="FFFFFF"/>
                </a:solidFill>
                <a:latin typeface="Source Code Pro Regular"/>
              </a:rPr>
              <a:t>	... </a:t>
            </a:r>
            <a:r>
              <a:rPr lang="fr-FR" dirty="0">
                <a:solidFill>
                  <a:srgbClr val="FFFFFF"/>
                </a:solidFill>
                <a:latin typeface="Source Code Pro Regular"/>
              </a:rPr>
              <a:t>animations &amp; actions ... </a:t>
            </a:r>
            <a:endParaRPr lang="fr-FR" dirty="0" smtClean="0">
              <a:solidFill>
                <a:srgbClr val="FFFFFF"/>
              </a:solidFill>
              <a:latin typeface="Source Code Pro Regular"/>
            </a:endParaRPr>
          </a:p>
          <a:p>
            <a:r>
              <a:rPr lang="fr-FR" dirty="0">
                <a:solidFill>
                  <a:srgbClr val="FFFFFF"/>
                </a:solidFill>
                <a:latin typeface="Source Code Pro Regular"/>
              </a:rPr>
              <a:t>	</a:t>
            </a:r>
            <a:r>
              <a:rPr lang="fr-FR" dirty="0" smtClean="0">
                <a:solidFill>
                  <a:srgbClr val="7DCBC4"/>
                </a:solidFill>
                <a:latin typeface="Source Code Pro Regular"/>
              </a:rPr>
              <a:t>&lt;/</a:t>
            </a:r>
            <a:r>
              <a:rPr lang="fr-FR" dirty="0">
                <a:solidFill>
                  <a:srgbClr val="FF5370"/>
                </a:solidFill>
                <a:latin typeface="Source Code Pro Regular"/>
              </a:rPr>
              <a:t>OnUserEvent</a:t>
            </a:r>
            <a:r>
              <a:rPr lang="fr-FR" dirty="0">
                <a:solidFill>
                  <a:srgbClr val="7DCBC4"/>
                </a:solidFill>
                <a:latin typeface="Source Code Pro Regular"/>
              </a:rPr>
              <a:t>&gt;</a:t>
            </a:r>
            <a:r>
              <a:rPr lang="fr-FR" dirty="0">
                <a:solidFill>
                  <a:srgbClr val="FFFFFF"/>
                </a:solidFill>
                <a:latin typeface="Source Code Pro Regular"/>
              </a:rPr>
              <a:t> </a:t>
            </a:r>
            <a:endParaRPr lang="fr-FR" dirty="0" smtClean="0">
              <a:solidFill>
                <a:srgbClr val="FFFFFF"/>
              </a:solidFill>
              <a:latin typeface="Source Code Pro Regular"/>
            </a:endParaRPr>
          </a:p>
          <a:p>
            <a:r>
              <a:rPr lang="fr-FR" dirty="0" smtClean="0">
                <a:solidFill>
                  <a:srgbClr val="7DCBC4"/>
                </a:solidFill>
                <a:latin typeface="Source Code Pro Regular"/>
              </a:rPr>
              <a:t>&lt;/</a:t>
            </a:r>
            <a:r>
              <a:rPr lang="fr-FR" dirty="0">
                <a:solidFill>
                  <a:srgbClr val="FF5370"/>
                </a:solidFill>
                <a:latin typeface="Source Code Pro Regular"/>
              </a:rPr>
              <a:t>MyComponent</a:t>
            </a:r>
            <a:r>
              <a:rPr lang="fr-FR" dirty="0">
                <a:solidFill>
                  <a:srgbClr val="7DCBC4"/>
                </a:solidFill>
                <a:latin typeface="Source Code Pro Regular"/>
              </a:rPr>
              <a:t>&gt;</a:t>
            </a:r>
            <a:endParaRPr lang="en-US" dirty="0"/>
          </a:p>
        </p:txBody>
      </p:sp>
    </p:spTree>
    <p:extLst>
      <p:ext uri="{BB962C8B-B14F-4D97-AF65-F5344CB8AC3E}">
        <p14:creationId xmlns:p14="http://schemas.microsoft.com/office/powerpoint/2010/main" val="38891465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Custom Events (UserEvent) cont’</a:t>
            </a:r>
            <a:endParaRPr lang="en-US" dirty="0"/>
          </a:p>
        </p:txBody>
      </p:sp>
      <p:sp>
        <p:nvSpPr>
          <p:cNvPr id="3" name="Content Placeholder 2"/>
          <p:cNvSpPr>
            <a:spLocks noGrp="1"/>
          </p:cNvSpPr>
          <p:nvPr>
            <p:ph idx="1"/>
          </p:nvPr>
        </p:nvSpPr>
        <p:spPr>
          <a:xfrm>
            <a:off x="818712" y="2440655"/>
            <a:ext cx="10554574" cy="4519707"/>
          </a:xfrm>
        </p:spPr>
        <p:txBody>
          <a:bodyPr/>
          <a:lstStyle/>
          <a:p>
            <a:r>
              <a:rPr lang="en-US" altLang="en-US" dirty="0"/>
              <a:t>We recommend subclassing </a:t>
            </a:r>
            <a:r>
              <a:rPr lang="en-US" altLang="en-US" b="1" u="sng" dirty="0"/>
              <a:t>OnUserEvent</a:t>
            </a:r>
            <a:r>
              <a:rPr lang="en-US" altLang="en-US" dirty="0"/>
              <a:t> instead of using it directly and setting its </a:t>
            </a:r>
            <a:r>
              <a:rPr lang="en-US" altLang="en-US" b="1" u="sng" dirty="0"/>
              <a:t>EventName</a:t>
            </a:r>
            <a:r>
              <a:rPr lang="en-US" altLang="en-US" dirty="0"/>
              <a:t> each time</a:t>
            </a:r>
            <a:r>
              <a:rPr lang="en-US" altLang="en-US" dirty="0" smtClean="0"/>
              <a:t>:</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smtClean="0"/>
          </a:p>
          <a:p>
            <a:r>
              <a:rPr lang="en-US" altLang="en-US" dirty="0" smtClean="0"/>
              <a:t>Note </a:t>
            </a:r>
            <a:r>
              <a:rPr lang="en-US" altLang="en-US" dirty="0"/>
              <a:t>that </a:t>
            </a:r>
            <a:r>
              <a:rPr lang="en-US" altLang="en-US" b="1" u="sng" dirty="0"/>
              <a:t>OnMyEvent</a:t>
            </a:r>
            <a:r>
              <a:rPr lang="en-US" altLang="en-US" dirty="0"/>
              <a:t> will only be usable inside </a:t>
            </a:r>
            <a:r>
              <a:rPr lang="en-US" altLang="en-US" b="1" u="sng" dirty="0"/>
              <a:t>MyComponent</a:t>
            </a:r>
            <a:r>
              <a:rPr lang="en-US" altLang="en-US" dirty="0"/>
              <a:t>.</a:t>
            </a:r>
          </a:p>
          <a:p>
            <a:r>
              <a:rPr lang="en-US" altLang="en-US" dirty="0"/>
              <a:t>Check out the full </a:t>
            </a:r>
            <a:r>
              <a:rPr lang="en-US" altLang="en-US" dirty="0">
                <a:hlinkClick r:id="rId2"/>
              </a:rPr>
              <a:t>documentation on the user event API</a:t>
            </a:r>
            <a:r>
              <a:rPr lang="en-US" altLang="en-US" dirty="0"/>
              <a:t> for more details.</a:t>
            </a:r>
          </a:p>
          <a:p>
            <a:endParaRPr lang="en-US" altLang="en-US" dirty="0" smtClean="0"/>
          </a:p>
          <a:p>
            <a:endParaRPr lang="en-US" dirty="0"/>
          </a:p>
        </p:txBody>
      </p:sp>
      <p:sp>
        <p:nvSpPr>
          <p:cNvPr id="5" name="Rectangle 2"/>
          <p:cNvSpPr>
            <a:spLocks noChangeArrowheads="1"/>
          </p:cNvSpPr>
          <p:nvPr/>
        </p:nvSpPr>
        <p:spPr bwMode="auto">
          <a:xfrm>
            <a:off x="0" y="-163815"/>
            <a:ext cx="184731" cy="784830"/>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150961" y="2840461"/>
            <a:ext cx="8279642" cy="2585323"/>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"MyComponent"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UserEvent</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"myEvent"</a:t>
            </a:r>
            <a:r>
              <a:rPr lang="en-US" dirty="0">
                <a:solidFill>
                  <a:srgbClr val="7DCBC4"/>
                </a:solidFill>
                <a:latin typeface="Source Code Pro Regular"/>
              </a:rPr>
              <a:t> /&gt;</a:t>
            </a:r>
            <a:r>
              <a:rPr lang="en-US" dirty="0">
                <a:solidFill>
                  <a:srgbClr val="FFFFFF"/>
                </a:solidFill>
                <a:latin typeface="Source Code Pro Regular"/>
              </a:rPr>
              <a:t> </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OnUserEvent</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"OnMyEvent"</a:t>
            </a:r>
            <a:r>
              <a:rPr lang="en-US" dirty="0">
                <a:solidFill>
                  <a:srgbClr val="7DCBC4"/>
                </a:solidFill>
                <a:latin typeface="Source Code Pro Regular"/>
              </a:rPr>
              <a:t> </a:t>
            </a:r>
            <a:r>
              <a:rPr lang="en-US" dirty="0">
                <a:solidFill>
                  <a:srgbClr val="FFCB6B"/>
                </a:solidFill>
                <a:latin typeface="Source Code Pro Regular"/>
              </a:rPr>
              <a:t>EventName</a:t>
            </a:r>
            <a:r>
              <a:rPr lang="en-US" dirty="0">
                <a:solidFill>
                  <a:srgbClr val="7DCBC4"/>
                </a:solidFill>
                <a:latin typeface="Source Code Pro Regular"/>
              </a:rPr>
              <a:t>=</a:t>
            </a:r>
            <a:r>
              <a:rPr lang="en-US" dirty="0">
                <a:solidFill>
                  <a:srgbClr val="C3E88D"/>
                </a:solidFill>
                <a:latin typeface="Source Code Pro Regular"/>
              </a:rPr>
              <a:t>"myEvent</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MyComponent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OnMyEvent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 </a:t>
            </a:r>
            <a:r>
              <a:rPr lang="en-US" dirty="0">
                <a:solidFill>
                  <a:srgbClr val="FFFFFF"/>
                </a:solidFill>
                <a:latin typeface="Source Code Pro Regular"/>
              </a:rPr>
              <a:t>animations &amp; actions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OnMyEvent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MyComponent</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74445980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When to create </a:t>
            </a:r>
            <a:r>
              <a:rPr lang="en-US" b="0" dirty="0" smtClean="0"/>
              <a:t>components</a:t>
            </a:r>
            <a:endParaRPr lang="en-US" dirty="0"/>
          </a:p>
        </p:txBody>
      </p:sp>
      <p:sp>
        <p:nvSpPr>
          <p:cNvPr id="3" name="Content Placeholder 2"/>
          <p:cNvSpPr>
            <a:spLocks noGrp="1"/>
          </p:cNvSpPr>
          <p:nvPr>
            <p:ph idx="1"/>
          </p:nvPr>
        </p:nvSpPr>
        <p:spPr/>
        <p:txBody>
          <a:bodyPr/>
          <a:lstStyle/>
          <a:p>
            <a:pPr algn="just"/>
            <a:r>
              <a:rPr lang="en-US" altLang="en-US" dirty="0"/>
              <a:t>Since turning a piece of UX markup into a reusable component is often as simple as just adding the </a:t>
            </a:r>
            <a:r>
              <a:rPr lang="en-US" altLang="en-US" b="1" u="sng" dirty="0" smtClean="0"/>
              <a:t>ux:Class</a:t>
            </a:r>
            <a:r>
              <a:rPr lang="en-US" altLang="en-US" dirty="0" smtClean="0"/>
              <a:t> attribute</a:t>
            </a:r>
            <a:r>
              <a:rPr lang="en-US" altLang="en-US" dirty="0"/>
              <a:t>, we tend to componentize often. The challenge is not so much to understand when there is an opportunity for componentization, but to understand which components to make. When splitting up a complex piece of UX into reusable parts, we need to decide which parts should depend on each other, and at what abstraction level we want them to be defined. We will take a closer look at that question in the following sections.</a:t>
            </a:r>
          </a:p>
          <a:p>
            <a:pPr algn="just"/>
            <a:endParaRPr lang="en-US" dirty="0"/>
          </a:p>
        </p:txBody>
      </p:sp>
      <p:sp>
        <p:nvSpPr>
          <p:cNvPr id="4" name="Rectangle 1"/>
          <p:cNvSpPr>
            <a:spLocks noChangeArrowheads="1"/>
          </p:cNvSpPr>
          <p:nvPr/>
        </p:nvSpPr>
        <p:spPr bwMode="auto">
          <a:xfrm>
            <a:off x="0" y="-94566"/>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Tree>
    <p:extLst>
      <p:ext uri="{BB962C8B-B14F-4D97-AF65-F5344CB8AC3E}">
        <p14:creationId xmlns:p14="http://schemas.microsoft.com/office/powerpoint/2010/main" val="42225470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ux:Class </a:t>
            </a:r>
            <a:r>
              <a:rPr lang="en-US" b="0" dirty="0" smtClean="0"/>
              <a:t>workflow</a:t>
            </a:r>
            <a:endParaRPr lang="en-US" dirty="0"/>
          </a:p>
        </p:txBody>
      </p:sp>
      <p:sp>
        <p:nvSpPr>
          <p:cNvPr id="3" name="Content Placeholder 2"/>
          <p:cNvSpPr>
            <a:spLocks noGrp="1"/>
          </p:cNvSpPr>
          <p:nvPr>
            <p:ph idx="1"/>
          </p:nvPr>
        </p:nvSpPr>
        <p:spPr/>
        <p:txBody>
          <a:bodyPr/>
          <a:lstStyle/>
          <a:p>
            <a:r>
              <a:rPr lang="en-US" dirty="0"/>
              <a:t>Since componentization in Fuse is so quick, a common workflow when writing UX is to first write everything "in-line" without caring about components at all. We only componentize after we have found a structure we want to move forward with. The reason for why this approach is so valuable is that it avoids the potential pitfalls of prematurely abstracting code. This way, we can let all the reusable components naturally appear before we decide to abstract and assign class names.</a:t>
            </a:r>
          </a:p>
          <a:p>
            <a:endParaRPr lang="en-US" dirty="0"/>
          </a:p>
        </p:txBody>
      </p:sp>
    </p:spTree>
    <p:extLst>
      <p:ext uri="{BB962C8B-B14F-4D97-AF65-F5344CB8AC3E}">
        <p14:creationId xmlns:p14="http://schemas.microsoft.com/office/powerpoint/2010/main" val="12346820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Recognizing component </a:t>
            </a:r>
            <a:r>
              <a:rPr lang="en-US" b="0" dirty="0" smtClean="0"/>
              <a:t>boundaries</a:t>
            </a:r>
            <a:endParaRPr lang="en-US" dirty="0"/>
          </a:p>
        </p:txBody>
      </p:sp>
      <p:sp>
        <p:nvSpPr>
          <p:cNvPr id="3" name="Content Placeholder 2"/>
          <p:cNvSpPr>
            <a:spLocks noGrp="1"/>
          </p:cNvSpPr>
          <p:nvPr>
            <p:ph idx="1"/>
          </p:nvPr>
        </p:nvSpPr>
        <p:spPr>
          <a:xfrm>
            <a:off x="341041" y="2299934"/>
            <a:ext cx="2966266" cy="4424172"/>
          </a:xfrm>
        </p:spPr>
        <p:txBody>
          <a:bodyPr>
            <a:normAutofit/>
          </a:bodyPr>
          <a:lstStyle/>
          <a:p>
            <a:r>
              <a:rPr lang="en-US" dirty="0"/>
              <a:t>Making Fuse components is sometimes the art of determining effective component boundaries. The following example illustrates a case where there are several ways we might componentize:</a:t>
            </a:r>
          </a:p>
        </p:txBody>
      </p:sp>
      <p:sp>
        <p:nvSpPr>
          <p:cNvPr id="5" name="Rectangle 4"/>
          <p:cNvSpPr/>
          <p:nvPr/>
        </p:nvSpPr>
        <p:spPr>
          <a:xfrm>
            <a:off x="3307307" y="2126752"/>
            <a:ext cx="8074692" cy="4770537"/>
          </a:xfrm>
          <a:prstGeom prst="rect">
            <a:avLst/>
          </a:prstGeom>
        </p:spPr>
        <p:txBody>
          <a:bodyPr wrap="square">
            <a:spAutoFit/>
          </a:bodyPr>
          <a:lstStyle/>
          <a:p>
            <a:r>
              <a:rPr lang="en-US" sz="1600" dirty="0">
                <a:solidFill>
                  <a:srgbClr val="7DCBC4"/>
                </a:solidFill>
                <a:latin typeface="Source Code Pro Regular"/>
              </a:rPr>
              <a:t>&lt;</a:t>
            </a:r>
            <a:r>
              <a:rPr lang="en-US" sz="1600" dirty="0">
                <a:solidFill>
                  <a:srgbClr val="FF5370"/>
                </a:solidFill>
                <a:latin typeface="Source Code Pro Regular"/>
              </a:rPr>
              <a:t>StackPanel</a:t>
            </a:r>
            <a:r>
              <a:rPr lang="en-US" sz="1600" dirty="0">
                <a:solidFill>
                  <a:srgbClr val="7DCBC4"/>
                </a:solidFill>
                <a:latin typeface="Source Code Pro Regular"/>
              </a:rPr>
              <a:t> </a:t>
            </a:r>
            <a:r>
              <a:rPr lang="en-US" sz="1600" dirty="0">
                <a:solidFill>
                  <a:srgbClr val="FFCB6B"/>
                </a:solidFill>
                <a:latin typeface="Source Code Pro Regular"/>
              </a:rPr>
              <a:t>Margin</a:t>
            </a:r>
            <a:r>
              <a:rPr lang="en-US" sz="1600" dirty="0">
                <a:solidFill>
                  <a:srgbClr val="7DCBC4"/>
                </a:solidFill>
                <a:latin typeface="Source Code Pro Regular"/>
              </a:rPr>
              <a:t>=</a:t>
            </a:r>
            <a:r>
              <a:rPr lang="en-US" sz="1600" dirty="0">
                <a:solidFill>
                  <a:srgbClr val="C3E88D"/>
                </a:solidFill>
                <a:latin typeface="Source Code Pro Regular"/>
              </a:rPr>
              <a:t>"10"</a:t>
            </a:r>
            <a:r>
              <a:rPr lang="en-US" sz="1600" dirty="0">
                <a:solidFill>
                  <a:srgbClr val="7DCBC4"/>
                </a:solidFill>
                <a:latin typeface="Source Code Pro Regular"/>
              </a:rPr>
              <a:t> </a:t>
            </a:r>
            <a:r>
              <a:rPr lang="en-US" sz="1600" dirty="0">
                <a:solidFill>
                  <a:srgbClr val="FFCB6B"/>
                </a:solidFill>
                <a:latin typeface="Source Code Pro Regular"/>
              </a:rPr>
              <a:t>Padding</a:t>
            </a:r>
            <a:r>
              <a:rPr lang="en-US" sz="1600" dirty="0">
                <a:solidFill>
                  <a:srgbClr val="7DCBC4"/>
                </a:solidFill>
                <a:latin typeface="Source Code Pro Regular"/>
              </a:rPr>
              <a:t>=</a:t>
            </a:r>
            <a:r>
              <a:rPr lang="en-US" sz="1600" dirty="0">
                <a:solidFill>
                  <a:srgbClr val="C3E88D"/>
                </a:solidFill>
                <a:latin typeface="Source Code Pro Regular"/>
              </a:rPr>
              <a:t>"10"</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eee</a:t>
            </a:r>
            <a:r>
              <a:rPr lang="en-US" sz="1600" dirty="0">
                <a:solidFill>
                  <a:srgbClr val="C3E88D"/>
                </a:solidFill>
                <a:latin typeface="Source Code Pro Regular"/>
              </a:rPr>
              <a:t>"</a:t>
            </a:r>
            <a:r>
              <a:rPr lang="en-US" sz="1600" dirty="0">
                <a:solidFill>
                  <a:srgbClr val="7DCBC4"/>
                </a:solidFill>
                <a:latin typeface="Source Code Pro Regular"/>
              </a:rPr>
              <a:t> </a:t>
            </a:r>
            <a:r>
              <a:rPr lang="en-US" sz="1600" dirty="0" err="1">
                <a:solidFill>
                  <a:srgbClr val="FFCB6B"/>
                </a:solidFill>
                <a:latin typeface="Source Code Pro Regular"/>
              </a:rPr>
              <a:t>ItemSpacing</a:t>
            </a:r>
            <a:r>
              <a:rPr lang="en-US" sz="1600" dirty="0">
                <a:solidFill>
                  <a:srgbClr val="7DCBC4"/>
                </a:solidFill>
                <a:latin typeface="Source Code Pro Regular"/>
              </a:rPr>
              <a:t>=</a:t>
            </a:r>
            <a:r>
              <a:rPr lang="en-US" sz="1600" dirty="0">
                <a:solidFill>
                  <a:srgbClr val="C3E88D"/>
                </a:solidFill>
                <a:latin typeface="Source Code Pro Regular"/>
              </a:rPr>
              <a:t>"8"</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Circle</a:t>
            </a:r>
            <a:r>
              <a:rPr lang="en-US" sz="1600" dirty="0">
                <a:solidFill>
                  <a:srgbClr val="7DCBC4"/>
                </a:solidFill>
                <a:latin typeface="Source Code Pro Regular"/>
              </a:rPr>
              <a:t> </a:t>
            </a:r>
            <a:r>
              <a:rPr lang="en-US" sz="1600" dirty="0">
                <a:solidFill>
                  <a:srgbClr val="FFCB6B"/>
                </a:solidFill>
                <a:latin typeface="Source Code Pro Regular"/>
              </a:rPr>
              <a:t>ux:Name</a:t>
            </a:r>
            <a:r>
              <a:rPr lang="en-US" sz="1600" dirty="0">
                <a:solidFill>
                  <a:srgbClr val="7DCBC4"/>
                </a:solidFill>
                <a:latin typeface="Source Code Pro Regular"/>
              </a:rPr>
              <a:t>=</a:t>
            </a:r>
            <a:r>
              <a:rPr lang="en-US" sz="1600" dirty="0">
                <a:solidFill>
                  <a:srgbClr val="C3E88D"/>
                </a:solidFill>
                <a:latin typeface="Source Code Pro Regular"/>
              </a:rPr>
              <a:t>"status"</a:t>
            </a:r>
            <a:r>
              <a:rPr lang="en-US" sz="1600" dirty="0">
                <a:solidFill>
                  <a:srgbClr val="7DCBC4"/>
                </a:solidFill>
                <a:latin typeface="Source Code Pro Regular"/>
              </a:rPr>
              <a:t> </a:t>
            </a:r>
            <a:r>
              <a:rPr lang="en-US" sz="1600" dirty="0">
                <a:solidFill>
                  <a:srgbClr val="FFCB6B"/>
                </a:solidFill>
                <a:latin typeface="Source Code Pro Regular"/>
              </a:rPr>
              <a:t>Width</a:t>
            </a:r>
            <a:r>
              <a:rPr lang="en-US" sz="1600" dirty="0">
                <a:solidFill>
                  <a:srgbClr val="7DCBC4"/>
                </a:solidFill>
                <a:latin typeface="Source Code Pro Regular"/>
              </a:rPr>
              <a:t>=</a:t>
            </a:r>
            <a:r>
              <a:rPr lang="en-US" sz="1600" dirty="0">
                <a:solidFill>
                  <a:srgbClr val="C3E88D"/>
                </a:solidFill>
                <a:latin typeface="Source Code Pro Regular"/>
              </a:rPr>
              <a:t>"40"</a:t>
            </a:r>
            <a:r>
              <a:rPr lang="en-US" sz="1600" dirty="0">
                <a:solidFill>
                  <a:srgbClr val="7DCBC4"/>
                </a:solidFill>
                <a:latin typeface="Source Code Pro Regular"/>
              </a:rPr>
              <a:t> </a:t>
            </a:r>
            <a:r>
              <a:rPr lang="en-US" sz="1600" dirty="0">
                <a:solidFill>
                  <a:srgbClr val="FFCB6B"/>
                </a:solidFill>
                <a:latin typeface="Source Code Pro Regular"/>
              </a:rPr>
              <a:t>Height</a:t>
            </a:r>
            <a:r>
              <a:rPr lang="en-US" sz="1600" dirty="0">
                <a:solidFill>
                  <a:srgbClr val="7DCBC4"/>
                </a:solidFill>
                <a:latin typeface="Source Code Pro Regular"/>
              </a:rPr>
              <a:t>=</a:t>
            </a:r>
            <a:r>
              <a:rPr lang="en-US" sz="1600" dirty="0">
                <a:solidFill>
                  <a:srgbClr val="C3E88D"/>
                </a:solidFill>
                <a:latin typeface="Source Code Pro Regular"/>
              </a:rPr>
              <a:t>"40"</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"Gray"</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Grid</a:t>
            </a:r>
            <a:r>
              <a:rPr lang="en-US" sz="1600" dirty="0">
                <a:solidFill>
                  <a:srgbClr val="7DCBC4"/>
                </a:solidFill>
                <a:latin typeface="Source Code Pro Regular"/>
              </a:rPr>
              <a:t> </a:t>
            </a:r>
            <a:r>
              <a:rPr lang="en-US" sz="1600" dirty="0">
                <a:solidFill>
                  <a:srgbClr val="FFCB6B"/>
                </a:solidFill>
                <a:latin typeface="Source Code Pro Regular"/>
              </a:rPr>
              <a:t>ColumnCount</a:t>
            </a:r>
            <a:r>
              <a:rPr lang="en-US" sz="1600" dirty="0">
                <a:solidFill>
                  <a:srgbClr val="7DCBC4"/>
                </a:solidFill>
                <a:latin typeface="Source Code Pro Regular"/>
              </a:rPr>
              <a:t>=</a:t>
            </a:r>
            <a:r>
              <a:rPr lang="en-US" sz="1600" dirty="0">
                <a:solidFill>
                  <a:srgbClr val="C3E88D"/>
                </a:solidFill>
                <a:latin typeface="Source Code Pro Regular"/>
              </a:rPr>
              <a:t>"2"</a:t>
            </a:r>
            <a:r>
              <a:rPr lang="en-US" sz="1600" dirty="0">
                <a:solidFill>
                  <a:srgbClr val="7DCBC4"/>
                </a:solidFill>
                <a:latin typeface="Source Code Pro Regular"/>
              </a:rPr>
              <a:t> </a:t>
            </a:r>
            <a:r>
              <a:rPr lang="en-US" sz="1600" dirty="0" err="1">
                <a:solidFill>
                  <a:srgbClr val="FFCB6B"/>
                </a:solidFill>
                <a:latin typeface="Source Code Pro Regular"/>
              </a:rPr>
              <a:t>CellSpacing</a:t>
            </a:r>
            <a:r>
              <a:rPr lang="en-US" sz="1600" dirty="0">
                <a:solidFill>
                  <a:srgbClr val="7DCBC4"/>
                </a:solidFill>
                <a:latin typeface="Source Code Pro Regular"/>
              </a:rPr>
              <a:t>=</a:t>
            </a:r>
            <a:r>
              <a:rPr lang="en-US" sz="1600" dirty="0">
                <a:solidFill>
                  <a:srgbClr val="C3E88D"/>
                </a:solidFill>
                <a:latin typeface="Source Code Pro Regular"/>
              </a:rPr>
              <a:t>"8"</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Text</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"On"</a:t>
            </a:r>
            <a:r>
              <a:rPr lang="en-US" sz="1600" dirty="0">
                <a:solidFill>
                  <a:srgbClr val="7DCBC4"/>
                </a:solidFill>
                <a:latin typeface="Source Code Pro Regular"/>
              </a:rPr>
              <a:t> </a:t>
            </a:r>
            <a:r>
              <a:rPr lang="en-US" sz="1600" dirty="0">
                <a:solidFill>
                  <a:srgbClr val="FFCB6B"/>
                </a:solidFill>
                <a:latin typeface="Source Code Pro Regular"/>
              </a:rPr>
              <a:t>Alignment</a:t>
            </a:r>
            <a:r>
              <a:rPr lang="en-US" sz="1600" dirty="0">
                <a:solidFill>
                  <a:srgbClr val="7DCBC4"/>
                </a:solidFill>
                <a:latin typeface="Source Code Pro Regular"/>
              </a:rPr>
              <a:t>=</a:t>
            </a:r>
            <a:r>
              <a:rPr lang="en-US" sz="1600" dirty="0">
                <a:solidFill>
                  <a:srgbClr val="C3E88D"/>
                </a:solidFill>
                <a:latin typeface="Source Code Pro Regular"/>
              </a:rPr>
              <a:t>"Center"</a:t>
            </a:r>
            <a:r>
              <a:rPr lang="en-US" sz="1600" dirty="0">
                <a:solidFill>
                  <a:srgbClr val="7DCBC4"/>
                </a:solidFill>
                <a:latin typeface="Source Code Pro Regular"/>
              </a:rPr>
              <a:t> </a:t>
            </a:r>
            <a:r>
              <a:rPr lang="en-US" sz="1600" dirty="0">
                <a:solidFill>
                  <a:srgbClr val="FFCB6B"/>
                </a:solidFill>
                <a:latin typeface="Source Code Pro Regular"/>
              </a:rPr>
              <a:t>Margin</a:t>
            </a:r>
            <a:r>
              <a:rPr lang="en-US" sz="1600" dirty="0">
                <a:solidFill>
                  <a:srgbClr val="7DCBC4"/>
                </a:solidFill>
                <a:latin typeface="Source Code Pro Regular"/>
              </a:rPr>
              <a:t>=</a:t>
            </a:r>
            <a:r>
              <a:rPr lang="en-US" sz="1600" dirty="0">
                <a:solidFill>
                  <a:srgbClr val="C3E88D"/>
                </a:solidFill>
                <a:latin typeface="Source Code Pro Regular"/>
              </a:rPr>
              <a:t>"8"</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"White</a:t>
            </a:r>
            <a:r>
              <a:rPr lang="en-US" sz="1600" dirty="0" smtClean="0">
                <a:solidFill>
                  <a:srgbClr val="C3E88D"/>
                </a:solidFill>
                <a:latin typeface="Source Code Pro Regular"/>
              </a:rPr>
              <a:t>"</a:t>
            </a:r>
            <a:r>
              <a:rPr lang="en-US" sz="1600" dirty="0" smtClean="0">
                <a:solidFill>
                  <a:srgbClr val="7DCBC4"/>
                </a:solidFill>
                <a:latin typeface="Source Code Pro Regular"/>
              </a:rPr>
              <a:t>/&gt;</a:t>
            </a:r>
          </a:p>
          <a:p>
            <a:r>
              <a:rPr lang="en-US" sz="1600" dirty="0">
                <a:solidFill>
                  <a:srgbClr val="7DCBC4"/>
                </a:solidFill>
                <a:latin typeface="Source Code Pro Regular"/>
              </a:rPr>
              <a:t>	</a:t>
            </a:r>
            <a:r>
              <a:rPr lang="en-US" sz="1600" dirty="0" smtClean="0">
                <a:solidFill>
                  <a:srgbClr val="7DCBC4"/>
                </a:solidFill>
                <a:latin typeface="Source Code Pro Regular"/>
              </a:rPr>
              <a:t>        </a:t>
            </a:r>
            <a:r>
              <a:rPr lang="en-US" sz="1600" dirty="0" smtClean="0">
                <a:solidFill>
                  <a:srgbClr val="FFFFFF"/>
                </a:solidFill>
                <a:latin typeface="Source Code Pro Regular"/>
              </a:rPr>
              <a:t> </a:t>
            </a:r>
            <a:r>
              <a:rPr lang="en-US" sz="1600" dirty="0">
                <a:solidFill>
                  <a:srgbClr val="7DCBC4"/>
                </a:solidFill>
                <a:latin typeface="Source Code Pro Regular"/>
              </a:rPr>
              <a:t>&lt;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Set</a:t>
            </a:r>
            <a:r>
              <a:rPr lang="en-US" sz="1600" dirty="0">
                <a:solidFill>
                  <a:srgbClr val="7DCBC4"/>
                </a:solidFill>
                <a:latin typeface="Source Code Pro Regular"/>
              </a:rPr>
              <a:t> </a:t>
            </a:r>
            <a:r>
              <a:rPr lang="en-US" sz="1600" dirty="0" err="1">
                <a:solidFill>
                  <a:srgbClr val="FFCB6B"/>
                </a:solidFill>
                <a:latin typeface="Source Code Pro Regular"/>
              </a:rPr>
              <a:t>status.Color</a:t>
            </a:r>
            <a:r>
              <a:rPr lang="en-US" sz="1600" dirty="0">
                <a:solidFill>
                  <a:srgbClr val="7DCBC4"/>
                </a:solidFill>
                <a:latin typeface="Source Code Pro Regular"/>
              </a:rPr>
              <a:t>=</a:t>
            </a:r>
            <a:r>
              <a:rPr lang="en-US" sz="1600" dirty="0">
                <a:solidFill>
                  <a:srgbClr val="C3E88D"/>
                </a:solidFill>
                <a:latin typeface="Source Code Pro Regular"/>
              </a:rPr>
              <a:t>"Green"</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Rectangle</a:t>
            </a:r>
            <a:r>
              <a:rPr lang="en-US" sz="1600" dirty="0">
                <a:solidFill>
                  <a:srgbClr val="7DCBC4"/>
                </a:solidFill>
                <a:latin typeface="Source Code Pro Regular"/>
              </a:rPr>
              <a:t> </a:t>
            </a:r>
            <a:r>
              <a:rPr lang="en-US" sz="1600" dirty="0">
                <a:solidFill>
                  <a:srgbClr val="FFCB6B"/>
                </a:solidFill>
                <a:latin typeface="Source Code Pro Regular"/>
              </a:rPr>
              <a:t>CornerRadius</a:t>
            </a:r>
            <a:r>
              <a:rPr lang="en-US" sz="1600" dirty="0">
                <a:solidFill>
                  <a:srgbClr val="7DCBC4"/>
                </a:solidFill>
                <a:latin typeface="Source Code Pro Regular"/>
              </a:rPr>
              <a:t>=</a:t>
            </a:r>
            <a:r>
              <a:rPr lang="en-US" sz="1600" dirty="0">
                <a:solidFill>
                  <a:srgbClr val="C3E88D"/>
                </a:solidFill>
                <a:latin typeface="Source Code Pro Regular"/>
              </a:rPr>
              <a:t>"3"</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"#0af"</a:t>
            </a:r>
            <a:r>
              <a:rPr lang="en-US" sz="1600" dirty="0">
                <a:solidFill>
                  <a:srgbClr val="7DCBC4"/>
                </a:solidFill>
                <a:latin typeface="Source Code Pro Regular"/>
              </a:rPr>
              <a:t> </a:t>
            </a:r>
            <a:r>
              <a:rPr lang="en-US" sz="1600" dirty="0" smtClean="0">
                <a:solidFill>
                  <a:srgbClr val="7DCBC4"/>
                </a:solidFill>
                <a:latin typeface="Source Code Pro Regular"/>
              </a:rPr>
              <a:t>/&gt;</a:t>
            </a:r>
          </a:p>
          <a:p>
            <a:r>
              <a:rPr lang="en-US" sz="1600" dirty="0">
                <a:solidFill>
                  <a:srgbClr val="7DCBC4"/>
                </a:solidFill>
                <a:latin typeface="Source Code Pro Regular"/>
              </a:rPr>
              <a:t>	</a:t>
            </a:r>
            <a:r>
              <a:rPr lang="en-US" sz="1600" dirty="0" smtClean="0">
                <a:solidFill>
                  <a:srgbClr val="7DCBC4"/>
                </a:solidFill>
                <a:latin typeface="Source Code Pro Regular"/>
              </a:rPr>
              <a:t>   &lt;/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Text</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"Off"</a:t>
            </a:r>
            <a:r>
              <a:rPr lang="en-US" sz="1600" dirty="0">
                <a:solidFill>
                  <a:srgbClr val="7DCBC4"/>
                </a:solidFill>
                <a:latin typeface="Source Code Pro Regular"/>
              </a:rPr>
              <a:t> </a:t>
            </a:r>
            <a:r>
              <a:rPr lang="en-US" sz="1600" dirty="0">
                <a:solidFill>
                  <a:srgbClr val="FFCB6B"/>
                </a:solidFill>
                <a:latin typeface="Source Code Pro Regular"/>
              </a:rPr>
              <a:t>Alignment</a:t>
            </a:r>
            <a:r>
              <a:rPr lang="en-US" sz="1600" dirty="0">
                <a:solidFill>
                  <a:srgbClr val="7DCBC4"/>
                </a:solidFill>
                <a:latin typeface="Source Code Pro Regular"/>
              </a:rPr>
              <a:t>=</a:t>
            </a:r>
            <a:r>
              <a:rPr lang="en-US" sz="1600" dirty="0">
                <a:solidFill>
                  <a:srgbClr val="C3E88D"/>
                </a:solidFill>
                <a:latin typeface="Source Code Pro Regular"/>
              </a:rPr>
              <a:t>"Center"</a:t>
            </a:r>
            <a:r>
              <a:rPr lang="en-US" sz="1600" dirty="0">
                <a:solidFill>
                  <a:srgbClr val="7DCBC4"/>
                </a:solidFill>
                <a:latin typeface="Source Code Pro Regular"/>
              </a:rPr>
              <a:t> </a:t>
            </a:r>
            <a:r>
              <a:rPr lang="en-US" sz="1600" dirty="0">
                <a:solidFill>
                  <a:srgbClr val="FFCB6B"/>
                </a:solidFill>
                <a:latin typeface="Source Code Pro Regular"/>
              </a:rPr>
              <a:t>Margin</a:t>
            </a:r>
            <a:r>
              <a:rPr lang="en-US" sz="1600" dirty="0">
                <a:solidFill>
                  <a:srgbClr val="7DCBC4"/>
                </a:solidFill>
                <a:latin typeface="Source Code Pro Regular"/>
              </a:rPr>
              <a:t>=</a:t>
            </a:r>
            <a:r>
              <a:rPr lang="en-US" sz="1600" dirty="0">
                <a:solidFill>
                  <a:srgbClr val="C3E88D"/>
                </a:solidFill>
                <a:latin typeface="Source Code Pro Regular"/>
              </a:rPr>
              <a:t>"8"</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"White</a:t>
            </a:r>
            <a:r>
              <a:rPr lang="en-US" sz="1600" dirty="0" smtClean="0">
                <a:solidFill>
                  <a:srgbClr val="C3E88D"/>
                </a:solidFill>
                <a:latin typeface="Source Code Pro Regular"/>
              </a:rPr>
              <a:t>"</a:t>
            </a:r>
            <a:r>
              <a:rPr lang="en-US" sz="1600" dirty="0" smtClean="0">
                <a:solidFill>
                  <a:srgbClr val="7DCBC4"/>
                </a:solidFill>
                <a:latin typeface="Source Code Pro Regular"/>
              </a:rPr>
              <a:t>/&gt;</a:t>
            </a:r>
          </a:p>
          <a:p>
            <a:r>
              <a:rPr lang="en-US" sz="1600" dirty="0">
                <a:solidFill>
                  <a:srgbClr val="7DCBC4"/>
                </a:solidFill>
                <a:latin typeface="Source Code Pro Regular"/>
              </a:rPr>
              <a:t>	</a:t>
            </a:r>
            <a:r>
              <a:rPr lang="en-US" sz="1600" dirty="0" smtClean="0">
                <a:solidFill>
                  <a:srgbClr val="7DCBC4"/>
                </a:solidFill>
                <a:latin typeface="Source Code Pro Regular"/>
              </a:rPr>
              <a:t>	</a:t>
            </a:r>
            <a:r>
              <a:rPr lang="en-US" sz="1600" dirty="0" smtClean="0">
                <a:solidFill>
                  <a:srgbClr val="FFFFFF"/>
                </a:solidFill>
                <a:latin typeface="Source Code Pro Regular"/>
              </a:rPr>
              <a:t> </a:t>
            </a:r>
            <a:r>
              <a:rPr lang="en-US" sz="1600" dirty="0">
                <a:solidFill>
                  <a:srgbClr val="7DCBC4"/>
                </a:solidFill>
                <a:latin typeface="Source Code Pro Regular"/>
              </a:rPr>
              <a:t>&lt;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Set</a:t>
            </a:r>
            <a:r>
              <a:rPr lang="en-US" sz="1600" dirty="0">
                <a:solidFill>
                  <a:srgbClr val="7DCBC4"/>
                </a:solidFill>
                <a:latin typeface="Source Code Pro Regular"/>
              </a:rPr>
              <a:t> </a:t>
            </a:r>
            <a:r>
              <a:rPr lang="en-US" sz="1600" dirty="0" err="1">
                <a:solidFill>
                  <a:srgbClr val="FFCB6B"/>
                </a:solidFill>
                <a:latin typeface="Source Code Pro Regular"/>
              </a:rPr>
              <a:t>status.Color</a:t>
            </a:r>
            <a:r>
              <a:rPr lang="en-US" sz="1600" dirty="0">
                <a:solidFill>
                  <a:srgbClr val="7DCBC4"/>
                </a:solidFill>
                <a:latin typeface="Source Code Pro Regular"/>
              </a:rPr>
              <a:t>=</a:t>
            </a:r>
            <a:r>
              <a:rPr lang="en-US" sz="1600" dirty="0">
                <a:solidFill>
                  <a:srgbClr val="C3E88D"/>
                </a:solidFill>
                <a:latin typeface="Source Code Pro Regular"/>
              </a:rPr>
              <a:t>"Red"</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		&lt;/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Rectangle</a:t>
            </a:r>
            <a:r>
              <a:rPr lang="en-US" sz="1600" dirty="0">
                <a:solidFill>
                  <a:srgbClr val="7DCBC4"/>
                </a:solidFill>
                <a:latin typeface="Source Code Pro Regular"/>
              </a:rPr>
              <a:t> </a:t>
            </a:r>
            <a:r>
              <a:rPr lang="en-US" sz="1600" dirty="0">
                <a:solidFill>
                  <a:srgbClr val="FFCB6B"/>
                </a:solidFill>
                <a:latin typeface="Source Code Pro Regular"/>
              </a:rPr>
              <a:t>CornerRadius</a:t>
            </a:r>
            <a:r>
              <a:rPr lang="en-US" sz="1600" dirty="0">
                <a:solidFill>
                  <a:srgbClr val="7DCBC4"/>
                </a:solidFill>
                <a:latin typeface="Source Code Pro Regular"/>
              </a:rPr>
              <a:t>=</a:t>
            </a:r>
            <a:r>
              <a:rPr lang="en-US" sz="1600" dirty="0">
                <a:solidFill>
                  <a:srgbClr val="C3E88D"/>
                </a:solidFill>
                <a:latin typeface="Source Code Pro Regular"/>
              </a:rPr>
              <a:t>"3"</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"#0af"</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Grid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StackPanel</a:t>
            </a:r>
            <a:r>
              <a:rPr lang="en-US" sz="1600" dirty="0">
                <a:solidFill>
                  <a:srgbClr val="7DCBC4"/>
                </a:solidFill>
                <a:latin typeface="Source Code Pro Regular"/>
              </a:rPr>
              <a:t>&gt;</a:t>
            </a:r>
            <a:endParaRPr lang="en-US" sz="1600" dirty="0"/>
          </a:p>
        </p:txBody>
      </p:sp>
    </p:spTree>
    <p:extLst>
      <p:ext uri="{BB962C8B-B14F-4D97-AF65-F5344CB8AC3E}">
        <p14:creationId xmlns:p14="http://schemas.microsoft.com/office/powerpoint/2010/main" val="2898075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a:t>
            </a:r>
            <a:r>
              <a:rPr lang="en-US" sz="3600" b="0" dirty="0" smtClean="0"/>
              <a:t>boundaries cont’</a:t>
            </a:r>
            <a:endParaRPr lang="en-US" sz="3600" dirty="0"/>
          </a:p>
        </p:txBody>
      </p:sp>
      <p:sp>
        <p:nvSpPr>
          <p:cNvPr id="8" name="Content Placeholder 7"/>
          <p:cNvSpPr>
            <a:spLocks noGrp="1"/>
          </p:cNvSpPr>
          <p:nvPr>
            <p:ph idx="1"/>
          </p:nvPr>
        </p:nvSpPr>
        <p:spPr>
          <a:xfrm>
            <a:off x="818712" y="2222287"/>
            <a:ext cx="10554574" cy="4219456"/>
          </a:xfrm>
        </p:spPr>
        <p:txBody>
          <a:bodyPr/>
          <a:lstStyle/>
          <a:p>
            <a:pPr marL="0" indent="0">
              <a:buNone/>
            </a:pPr>
            <a:endParaRPr lang="en-US" altLang="en-US" dirty="0" smtClean="0"/>
          </a:p>
          <a:p>
            <a:r>
              <a:rPr lang="en-US" altLang="en-US" dirty="0" smtClean="0"/>
              <a:t>This is a Panel with a colored Circle, and two custom buttons that change its color. We already have several options for how to split this up:</a:t>
            </a:r>
          </a:p>
          <a:p>
            <a:r>
              <a:rPr lang="en-US" altLang="en-US" dirty="0" smtClean="0"/>
              <a:t>Everything as one component: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232" y="2448257"/>
            <a:ext cx="5439534" cy="1333686"/>
          </a:xfrm>
          <a:prstGeom prst="rect">
            <a:avLst/>
          </a:prstGeom>
        </p:spPr>
      </p:pic>
      <p:sp>
        <p:nvSpPr>
          <p:cNvPr id="10" name="Rectangle 9"/>
          <p:cNvSpPr/>
          <p:nvPr/>
        </p:nvSpPr>
        <p:spPr>
          <a:xfrm>
            <a:off x="1255439" y="5344068"/>
            <a:ext cx="6096000" cy="923330"/>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StatusPanel</a:t>
            </a:r>
            <a:r>
              <a:rPr lang="en-US" dirty="0">
                <a:solidFill>
                  <a:srgbClr val="C3E88D"/>
                </a:solidFill>
                <a:latin typeface="Source Code Pro Regular"/>
              </a:rPr>
              <a:t>"</a:t>
            </a:r>
            <a:r>
              <a:rPr lang="en-US" dirty="0">
                <a:solidFill>
                  <a:srgbClr val="7DCBC4"/>
                </a:solidFill>
                <a:latin typeface="Source Code Pro Regular"/>
              </a:rPr>
              <a:t> </a:t>
            </a:r>
            <a:r>
              <a:rPr lang="en-US" dirty="0" smtClean="0">
                <a:solidFill>
                  <a:srgbClr val="FFCB6B"/>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FFFFFF"/>
                </a:solidFill>
                <a:latin typeface="Source Code Pro Regular"/>
              </a:rPr>
              <a:t> </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71178630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4" name="Content Placeholder 3"/>
          <p:cNvSpPr>
            <a:spLocks noGrp="1"/>
          </p:cNvSpPr>
          <p:nvPr>
            <p:ph idx="1"/>
          </p:nvPr>
        </p:nvSpPr>
        <p:spPr/>
        <p:txBody>
          <a:bodyPr/>
          <a:lstStyle/>
          <a:p>
            <a:r>
              <a:rPr lang="en-US" b="1" dirty="0"/>
              <a:t>Or we can componentize the two buttons</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dirty="0"/>
          </a:p>
        </p:txBody>
      </p:sp>
      <p:sp>
        <p:nvSpPr>
          <p:cNvPr id="5" name="Rectangle 4"/>
          <p:cNvSpPr/>
          <p:nvPr/>
        </p:nvSpPr>
        <p:spPr>
          <a:xfrm>
            <a:off x="1178256" y="3306508"/>
            <a:ext cx="9453350"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Padding</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eee</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ItemSpacing</a:t>
            </a:r>
            <a:r>
              <a:rPr lang="en-US" dirty="0">
                <a:solidFill>
                  <a:srgbClr val="7DCBC4"/>
                </a:solidFill>
                <a:latin typeface="Source Code Pro Regular"/>
              </a:rPr>
              <a:t>=</a:t>
            </a:r>
            <a:r>
              <a:rPr lang="en-US" dirty="0">
                <a:solidFill>
                  <a:srgbClr val="C3E88D"/>
                </a:solidFill>
                <a:latin typeface="Source Code Pro Regular"/>
              </a:rPr>
              <a:t>"8"</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"40"</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"40"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"Gray"</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OnOffButtons</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6615492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6" name="Rectangle 5"/>
          <p:cNvSpPr/>
          <p:nvPr/>
        </p:nvSpPr>
        <p:spPr>
          <a:xfrm>
            <a:off x="810000" y="2134316"/>
            <a:ext cx="10285630" cy="4801314"/>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"OnOffButtons"</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err="1">
                <a:solidFill>
                  <a:srgbClr val="FFCB6B"/>
                </a:solidFill>
                <a:latin typeface="Source Code Pro Regular"/>
              </a:rPr>
              <a:t>CellSpacing</a:t>
            </a:r>
            <a:r>
              <a:rPr lang="en-US" dirty="0">
                <a:solidFill>
                  <a:srgbClr val="7DCBC4"/>
                </a:solidFill>
                <a:latin typeface="Source Code Pro Regular"/>
              </a:rPr>
              <a:t>=</a:t>
            </a:r>
            <a:r>
              <a:rPr lang="en-US" dirty="0">
                <a:solidFill>
                  <a:srgbClr val="C3E88D"/>
                </a:solidFill>
                <a:latin typeface="Source Code Pro Regular"/>
              </a:rPr>
              <a:t>"8"</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 </a:t>
            </a:r>
            <a:r>
              <a:rPr lang="en-US" dirty="0">
                <a:solidFill>
                  <a:srgbClr val="FFCB6B"/>
                </a:solidFill>
                <a:latin typeface="Source Code Pro Regular"/>
              </a:rPr>
              <a:t>ux:Dependency</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"On"</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"8"</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Set</a:t>
            </a:r>
            <a:r>
              <a:rPr lang="en-US" dirty="0">
                <a:solidFill>
                  <a:srgbClr val="7DCBC4"/>
                </a:solidFill>
                <a:latin typeface="Source Code Pro Regular"/>
              </a:rPr>
              <a:t> </a:t>
            </a:r>
            <a:r>
              <a:rPr lang="en-US" dirty="0" err="1">
                <a:solidFill>
                  <a:srgbClr val="FFCB6B"/>
                </a:solidFill>
                <a:latin typeface="Source Code Pro Regular"/>
              </a:rPr>
              <a:t>status.Color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"3"</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"#0af"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"Off"</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"8"</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Set</a:t>
            </a:r>
            <a:r>
              <a:rPr lang="en-US" dirty="0">
                <a:solidFill>
                  <a:srgbClr val="7DCBC4"/>
                </a:solidFill>
                <a:latin typeface="Source Code Pro Regular"/>
              </a:rPr>
              <a:t> </a:t>
            </a:r>
            <a:r>
              <a:rPr lang="en-US" dirty="0" err="1">
                <a:solidFill>
                  <a:srgbClr val="FFCB6B"/>
                </a:solidFill>
                <a:latin typeface="Source Code Pro Regular"/>
              </a:rPr>
              <a:t>status.Color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"3"</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"#0af"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60935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new </a:t>
            </a:r>
            <a:r>
              <a:rPr lang="en-US" dirty="0" smtClean="0"/>
              <a:t>project cont.</a:t>
            </a:r>
            <a:endParaRPr lang="en-US" dirty="0"/>
          </a:p>
        </p:txBody>
      </p:sp>
      <p:sp>
        <p:nvSpPr>
          <p:cNvPr id="3" name="Content Placeholder 2"/>
          <p:cNvSpPr>
            <a:spLocks noGrp="1"/>
          </p:cNvSpPr>
          <p:nvPr>
            <p:ph idx="1"/>
          </p:nvPr>
        </p:nvSpPr>
        <p:spPr/>
        <p:txBody>
          <a:bodyPr/>
          <a:lstStyle/>
          <a:p>
            <a:pPr algn="just"/>
            <a:r>
              <a:rPr lang="en-US" dirty="0"/>
              <a:t>After clicking the "create" button, Fuse starts a local preview viewport. You'll notice that this process take some time, as Fuse has to download the packages containing the framework code used to create apps with Fuse. This only happens the first time Fuse is run after installation. You can see the download progress in the "Log" panel at the bottom of the window.</a:t>
            </a:r>
          </a:p>
          <a:p>
            <a:pPr marL="0" indent="0" algn="just">
              <a:buNone/>
            </a:pPr>
            <a:r>
              <a:rPr lang="en-US" dirty="0"/>
              <a:t/>
            </a:r>
            <a:br>
              <a:rPr lang="en-US" dirty="0"/>
            </a:br>
            <a:endParaRPr lang="en-US" dirty="0"/>
          </a:p>
        </p:txBody>
      </p:sp>
    </p:spTree>
    <p:extLst>
      <p:ext uri="{BB962C8B-B14F-4D97-AF65-F5344CB8AC3E}">
        <p14:creationId xmlns:p14="http://schemas.microsoft.com/office/powerpoint/2010/main" val="224260768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3" name="Content Placeholder 2"/>
          <p:cNvSpPr>
            <a:spLocks noGrp="1"/>
          </p:cNvSpPr>
          <p:nvPr>
            <p:ph idx="1"/>
          </p:nvPr>
        </p:nvSpPr>
        <p:spPr>
          <a:xfrm>
            <a:off x="818712" y="2222287"/>
            <a:ext cx="10554574" cy="5038322"/>
          </a:xfrm>
        </p:spPr>
        <p:txBody>
          <a:bodyPr>
            <a:normAutofit/>
          </a:bodyPr>
          <a:lstStyle/>
          <a:p>
            <a:endParaRPr lang="en-US" altLang="en-US" dirty="0" smtClean="0"/>
          </a:p>
          <a:p>
            <a:endParaRPr lang="en-US" altLang="en-US" dirty="0"/>
          </a:p>
          <a:p>
            <a:r>
              <a:rPr lang="en-US" altLang="en-US" dirty="0" smtClean="0"/>
              <a:t>At </a:t>
            </a:r>
            <a:r>
              <a:rPr lang="en-US" altLang="en-US" dirty="0"/>
              <a:t>this point we can see that there is a dependency between the inner workings of the </a:t>
            </a:r>
            <a:r>
              <a:rPr lang="en-US" altLang="en-US" b="1" u="sng" dirty="0"/>
              <a:t>OnOffButtons</a:t>
            </a:r>
            <a:r>
              <a:rPr lang="en-US" altLang="en-US" dirty="0"/>
              <a:t> class and the "status" circle. We might be tempted to call this a dependency from </a:t>
            </a:r>
            <a:r>
              <a:rPr lang="en-US" altLang="en-US" b="1" u="sng" dirty="0"/>
              <a:t>OnOffButtons</a:t>
            </a:r>
            <a:r>
              <a:rPr lang="en-US" altLang="en-US" dirty="0"/>
              <a:t> to a </a:t>
            </a:r>
            <a:r>
              <a:rPr lang="en-US" altLang="en-US" b="1" u="sng" dirty="0"/>
              <a:t>Circle</a:t>
            </a:r>
            <a:r>
              <a:rPr lang="en-US" altLang="en-US" dirty="0"/>
              <a:t>, and declare that using </a:t>
            </a:r>
            <a:r>
              <a:rPr lang="en-US" altLang="en-US" b="1" u="sng" dirty="0"/>
              <a:t>ux:Dependency</a:t>
            </a:r>
            <a:r>
              <a:rPr lang="en-US" altLang="en-US" dirty="0"/>
              <a:t> as we have done in the example above</a:t>
            </a:r>
            <a:r>
              <a:rPr lang="en-US" altLang="en-US" dirty="0" smtClean="0"/>
              <a:t>.</a:t>
            </a:r>
          </a:p>
          <a:p>
            <a:r>
              <a:rPr lang="en-US" altLang="en-US" dirty="0"/>
              <a:t>This is however a good time to consider whether we have discovered an actual component dependency, or whether this is just a shared view state</a:t>
            </a:r>
            <a:r>
              <a:rPr lang="en-US" altLang="en-US" dirty="0" smtClean="0"/>
              <a:t>.</a:t>
            </a:r>
          </a:p>
          <a:p>
            <a:r>
              <a:rPr lang="en-US" altLang="en-US" dirty="0"/>
              <a:t>In most cases, it is preferable to have components be as independent as possible. In the example above, we would like to split our components up in a way such that the </a:t>
            </a:r>
            <a:r>
              <a:rPr lang="en-US" altLang="en-US" b="1" u="sng" dirty="0"/>
              <a:t>OnOffButtons</a:t>
            </a:r>
            <a:r>
              <a:rPr lang="en-US" altLang="en-US" dirty="0"/>
              <a:t> component can be used in other situations as well; not only to toggle the color of a </a:t>
            </a:r>
            <a:r>
              <a:rPr lang="en-US" altLang="en-US" b="1" u="sng" dirty="0"/>
              <a:t>Circle</a:t>
            </a:r>
            <a:r>
              <a:rPr lang="en-US" altLang="en-US" dirty="0"/>
              <a:t>.</a:t>
            </a:r>
          </a:p>
          <a:p>
            <a:r>
              <a:rPr lang="en-US" altLang="en-US" dirty="0"/>
              <a:t>Let's let these two components share state using </a:t>
            </a:r>
            <a:r>
              <a:rPr lang="en-US" altLang="en-US" b="1" u="sng" dirty="0"/>
              <a:t>JavaScript</a:t>
            </a:r>
            <a:r>
              <a:rPr lang="en-US" altLang="en-US" dirty="0"/>
              <a:t> instead:</a:t>
            </a:r>
          </a:p>
          <a:p>
            <a:endParaRPr lang="en-US" altLang="en-US" dirty="0"/>
          </a:p>
          <a:p>
            <a:endParaRPr lang="en-US" altLang="en-US" dirty="0"/>
          </a:p>
          <a:p>
            <a:endParaRPr lang="en-US" dirty="0"/>
          </a:p>
        </p:txBody>
      </p:sp>
      <p:sp>
        <p:nvSpPr>
          <p:cNvPr id="5" name="Rectangle 2"/>
          <p:cNvSpPr>
            <a:spLocks noChangeArrowheads="1"/>
          </p:cNvSpPr>
          <p:nvPr/>
        </p:nvSpPr>
        <p:spPr bwMode="auto">
          <a:xfrm>
            <a:off x="0" y="-25315"/>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2903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5" name="Rectangle 2"/>
          <p:cNvSpPr>
            <a:spLocks noChangeArrowheads="1"/>
          </p:cNvSpPr>
          <p:nvPr/>
        </p:nvSpPr>
        <p:spPr bwMode="auto">
          <a:xfrm>
            <a:off x="0" y="-25315"/>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10000" y="2225303"/>
            <a:ext cx="11200030" cy="4278094"/>
          </a:xfrm>
          <a:prstGeom prst="rect">
            <a:avLst/>
          </a:prstGeom>
        </p:spPr>
        <p:txBody>
          <a:bodyPr wrap="square">
            <a:spAutoFit/>
          </a:bodyPr>
          <a:lstStyle/>
          <a:p>
            <a:r>
              <a:rPr lang="en-US" sz="1600" dirty="0">
                <a:solidFill>
                  <a:srgbClr val="7DCBC4"/>
                </a:solidFill>
                <a:latin typeface="Source Code Pro Regular"/>
              </a:rPr>
              <a:t>&lt;</a:t>
            </a:r>
            <a:r>
              <a:rPr lang="en-US" sz="1600" dirty="0">
                <a:solidFill>
                  <a:srgbClr val="FF5370"/>
                </a:solidFill>
                <a:latin typeface="Source Code Pro Regular"/>
              </a:rPr>
              <a:t>Grid</a:t>
            </a:r>
            <a:r>
              <a:rPr lang="en-US" sz="1600" dirty="0">
                <a:solidFill>
                  <a:srgbClr val="7DCBC4"/>
                </a:solidFill>
                <a:latin typeface="Source Code Pro Regular"/>
              </a:rPr>
              <a:t> </a:t>
            </a:r>
            <a:r>
              <a:rPr lang="en-US" sz="1600" dirty="0">
                <a:solidFill>
                  <a:srgbClr val="FFCB6B"/>
                </a:solidFill>
                <a:latin typeface="Source Code Pro Regular"/>
              </a:rPr>
              <a:t>ux:Class</a:t>
            </a:r>
            <a:r>
              <a:rPr lang="en-US" sz="1600" dirty="0">
                <a:solidFill>
                  <a:srgbClr val="7DCBC4"/>
                </a:solidFill>
                <a:latin typeface="Source Code Pro Regular"/>
              </a:rPr>
              <a:t>=</a:t>
            </a:r>
            <a:r>
              <a:rPr lang="en-US" sz="1600" dirty="0">
                <a:solidFill>
                  <a:srgbClr val="C3E88D"/>
                </a:solidFill>
                <a:latin typeface="Source Code Pro Regular"/>
              </a:rPr>
              <a:t>"OnOffButtons"</a:t>
            </a:r>
            <a:r>
              <a:rPr lang="en-US" sz="1600" dirty="0">
                <a:solidFill>
                  <a:srgbClr val="7DCBC4"/>
                </a:solidFill>
                <a:latin typeface="Source Code Pro Regular"/>
              </a:rPr>
              <a:t> </a:t>
            </a:r>
            <a:r>
              <a:rPr lang="en-US" sz="1600" dirty="0">
                <a:solidFill>
                  <a:srgbClr val="FFCB6B"/>
                </a:solidFill>
                <a:latin typeface="Source Code Pro Regular"/>
              </a:rPr>
              <a:t>ColumnCount</a:t>
            </a:r>
            <a:r>
              <a:rPr lang="en-US" sz="1600" dirty="0">
                <a:solidFill>
                  <a:srgbClr val="7DCBC4"/>
                </a:solidFill>
                <a:latin typeface="Source Code Pro Regular"/>
              </a:rPr>
              <a:t>=</a:t>
            </a:r>
            <a:r>
              <a:rPr lang="en-US" sz="1600" dirty="0">
                <a:solidFill>
                  <a:srgbClr val="C3E88D"/>
                </a:solidFill>
                <a:latin typeface="Source Code Pro Regular"/>
              </a:rPr>
              <a:t>"2"</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 </a:t>
            </a:r>
            <a:r>
              <a:rPr lang="en-US" sz="1600" dirty="0">
                <a:solidFill>
                  <a:srgbClr val="FFCB6B"/>
                </a:solidFill>
                <a:latin typeface="Source Code Pro Regular"/>
              </a:rPr>
              <a:t>Clicked</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turnOn</a:t>
            </a:r>
            <a:r>
              <a:rPr lang="en-US" sz="1600" dirty="0">
                <a:solidFill>
                  <a:srgbClr val="C3E88D"/>
                </a:solidFill>
                <a:latin typeface="Source Code Pro Regular"/>
              </a:rPr>
              <a: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Text</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"On"</a:t>
            </a:r>
            <a:r>
              <a:rPr lang="en-US" sz="1600" dirty="0">
                <a:solidFill>
                  <a:srgbClr val="7DCBC4"/>
                </a:solidFill>
                <a:latin typeface="Source Code Pro Regular"/>
              </a:rPr>
              <a:t> </a:t>
            </a:r>
            <a:r>
              <a:rPr lang="en-US" sz="1600" dirty="0">
                <a:solidFill>
                  <a:srgbClr val="FFCB6B"/>
                </a:solidFill>
                <a:latin typeface="Source Code Pro Regular"/>
              </a:rPr>
              <a:t>Alignment</a:t>
            </a:r>
            <a:r>
              <a:rPr lang="en-US" sz="1600" dirty="0">
                <a:solidFill>
                  <a:srgbClr val="7DCBC4"/>
                </a:solidFill>
                <a:latin typeface="Source Code Pro Regular"/>
              </a:rPr>
              <a:t>=</a:t>
            </a:r>
            <a:r>
              <a:rPr lang="en-US" sz="1600" dirty="0">
                <a:solidFill>
                  <a:srgbClr val="C3E88D"/>
                </a:solidFill>
                <a:latin typeface="Source Code Pro Regular"/>
              </a:rPr>
              <a:t>"Center"</a:t>
            </a:r>
            <a:r>
              <a:rPr lang="en-US" sz="1600" dirty="0">
                <a:solidFill>
                  <a:srgbClr val="7DCBC4"/>
                </a:solidFill>
                <a:latin typeface="Source Code Pro Regular"/>
              </a:rPr>
              <a:t> </a:t>
            </a:r>
            <a:r>
              <a:rPr lang="en-US" sz="1600" dirty="0">
                <a:solidFill>
                  <a:srgbClr val="FFCB6B"/>
                </a:solidFill>
                <a:latin typeface="Source Code Pro Regular"/>
              </a:rPr>
              <a:t>Margin</a:t>
            </a:r>
            <a:r>
              <a:rPr lang="en-US" sz="1600" dirty="0">
                <a:solidFill>
                  <a:srgbClr val="7DCBC4"/>
                </a:solidFill>
                <a:latin typeface="Source Code Pro Regular"/>
              </a:rPr>
              <a:t>=</a:t>
            </a:r>
            <a:r>
              <a:rPr lang="en-US" sz="1600" dirty="0">
                <a:solidFill>
                  <a:srgbClr val="C3E88D"/>
                </a:solidFill>
                <a:latin typeface="Source Code Pro Regular"/>
              </a:rPr>
              <a:t>"8"</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"White"</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Rectangle</a:t>
            </a:r>
            <a:r>
              <a:rPr lang="en-US" sz="1600" dirty="0">
                <a:solidFill>
                  <a:srgbClr val="7DCBC4"/>
                </a:solidFill>
                <a:latin typeface="Source Code Pro Regular"/>
              </a:rPr>
              <a:t> </a:t>
            </a:r>
            <a:r>
              <a:rPr lang="en-US" sz="1600" dirty="0">
                <a:solidFill>
                  <a:srgbClr val="FFCB6B"/>
                </a:solidFill>
                <a:latin typeface="Source Code Pro Regular"/>
              </a:rPr>
              <a:t>CornerRadius</a:t>
            </a:r>
            <a:r>
              <a:rPr lang="en-US" sz="1600" dirty="0">
                <a:solidFill>
                  <a:srgbClr val="7DCBC4"/>
                </a:solidFill>
                <a:latin typeface="Source Code Pro Regular"/>
              </a:rPr>
              <a:t>=</a:t>
            </a:r>
            <a:r>
              <a:rPr lang="en-US" sz="1600" dirty="0">
                <a:solidFill>
                  <a:srgbClr val="C3E88D"/>
                </a:solidFill>
                <a:latin typeface="Source Code Pro Regular"/>
              </a:rPr>
              <a:t>"3"</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"#0af"</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 </a:t>
            </a:r>
            <a:r>
              <a:rPr lang="en-US" sz="1600" dirty="0">
                <a:solidFill>
                  <a:srgbClr val="FFCB6B"/>
                </a:solidFill>
                <a:latin typeface="Source Code Pro Regular"/>
              </a:rPr>
              <a:t>Clicked</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turnOff</a:t>
            </a:r>
            <a:r>
              <a:rPr lang="en-US" sz="1600" dirty="0">
                <a:solidFill>
                  <a:srgbClr val="C3E88D"/>
                </a:solidFill>
                <a:latin typeface="Source Code Pro Regular"/>
              </a:rPr>
              <a: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Text</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"Off"</a:t>
            </a:r>
            <a:r>
              <a:rPr lang="en-US" sz="1600" dirty="0">
                <a:solidFill>
                  <a:srgbClr val="7DCBC4"/>
                </a:solidFill>
                <a:latin typeface="Source Code Pro Regular"/>
              </a:rPr>
              <a:t> </a:t>
            </a:r>
            <a:r>
              <a:rPr lang="en-US" sz="1600" dirty="0">
                <a:solidFill>
                  <a:srgbClr val="FFCB6B"/>
                </a:solidFill>
                <a:latin typeface="Source Code Pro Regular"/>
              </a:rPr>
              <a:t>Alignment</a:t>
            </a:r>
            <a:r>
              <a:rPr lang="en-US" sz="1600" dirty="0">
                <a:solidFill>
                  <a:srgbClr val="7DCBC4"/>
                </a:solidFill>
                <a:latin typeface="Source Code Pro Regular"/>
              </a:rPr>
              <a:t>=</a:t>
            </a:r>
            <a:r>
              <a:rPr lang="en-US" sz="1600" dirty="0">
                <a:solidFill>
                  <a:srgbClr val="C3E88D"/>
                </a:solidFill>
                <a:latin typeface="Source Code Pro Regular"/>
              </a:rPr>
              <a:t>"Center"</a:t>
            </a:r>
            <a:r>
              <a:rPr lang="en-US" sz="1600" dirty="0">
                <a:solidFill>
                  <a:srgbClr val="7DCBC4"/>
                </a:solidFill>
                <a:latin typeface="Source Code Pro Regular"/>
              </a:rPr>
              <a:t> </a:t>
            </a:r>
            <a:r>
              <a:rPr lang="en-US" sz="1600" dirty="0">
                <a:solidFill>
                  <a:srgbClr val="FFCB6B"/>
                </a:solidFill>
                <a:latin typeface="Source Code Pro Regular"/>
              </a:rPr>
              <a:t>Margin</a:t>
            </a:r>
            <a:r>
              <a:rPr lang="en-US" sz="1600" dirty="0">
                <a:solidFill>
                  <a:srgbClr val="7DCBC4"/>
                </a:solidFill>
                <a:latin typeface="Source Code Pro Regular"/>
              </a:rPr>
              <a:t>=</a:t>
            </a:r>
            <a:r>
              <a:rPr lang="en-US" sz="1600" dirty="0">
                <a:solidFill>
                  <a:srgbClr val="C3E88D"/>
                </a:solidFill>
                <a:latin typeface="Source Code Pro Regular"/>
              </a:rPr>
              <a:t>"8"</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"White"</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		&lt;</a:t>
            </a:r>
            <a:r>
              <a:rPr lang="en-US" sz="1600" dirty="0">
                <a:solidFill>
                  <a:srgbClr val="FF5370"/>
                </a:solidFill>
                <a:latin typeface="Source Code Pro Regular"/>
              </a:rPr>
              <a:t>Rectangle</a:t>
            </a:r>
            <a:r>
              <a:rPr lang="en-US" sz="1600" dirty="0">
                <a:solidFill>
                  <a:srgbClr val="7DCBC4"/>
                </a:solidFill>
                <a:latin typeface="Source Code Pro Regular"/>
              </a:rPr>
              <a:t> </a:t>
            </a:r>
            <a:r>
              <a:rPr lang="en-US" sz="1600" dirty="0">
                <a:solidFill>
                  <a:srgbClr val="FFCB6B"/>
                </a:solidFill>
                <a:latin typeface="Source Code Pro Regular"/>
              </a:rPr>
              <a:t>CornerRadius</a:t>
            </a:r>
            <a:r>
              <a:rPr lang="en-US" sz="1600" dirty="0">
                <a:solidFill>
                  <a:srgbClr val="7DCBC4"/>
                </a:solidFill>
                <a:latin typeface="Source Code Pro Regular"/>
              </a:rPr>
              <a:t>=</a:t>
            </a:r>
            <a:r>
              <a:rPr lang="en-US" sz="1600" dirty="0">
                <a:solidFill>
                  <a:srgbClr val="C3E88D"/>
                </a:solidFill>
                <a:latin typeface="Source Code Pro Regular"/>
              </a:rPr>
              <a:t>"3"</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"#0af"</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Grid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JavaScript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C3E88D"/>
                </a:solidFill>
                <a:latin typeface="Source Code Pro Regular"/>
              </a:rPr>
              <a:t>var</a:t>
            </a:r>
            <a:r>
              <a:rPr lang="en-US" sz="1600" dirty="0" smtClean="0">
                <a:solidFill>
                  <a:srgbClr val="FFFFFF"/>
                </a:solidFill>
                <a:latin typeface="Source Code Pro Regular"/>
              </a:rPr>
              <a:t> </a:t>
            </a:r>
            <a:r>
              <a:rPr lang="en-US" sz="1600" dirty="0">
                <a:solidFill>
                  <a:srgbClr val="FFFFFF"/>
                </a:solidFill>
                <a:latin typeface="Source Code Pro Regular"/>
              </a:rPr>
              <a:t>Observable = </a:t>
            </a:r>
            <a:r>
              <a:rPr lang="en-US" sz="1600" dirty="0">
                <a:solidFill>
                  <a:srgbClr val="FF5370"/>
                </a:solidFill>
                <a:latin typeface="Source Code Pro Regular"/>
              </a:rPr>
              <a:t>require</a:t>
            </a:r>
            <a:r>
              <a:rPr lang="en-US" sz="1600" dirty="0">
                <a:solidFill>
                  <a:srgbClr val="FFFFFF"/>
                </a:solidFill>
                <a:latin typeface="Source Code Pro Regular"/>
              </a:rPr>
              <a:t>(</a:t>
            </a:r>
            <a:r>
              <a:rPr lang="en-US" sz="1600" dirty="0">
                <a:solidFill>
                  <a:srgbClr val="C3E88D"/>
                </a:solidFill>
                <a:latin typeface="Source Code Pro Regular"/>
              </a:rPr>
              <a:t>"FuseJS/Observable"</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C3E88D"/>
                </a:solidFill>
                <a:latin typeface="Source Code Pro Regular"/>
              </a:rPr>
              <a:t>	var</a:t>
            </a:r>
            <a:r>
              <a:rPr lang="en-US" sz="1600" dirty="0" smtClean="0">
                <a:solidFill>
                  <a:srgbClr val="FFFFFF"/>
                </a:solidFill>
                <a:latin typeface="Source Code Pro Regular"/>
              </a:rPr>
              <a:t> </a:t>
            </a:r>
            <a:r>
              <a:rPr lang="en-US" sz="1600" dirty="0" err="1">
                <a:solidFill>
                  <a:srgbClr val="FFFFFF"/>
                </a:solidFill>
                <a:latin typeface="Source Code Pro Regular"/>
              </a:rPr>
              <a:t>isOn</a:t>
            </a:r>
            <a:r>
              <a:rPr lang="en-US" sz="1600" dirty="0">
                <a:solidFill>
                  <a:srgbClr val="FFFFFF"/>
                </a:solidFill>
                <a:latin typeface="Source Code Pro Regular"/>
              </a:rPr>
              <a:t> = Observable(</a:t>
            </a:r>
            <a:r>
              <a:rPr lang="en-US" sz="1600" dirty="0">
                <a:solidFill>
                  <a:srgbClr val="C3E88D"/>
                </a:solidFill>
                <a:latin typeface="Source Code Pro Regular"/>
              </a:rPr>
              <a:t>false</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C3E88D"/>
                </a:solidFill>
                <a:latin typeface="Source Code Pro Regular"/>
              </a:rPr>
              <a:t>function</a:t>
            </a:r>
            <a:r>
              <a:rPr lang="en-US" sz="1600" dirty="0" smtClean="0">
                <a:solidFill>
                  <a:srgbClr val="FFFFFF"/>
                </a:solidFill>
                <a:latin typeface="Source Code Pro Regular"/>
              </a:rPr>
              <a:t> </a:t>
            </a:r>
            <a:r>
              <a:rPr lang="en-US" sz="1600" dirty="0" err="1">
                <a:solidFill>
                  <a:srgbClr val="FF5370"/>
                </a:solidFill>
                <a:latin typeface="Source Code Pro Regular"/>
              </a:rPr>
              <a:t>turnOn</a:t>
            </a:r>
            <a:r>
              <a:rPr lang="en-US" sz="1600" dirty="0">
                <a:solidFill>
                  <a:srgbClr val="FFFFFF"/>
                </a:solidFill>
                <a:latin typeface="Source Code Pro Regular"/>
              </a:rPr>
              <a:t>() { </a:t>
            </a:r>
            <a:r>
              <a:rPr lang="en-US" sz="1600" dirty="0" err="1">
                <a:solidFill>
                  <a:srgbClr val="FFFFFF"/>
                </a:solidFill>
                <a:latin typeface="Source Code Pro Regular"/>
              </a:rPr>
              <a:t>isOn.value</a:t>
            </a:r>
            <a:r>
              <a:rPr lang="en-US" sz="1600" dirty="0">
                <a:solidFill>
                  <a:srgbClr val="FFFFFF"/>
                </a:solidFill>
                <a:latin typeface="Source Code Pro Regular"/>
              </a:rPr>
              <a:t> = </a:t>
            </a:r>
            <a:r>
              <a:rPr lang="en-US" sz="1600" dirty="0">
                <a:solidFill>
                  <a:srgbClr val="C3E88D"/>
                </a:solidFill>
                <a:latin typeface="Source Code Pro Regular"/>
              </a:rPr>
              <a:t>true</a:t>
            </a:r>
            <a:r>
              <a:rPr lang="en-US" sz="1600" dirty="0">
                <a:solidFill>
                  <a:srgbClr val="FFFFFF"/>
                </a:solidFill>
                <a:latin typeface="Source Code Pro Regular"/>
              </a:rPr>
              <a:t>; }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C3E88D"/>
                </a:solidFill>
                <a:latin typeface="Source Code Pro Regular"/>
              </a:rPr>
              <a:t>function</a:t>
            </a:r>
            <a:r>
              <a:rPr lang="en-US" sz="1600" dirty="0" smtClean="0">
                <a:solidFill>
                  <a:srgbClr val="FFFFFF"/>
                </a:solidFill>
                <a:latin typeface="Source Code Pro Regular"/>
              </a:rPr>
              <a:t> </a:t>
            </a:r>
            <a:r>
              <a:rPr lang="en-US" sz="1600" dirty="0" err="1">
                <a:solidFill>
                  <a:srgbClr val="FF5370"/>
                </a:solidFill>
                <a:latin typeface="Source Code Pro Regular"/>
              </a:rPr>
              <a:t>turnOff</a:t>
            </a:r>
            <a:r>
              <a:rPr lang="en-US" sz="1600" dirty="0">
                <a:solidFill>
                  <a:srgbClr val="FFFFFF"/>
                </a:solidFill>
                <a:latin typeface="Source Code Pro Regular"/>
              </a:rPr>
              <a:t>() { </a:t>
            </a:r>
            <a:r>
              <a:rPr lang="en-US" sz="1600" dirty="0" err="1">
                <a:solidFill>
                  <a:srgbClr val="FFFFFF"/>
                </a:solidFill>
                <a:latin typeface="Source Code Pro Regular"/>
              </a:rPr>
              <a:t>isOn.value</a:t>
            </a:r>
            <a:r>
              <a:rPr lang="en-US" sz="1600" dirty="0">
                <a:solidFill>
                  <a:srgbClr val="FFFFFF"/>
                </a:solidFill>
                <a:latin typeface="Source Code Pro Regular"/>
              </a:rPr>
              <a:t> = </a:t>
            </a:r>
            <a:r>
              <a:rPr lang="en-US" sz="1600" dirty="0">
                <a:solidFill>
                  <a:srgbClr val="C3E88D"/>
                </a:solidFill>
                <a:latin typeface="Source Code Pro Regular"/>
              </a:rPr>
              <a:t>false</a:t>
            </a:r>
            <a:r>
              <a:rPr lang="en-US" sz="1600" dirty="0">
                <a:solidFill>
                  <a:srgbClr val="FFFFFF"/>
                </a:solidFill>
                <a:latin typeface="Source Code Pro Regular"/>
              </a:rPr>
              <a:t>; }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5370"/>
                </a:solidFill>
                <a:latin typeface="Source Code Pro Regular"/>
              </a:rPr>
              <a:t>module</a:t>
            </a:r>
            <a:r>
              <a:rPr lang="en-US" sz="1600" dirty="0" smtClean="0">
                <a:solidFill>
                  <a:srgbClr val="FFFFFF"/>
                </a:solidFill>
                <a:latin typeface="Source Code Pro Regular"/>
              </a:rPr>
              <a:t>.exports </a:t>
            </a:r>
            <a:r>
              <a:rPr lang="en-US" sz="1600" dirty="0">
                <a:solidFill>
                  <a:srgbClr val="FFFFFF"/>
                </a:solidFill>
                <a:latin typeface="Source Code Pro Regular"/>
              </a:rPr>
              <a:t>= { </a:t>
            </a:r>
            <a:r>
              <a:rPr lang="en-US" sz="1600" dirty="0" err="1">
                <a:solidFill>
                  <a:srgbClr val="FFCB6B"/>
                </a:solidFill>
                <a:latin typeface="Source Code Pro Regular"/>
              </a:rPr>
              <a:t>isOn</a:t>
            </a:r>
            <a:r>
              <a:rPr lang="en-US" sz="1600" dirty="0">
                <a:solidFill>
                  <a:srgbClr val="FFFFFF"/>
                </a:solidFill>
                <a:latin typeface="Source Code Pro Regular"/>
              </a:rPr>
              <a:t>: </a:t>
            </a:r>
            <a:r>
              <a:rPr lang="en-US" sz="1600" dirty="0" err="1">
                <a:solidFill>
                  <a:srgbClr val="FFFFFF"/>
                </a:solidFill>
                <a:latin typeface="Source Code Pro Regular"/>
              </a:rPr>
              <a:t>isOn</a:t>
            </a:r>
            <a:r>
              <a:rPr lang="en-US" sz="1600" dirty="0">
                <a:solidFill>
                  <a:srgbClr val="FFFFFF"/>
                </a:solidFill>
                <a:latin typeface="Source Code Pro Regular"/>
              </a:rPr>
              <a:t>, </a:t>
            </a:r>
            <a:r>
              <a:rPr lang="en-US" sz="1600" dirty="0" err="1">
                <a:solidFill>
                  <a:srgbClr val="FFCB6B"/>
                </a:solidFill>
                <a:latin typeface="Source Code Pro Regular"/>
              </a:rPr>
              <a:t>turnOn</a:t>
            </a:r>
            <a:r>
              <a:rPr lang="en-US" sz="1600" dirty="0">
                <a:solidFill>
                  <a:srgbClr val="FFFFFF"/>
                </a:solidFill>
                <a:latin typeface="Source Code Pro Regular"/>
              </a:rPr>
              <a:t>: </a:t>
            </a:r>
            <a:r>
              <a:rPr lang="en-US" sz="1600" dirty="0" err="1">
                <a:solidFill>
                  <a:srgbClr val="FFFFFF"/>
                </a:solidFill>
                <a:latin typeface="Source Code Pro Regular"/>
              </a:rPr>
              <a:t>turnOn</a:t>
            </a:r>
            <a:r>
              <a:rPr lang="en-US" sz="1600" dirty="0">
                <a:solidFill>
                  <a:srgbClr val="FFFFFF"/>
                </a:solidFill>
                <a:latin typeface="Source Code Pro Regular"/>
              </a:rPr>
              <a:t>, </a:t>
            </a:r>
            <a:r>
              <a:rPr lang="en-US" sz="1600" dirty="0" err="1">
                <a:solidFill>
                  <a:srgbClr val="FFCB6B"/>
                </a:solidFill>
                <a:latin typeface="Source Code Pro Regular"/>
              </a:rPr>
              <a:t>turnOff</a:t>
            </a:r>
            <a:r>
              <a:rPr lang="en-US" sz="1600" dirty="0">
                <a:solidFill>
                  <a:srgbClr val="FFFFFF"/>
                </a:solidFill>
                <a:latin typeface="Source Code Pro Regular"/>
              </a:rPr>
              <a:t>: </a:t>
            </a:r>
            <a:r>
              <a:rPr lang="en-US" sz="1600" dirty="0" err="1">
                <a:solidFill>
                  <a:srgbClr val="FFFFFF"/>
                </a:solidFill>
                <a:latin typeface="Source Code Pro Regular"/>
              </a:rPr>
              <a:t>turnOff</a:t>
            </a:r>
            <a:r>
              <a:rPr lang="en-US" sz="1600" dirty="0">
                <a:solidFill>
                  <a:srgbClr val="FFFFFF"/>
                </a:solidFill>
                <a:latin typeface="Source Code Pro Regular"/>
              </a:rPr>
              <a:t> }; </a:t>
            </a:r>
            <a:endParaRPr lang="en-US" sz="1600" dirty="0" smtClean="0">
              <a:solidFill>
                <a:srgbClr val="FFFFFF"/>
              </a:solidFill>
              <a:latin typeface="Source Code Pro Regular"/>
            </a:endParaRPr>
          </a:p>
          <a:p>
            <a:r>
              <a:rPr lang="en-US" sz="1600" dirty="0" smtClean="0">
                <a:solidFill>
                  <a:srgbClr val="FFFFFF"/>
                </a:solidFill>
                <a:latin typeface="Source Code Pro Regular"/>
              </a:rPr>
              <a:t>&lt;/</a:t>
            </a:r>
            <a:r>
              <a:rPr lang="en-US" sz="1600" dirty="0">
                <a:solidFill>
                  <a:srgbClr val="FFFFFF"/>
                </a:solidFill>
                <a:latin typeface="Source Code Pro Regular"/>
              </a:rPr>
              <a:t>JavaScript&gt; </a:t>
            </a:r>
          </a:p>
        </p:txBody>
      </p:sp>
    </p:spTree>
    <p:extLst>
      <p:ext uri="{BB962C8B-B14F-4D97-AF65-F5344CB8AC3E}">
        <p14:creationId xmlns:p14="http://schemas.microsoft.com/office/powerpoint/2010/main" val="39027123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5" name="Rectangle 2"/>
          <p:cNvSpPr>
            <a:spLocks noChangeArrowheads="1"/>
          </p:cNvSpPr>
          <p:nvPr/>
        </p:nvSpPr>
        <p:spPr bwMode="auto">
          <a:xfrm>
            <a:off x="0" y="-25315"/>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810000" y="2225303"/>
            <a:ext cx="11200030" cy="2800767"/>
          </a:xfrm>
          <a:prstGeom prst="rect">
            <a:avLst/>
          </a:prstGeom>
        </p:spPr>
        <p:txBody>
          <a:bodyPr wrap="square">
            <a:spAutoFit/>
          </a:bodyPr>
          <a:lstStyle/>
          <a:p>
            <a:r>
              <a:rPr lang="en-US" sz="1600" dirty="0" smtClean="0">
                <a:solidFill>
                  <a:srgbClr val="7DCBC4"/>
                </a:solidFill>
                <a:latin typeface="Source Code Pro Regular"/>
              </a:rPr>
              <a:t>&lt;</a:t>
            </a:r>
            <a:r>
              <a:rPr lang="en-US" sz="1600" dirty="0" smtClean="0">
                <a:solidFill>
                  <a:srgbClr val="FF5370"/>
                </a:solidFill>
                <a:latin typeface="Source Code Pro Regular"/>
              </a:rPr>
              <a:t>StackPanel</a:t>
            </a:r>
            <a:r>
              <a:rPr lang="en-US" sz="1600" dirty="0" smtClean="0">
                <a:solidFill>
                  <a:srgbClr val="7DCBC4"/>
                </a:solidFill>
                <a:latin typeface="Source Code Pro Regular"/>
              </a:rPr>
              <a:t> </a:t>
            </a:r>
            <a:r>
              <a:rPr lang="en-US" sz="1600" dirty="0" smtClean="0">
                <a:solidFill>
                  <a:srgbClr val="FFCB6B"/>
                </a:solidFill>
                <a:latin typeface="Source Code Pro Regular"/>
              </a:rPr>
              <a:t>Margin</a:t>
            </a:r>
            <a:r>
              <a:rPr lang="en-US" sz="1600" dirty="0" smtClean="0">
                <a:solidFill>
                  <a:srgbClr val="7DCBC4"/>
                </a:solidFill>
                <a:latin typeface="Source Code Pro Regular"/>
              </a:rPr>
              <a:t>=</a:t>
            </a:r>
            <a:r>
              <a:rPr lang="en-US" sz="1600" dirty="0" smtClean="0">
                <a:solidFill>
                  <a:srgbClr val="C3E88D"/>
                </a:solidFill>
                <a:latin typeface="Source Code Pro Regular"/>
              </a:rPr>
              <a:t>"10"</a:t>
            </a:r>
            <a:r>
              <a:rPr lang="en-US" sz="1600" dirty="0" smtClean="0">
                <a:solidFill>
                  <a:srgbClr val="7DCBC4"/>
                </a:solidFill>
                <a:latin typeface="Source Code Pro Regular"/>
              </a:rPr>
              <a:t> </a:t>
            </a:r>
            <a:r>
              <a:rPr lang="en-US" sz="1600" dirty="0" smtClean="0">
                <a:solidFill>
                  <a:srgbClr val="FFCB6B"/>
                </a:solidFill>
                <a:latin typeface="Source Code Pro Regular"/>
              </a:rPr>
              <a:t>Padding</a:t>
            </a:r>
            <a:r>
              <a:rPr lang="en-US" sz="1600" dirty="0" smtClean="0">
                <a:solidFill>
                  <a:srgbClr val="7DCBC4"/>
                </a:solidFill>
                <a:latin typeface="Source Code Pro Regular"/>
              </a:rPr>
              <a:t>=</a:t>
            </a:r>
            <a:r>
              <a:rPr lang="en-US" sz="1600" dirty="0" smtClean="0">
                <a:solidFill>
                  <a:srgbClr val="C3E88D"/>
                </a:solidFill>
                <a:latin typeface="Source Code Pro Regular"/>
              </a:rPr>
              <a:t>"10"</a:t>
            </a:r>
            <a:r>
              <a:rPr lang="en-US" sz="1600" dirty="0" smtClean="0">
                <a:solidFill>
                  <a:srgbClr val="7DCBC4"/>
                </a:solidFill>
                <a:latin typeface="Source Code Pro Regular"/>
              </a:rPr>
              <a:t> </a:t>
            </a:r>
            <a:r>
              <a:rPr lang="en-US" sz="1600" dirty="0" smtClean="0">
                <a:solidFill>
                  <a:srgbClr val="FFCB6B"/>
                </a:solidFill>
                <a:latin typeface="Source Code Pro Regular"/>
              </a:rPr>
              <a:t>Color</a:t>
            </a:r>
            <a:r>
              <a:rPr lang="en-US" sz="1600" dirty="0" smtClean="0">
                <a:solidFill>
                  <a:srgbClr val="7DCBC4"/>
                </a:solidFill>
                <a:latin typeface="Source Code Pro Regular"/>
              </a:rPr>
              <a:t>=</a:t>
            </a:r>
            <a:r>
              <a:rPr lang="en-US" sz="1600" dirty="0" smtClean="0">
                <a:solidFill>
                  <a:srgbClr val="C3E88D"/>
                </a:solidFill>
                <a:latin typeface="Source Code Pro Regular"/>
              </a:rPr>
              <a:t>"#</a:t>
            </a:r>
            <a:r>
              <a:rPr lang="en-US" sz="1600" dirty="0" err="1" smtClean="0">
                <a:solidFill>
                  <a:srgbClr val="C3E88D"/>
                </a:solidFill>
                <a:latin typeface="Source Code Pro Regular"/>
              </a:rPr>
              <a:t>eee</a:t>
            </a:r>
            <a:r>
              <a:rPr lang="en-US" sz="1600" dirty="0" smtClean="0">
                <a:solidFill>
                  <a:srgbClr val="C3E88D"/>
                </a:solidFill>
                <a:latin typeface="Source Code Pro Regular"/>
              </a:rPr>
              <a:t>"</a:t>
            </a:r>
            <a:r>
              <a:rPr lang="en-US" sz="1600" dirty="0" smtClean="0">
                <a:solidFill>
                  <a:srgbClr val="7DCBC4"/>
                </a:solidFill>
                <a:latin typeface="Source Code Pro Regular"/>
              </a:rPr>
              <a:t> </a:t>
            </a:r>
            <a:r>
              <a:rPr lang="en-US" sz="1600" dirty="0" err="1" smtClean="0">
                <a:solidFill>
                  <a:srgbClr val="FFCB6B"/>
                </a:solidFill>
                <a:latin typeface="Source Code Pro Regular"/>
              </a:rPr>
              <a:t>ItemSpacing</a:t>
            </a:r>
            <a:r>
              <a:rPr lang="en-US" sz="1600" dirty="0" smtClean="0">
                <a:solidFill>
                  <a:srgbClr val="7DCBC4"/>
                </a:solidFill>
                <a:latin typeface="Source Code Pro Regular"/>
              </a:rPr>
              <a:t>=</a:t>
            </a:r>
            <a:r>
              <a:rPr lang="en-US" sz="1600" dirty="0" smtClean="0">
                <a:solidFill>
                  <a:srgbClr val="C3E88D"/>
                </a:solidFill>
                <a:latin typeface="Source Code Pro Regular"/>
              </a:rPr>
              <a:t>"8"</a:t>
            </a:r>
            <a:r>
              <a:rPr lang="en-US" sz="1600" dirty="0" smtClean="0">
                <a:solidFill>
                  <a:srgbClr val="7DCBC4"/>
                </a:solidFill>
                <a:latin typeface="Source Code Pro Regular"/>
              </a:rPr>
              <a:t>&gt;</a:t>
            </a:r>
            <a:r>
              <a:rPr lang="en-US" sz="1600" dirty="0" smtClean="0">
                <a:solidFill>
                  <a:srgbClr val="FFFFFF"/>
                </a:solidFill>
                <a:latin typeface="Source Code Pro Regular"/>
              </a:rPr>
              <a:t> </a:t>
            </a: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smtClean="0">
                <a:solidFill>
                  <a:srgbClr val="FF5370"/>
                </a:solidFill>
                <a:latin typeface="Source Code Pro Regular"/>
              </a:rPr>
              <a:t>Circle</a:t>
            </a:r>
            <a:r>
              <a:rPr lang="en-US" sz="1600" dirty="0" smtClean="0">
                <a:solidFill>
                  <a:srgbClr val="7DCBC4"/>
                </a:solidFill>
                <a:latin typeface="Source Code Pro Regular"/>
              </a:rPr>
              <a:t> </a:t>
            </a:r>
            <a:r>
              <a:rPr lang="en-US" sz="1600" dirty="0" smtClean="0">
                <a:solidFill>
                  <a:srgbClr val="FFCB6B"/>
                </a:solidFill>
                <a:latin typeface="Source Code Pro Regular"/>
              </a:rPr>
              <a:t>ux:Name</a:t>
            </a:r>
            <a:r>
              <a:rPr lang="en-US" sz="1600" dirty="0" smtClean="0">
                <a:solidFill>
                  <a:srgbClr val="7DCBC4"/>
                </a:solidFill>
                <a:latin typeface="Source Code Pro Regular"/>
              </a:rPr>
              <a:t>=</a:t>
            </a:r>
            <a:r>
              <a:rPr lang="en-US" sz="1600" dirty="0" smtClean="0">
                <a:solidFill>
                  <a:srgbClr val="C3E88D"/>
                </a:solidFill>
                <a:latin typeface="Source Code Pro Regular"/>
              </a:rPr>
              <a:t>"status"</a:t>
            </a:r>
            <a:r>
              <a:rPr lang="en-US" sz="1600" dirty="0" smtClean="0">
                <a:solidFill>
                  <a:srgbClr val="7DCBC4"/>
                </a:solidFill>
                <a:latin typeface="Source Code Pro Regular"/>
              </a:rPr>
              <a:t> </a:t>
            </a:r>
            <a:r>
              <a:rPr lang="en-US" sz="1600" dirty="0" smtClean="0">
                <a:solidFill>
                  <a:srgbClr val="FFCB6B"/>
                </a:solidFill>
                <a:latin typeface="Source Code Pro Regular"/>
              </a:rPr>
              <a:t>Width</a:t>
            </a:r>
            <a:r>
              <a:rPr lang="en-US" sz="1600" dirty="0" smtClean="0">
                <a:solidFill>
                  <a:srgbClr val="7DCBC4"/>
                </a:solidFill>
                <a:latin typeface="Source Code Pro Regular"/>
              </a:rPr>
              <a:t>=</a:t>
            </a:r>
            <a:r>
              <a:rPr lang="en-US" sz="1600" dirty="0" smtClean="0">
                <a:solidFill>
                  <a:srgbClr val="C3E88D"/>
                </a:solidFill>
                <a:latin typeface="Source Code Pro Regular"/>
              </a:rPr>
              <a:t>"40"</a:t>
            </a:r>
            <a:r>
              <a:rPr lang="en-US" sz="1600" dirty="0" smtClean="0">
                <a:solidFill>
                  <a:srgbClr val="7DCBC4"/>
                </a:solidFill>
                <a:latin typeface="Source Code Pro Regular"/>
              </a:rPr>
              <a:t> </a:t>
            </a:r>
            <a:r>
              <a:rPr lang="en-US" sz="1600" dirty="0" smtClean="0">
                <a:solidFill>
                  <a:srgbClr val="FFCB6B"/>
                </a:solidFill>
                <a:latin typeface="Source Code Pro Regular"/>
              </a:rPr>
              <a:t>Height</a:t>
            </a:r>
            <a:r>
              <a:rPr lang="en-US" sz="1600" dirty="0" smtClean="0">
                <a:solidFill>
                  <a:srgbClr val="7DCBC4"/>
                </a:solidFill>
                <a:latin typeface="Source Code Pro Regular"/>
              </a:rPr>
              <a:t>=</a:t>
            </a:r>
            <a:r>
              <a:rPr lang="en-US" sz="1600" dirty="0" smtClean="0">
                <a:solidFill>
                  <a:srgbClr val="C3E88D"/>
                </a:solidFill>
                <a:latin typeface="Source Code Pro Regular"/>
              </a:rPr>
              <a:t>"40"</a:t>
            </a:r>
            <a:r>
              <a:rPr lang="en-US" sz="1600" dirty="0" smtClean="0">
                <a:solidFill>
                  <a:srgbClr val="7DCBC4"/>
                </a:solidFill>
                <a:latin typeface="Source Code Pro Regular"/>
              </a:rPr>
              <a:t> </a:t>
            </a:r>
            <a:r>
              <a:rPr lang="en-US" sz="1600" dirty="0" smtClean="0">
                <a:solidFill>
                  <a:srgbClr val="FFCB6B"/>
                </a:solidFill>
                <a:latin typeface="Source Code Pro Regular"/>
              </a:rPr>
              <a:t>Color</a:t>
            </a:r>
            <a:r>
              <a:rPr lang="en-US" sz="1600" dirty="0" smtClean="0">
                <a:solidFill>
                  <a:srgbClr val="7DCBC4"/>
                </a:solidFill>
                <a:latin typeface="Source Code Pro Regular"/>
              </a:rPr>
              <a:t>=</a:t>
            </a:r>
            <a:r>
              <a:rPr lang="en-US" sz="1600" dirty="0" smtClean="0">
                <a:solidFill>
                  <a:srgbClr val="C3E88D"/>
                </a:solidFill>
                <a:latin typeface="Source Code Pro Regular"/>
              </a:rPr>
              <a:t>"Gray"</a:t>
            </a:r>
            <a:r>
              <a:rPr lang="en-US" sz="1600" dirty="0" smtClean="0">
                <a:solidFill>
                  <a:srgbClr val="7DCBC4"/>
                </a:solidFill>
                <a:latin typeface="Source Code Pro Regular"/>
              </a:rPr>
              <a:t> /&gt;</a:t>
            </a:r>
            <a:r>
              <a:rPr lang="en-US" sz="1600" dirty="0" smtClean="0">
                <a:solidFill>
                  <a:srgbClr val="FFFFFF"/>
                </a:solidFill>
                <a:latin typeface="Source Code Pro Regular"/>
              </a:rPr>
              <a:t> </a:t>
            </a:r>
          </a:p>
          <a:p>
            <a:pPr lvl="1"/>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smtClean="0">
                <a:solidFill>
                  <a:srgbClr val="FF5370"/>
                </a:solidFill>
                <a:latin typeface="Source Code Pro Regular"/>
              </a:rPr>
              <a:t>WhileTrue</a:t>
            </a:r>
            <a:r>
              <a:rPr lang="en-US" sz="1600" dirty="0" smtClean="0">
                <a:solidFill>
                  <a:srgbClr val="7DCBC4"/>
                </a:solidFill>
                <a:latin typeface="Source Code Pro Regular"/>
              </a:rPr>
              <a:t> </a:t>
            </a:r>
            <a:r>
              <a:rPr lang="en-US" sz="1600" dirty="0" smtClean="0">
                <a:solidFill>
                  <a:srgbClr val="FFCB6B"/>
                </a:solidFill>
                <a:latin typeface="Source Code Pro Regular"/>
              </a:rPr>
              <a:t>Value</a:t>
            </a:r>
            <a:r>
              <a:rPr lang="en-US" sz="1600" dirty="0" smtClean="0">
                <a:solidFill>
                  <a:srgbClr val="7DCBC4"/>
                </a:solidFill>
                <a:latin typeface="Source Code Pro Regular"/>
              </a:rPr>
              <a:t>=</a:t>
            </a:r>
            <a:r>
              <a:rPr lang="en-US" sz="1600" dirty="0" smtClean="0">
                <a:solidFill>
                  <a:srgbClr val="C3E88D"/>
                </a:solidFill>
                <a:latin typeface="Source Code Pro Regular"/>
              </a:rPr>
              <a:t>"{</a:t>
            </a:r>
            <a:r>
              <a:rPr lang="en-US" sz="1600" dirty="0" err="1" smtClean="0">
                <a:solidFill>
                  <a:srgbClr val="C3E88D"/>
                </a:solidFill>
                <a:latin typeface="Source Code Pro Regular"/>
              </a:rPr>
              <a:t>isOn</a:t>
            </a:r>
            <a:r>
              <a:rPr lang="en-US" sz="1600" dirty="0" smtClean="0">
                <a:solidFill>
                  <a:srgbClr val="C3E88D"/>
                </a:solidFill>
                <a:latin typeface="Source Code Pro Regular"/>
              </a:rPr>
              <a:t>}"</a:t>
            </a:r>
            <a:r>
              <a:rPr lang="en-US" sz="1600" dirty="0" smtClean="0">
                <a:solidFill>
                  <a:srgbClr val="7DCBC4"/>
                </a:solidFill>
                <a:latin typeface="Source Code Pro Regular"/>
              </a:rPr>
              <a:t>&gt;</a:t>
            </a:r>
            <a:r>
              <a:rPr lang="en-US" sz="1600" dirty="0" smtClean="0">
                <a:solidFill>
                  <a:srgbClr val="FFFFFF"/>
                </a:solidFill>
                <a:latin typeface="Source Code Pro Regular"/>
              </a:rPr>
              <a:t> </a:t>
            </a:r>
          </a:p>
          <a:p>
            <a:pPr lvl="1"/>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smtClean="0">
                <a:solidFill>
                  <a:srgbClr val="FF5370"/>
                </a:solidFill>
                <a:latin typeface="Source Code Pro Regular"/>
              </a:rPr>
              <a:t>Change</a:t>
            </a:r>
            <a:r>
              <a:rPr lang="en-US" sz="1600" dirty="0" smtClean="0">
                <a:solidFill>
                  <a:srgbClr val="7DCBC4"/>
                </a:solidFill>
                <a:latin typeface="Source Code Pro Regular"/>
              </a:rPr>
              <a:t> </a:t>
            </a:r>
            <a:r>
              <a:rPr lang="en-US" sz="1600" dirty="0" err="1" smtClean="0">
                <a:solidFill>
                  <a:srgbClr val="FFCB6B"/>
                </a:solidFill>
                <a:latin typeface="Source Code Pro Regular"/>
              </a:rPr>
              <a:t>status.Color</a:t>
            </a:r>
            <a:r>
              <a:rPr lang="en-US" sz="1600" dirty="0" smtClean="0">
                <a:solidFill>
                  <a:srgbClr val="7DCBC4"/>
                </a:solidFill>
                <a:latin typeface="Source Code Pro Regular"/>
              </a:rPr>
              <a:t>=</a:t>
            </a:r>
            <a:r>
              <a:rPr lang="en-US" sz="1600" dirty="0" smtClean="0">
                <a:solidFill>
                  <a:srgbClr val="C3E88D"/>
                </a:solidFill>
                <a:latin typeface="Source Code Pro Regular"/>
              </a:rPr>
              <a:t>"Green"</a:t>
            </a:r>
            <a:r>
              <a:rPr lang="en-US" sz="1600" dirty="0" smtClean="0">
                <a:solidFill>
                  <a:srgbClr val="7DCBC4"/>
                </a:solidFill>
                <a:latin typeface="Source Code Pro Regular"/>
              </a:rPr>
              <a:t> /&gt;</a:t>
            </a:r>
            <a:r>
              <a:rPr lang="en-US" sz="1600" dirty="0" smtClean="0">
                <a:solidFill>
                  <a:srgbClr val="FFFFFF"/>
                </a:solidFill>
                <a:latin typeface="Source Code Pro Regular"/>
              </a:rPr>
              <a:t> </a:t>
            </a:r>
          </a:p>
          <a:p>
            <a:pPr lvl="1"/>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smtClean="0">
                <a:solidFill>
                  <a:srgbClr val="FF5370"/>
                </a:solidFill>
                <a:latin typeface="Source Code Pro Regular"/>
              </a:rPr>
              <a:t>WhileTrue</a:t>
            </a:r>
            <a:r>
              <a:rPr lang="en-US" sz="1600" dirty="0" smtClean="0">
                <a:solidFill>
                  <a:srgbClr val="7DCBC4"/>
                </a:solidFill>
                <a:latin typeface="Source Code Pro Regular"/>
              </a:rPr>
              <a:t>&gt;</a:t>
            </a:r>
            <a:r>
              <a:rPr lang="en-US" sz="1600" dirty="0" smtClean="0">
                <a:solidFill>
                  <a:srgbClr val="FFFFFF"/>
                </a:solidFill>
                <a:latin typeface="Source Code Pro Regular"/>
              </a:rPr>
              <a:t> </a:t>
            </a:r>
          </a:p>
          <a:p>
            <a:pPr lvl="1"/>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err="1" smtClean="0">
                <a:solidFill>
                  <a:srgbClr val="FF5370"/>
                </a:solidFill>
                <a:latin typeface="Source Code Pro Regular"/>
              </a:rPr>
              <a:t>WhileFalse</a:t>
            </a:r>
            <a:r>
              <a:rPr lang="en-US" sz="1600" dirty="0" smtClean="0">
                <a:solidFill>
                  <a:srgbClr val="7DCBC4"/>
                </a:solidFill>
                <a:latin typeface="Source Code Pro Regular"/>
              </a:rPr>
              <a:t> </a:t>
            </a:r>
            <a:r>
              <a:rPr lang="en-US" sz="1600" dirty="0" smtClean="0">
                <a:solidFill>
                  <a:srgbClr val="FFCB6B"/>
                </a:solidFill>
                <a:latin typeface="Source Code Pro Regular"/>
              </a:rPr>
              <a:t>Value</a:t>
            </a:r>
            <a:r>
              <a:rPr lang="en-US" sz="1600" dirty="0" smtClean="0">
                <a:solidFill>
                  <a:srgbClr val="7DCBC4"/>
                </a:solidFill>
                <a:latin typeface="Source Code Pro Regular"/>
              </a:rPr>
              <a:t>=</a:t>
            </a:r>
            <a:r>
              <a:rPr lang="en-US" sz="1600" dirty="0" smtClean="0">
                <a:solidFill>
                  <a:srgbClr val="C3E88D"/>
                </a:solidFill>
                <a:latin typeface="Source Code Pro Regular"/>
              </a:rPr>
              <a:t>"{</a:t>
            </a:r>
            <a:r>
              <a:rPr lang="en-US" sz="1600" dirty="0" err="1" smtClean="0">
                <a:solidFill>
                  <a:srgbClr val="C3E88D"/>
                </a:solidFill>
                <a:latin typeface="Source Code Pro Regular"/>
              </a:rPr>
              <a:t>isOn</a:t>
            </a:r>
            <a:r>
              <a:rPr lang="en-US" sz="1600" dirty="0" smtClean="0">
                <a:solidFill>
                  <a:srgbClr val="C3E88D"/>
                </a:solidFill>
                <a:latin typeface="Source Code Pro Regular"/>
              </a:rPr>
              <a:t>}"</a:t>
            </a:r>
            <a:r>
              <a:rPr lang="en-US" sz="1600" dirty="0" smtClean="0">
                <a:solidFill>
                  <a:srgbClr val="7DCBC4"/>
                </a:solidFill>
                <a:latin typeface="Source Code Pro Regular"/>
              </a:rPr>
              <a:t>&gt;</a:t>
            </a:r>
            <a:r>
              <a:rPr lang="en-US" sz="1600" dirty="0" smtClean="0">
                <a:solidFill>
                  <a:srgbClr val="FFFFFF"/>
                </a:solidFill>
                <a:latin typeface="Source Code Pro Regular"/>
              </a:rPr>
              <a:t> </a:t>
            </a:r>
          </a:p>
          <a:p>
            <a:pPr lvl="1"/>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smtClean="0">
                <a:solidFill>
                  <a:srgbClr val="FF5370"/>
                </a:solidFill>
                <a:latin typeface="Source Code Pro Regular"/>
              </a:rPr>
              <a:t>Change</a:t>
            </a:r>
            <a:r>
              <a:rPr lang="en-US" sz="1600" dirty="0" smtClean="0">
                <a:solidFill>
                  <a:srgbClr val="7DCBC4"/>
                </a:solidFill>
                <a:latin typeface="Source Code Pro Regular"/>
              </a:rPr>
              <a:t> </a:t>
            </a:r>
            <a:r>
              <a:rPr lang="en-US" sz="1600" dirty="0" err="1" smtClean="0">
                <a:solidFill>
                  <a:srgbClr val="FFCB6B"/>
                </a:solidFill>
                <a:latin typeface="Source Code Pro Regular"/>
              </a:rPr>
              <a:t>status.Color</a:t>
            </a:r>
            <a:r>
              <a:rPr lang="en-US" sz="1600" dirty="0" smtClean="0">
                <a:solidFill>
                  <a:srgbClr val="7DCBC4"/>
                </a:solidFill>
                <a:latin typeface="Source Code Pro Regular"/>
              </a:rPr>
              <a:t>=</a:t>
            </a:r>
            <a:r>
              <a:rPr lang="en-US" sz="1600" dirty="0" smtClean="0">
                <a:solidFill>
                  <a:srgbClr val="C3E88D"/>
                </a:solidFill>
                <a:latin typeface="Source Code Pro Regular"/>
              </a:rPr>
              <a:t>"Red"</a:t>
            </a:r>
            <a:r>
              <a:rPr lang="en-US" sz="1600" dirty="0" smtClean="0">
                <a:solidFill>
                  <a:srgbClr val="7DCBC4"/>
                </a:solidFill>
                <a:latin typeface="Source Code Pro Regular"/>
              </a:rPr>
              <a:t> /&gt;</a:t>
            </a:r>
            <a:r>
              <a:rPr lang="en-US" sz="1600" dirty="0" smtClean="0">
                <a:solidFill>
                  <a:srgbClr val="FFFFFF"/>
                </a:solidFill>
                <a:latin typeface="Source Code Pro Regular"/>
              </a:rPr>
              <a:t> </a:t>
            </a:r>
          </a:p>
          <a:p>
            <a:pPr lvl="1"/>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err="1" smtClean="0">
                <a:solidFill>
                  <a:srgbClr val="FF5370"/>
                </a:solidFill>
                <a:latin typeface="Source Code Pro Regular"/>
              </a:rPr>
              <a:t>WhileFalse</a:t>
            </a:r>
            <a:r>
              <a:rPr lang="en-US" sz="1600" dirty="0" smtClean="0">
                <a:solidFill>
                  <a:srgbClr val="7DCBC4"/>
                </a:solidFill>
                <a:latin typeface="Source Code Pro Regular"/>
              </a:rPr>
              <a:t>&gt;</a:t>
            </a:r>
            <a:r>
              <a:rPr lang="en-US" sz="1600" dirty="0" smtClean="0">
                <a:solidFill>
                  <a:srgbClr val="FFFFFF"/>
                </a:solidFill>
                <a:latin typeface="Source Code Pro Regular"/>
              </a:rPr>
              <a:t> </a:t>
            </a: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err="1" smtClean="0">
                <a:solidFill>
                  <a:srgbClr val="FF5370"/>
                </a:solidFill>
                <a:latin typeface="Source Code Pro Regular"/>
              </a:rPr>
              <a:t>StatusCircle</a:t>
            </a:r>
            <a:r>
              <a:rPr lang="en-US" sz="1600" dirty="0" smtClean="0">
                <a:solidFill>
                  <a:srgbClr val="FF5370"/>
                </a:solidFill>
                <a:latin typeface="Source Code Pro Regular"/>
              </a:rPr>
              <a:t>/</a:t>
            </a:r>
            <a:r>
              <a:rPr lang="en-US" sz="1600" dirty="0" smtClean="0">
                <a:solidFill>
                  <a:srgbClr val="7DCBC4"/>
                </a:solidFill>
                <a:latin typeface="Source Code Pro Regular"/>
              </a:rPr>
              <a:t>&gt;</a:t>
            </a:r>
            <a:r>
              <a:rPr lang="en-US" sz="1600" dirty="0" smtClean="0">
                <a:solidFill>
                  <a:srgbClr val="FFFFFF"/>
                </a:solidFill>
                <a:latin typeface="Source Code Pro Regular"/>
              </a:rPr>
              <a:t> </a:t>
            </a: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smtClean="0">
                <a:solidFill>
                  <a:srgbClr val="FF5370"/>
                </a:solidFill>
                <a:latin typeface="Source Code Pro Regular"/>
              </a:rPr>
              <a:t>OnOffButtons</a:t>
            </a:r>
            <a:r>
              <a:rPr lang="en-US" sz="1600" dirty="0" smtClean="0">
                <a:solidFill>
                  <a:srgbClr val="7DCBC4"/>
                </a:solidFill>
                <a:latin typeface="Source Code Pro Regular"/>
              </a:rPr>
              <a:t> /&gt;</a:t>
            </a:r>
            <a:r>
              <a:rPr lang="en-US" sz="1600" dirty="0" smtClean="0">
                <a:solidFill>
                  <a:srgbClr val="FFFFFF"/>
                </a:solidFill>
                <a:latin typeface="Source Code Pro Regular"/>
              </a:rPr>
              <a:t> </a:t>
            </a:r>
          </a:p>
          <a:p>
            <a:r>
              <a:rPr lang="en-US" sz="1600" dirty="0" smtClean="0">
                <a:solidFill>
                  <a:srgbClr val="7DCBC4"/>
                </a:solidFill>
                <a:latin typeface="Source Code Pro Regular"/>
              </a:rPr>
              <a:t>&lt;/</a:t>
            </a:r>
            <a:r>
              <a:rPr lang="en-US" sz="1600" dirty="0" smtClean="0">
                <a:solidFill>
                  <a:srgbClr val="FF5370"/>
                </a:solidFill>
                <a:latin typeface="Source Code Pro Regular"/>
              </a:rPr>
              <a:t>StackPanel</a:t>
            </a:r>
            <a:r>
              <a:rPr lang="en-US" sz="1600" dirty="0" smtClean="0">
                <a:solidFill>
                  <a:srgbClr val="7DCBC4"/>
                </a:solidFill>
                <a:latin typeface="Source Code Pro Regular"/>
              </a:rPr>
              <a:t>&gt;</a:t>
            </a:r>
            <a:endParaRPr lang="en-US" sz="1600" dirty="0"/>
          </a:p>
        </p:txBody>
      </p:sp>
    </p:spTree>
    <p:extLst>
      <p:ext uri="{BB962C8B-B14F-4D97-AF65-F5344CB8AC3E}">
        <p14:creationId xmlns:p14="http://schemas.microsoft.com/office/powerpoint/2010/main" val="7754092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3" name="Content Placeholder 2"/>
          <p:cNvSpPr>
            <a:spLocks noGrp="1"/>
          </p:cNvSpPr>
          <p:nvPr>
            <p:ph idx="1"/>
          </p:nvPr>
        </p:nvSpPr>
        <p:spPr>
          <a:xfrm>
            <a:off x="818712" y="1649079"/>
            <a:ext cx="10554574" cy="3636511"/>
          </a:xfrm>
        </p:spPr>
        <p:txBody>
          <a:bodyPr/>
          <a:lstStyle/>
          <a:p>
            <a:pPr algn="just"/>
            <a:r>
              <a:rPr lang="en-US" altLang="en-US" dirty="0"/>
              <a:t>This time, our two components are independent of each other. They are, however, not independent of the view model (the </a:t>
            </a:r>
            <a:r>
              <a:rPr lang="en-US" altLang="en-US" b="1" u="sng" dirty="0"/>
              <a:t>JavaScript</a:t>
            </a:r>
            <a:r>
              <a:rPr lang="en-US" altLang="en-US" dirty="0"/>
              <a:t> tag). Notice </a:t>
            </a:r>
            <a:r>
              <a:rPr lang="en-US" altLang="en-US" dirty="0" smtClean="0"/>
              <a:t>that the</a:t>
            </a:r>
            <a:r>
              <a:rPr lang="en-US" altLang="en-US" dirty="0"/>
              <a:t> </a:t>
            </a:r>
            <a:r>
              <a:rPr lang="en-US" altLang="en-US" b="1" u="sng" dirty="0"/>
              <a:t>OnOffButtons</a:t>
            </a:r>
            <a:r>
              <a:rPr lang="en-US" altLang="en-US" dirty="0"/>
              <a:t> component now has data-bindings that reach outside the component itself. While this works fine, and can be very useful, it can reduce code clarity and creates an unnecessary dependency on the view-model</a:t>
            </a:r>
            <a:r>
              <a:rPr lang="en-US" altLang="en-US" dirty="0" smtClean="0"/>
              <a:t>.</a:t>
            </a:r>
          </a:p>
          <a:p>
            <a:pPr algn="just"/>
            <a:r>
              <a:rPr lang="en-US" altLang="en-US" dirty="0"/>
              <a:t>Let's instead add a </a:t>
            </a:r>
            <a:r>
              <a:rPr lang="en-US" altLang="en-US" b="1" u="sng" dirty="0"/>
              <a:t>ux:Property</a:t>
            </a:r>
            <a:r>
              <a:rPr lang="en-US" altLang="en-US" dirty="0"/>
              <a:t> to the component which we can then data-bind at the point of instantiation:</a:t>
            </a:r>
          </a:p>
          <a:p>
            <a:pPr marL="0" indent="0" algn="just">
              <a:buNone/>
            </a:pPr>
            <a:endParaRPr lang="en-US" dirty="0"/>
          </a:p>
        </p:txBody>
      </p:sp>
    </p:spTree>
    <p:extLst>
      <p:ext uri="{BB962C8B-B14F-4D97-AF65-F5344CB8AC3E}">
        <p14:creationId xmlns:p14="http://schemas.microsoft.com/office/powerpoint/2010/main" val="41581302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5" name="Rectangle 4"/>
          <p:cNvSpPr/>
          <p:nvPr/>
        </p:nvSpPr>
        <p:spPr>
          <a:xfrm>
            <a:off x="1110018" y="2456797"/>
            <a:ext cx="10271980" cy="4247317"/>
          </a:xfrm>
          <a:prstGeom prst="rect">
            <a:avLst/>
          </a:prstGeom>
        </p:spPr>
        <p:txBody>
          <a:bodyPr wrap="square">
            <a:spAutoFit/>
          </a:bodyPr>
          <a:lstStyle/>
          <a:p>
            <a:r>
              <a:rPr lang="en-US" dirty="0" smtClean="0">
                <a:solidFill>
                  <a:srgbClr val="7DCBC4"/>
                </a:solidFill>
                <a:latin typeface="Source Code Pro Regular"/>
              </a:rPr>
              <a:t>&lt;</a:t>
            </a:r>
            <a:r>
              <a:rPr lang="en-US" dirty="0" smtClean="0">
                <a:solidFill>
                  <a:srgbClr val="FF5370"/>
                </a:solidFill>
                <a:latin typeface="Source Code Pro Regular"/>
              </a:rPr>
              <a:t>Grid</a:t>
            </a:r>
            <a:r>
              <a:rPr lang="en-US" dirty="0" smtClean="0">
                <a:solidFill>
                  <a:srgbClr val="7DCBC4"/>
                </a:solidFill>
                <a:latin typeface="Source Code Pro Regular"/>
              </a:rPr>
              <a:t> </a:t>
            </a:r>
            <a:r>
              <a:rPr lang="en-US" dirty="0" smtClean="0">
                <a:solidFill>
                  <a:srgbClr val="FFCB6B"/>
                </a:solidFill>
                <a:latin typeface="Source Code Pro Regular"/>
              </a:rPr>
              <a:t>ux:Class</a:t>
            </a:r>
            <a:r>
              <a:rPr lang="en-US" dirty="0" smtClean="0">
                <a:solidFill>
                  <a:srgbClr val="7DCBC4"/>
                </a:solidFill>
                <a:latin typeface="Source Code Pro Regular"/>
              </a:rPr>
              <a:t>=</a:t>
            </a:r>
            <a:r>
              <a:rPr lang="en-US" dirty="0" smtClean="0">
                <a:solidFill>
                  <a:srgbClr val="C3E88D"/>
                </a:solidFill>
                <a:latin typeface="Source Code Pro Regular"/>
              </a:rPr>
              <a:t>"OnOffButtons"</a:t>
            </a:r>
            <a:r>
              <a:rPr lang="en-US" dirty="0" smtClean="0">
                <a:solidFill>
                  <a:srgbClr val="7DCBC4"/>
                </a:solidFill>
                <a:latin typeface="Source Code Pro Regular"/>
              </a:rPr>
              <a:t> </a:t>
            </a:r>
            <a:r>
              <a:rPr lang="en-US" dirty="0" smtClean="0">
                <a:solidFill>
                  <a:srgbClr val="FFCB6B"/>
                </a:solidFill>
                <a:latin typeface="Source Code Pro Regular"/>
              </a:rPr>
              <a:t>ColumnCount</a:t>
            </a:r>
            <a:r>
              <a:rPr lang="en-US" dirty="0" smtClean="0">
                <a:solidFill>
                  <a:srgbClr val="7DCBC4"/>
                </a:solidFill>
                <a:latin typeface="Source Code Pro Regular"/>
              </a:rPr>
              <a:t>=</a:t>
            </a:r>
            <a:r>
              <a:rPr lang="en-US" dirty="0" smtClean="0">
                <a:solidFill>
                  <a:srgbClr val="C3E88D"/>
                </a:solidFill>
                <a:latin typeface="Source Code Pro Regular"/>
              </a:rPr>
              <a:t>"2"</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bool</a:t>
            </a:r>
            <a:r>
              <a:rPr lang="en-US" dirty="0" smtClean="0">
                <a:solidFill>
                  <a:srgbClr val="7DCBC4"/>
                </a:solidFill>
                <a:latin typeface="Source Code Pro Regular"/>
              </a:rPr>
              <a:t> </a:t>
            </a:r>
            <a:r>
              <a:rPr lang="en-US" dirty="0" smtClean="0">
                <a:solidFill>
                  <a:srgbClr val="FFCB6B"/>
                </a:solidFill>
                <a:latin typeface="Source Code Pro Regular"/>
              </a:rPr>
              <a:t>ux:Property</a:t>
            </a:r>
            <a:r>
              <a:rPr lang="en-US" dirty="0" smtClean="0">
                <a:solidFill>
                  <a:srgbClr val="7DCBC4"/>
                </a:solidFill>
                <a:latin typeface="Source Code Pro Regular"/>
              </a:rPr>
              <a:t>=</a:t>
            </a:r>
            <a:r>
              <a:rPr lang="en-US" dirty="0" smtClean="0">
                <a:solidFill>
                  <a:srgbClr val="C3E88D"/>
                </a:solidFill>
                <a:latin typeface="Source Code Pro Regular"/>
              </a:rPr>
              <a:t>"Value"</a:t>
            </a:r>
            <a:r>
              <a:rPr lang="en-US" dirty="0" smtClean="0">
                <a:solidFill>
                  <a:srgbClr val="7DCBC4"/>
                </a:solidFill>
                <a:latin typeface="Source Code Pro Regular"/>
              </a:rPr>
              <a:t> /&gt;</a:t>
            </a:r>
            <a:r>
              <a:rPr lang="en-US" dirty="0" smtClean="0">
                <a:solidFill>
                  <a:srgbClr val="FFFFFF"/>
                </a:solidFill>
                <a:latin typeface="Source Code Pro Regular"/>
              </a:rPr>
              <a:t> </a:t>
            </a: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Panel</a:t>
            </a:r>
            <a:r>
              <a:rPr lang="en-US" dirty="0" smtClean="0">
                <a:solidFill>
                  <a:srgbClr val="7DCBC4"/>
                </a:solidFill>
                <a:latin typeface="Source Code Pro Regular"/>
              </a:rPr>
              <a:t> </a:t>
            </a:r>
            <a:r>
              <a:rPr lang="en-US" dirty="0" err="1" smtClean="0">
                <a:solidFill>
                  <a:srgbClr val="FFCB6B"/>
                </a:solidFill>
                <a:latin typeface="Source Code Pro Regular"/>
              </a:rPr>
              <a:t>HitTestMode</a:t>
            </a:r>
            <a:r>
              <a:rPr lang="en-US" dirty="0" smtClean="0">
                <a:solidFill>
                  <a:srgbClr val="7DCBC4"/>
                </a:solidFill>
                <a:latin typeface="Source Code Pro Regular"/>
              </a:rPr>
              <a:t>=</a:t>
            </a:r>
            <a:r>
              <a:rPr lang="en-US" dirty="0" smtClean="0">
                <a:solidFill>
                  <a:srgbClr val="C3E88D"/>
                </a:solidFill>
                <a:latin typeface="Source Code Pro Regular"/>
              </a:rPr>
              <a:t>"</a:t>
            </a:r>
            <a:r>
              <a:rPr lang="en-US" dirty="0" err="1" smtClean="0">
                <a:solidFill>
                  <a:srgbClr val="C3E88D"/>
                </a:solidFill>
                <a:latin typeface="Source Code Pro Regular"/>
              </a:rPr>
              <a:t>LocalBounds</a:t>
            </a:r>
            <a:r>
              <a:rPr lang="en-US" dirty="0" smtClean="0">
                <a:solidFill>
                  <a:srgbClr val="C3E88D"/>
                </a:solidFill>
                <a:latin typeface="Source Code Pro Regular"/>
              </a:rPr>
              <a:t>"</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Text</a:t>
            </a:r>
            <a:r>
              <a:rPr lang="en-US" dirty="0" smtClean="0">
                <a:solidFill>
                  <a:srgbClr val="7DCBC4"/>
                </a:solidFill>
                <a:latin typeface="Source Code Pro Regular"/>
              </a:rPr>
              <a:t> </a:t>
            </a:r>
            <a:r>
              <a:rPr lang="en-US" dirty="0" smtClean="0">
                <a:solidFill>
                  <a:srgbClr val="FFCB6B"/>
                </a:solidFill>
                <a:latin typeface="Source Code Pro Regular"/>
              </a:rPr>
              <a:t>Value</a:t>
            </a:r>
            <a:r>
              <a:rPr lang="en-US" dirty="0" smtClean="0">
                <a:solidFill>
                  <a:srgbClr val="7DCBC4"/>
                </a:solidFill>
                <a:latin typeface="Source Code Pro Regular"/>
              </a:rPr>
              <a:t>=</a:t>
            </a:r>
            <a:r>
              <a:rPr lang="en-US" dirty="0" smtClean="0">
                <a:solidFill>
                  <a:srgbClr val="C3E88D"/>
                </a:solidFill>
                <a:latin typeface="Source Code Pro Regular"/>
              </a:rPr>
              <a:t>"On"</a:t>
            </a:r>
            <a:r>
              <a:rPr lang="en-US" dirty="0" smtClean="0">
                <a:solidFill>
                  <a:srgbClr val="7DCBC4"/>
                </a:solidFill>
                <a:latin typeface="Source Code Pro Regular"/>
              </a:rPr>
              <a:t> /&gt;</a:t>
            </a:r>
            <a:r>
              <a:rPr lang="en-US" dirty="0" smtClean="0">
                <a:solidFill>
                  <a:srgbClr val="FFFFFF"/>
                </a:solidFill>
                <a:latin typeface="Source Code Pro Regular"/>
              </a:rPr>
              <a:t> </a:t>
            </a: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Clicked</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Set</a:t>
            </a:r>
            <a:r>
              <a:rPr lang="en-US" dirty="0" smtClean="0">
                <a:solidFill>
                  <a:srgbClr val="7DCBC4"/>
                </a:solidFill>
                <a:latin typeface="Source Code Pro Regular"/>
              </a:rPr>
              <a:t> </a:t>
            </a:r>
            <a:r>
              <a:rPr lang="en-US" dirty="0" err="1" smtClean="0">
                <a:solidFill>
                  <a:srgbClr val="FFCB6B"/>
                </a:solidFill>
                <a:latin typeface="Source Code Pro Regular"/>
              </a:rPr>
              <a:t>this.Value</a:t>
            </a:r>
            <a:r>
              <a:rPr lang="en-US" dirty="0" smtClean="0">
                <a:solidFill>
                  <a:srgbClr val="7DCBC4"/>
                </a:solidFill>
                <a:latin typeface="Source Code Pro Regular"/>
              </a:rPr>
              <a:t>=</a:t>
            </a:r>
            <a:r>
              <a:rPr lang="en-US" dirty="0" smtClean="0">
                <a:solidFill>
                  <a:srgbClr val="C3E88D"/>
                </a:solidFill>
                <a:latin typeface="Source Code Pro Regular"/>
              </a:rPr>
              <a:t>"true"</a:t>
            </a:r>
            <a:r>
              <a:rPr lang="en-US" dirty="0" smtClean="0">
                <a:solidFill>
                  <a:srgbClr val="7DCBC4"/>
                </a:solidFill>
                <a:latin typeface="Source Code Pro Regular"/>
              </a:rPr>
              <a:t> /&gt;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Clicked</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Panel</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Panel</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Text</a:t>
            </a:r>
            <a:r>
              <a:rPr lang="en-US" dirty="0" smtClean="0">
                <a:solidFill>
                  <a:srgbClr val="7DCBC4"/>
                </a:solidFill>
                <a:latin typeface="Source Code Pro Regular"/>
              </a:rPr>
              <a:t> </a:t>
            </a:r>
            <a:r>
              <a:rPr lang="en-US" dirty="0" smtClean="0">
                <a:solidFill>
                  <a:srgbClr val="FFCB6B"/>
                </a:solidFill>
                <a:latin typeface="Source Code Pro Regular"/>
              </a:rPr>
              <a:t>Value</a:t>
            </a:r>
            <a:r>
              <a:rPr lang="en-US" dirty="0" smtClean="0">
                <a:solidFill>
                  <a:srgbClr val="7DCBC4"/>
                </a:solidFill>
                <a:latin typeface="Source Code Pro Regular"/>
              </a:rPr>
              <a:t>=</a:t>
            </a:r>
            <a:r>
              <a:rPr lang="en-US" dirty="0" smtClean="0">
                <a:solidFill>
                  <a:srgbClr val="C3E88D"/>
                </a:solidFill>
                <a:latin typeface="Source Code Pro Regular"/>
              </a:rPr>
              <a:t>"Off"</a:t>
            </a:r>
            <a:r>
              <a:rPr lang="en-US" dirty="0" smtClean="0">
                <a:solidFill>
                  <a:srgbClr val="7DCBC4"/>
                </a:solidFill>
                <a:latin typeface="Source Code Pro Regular"/>
              </a:rPr>
              <a:t> /&gt;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Clicked</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Set</a:t>
            </a:r>
            <a:r>
              <a:rPr lang="en-US" dirty="0" smtClean="0">
                <a:solidFill>
                  <a:srgbClr val="7DCBC4"/>
                </a:solidFill>
                <a:latin typeface="Source Code Pro Regular"/>
              </a:rPr>
              <a:t> </a:t>
            </a:r>
            <a:r>
              <a:rPr lang="en-US" dirty="0" err="1" smtClean="0">
                <a:solidFill>
                  <a:srgbClr val="FFCB6B"/>
                </a:solidFill>
                <a:latin typeface="Source Code Pro Regular"/>
              </a:rPr>
              <a:t>this.Value</a:t>
            </a:r>
            <a:r>
              <a:rPr lang="en-US" dirty="0" smtClean="0">
                <a:solidFill>
                  <a:srgbClr val="7DCBC4"/>
                </a:solidFill>
                <a:latin typeface="Source Code Pro Regular"/>
              </a:rPr>
              <a:t>=</a:t>
            </a:r>
            <a:r>
              <a:rPr lang="en-US" dirty="0" smtClean="0">
                <a:solidFill>
                  <a:srgbClr val="C3E88D"/>
                </a:solidFill>
                <a:latin typeface="Source Code Pro Regular"/>
              </a:rPr>
              <a:t>"false"</a:t>
            </a:r>
            <a:r>
              <a:rPr lang="en-US" dirty="0" smtClean="0">
                <a:solidFill>
                  <a:srgbClr val="7DCBC4"/>
                </a:solidFill>
                <a:latin typeface="Source Code Pro Regular"/>
              </a:rPr>
              <a:t> /&gt;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Clicked</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Panel</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smtClean="0">
                <a:solidFill>
                  <a:srgbClr val="7DCBC4"/>
                </a:solidFill>
                <a:latin typeface="Source Code Pro Regular"/>
              </a:rPr>
              <a:t>&lt;/</a:t>
            </a:r>
            <a:r>
              <a:rPr lang="en-US" dirty="0" smtClean="0">
                <a:solidFill>
                  <a:srgbClr val="FF5370"/>
                </a:solidFill>
                <a:latin typeface="Source Code Pro Regular"/>
              </a:rPr>
              <a:t>Grid</a:t>
            </a:r>
            <a:r>
              <a:rPr lang="en-US" dirty="0" smtClean="0">
                <a:solidFill>
                  <a:srgbClr val="7DCBC4"/>
                </a:solidFill>
                <a:latin typeface="Source Code Pro Regular"/>
              </a:rPr>
              <a:t>&gt;</a:t>
            </a:r>
            <a:endParaRPr lang="en-US" dirty="0"/>
          </a:p>
        </p:txBody>
      </p:sp>
    </p:spTree>
    <p:extLst>
      <p:ext uri="{BB962C8B-B14F-4D97-AF65-F5344CB8AC3E}">
        <p14:creationId xmlns:p14="http://schemas.microsoft.com/office/powerpoint/2010/main" val="41551528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3" name="Rectangle 2"/>
          <p:cNvSpPr/>
          <p:nvPr/>
        </p:nvSpPr>
        <p:spPr>
          <a:xfrm>
            <a:off x="1191904" y="2378460"/>
            <a:ext cx="10381397" cy="2246769"/>
          </a:xfrm>
          <a:prstGeom prst="rect">
            <a:avLst/>
          </a:prstGeom>
        </p:spPr>
        <p:txBody>
          <a:bodyPr wrap="square">
            <a:spAutoFit/>
          </a:bodyPr>
          <a:lstStyle/>
          <a:p>
            <a:r>
              <a:rPr lang="en-US" sz="2800" dirty="0">
                <a:solidFill>
                  <a:srgbClr val="7DCBC4"/>
                </a:solidFill>
                <a:latin typeface="Source Code Pro Regular"/>
              </a:rPr>
              <a:t>&lt;</a:t>
            </a:r>
            <a:r>
              <a:rPr lang="en-US" sz="2800" dirty="0">
                <a:solidFill>
                  <a:srgbClr val="FF5370"/>
                </a:solidFill>
                <a:latin typeface="Source Code Pro Regular"/>
              </a:rPr>
              <a:t>JavaScript</a:t>
            </a:r>
            <a:r>
              <a:rPr lang="en-US" sz="2800" dirty="0">
                <a:solidFill>
                  <a:srgbClr val="7DCBC4"/>
                </a:solidFill>
                <a:latin typeface="Source Code Pro Regular"/>
              </a:rPr>
              <a:t>&gt;</a:t>
            </a:r>
            <a:r>
              <a:rPr lang="en-US" sz="2800" dirty="0">
                <a:solidFill>
                  <a:srgbClr val="FFFFFF"/>
                </a:solidFill>
                <a:latin typeface="Source Code Pro Regular"/>
              </a:rPr>
              <a:t> </a:t>
            </a:r>
            <a:endParaRPr lang="en-US" sz="2800" dirty="0" smtClean="0">
              <a:solidFill>
                <a:srgbClr val="FFFFFF"/>
              </a:solidFill>
              <a:latin typeface="Source Code Pro Regular"/>
            </a:endParaRPr>
          </a:p>
          <a:p>
            <a:r>
              <a:rPr lang="en-US" sz="2800" dirty="0" smtClean="0">
                <a:solidFill>
                  <a:srgbClr val="C3E88D"/>
                </a:solidFill>
                <a:latin typeface="Source Code Pro Regular"/>
              </a:rPr>
              <a:t>var</a:t>
            </a:r>
            <a:r>
              <a:rPr lang="en-US" sz="2800" dirty="0" smtClean="0">
                <a:solidFill>
                  <a:srgbClr val="FFFFFF"/>
                </a:solidFill>
                <a:latin typeface="Source Code Pro Regular"/>
              </a:rPr>
              <a:t> </a:t>
            </a:r>
            <a:r>
              <a:rPr lang="en-US" sz="2800" dirty="0">
                <a:solidFill>
                  <a:srgbClr val="FFFFFF"/>
                </a:solidFill>
                <a:latin typeface="Source Code Pro Regular"/>
              </a:rPr>
              <a:t>Observable = </a:t>
            </a:r>
            <a:r>
              <a:rPr lang="en-US" sz="2800" dirty="0">
                <a:solidFill>
                  <a:srgbClr val="FF5370"/>
                </a:solidFill>
                <a:latin typeface="Source Code Pro Regular"/>
              </a:rPr>
              <a:t>require</a:t>
            </a:r>
            <a:r>
              <a:rPr lang="en-US" sz="2800" dirty="0">
                <a:solidFill>
                  <a:srgbClr val="FFFFFF"/>
                </a:solidFill>
                <a:latin typeface="Source Code Pro Regular"/>
              </a:rPr>
              <a:t>(</a:t>
            </a:r>
            <a:r>
              <a:rPr lang="en-US" sz="2800" dirty="0">
                <a:solidFill>
                  <a:srgbClr val="C3E88D"/>
                </a:solidFill>
                <a:latin typeface="Source Code Pro Regular"/>
              </a:rPr>
              <a:t>"FuseJS/Observable"</a:t>
            </a:r>
            <a:r>
              <a:rPr lang="en-US" sz="2800" dirty="0">
                <a:solidFill>
                  <a:srgbClr val="FFFFFF"/>
                </a:solidFill>
                <a:latin typeface="Source Code Pro Regular"/>
              </a:rPr>
              <a:t>); </a:t>
            </a:r>
            <a:endParaRPr lang="en-US" sz="2800" dirty="0" smtClean="0">
              <a:solidFill>
                <a:srgbClr val="FFFFFF"/>
              </a:solidFill>
              <a:latin typeface="Source Code Pro Regular"/>
            </a:endParaRPr>
          </a:p>
          <a:p>
            <a:r>
              <a:rPr lang="en-US" sz="2800" dirty="0" smtClean="0">
                <a:solidFill>
                  <a:srgbClr val="C3E88D"/>
                </a:solidFill>
                <a:latin typeface="Source Code Pro Regular"/>
              </a:rPr>
              <a:t>var</a:t>
            </a:r>
            <a:r>
              <a:rPr lang="en-US" sz="2800" dirty="0" smtClean="0">
                <a:solidFill>
                  <a:srgbClr val="FFFFFF"/>
                </a:solidFill>
                <a:latin typeface="Source Code Pro Regular"/>
              </a:rPr>
              <a:t> </a:t>
            </a:r>
            <a:r>
              <a:rPr lang="en-US" sz="2800" dirty="0">
                <a:solidFill>
                  <a:srgbClr val="FFFFFF"/>
                </a:solidFill>
                <a:latin typeface="Source Code Pro Regular"/>
              </a:rPr>
              <a:t>status = Observable(</a:t>
            </a:r>
            <a:r>
              <a:rPr lang="en-US" sz="2800" dirty="0">
                <a:solidFill>
                  <a:srgbClr val="C3E88D"/>
                </a:solidFill>
                <a:latin typeface="Source Code Pro Regular"/>
              </a:rPr>
              <a:t>false</a:t>
            </a:r>
            <a:r>
              <a:rPr lang="en-US" sz="2800" dirty="0">
                <a:solidFill>
                  <a:srgbClr val="FFFFFF"/>
                </a:solidFill>
                <a:latin typeface="Source Code Pro Regular"/>
              </a:rPr>
              <a:t>); </a:t>
            </a:r>
            <a:endParaRPr lang="en-US" sz="2800" dirty="0" smtClean="0">
              <a:solidFill>
                <a:srgbClr val="FFFFFF"/>
              </a:solidFill>
              <a:latin typeface="Source Code Pro Regular"/>
            </a:endParaRPr>
          </a:p>
          <a:p>
            <a:r>
              <a:rPr lang="en-US" sz="2800" dirty="0" smtClean="0">
                <a:solidFill>
                  <a:srgbClr val="FF5370"/>
                </a:solidFill>
                <a:latin typeface="Source Code Pro Regular"/>
              </a:rPr>
              <a:t>module</a:t>
            </a:r>
            <a:r>
              <a:rPr lang="en-US" sz="2800" dirty="0" smtClean="0">
                <a:solidFill>
                  <a:srgbClr val="FFFFFF"/>
                </a:solidFill>
                <a:latin typeface="Source Code Pro Regular"/>
              </a:rPr>
              <a:t>.exports </a:t>
            </a:r>
            <a:r>
              <a:rPr lang="en-US" sz="2800" dirty="0">
                <a:solidFill>
                  <a:srgbClr val="FFFFFF"/>
                </a:solidFill>
                <a:latin typeface="Source Code Pro Regular"/>
              </a:rPr>
              <a:t>= { </a:t>
            </a:r>
            <a:r>
              <a:rPr lang="en-US" sz="2800" dirty="0">
                <a:solidFill>
                  <a:srgbClr val="FFCB6B"/>
                </a:solidFill>
                <a:latin typeface="Source Code Pro Regular"/>
              </a:rPr>
              <a:t>status</a:t>
            </a:r>
            <a:r>
              <a:rPr lang="en-US" sz="2800" dirty="0">
                <a:solidFill>
                  <a:srgbClr val="FFFFFF"/>
                </a:solidFill>
                <a:latin typeface="Source Code Pro Regular"/>
              </a:rPr>
              <a:t>: status }; </a:t>
            </a:r>
            <a:endParaRPr lang="en-US" sz="2800" dirty="0" smtClean="0">
              <a:solidFill>
                <a:srgbClr val="FFFFFF"/>
              </a:solidFill>
              <a:latin typeface="Source Code Pro Regular"/>
            </a:endParaRPr>
          </a:p>
          <a:p>
            <a:r>
              <a:rPr lang="en-US" sz="2800" dirty="0" smtClean="0">
                <a:solidFill>
                  <a:srgbClr val="FFFFFF"/>
                </a:solidFill>
                <a:latin typeface="Source Code Pro Regular"/>
              </a:rPr>
              <a:t>&lt;/</a:t>
            </a:r>
            <a:r>
              <a:rPr lang="en-US" sz="2800" dirty="0">
                <a:solidFill>
                  <a:srgbClr val="FFFFFF"/>
                </a:solidFill>
                <a:latin typeface="Source Code Pro Regular"/>
              </a:rPr>
              <a:t>JavaScript&gt;</a:t>
            </a:r>
            <a:endParaRPr lang="en-US" sz="2800" dirty="0"/>
          </a:p>
        </p:txBody>
      </p:sp>
    </p:spTree>
    <p:extLst>
      <p:ext uri="{BB962C8B-B14F-4D97-AF65-F5344CB8AC3E}">
        <p14:creationId xmlns:p14="http://schemas.microsoft.com/office/powerpoint/2010/main" val="312311757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3" name="Rectangle 2"/>
          <p:cNvSpPr/>
          <p:nvPr/>
        </p:nvSpPr>
        <p:spPr>
          <a:xfrm>
            <a:off x="810000" y="2467929"/>
            <a:ext cx="9835254" cy="3139321"/>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Padding</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eee</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ItemSpacing</a:t>
            </a:r>
            <a:r>
              <a:rPr lang="en-US" dirty="0">
                <a:solidFill>
                  <a:srgbClr val="7DCBC4"/>
                </a:solidFill>
                <a:latin typeface="Source Code Pro Regular"/>
              </a:rPr>
              <a:t>=</a:t>
            </a:r>
            <a:r>
              <a:rPr lang="en-US" dirty="0">
                <a:solidFill>
                  <a:srgbClr val="C3E88D"/>
                </a:solidFill>
                <a:latin typeface="Source Code Pro Regular"/>
              </a:rPr>
              <a:t>"8</a:t>
            </a:r>
            <a:r>
              <a:rPr lang="en-US" dirty="0" smtClean="0">
                <a:solidFill>
                  <a:srgbClr val="C3E88D"/>
                </a:solidFill>
                <a:latin typeface="Source Code Pro Regular"/>
              </a:rPr>
              <a:t>"</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"40"</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"40"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"Gray"</a:t>
            </a:r>
            <a:r>
              <a:rPr lang="en-US" dirty="0">
                <a:solidFill>
                  <a:srgbClr val="7DCBC4"/>
                </a:solidFill>
                <a:latin typeface="Source Code Pro Regular"/>
              </a:rPr>
              <a:t> </a:t>
            </a:r>
            <a:r>
              <a:rPr lang="en-US" dirty="0" smtClean="0">
                <a:solidFill>
                  <a:srgbClr val="7DCBC4"/>
                </a:solidFill>
                <a:latin typeface="Source Code Pro Regular"/>
              </a:rPr>
              <a:t>&gt;</a:t>
            </a:r>
            <a:r>
              <a:rPr lang="en-US" dirty="0" smtClean="0">
                <a:solidFill>
                  <a:srgbClr val="FFFFFF"/>
                </a:solidFill>
                <a:latin typeface="Source Code Pro Regular"/>
              </a:rPr>
              <a:t> </a:t>
            </a:r>
          </a:p>
          <a:p>
            <a:pPr lvl="2"/>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err="1">
                <a:solidFill>
                  <a:srgbClr val="FFCB6B"/>
                </a:solidFill>
                <a:latin typeface="Source Code Pro Regular"/>
              </a:rPr>
              <a:t>status.Color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WhileFalse</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err="1">
                <a:solidFill>
                  <a:srgbClr val="FFCB6B"/>
                </a:solidFill>
                <a:latin typeface="Source Code Pro Regular"/>
              </a:rPr>
              <a:t>status.Color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WhileFalse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OnOffButtons</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smtClean="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8788636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5" name="Content Placeholder 4"/>
          <p:cNvSpPr>
            <a:spLocks noGrp="1"/>
          </p:cNvSpPr>
          <p:nvPr>
            <p:ph idx="1"/>
          </p:nvPr>
        </p:nvSpPr>
        <p:spPr>
          <a:xfrm>
            <a:off x="810000" y="1922036"/>
            <a:ext cx="10554574" cy="3636511"/>
          </a:xfrm>
        </p:spPr>
        <p:txBody>
          <a:bodyPr/>
          <a:lstStyle/>
          <a:p>
            <a:r>
              <a:rPr lang="en-US" dirty="0"/>
              <a:t>The "status" circle is at this point a good candidate for componentization as well, just to increase the readability and maintainability of our UX</a:t>
            </a:r>
            <a:r>
              <a:rPr lang="en-US" dirty="0" smtClean="0"/>
              <a:t>:</a:t>
            </a:r>
          </a:p>
          <a:p>
            <a:endParaRPr lang="en-US" dirty="0"/>
          </a:p>
          <a:p>
            <a:endParaRPr lang="en-US" dirty="0" smtClean="0"/>
          </a:p>
          <a:p>
            <a:endParaRPr lang="en-US" dirty="0"/>
          </a:p>
          <a:p>
            <a:endParaRPr lang="en-US" dirty="0" smtClean="0"/>
          </a:p>
          <a:p>
            <a:endParaRPr lang="en-US" dirty="0"/>
          </a:p>
          <a:p>
            <a:endParaRPr lang="en-US" dirty="0"/>
          </a:p>
        </p:txBody>
      </p:sp>
      <p:sp>
        <p:nvSpPr>
          <p:cNvPr id="6" name="Rectangle 5"/>
          <p:cNvSpPr/>
          <p:nvPr/>
        </p:nvSpPr>
        <p:spPr>
          <a:xfrm>
            <a:off x="336462" y="2863128"/>
            <a:ext cx="5541818" cy="3877985"/>
          </a:xfrm>
          <a:prstGeom prst="rect">
            <a:avLst/>
          </a:prstGeom>
        </p:spPr>
        <p:txBody>
          <a:bodyPr>
            <a:spAutoFit/>
          </a:bodyPr>
          <a:lstStyle/>
          <a:p>
            <a:r>
              <a:rPr lang="en-US" sz="1600" dirty="0">
                <a:solidFill>
                  <a:srgbClr val="7DCBC4"/>
                </a:solidFill>
                <a:latin typeface="Source Code Pro Regular"/>
              </a:rPr>
              <a:t>&lt;</a:t>
            </a:r>
            <a:r>
              <a:rPr lang="en-US" sz="1600" dirty="0">
                <a:solidFill>
                  <a:srgbClr val="FF5370"/>
                </a:solidFill>
                <a:latin typeface="Source Code Pro Regular"/>
              </a:rPr>
              <a:t>Grid</a:t>
            </a:r>
            <a:r>
              <a:rPr lang="en-US" sz="1600" dirty="0">
                <a:solidFill>
                  <a:srgbClr val="7DCBC4"/>
                </a:solidFill>
                <a:latin typeface="Source Code Pro Regular"/>
              </a:rPr>
              <a:t> </a:t>
            </a:r>
            <a:r>
              <a:rPr lang="en-US" sz="1600" dirty="0">
                <a:solidFill>
                  <a:srgbClr val="FFCB6B"/>
                </a:solidFill>
                <a:latin typeface="Source Code Pro Regular"/>
              </a:rPr>
              <a:t>ux:Class</a:t>
            </a:r>
            <a:r>
              <a:rPr lang="en-US" sz="1600" dirty="0">
                <a:solidFill>
                  <a:srgbClr val="7DCBC4"/>
                </a:solidFill>
                <a:latin typeface="Source Code Pro Regular"/>
              </a:rPr>
              <a:t>=</a:t>
            </a:r>
            <a:r>
              <a:rPr lang="en-US" sz="1600" dirty="0">
                <a:solidFill>
                  <a:srgbClr val="C3E88D"/>
                </a:solidFill>
                <a:latin typeface="Source Code Pro Regular"/>
              </a:rPr>
              <a:t>"OnOffButtons"</a:t>
            </a:r>
            <a:r>
              <a:rPr lang="en-US" sz="1600" dirty="0">
                <a:solidFill>
                  <a:srgbClr val="7DCBC4"/>
                </a:solidFill>
                <a:latin typeface="Source Code Pro Regular"/>
              </a:rPr>
              <a:t> </a:t>
            </a:r>
            <a:r>
              <a:rPr lang="en-US" sz="1600" dirty="0">
                <a:solidFill>
                  <a:srgbClr val="FFCB6B"/>
                </a:solidFill>
                <a:latin typeface="Source Code Pro Regular"/>
              </a:rPr>
              <a:t>ColumnCount</a:t>
            </a:r>
            <a:r>
              <a:rPr lang="en-US" sz="1600" dirty="0">
                <a:solidFill>
                  <a:srgbClr val="7DCBC4"/>
                </a:solidFill>
                <a:latin typeface="Source Code Pro Regular"/>
              </a:rPr>
              <a:t>=</a:t>
            </a:r>
            <a:r>
              <a:rPr lang="en-US" sz="1600" dirty="0">
                <a:solidFill>
                  <a:srgbClr val="C3E88D"/>
                </a:solidFill>
                <a:latin typeface="Source Code Pro Regular"/>
              </a:rPr>
              <a:t>"2"</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bool</a:t>
            </a:r>
            <a:r>
              <a:rPr lang="en-US" sz="1600" dirty="0">
                <a:solidFill>
                  <a:srgbClr val="7DCBC4"/>
                </a:solidFill>
                <a:latin typeface="Source Code Pro Regular"/>
              </a:rPr>
              <a:t> </a:t>
            </a:r>
            <a:r>
              <a:rPr lang="en-US" sz="1600" dirty="0">
                <a:solidFill>
                  <a:srgbClr val="FFCB6B"/>
                </a:solidFill>
                <a:latin typeface="Source Code Pro Regular"/>
              </a:rPr>
              <a:t>ux:Property</a:t>
            </a:r>
            <a:r>
              <a:rPr lang="en-US" sz="1600" dirty="0">
                <a:solidFill>
                  <a:srgbClr val="7DCBC4"/>
                </a:solidFill>
                <a:latin typeface="Source Code Pro Regular"/>
              </a:rPr>
              <a:t>=</a:t>
            </a:r>
            <a:r>
              <a:rPr lang="en-US" sz="1600" dirty="0">
                <a:solidFill>
                  <a:srgbClr val="C3E88D"/>
                </a:solidFill>
                <a:latin typeface="Source Code Pro Regular"/>
              </a:rPr>
              <a:t>"Value"</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 </a:t>
            </a:r>
            <a:r>
              <a:rPr lang="en-US" sz="1600" dirty="0" err="1">
                <a:solidFill>
                  <a:srgbClr val="FFCB6B"/>
                </a:solidFill>
                <a:latin typeface="Source Code Pro Regular"/>
              </a:rPr>
              <a:t>HitTestMode</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LocalBounds</a:t>
            </a:r>
            <a:r>
              <a:rPr lang="en-US" sz="1600" dirty="0">
                <a:solidFill>
                  <a:srgbClr val="C3E88D"/>
                </a:solidFill>
                <a:latin typeface="Source Code Pro Regular"/>
              </a:rPr>
              <a: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Text</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"On"</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Set</a:t>
            </a:r>
            <a:r>
              <a:rPr lang="en-US" sz="1600" dirty="0">
                <a:solidFill>
                  <a:srgbClr val="7DCBC4"/>
                </a:solidFill>
                <a:latin typeface="Source Code Pro Regular"/>
              </a:rPr>
              <a:t> </a:t>
            </a:r>
            <a:r>
              <a:rPr lang="en-US" sz="1600" dirty="0" err="1">
                <a:solidFill>
                  <a:srgbClr val="FFCB6B"/>
                </a:solidFill>
                <a:latin typeface="Source Code Pro Regular"/>
              </a:rPr>
              <a:t>this.Value</a:t>
            </a:r>
            <a:r>
              <a:rPr lang="en-US" sz="1600" dirty="0">
                <a:solidFill>
                  <a:srgbClr val="7DCBC4"/>
                </a:solidFill>
                <a:latin typeface="Source Code Pro Regular"/>
              </a:rPr>
              <a:t>=</a:t>
            </a:r>
            <a:r>
              <a:rPr lang="en-US" sz="1600" dirty="0">
                <a:solidFill>
                  <a:srgbClr val="C3E88D"/>
                </a:solidFill>
                <a:latin typeface="Source Code Pro Regular"/>
              </a:rPr>
              <a:t>"true"</a:t>
            </a:r>
            <a:r>
              <a:rPr lang="en-US" sz="1600" dirty="0">
                <a:solidFill>
                  <a:srgbClr val="7DCBC4"/>
                </a:solidFill>
                <a:latin typeface="Source Code Pro Regular"/>
              </a:rPr>
              <a:t> </a:t>
            </a:r>
            <a:r>
              <a:rPr lang="en-US" sz="1600" dirty="0" smtClean="0">
                <a:solidFill>
                  <a:srgbClr val="7DCBC4"/>
                </a:solidFill>
                <a:latin typeface="Source Code Pro Regular"/>
              </a:rPr>
              <a:t>/&gt;</a:t>
            </a:r>
            <a:r>
              <a:rPr lang="en-US" sz="1600" dirty="0" smtClean="0">
                <a:solidFill>
                  <a:srgbClr val="FFFFFF"/>
                </a:solidFill>
                <a:latin typeface="Source Code Pro Regular"/>
              </a:rPr>
              <a:t> </a:t>
            </a: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Text</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"Off"</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			&lt;</a:t>
            </a:r>
            <a:r>
              <a:rPr lang="en-US" sz="1600" dirty="0">
                <a:solidFill>
                  <a:srgbClr val="FF5370"/>
                </a:solidFill>
                <a:latin typeface="Source Code Pro Regular"/>
              </a:rPr>
              <a:t>Set</a:t>
            </a:r>
            <a:r>
              <a:rPr lang="en-US" sz="1600" dirty="0">
                <a:solidFill>
                  <a:srgbClr val="7DCBC4"/>
                </a:solidFill>
                <a:latin typeface="Source Code Pro Regular"/>
              </a:rPr>
              <a:t> </a:t>
            </a:r>
            <a:r>
              <a:rPr lang="en-US" sz="1600" dirty="0" err="1">
                <a:solidFill>
                  <a:srgbClr val="FFCB6B"/>
                </a:solidFill>
                <a:latin typeface="Source Code Pro Regular"/>
              </a:rPr>
              <a:t>this.Value</a:t>
            </a:r>
            <a:r>
              <a:rPr lang="en-US" sz="1600" dirty="0">
                <a:solidFill>
                  <a:srgbClr val="7DCBC4"/>
                </a:solidFill>
                <a:latin typeface="Source Code Pro Regular"/>
              </a:rPr>
              <a:t>=</a:t>
            </a:r>
            <a:r>
              <a:rPr lang="en-US" sz="1600" dirty="0">
                <a:solidFill>
                  <a:srgbClr val="C3E88D"/>
                </a:solidFill>
                <a:latin typeface="Source Code Pro Regular"/>
              </a:rPr>
              <a:t>"false"</a:t>
            </a:r>
            <a:r>
              <a:rPr lang="en-US" sz="1600" dirty="0">
                <a:solidFill>
                  <a:srgbClr val="7DCBC4"/>
                </a:solidFill>
                <a:latin typeface="Source Code Pro Regular"/>
              </a:rPr>
              <a:t> </a:t>
            </a:r>
            <a:r>
              <a:rPr lang="en-US" sz="1600" dirty="0" smtClean="0">
                <a:solidFill>
                  <a:srgbClr val="7DCBC4"/>
                </a:solidFill>
                <a:latin typeface="Source Code Pro Regular"/>
              </a:rPr>
              <a:t>/&gt;</a:t>
            </a:r>
          </a:p>
          <a:p>
            <a:r>
              <a:rPr lang="en-US" sz="1600" dirty="0">
                <a:solidFill>
                  <a:srgbClr val="7DCBC4"/>
                </a:solidFill>
                <a:latin typeface="Source Code Pro Regular"/>
              </a:rPr>
              <a:t>	</a:t>
            </a:r>
            <a:r>
              <a:rPr lang="en-US" sz="1600" dirty="0" smtClean="0">
                <a:solidFill>
                  <a:srgbClr val="7DCBC4"/>
                </a:solidFill>
                <a:latin typeface="Source Code Pro Regular"/>
              </a:rPr>
              <a:t>	&lt;/</a:t>
            </a:r>
            <a:r>
              <a:rPr lang="en-US" sz="1600" dirty="0">
                <a:solidFill>
                  <a:srgbClr val="FF5370"/>
                </a:solidFill>
                <a:latin typeface="Source Code Pro Regular"/>
              </a:rPr>
              <a:t>Clicked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Grid</a:t>
            </a:r>
            <a:r>
              <a:rPr lang="en-US" sz="1600" dirty="0">
                <a:solidFill>
                  <a:srgbClr val="7DCBC4"/>
                </a:solidFill>
                <a:latin typeface="Source Code Pro Regular"/>
              </a:rPr>
              <a:t>&gt;</a:t>
            </a:r>
            <a:endParaRPr lang="en-US" sz="1600" dirty="0"/>
          </a:p>
        </p:txBody>
      </p:sp>
      <p:sp>
        <p:nvSpPr>
          <p:cNvPr id="7" name="Rectangle 6"/>
          <p:cNvSpPr/>
          <p:nvPr/>
        </p:nvSpPr>
        <p:spPr>
          <a:xfrm>
            <a:off x="5573427" y="2863128"/>
            <a:ext cx="6723206" cy="2308324"/>
          </a:xfrm>
          <a:prstGeom prst="rect">
            <a:avLst/>
          </a:prstGeom>
        </p:spPr>
        <p:txBody>
          <a:bodyPr wrap="square">
            <a:spAutoFit/>
          </a:bodyPr>
          <a:lstStyle/>
          <a:p>
            <a:r>
              <a:rPr lang="en-US" sz="1600" dirty="0">
                <a:solidFill>
                  <a:srgbClr val="7DCBC4"/>
                </a:solidFill>
                <a:latin typeface="Source Code Pro Regular"/>
              </a:rPr>
              <a:t>&lt;</a:t>
            </a:r>
            <a:r>
              <a:rPr lang="en-US" sz="1600" dirty="0">
                <a:solidFill>
                  <a:srgbClr val="FF5370"/>
                </a:solidFill>
                <a:latin typeface="Source Code Pro Regular"/>
              </a:rPr>
              <a:t>Circle</a:t>
            </a:r>
            <a:r>
              <a:rPr lang="en-US" sz="1600" dirty="0">
                <a:solidFill>
                  <a:srgbClr val="7DCBC4"/>
                </a:solidFill>
                <a:latin typeface="Source Code Pro Regular"/>
              </a:rPr>
              <a:t> </a:t>
            </a:r>
            <a:r>
              <a:rPr lang="en-US" sz="1600" dirty="0">
                <a:solidFill>
                  <a:srgbClr val="FFCB6B"/>
                </a:solidFill>
                <a:latin typeface="Source Code Pro Regular"/>
              </a:rPr>
              <a:t>ux:Class</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StatusCircle</a:t>
            </a:r>
            <a:r>
              <a:rPr lang="en-US" sz="1600" dirty="0">
                <a:solidFill>
                  <a:srgbClr val="C3E88D"/>
                </a:solidFill>
                <a:latin typeface="Source Code Pro Regular"/>
              </a:rPr>
              <a:t>"</a:t>
            </a:r>
            <a:r>
              <a:rPr lang="en-US" sz="1600" dirty="0">
                <a:solidFill>
                  <a:srgbClr val="7DCBC4"/>
                </a:solidFill>
                <a:latin typeface="Source Code Pro Regular"/>
              </a:rPr>
              <a:t> </a:t>
            </a:r>
            <a:r>
              <a:rPr lang="en-US" sz="1600" dirty="0">
                <a:solidFill>
                  <a:srgbClr val="FFCB6B"/>
                </a:solidFill>
                <a:latin typeface="Source Code Pro Regular"/>
              </a:rPr>
              <a:t>Width</a:t>
            </a:r>
            <a:r>
              <a:rPr lang="en-US" sz="1600" dirty="0">
                <a:solidFill>
                  <a:srgbClr val="7DCBC4"/>
                </a:solidFill>
                <a:latin typeface="Source Code Pro Regular"/>
              </a:rPr>
              <a:t>=</a:t>
            </a:r>
            <a:r>
              <a:rPr lang="en-US" sz="1600" dirty="0">
                <a:solidFill>
                  <a:srgbClr val="C3E88D"/>
                </a:solidFill>
                <a:latin typeface="Source Code Pro Regular"/>
              </a:rPr>
              <a:t>"40"</a:t>
            </a:r>
            <a:r>
              <a:rPr lang="en-US" sz="1600" dirty="0">
                <a:solidFill>
                  <a:srgbClr val="7DCBC4"/>
                </a:solidFill>
                <a:latin typeface="Source Code Pro Regular"/>
              </a:rPr>
              <a:t> </a:t>
            </a:r>
            <a:r>
              <a:rPr lang="en-US" sz="1600" dirty="0">
                <a:solidFill>
                  <a:srgbClr val="FFCB6B"/>
                </a:solidFill>
                <a:latin typeface="Source Code Pro Regular"/>
              </a:rPr>
              <a:t>Height</a:t>
            </a:r>
            <a:r>
              <a:rPr lang="en-US" sz="1600" dirty="0">
                <a:solidFill>
                  <a:srgbClr val="7DCBC4"/>
                </a:solidFill>
                <a:latin typeface="Source Code Pro Regular"/>
              </a:rPr>
              <a:t>=</a:t>
            </a:r>
            <a:r>
              <a:rPr lang="en-US" sz="1600" dirty="0">
                <a:solidFill>
                  <a:srgbClr val="C3E88D"/>
                </a:solidFill>
                <a:latin typeface="Source Code Pro Regular"/>
              </a:rPr>
              <a:t>"40"</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"Gray"</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bool</a:t>
            </a:r>
            <a:r>
              <a:rPr lang="en-US" sz="1600" dirty="0">
                <a:solidFill>
                  <a:srgbClr val="7DCBC4"/>
                </a:solidFill>
                <a:latin typeface="Source Code Pro Regular"/>
              </a:rPr>
              <a:t> </a:t>
            </a:r>
            <a:r>
              <a:rPr lang="en-US" sz="1600" dirty="0">
                <a:solidFill>
                  <a:srgbClr val="FFCB6B"/>
                </a:solidFill>
                <a:latin typeface="Source Code Pro Regular"/>
              </a:rPr>
              <a:t>ux:Property</a:t>
            </a:r>
            <a:r>
              <a:rPr lang="en-US" sz="1600" dirty="0">
                <a:solidFill>
                  <a:srgbClr val="7DCBC4"/>
                </a:solidFill>
                <a:latin typeface="Source Code Pro Regular"/>
              </a:rPr>
              <a:t>=</a:t>
            </a:r>
            <a:r>
              <a:rPr lang="en-US" sz="1600" dirty="0">
                <a:solidFill>
                  <a:srgbClr val="C3E88D"/>
                </a:solidFill>
                <a:latin typeface="Source Code Pro Regular"/>
              </a:rPr>
              <a:t>"Status"</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WhileTrue</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ReadProperty</a:t>
            </a:r>
            <a:r>
              <a:rPr lang="en-US" sz="1600" dirty="0">
                <a:solidFill>
                  <a:srgbClr val="C3E88D"/>
                </a:solidFill>
                <a:latin typeface="Source Code Pro Regular"/>
              </a:rPr>
              <a:t> Status}"</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Change</a:t>
            </a:r>
            <a:r>
              <a:rPr lang="en-US" sz="1600" dirty="0">
                <a:solidFill>
                  <a:srgbClr val="7DCBC4"/>
                </a:solidFill>
                <a:latin typeface="Source Code Pro Regular"/>
              </a:rPr>
              <a:t> </a:t>
            </a:r>
            <a:r>
              <a:rPr lang="en-US" sz="1600" dirty="0" err="1">
                <a:solidFill>
                  <a:srgbClr val="FFCB6B"/>
                </a:solidFill>
                <a:latin typeface="Source Code Pro Regular"/>
              </a:rPr>
              <a:t>status.Color</a:t>
            </a:r>
            <a:r>
              <a:rPr lang="en-US" sz="1600" dirty="0">
                <a:solidFill>
                  <a:srgbClr val="7DCBC4"/>
                </a:solidFill>
                <a:latin typeface="Source Code Pro Regular"/>
              </a:rPr>
              <a:t>=</a:t>
            </a:r>
            <a:r>
              <a:rPr lang="en-US" sz="1600" dirty="0">
                <a:solidFill>
                  <a:srgbClr val="C3E88D"/>
                </a:solidFill>
                <a:latin typeface="Source Code Pro Regular"/>
              </a:rPr>
              <a:t>"Green"</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WhileTrue</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err="1">
                <a:solidFill>
                  <a:srgbClr val="FF5370"/>
                </a:solidFill>
                <a:latin typeface="Source Code Pro Regular"/>
              </a:rPr>
              <a:t>WhileFalse</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ReadProperty</a:t>
            </a:r>
            <a:r>
              <a:rPr lang="en-US" sz="1600" dirty="0">
                <a:solidFill>
                  <a:srgbClr val="C3E88D"/>
                </a:solidFill>
                <a:latin typeface="Source Code Pro Regular"/>
              </a:rPr>
              <a:t> Status}"</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Change</a:t>
            </a:r>
            <a:r>
              <a:rPr lang="en-US" sz="1600" dirty="0">
                <a:solidFill>
                  <a:srgbClr val="7DCBC4"/>
                </a:solidFill>
                <a:latin typeface="Source Code Pro Regular"/>
              </a:rPr>
              <a:t> </a:t>
            </a:r>
            <a:r>
              <a:rPr lang="en-US" sz="1600" dirty="0" err="1">
                <a:solidFill>
                  <a:srgbClr val="FFCB6B"/>
                </a:solidFill>
                <a:latin typeface="Source Code Pro Regular"/>
              </a:rPr>
              <a:t>status.Color</a:t>
            </a:r>
            <a:r>
              <a:rPr lang="en-US" sz="1600" dirty="0">
                <a:solidFill>
                  <a:srgbClr val="7DCBC4"/>
                </a:solidFill>
                <a:latin typeface="Source Code Pro Regular"/>
              </a:rPr>
              <a:t>=</a:t>
            </a:r>
            <a:r>
              <a:rPr lang="en-US" sz="1600" dirty="0">
                <a:solidFill>
                  <a:srgbClr val="C3E88D"/>
                </a:solidFill>
                <a:latin typeface="Source Code Pro Regular"/>
              </a:rPr>
              <a:t>"Red"</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err="1">
                <a:solidFill>
                  <a:srgbClr val="FF5370"/>
                </a:solidFill>
                <a:latin typeface="Source Code Pro Regular"/>
              </a:rPr>
              <a:t>WhileFalse</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Circle</a:t>
            </a:r>
            <a:r>
              <a:rPr lang="en-US" sz="1600" dirty="0">
                <a:solidFill>
                  <a:srgbClr val="7DCBC4"/>
                </a:solidFill>
                <a:latin typeface="Source Code Pro Regular"/>
              </a:rPr>
              <a:t>&gt;</a:t>
            </a:r>
            <a:endParaRPr lang="en-US" sz="1600" dirty="0"/>
          </a:p>
        </p:txBody>
      </p:sp>
    </p:spTree>
    <p:extLst>
      <p:ext uri="{BB962C8B-B14F-4D97-AF65-F5344CB8AC3E}">
        <p14:creationId xmlns:p14="http://schemas.microsoft.com/office/powerpoint/2010/main" val="41016981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Recognizing component boundaries cont’</a:t>
            </a:r>
            <a:endParaRPr lang="en-US" sz="3600" dirty="0"/>
          </a:p>
        </p:txBody>
      </p:sp>
      <p:sp>
        <p:nvSpPr>
          <p:cNvPr id="5" name="Content Placeholder 4"/>
          <p:cNvSpPr>
            <a:spLocks noGrp="1"/>
          </p:cNvSpPr>
          <p:nvPr>
            <p:ph idx="1"/>
          </p:nvPr>
        </p:nvSpPr>
        <p:spPr>
          <a:xfrm>
            <a:off x="818712" y="2222287"/>
            <a:ext cx="10554574" cy="442417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Now </a:t>
            </a:r>
            <a:r>
              <a:rPr lang="en-US" dirty="0"/>
              <a:t>we have two independent components, with clearly defined interfaces.</a:t>
            </a:r>
          </a:p>
          <a:p>
            <a:endParaRPr lang="en-US" dirty="0"/>
          </a:p>
        </p:txBody>
      </p:sp>
      <p:sp>
        <p:nvSpPr>
          <p:cNvPr id="4" name="Rectangle 3"/>
          <p:cNvSpPr/>
          <p:nvPr/>
        </p:nvSpPr>
        <p:spPr>
          <a:xfrm>
            <a:off x="810000" y="2372394"/>
            <a:ext cx="8334000" cy="2862322"/>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C3E88D"/>
                </a:solidFill>
                <a:latin typeface="Source Code Pro Regular"/>
              </a:rPr>
              <a:t>var</a:t>
            </a:r>
            <a:r>
              <a:rPr lang="en-US" dirty="0" smtClean="0">
                <a:solidFill>
                  <a:srgbClr val="FFFFFF"/>
                </a:solidFill>
                <a:latin typeface="Source Code Pro Regular"/>
              </a:rPr>
              <a:t> </a:t>
            </a:r>
            <a:r>
              <a:rPr lang="en-US" dirty="0">
                <a:solidFill>
                  <a:srgbClr val="FFFFFF"/>
                </a:solidFill>
                <a:latin typeface="Source Code Pro Regular"/>
              </a:rPr>
              <a:t>Observable = </a:t>
            </a:r>
            <a:r>
              <a:rPr lang="en-US" dirty="0">
                <a:solidFill>
                  <a:srgbClr val="FF5370"/>
                </a:solidFill>
                <a:latin typeface="Source Code Pro Regular"/>
              </a:rPr>
              <a:t>require</a:t>
            </a:r>
            <a:r>
              <a:rPr lang="en-US" dirty="0">
                <a:solidFill>
                  <a:srgbClr val="FFFFFF"/>
                </a:solidFill>
                <a:latin typeface="Source Code Pro Regular"/>
              </a:rPr>
              <a:t>(</a:t>
            </a:r>
            <a:r>
              <a:rPr lang="en-US" dirty="0">
                <a:solidFill>
                  <a:srgbClr val="C3E88D"/>
                </a:solidFill>
                <a:latin typeface="Source Code Pro Regular"/>
              </a:rPr>
              <a:t>"FuseJS/Observable"</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C3E88D"/>
                </a:solidFill>
                <a:latin typeface="Source Code Pro Regular"/>
              </a:rPr>
              <a:t>var</a:t>
            </a:r>
            <a:r>
              <a:rPr lang="en-US" dirty="0" smtClean="0">
                <a:solidFill>
                  <a:srgbClr val="FFFFFF"/>
                </a:solidFill>
                <a:latin typeface="Source Code Pro Regular"/>
              </a:rPr>
              <a:t> </a:t>
            </a:r>
            <a:r>
              <a:rPr lang="en-US" dirty="0">
                <a:solidFill>
                  <a:srgbClr val="FFFFFF"/>
                </a:solidFill>
                <a:latin typeface="Source Code Pro Regular"/>
              </a:rPr>
              <a:t>status = Observable(</a:t>
            </a:r>
            <a:r>
              <a:rPr lang="en-US" dirty="0">
                <a:solidFill>
                  <a:srgbClr val="C3E88D"/>
                </a:solidFill>
                <a:latin typeface="Source Code Pro Regular"/>
              </a:rPr>
              <a:t>false</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5370"/>
                </a:solidFill>
                <a:latin typeface="Source Code Pro Regular"/>
              </a:rPr>
              <a:t>module</a:t>
            </a:r>
            <a:r>
              <a:rPr lang="en-US" dirty="0" smtClean="0">
                <a:solidFill>
                  <a:srgbClr val="FFFFFF"/>
                </a:solidFill>
                <a:latin typeface="Source Code Pro Regular"/>
              </a:rPr>
              <a:t>.exports </a:t>
            </a:r>
            <a:r>
              <a:rPr lang="en-US" dirty="0">
                <a:solidFill>
                  <a:srgbClr val="FFFFFF"/>
                </a:solidFill>
                <a:latin typeface="Source Code Pro Regular"/>
              </a:rPr>
              <a:t>= { </a:t>
            </a:r>
            <a:r>
              <a:rPr lang="en-US" dirty="0">
                <a:solidFill>
                  <a:srgbClr val="FFCB6B"/>
                </a:solidFill>
                <a:latin typeface="Source Code Pro Regular"/>
              </a:rPr>
              <a:t>status</a:t>
            </a:r>
            <a:r>
              <a:rPr lang="en-US" dirty="0">
                <a:solidFill>
                  <a:srgbClr val="FFFFFF"/>
                </a:solidFill>
                <a:latin typeface="Source Code Pro Regular"/>
              </a:rPr>
              <a:t>: status }; </a:t>
            </a:r>
            <a:endParaRPr lang="en-US" dirty="0" smtClean="0">
              <a:solidFill>
                <a:srgbClr val="FFFFFF"/>
              </a:solidFill>
              <a:latin typeface="Source Code Pro Regular"/>
            </a:endParaRPr>
          </a:p>
          <a:p>
            <a:r>
              <a:rPr lang="en-US" dirty="0" smtClean="0">
                <a:solidFill>
                  <a:srgbClr val="FFFFFF"/>
                </a:solidFill>
                <a:latin typeface="Source Code Pro Regular"/>
              </a:rPr>
              <a:t>&lt;/</a:t>
            </a:r>
            <a:r>
              <a:rPr lang="en-US" dirty="0">
                <a:solidFill>
                  <a:srgbClr val="FFFFFF"/>
                </a:solidFill>
                <a:latin typeface="Source Code Pro Regular"/>
              </a:rPr>
              <a:t>JavaScript&gt;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Padding</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eee</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ItemSpacing</a:t>
            </a:r>
            <a:r>
              <a:rPr lang="en-US" dirty="0">
                <a:solidFill>
                  <a:srgbClr val="7DCBC4"/>
                </a:solidFill>
                <a:latin typeface="Source Code Pro Regular"/>
              </a:rPr>
              <a:t>=</a:t>
            </a:r>
            <a:r>
              <a:rPr lang="en-US" dirty="0">
                <a:solidFill>
                  <a:srgbClr val="C3E88D"/>
                </a:solidFill>
                <a:latin typeface="Source Code Pro Regular"/>
              </a:rPr>
              <a:t>"8</a:t>
            </a:r>
            <a:r>
              <a:rPr lang="en-US" dirty="0" smtClean="0">
                <a:solidFill>
                  <a:srgbClr val="C3E88D"/>
                </a:solidFill>
                <a:latin typeface="Source Code Pro Regular"/>
              </a:rPr>
              <a:t>"</a:t>
            </a:r>
            <a:r>
              <a:rPr lang="en-US" dirty="0" smtClean="0">
                <a:solidFill>
                  <a:srgbClr val="7DCBC4"/>
                </a:solidFill>
                <a:latin typeface="Source Code Pro Regular"/>
              </a:rPr>
              <a:t>&gt;</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err="1">
                <a:solidFill>
                  <a:srgbClr val="FF5370"/>
                </a:solidFill>
                <a:latin typeface="Source Code Pro Regular"/>
              </a:rPr>
              <a:t>StatusCircle</a:t>
            </a:r>
            <a:r>
              <a:rPr lang="en-US" dirty="0">
                <a:solidFill>
                  <a:srgbClr val="7DCBC4"/>
                </a:solidFill>
                <a:latin typeface="Source Code Pro Regular"/>
              </a:rPr>
              <a:t> </a:t>
            </a:r>
            <a:r>
              <a:rPr lang="en-US" dirty="0">
                <a:solidFill>
                  <a:srgbClr val="FFCB6B"/>
                </a:solidFill>
                <a:latin typeface="Source Code Pro Regular"/>
              </a:rPr>
              <a:t>Status</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OnOffButtons</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"{status}"</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endParaRPr lang="en-US" dirty="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5228385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Referencing files through </a:t>
            </a:r>
            <a:r>
              <a:rPr lang="en-US" b="0" dirty="0" smtClean="0"/>
              <a:t>properties</a:t>
            </a:r>
            <a:endParaRPr lang="en-US" dirty="0"/>
          </a:p>
        </p:txBody>
      </p:sp>
      <p:sp>
        <p:nvSpPr>
          <p:cNvPr id="3" name="Content Placeholder 2"/>
          <p:cNvSpPr>
            <a:spLocks noGrp="1"/>
          </p:cNvSpPr>
          <p:nvPr>
            <p:ph idx="1"/>
          </p:nvPr>
        </p:nvSpPr>
        <p:spPr>
          <a:xfrm>
            <a:off x="818712" y="2304175"/>
            <a:ext cx="10554574" cy="3636511"/>
          </a:xfrm>
        </p:spPr>
        <p:txBody>
          <a:bodyPr/>
          <a:lstStyle/>
          <a:p>
            <a:r>
              <a:rPr lang="en-US" altLang="en-US" dirty="0"/>
              <a:t>There are cases where we would like to pass references to files to our components. Examples include embedding images or videos. We can do this by creating properties of the type </a:t>
            </a:r>
            <a:r>
              <a:rPr lang="en-US" altLang="en-US" b="1" u="sng" dirty="0" err="1"/>
              <a:t>FileSource</a:t>
            </a:r>
            <a:r>
              <a:rPr lang="en-US" altLang="en-US" dirty="0"/>
              <a:t> and then property-bind the </a:t>
            </a:r>
            <a:r>
              <a:rPr lang="en-US" altLang="en-US" b="1" u="sng" dirty="0" err="1"/>
              <a:t>Fileproperty</a:t>
            </a:r>
            <a:r>
              <a:rPr lang="en-US" altLang="en-US" dirty="0"/>
              <a:t> of the </a:t>
            </a:r>
            <a:r>
              <a:rPr lang="en-US" altLang="en-US" b="1" u="sng" dirty="0"/>
              <a:t>Image</a:t>
            </a:r>
            <a:r>
              <a:rPr lang="en-US" altLang="en-US" dirty="0"/>
              <a:t> or </a:t>
            </a:r>
            <a:r>
              <a:rPr lang="en-US" altLang="en-US" b="1" u="sng" dirty="0"/>
              <a:t>Video</a:t>
            </a:r>
            <a:r>
              <a:rPr lang="en-US" altLang="en-US" dirty="0"/>
              <a:t> object to it. Then we can reference local files by their path when we instantiate </a:t>
            </a:r>
            <a:r>
              <a:rPr lang="en-US" altLang="en-US" dirty="0" smtClean="0"/>
              <a:t>our class: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Rectangle 2"/>
          <p:cNvSpPr>
            <a:spLocks noChangeArrowheads="1"/>
          </p:cNvSpPr>
          <p:nvPr/>
        </p:nvSpPr>
        <p:spPr bwMode="auto">
          <a:xfrm>
            <a:off x="0" y="-163815"/>
            <a:ext cx="184731" cy="784830"/>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150962" y="3464216"/>
            <a:ext cx="10736238" cy="3139321"/>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TestComponent</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FileSource</a:t>
            </a:r>
            <a:r>
              <a:rPr lang="en-US" dirty="0">
                <a:solidFill>
                  <a:srgbClr val="7DCBC4"/>
                </a:solidFill>
                <a:latin typeface="Source Code Pro Regular"/>
              </a:rPr>
              <a:t> </a:t>
            </a:r>
            <a:r>
              <a:rPr lang="en-US" dirty="0">
                <a:solidFill>
                  <a:srgbClr val="FFCB6B"/>
                </a:solidFill>
                <a:latin typeface="Source Code Pro Regular"/>
              </a:rPr>
              <a:t>ux:Property</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ImageFile</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FileSource</a:t>
            </a:r>
            <a:r>
              <a:rPr lang="en-US" dirty="0">
                <a:solidFill>
                  <a:srgbClr val="7DCBC4"/>
                </a:solidFill>
                <a:latin typeface="Source Code Pro Regular"/>
              </a:rPr>
              <a:t> </a:t>
            </a:r>
            <a:r>
              <a:rPr lang="en-US" dirty="0">
                <a:solidFill>
                  <a:srgbClr val="FFCB6B"/>
                </a:solidFill>
                <a:latin typeface="Source Code Pro Regular"/>
              </a:rPr>
              <a:t>ux:Property</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VideoFile</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Rows</a:t>
            </a:r>
            <a:r>
              <a:rPr lang="en-US" dirty="0">
                <a:solidFill>
                  <a:srgbClr val="7DCBC4"/>
                </a:solidFill>
                <a:latin typeface="Source Code Pro Regular"/>
              </a:rPr>
              <a:t>=</a:t>
            </a:r>
            <a:r>
              <a:rPr lang="en-US" dirty="0">
                <a:solidFill>
                  <a:srgbClr val="C3E88D"/>
                </a:solidFill>
                <a:latin typeface="Source Code Pro Regular"/>
              </a:rPr>
              <a:t>"1*,1*"</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Image</a:t>
            </a:r>
            <a:r>
              <a:rPr lang="en-US" dirty="0">
                <a:solidFill>
                  <a:srgbClr val="7DCBC4"/>
                </a:solidFill>
                <a:latin typeface="Source Code Pro Regular"/>
              </a:rPr>
              <a:t> </a:t>
            </a:r>
            <a:r>
              <a:rPr lang="en-US" dirty="0">
                <a:solidFill>
                  <a:srgbClr val="FFCB6B"/>
                </a:solidFill>
                <a:latin typeface="Source Code Pro Regular"/>
              </a:rPr>
              <a:t>File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ReadProperty</a:t>
            </a:r>
            <a:r>
              <a:rPr lang="en-US" dirty="0">
                <a:solidFill>
                  <a:srgbClr val="C3E88D"/>
                </a:solidFill>
                <a:latin typeface="Source Code Pro Regular"/>
              </a:rPr>
              <a:t> </a:t>
            </a:r>
            <a:r>
              <a:rPr lang="en-US" dirty="0" err="1">
                <a:solidFill>
                  <a:srgbClr val="C3E88D"/>
                </a:solidFill>
                <a:latin typeface="Source Code Pro Regular"/>
              </a:rPr>
              <a:t>ImageFile</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Video</a:t>
            </a:r>
            <a:r>
              <a:rPr lang="en-US" dirty="0">
                <a:solidFill>
                  <a:srgbClr val="7DCBC4"/>
                </a:solidFill>
                <a:latin typeface="Source Code Pro Regular"/>
              </a:rPr>
              <a:t> </a:t>
            </a:r>
            <a:r>
              <a:rPr lang="en-US" dirty="0">
                <a:solidFill>
                  <a:srgbClr val="FFCB6B"/>
                </a:solidFill>
                <a:latin typeface="Source Code Pro Regular"/>
              </a:rPr>
              <a:t>File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ReadProperty</a:t>
            </a:r>
            <a:r>
              <a:rPr lang="en-US" dirty="0">
                <a:solidFill>
                  <a:srgbClr val="C3E88D"/>
                </a:solidFill>
                <a:latin typeface="Source Code Pro Regular"/>
              </a:rPr>
              <a:t> </a:t>
            </a:r>
            <a:r>
              <a:rPr lang="en-US" dirty="0" err="1">
                <a:solidFill>
                  <a:srgbClr val="C3E88D"/>
                </a:solidFill>
                <a:latin typeface="Source Code Pro Regular"/>
              </a:rPr>
              <a:t>VideoFile</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AutoPlay</a:t>
            </a:r>
            <a:r>
              <a:rPr lang="en-US" dirty="0">
                <a:solidFill>
                  <a:srgbClr val="7DCBC4"/>
                </a:solidFill>
                <a:latin typeface="Source Code Pro Regular"/>
              </a:rPr>
              <a:t>=</a:t>
            </a:r>
            <a:r>
              <a:rPr lang="en-US" dirty="0">
                <a:solidFill>
                  <a:srgbClr val="C3E88D"/>
                </a:solidFill>
                <a:latin typeface="Source Code Pro Regular"/>
              </a:rPr>
              <a:t>"true"</a:t>
            </a:r>
            <a:r>
              <a:rPr lang="en-US" dirty="0">
                <a:solidFill>
                  <a:srgbClr val="7DCBC4"/>
                </a:solidFill>
                <a:latin typeface="Source Code Pro Regular"/>
              </a:rPr>
              <a:t> </a:t>
            </a:r>
            <a:r>
              <a:rPr lang="en-US" dirty="0" err="1">
                <a:solidFill>
                  <a:srgbClr val="FFCB6B"/>
                </a:solidFill>
                <a:latin typeface="Source Code Pro Regular"/>
              </a:rPr>
              <a:t>IsLooping</a:t>
            </a:r>
            <a:r>
              <a:rPr lang="en-US" dirty="0">
                <a:solidFill>
                  <a:srgbClr val="7DCBC4"/>
                </a:solidFill>
                <a:latin typeface="Source Code Pro Regular"/>
              </a:rPr>
              <a:t>=</a:t>
            </a:r>
            <a:r>
              <a:rPr lang="en-US" dirty="0">
                <a:solidFill>
                  <a:srgbClr val="C3E88D"/>
                </a:solidFill>
                <a:latin typeface="Source Code Pro Regular"/>
              </a:rPr>
              <a:t>"true"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TestComponent</a:t>
            </a:r>
            <a:r>
              <a:rPr lang="en-US" dirty="0">
                <a:solidFill>
                  <a:srgbClr val="7DCBC4"/>
                </a:solidFill>
                <a:latin typeface="Source Code Pro Regular"/>
              </a:rPr>
              <a:t> </a:t>
            </a:r>
            <a:r>
              <a:rPr lang="en-US" dirty="0" err="1">
                <a:solidFill>
                  <a:srgbClr val="FFCB6B"/>
                </a:solidFill>
                <a:latin typeface="Source Code Pro Regular"/>
              </a:rPr>
              <a:t>ImageFile</a:t>
            </a:r>
            <a:r>
              <a:rPr lang="en-US" dirty="0">
                <a:solidFill>
                  <a:srgbClr val="7DCBC4"/>
                </a:solidFill>
                <a:latin typeface="Source Code Pro Regular"/>
              </a:rPr>
              <a:t>=</a:t>
            </a:r>
            <a:r>
              <a:rPr lang="en-US" dirty="0">
                <a:solidFill>
                  <a:srgbClr val="C3E88D"/>
                </a:solidFill>
                <a:latin typeface="Source Code Pro Regular"/>
              </a:rPr>
              <a:t>"test.png"</a:t>
            </a:r>
            <a:r>
              <a:rPr lang="en-US" dirty="0">
                <a:solidFill>
                  <a:srgbClr val="7DCBC4"/>
                </a:solidFill>
                <a:latin typeface="Source Code Pro Regular"/>
              </a:rPr>
              <a:t> </a:t>
            </a:r>
            <a:r>
              <a:rPr lang="en-US" dirty="0" err="1">
                <a:solidFill>
                  <a:srgbClr val="FFCB6B"/>
                </a:solidFill>
                <a:latin typeface="Source Code Pro Regular"/>
              </a:rPr>
              <a:t>VideoFile</a:t>
            </a:r>
            <a:r>
              <a:rPr lang="en-US" dirty="0">
                <a:solidFill>
                  <a:srgbClr val="7DCBC4"/>
                </a:solidFill>
                <a:latin typeface="Source Code Pro Regular"/>
              </a:rPr>
              <a:t>=</a:t>
            </a:r>
            <a:r>
              <a:rPr lang="en-US" dirty="0">
                <a:solidFill>
                  <a:srgbClr val="C3E88D"/>
                </a:solidFill>
                <a:latin typeface="Source Code Pro Regular"/>
              </a:rPr>
              <a:t>"testvideo.mp4"</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376112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new project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8293" y="1970576"/>
            <a:ext cx="5909480" cy="4819510"/>
          </a:xfrm>
        </p:spPr>
      </p:pic>
      <p:sp>
        <p:nvSpPr>
          <p:cNvPr id="5" name="Rectangle 4"/>
          <p:cNvSpPr/>
          <p:nvPr/>
        </p:nvSpPr>
        <p:spPr>
          <a:xfrm>
            <a:off x="810000" y="2516959"/>
            <a:ext cx="4103194" cy="1477328"/>
          </a:xfrm>
          <a:prstGeom prst="rect">
            <a:avLst/>
          </a:prstGeom>
        </p:spPr>
        <p:txBody>
          <a:bodyPr wrap="square">
            <a:spAutoFit/>
          </a:bodyPr>
          <a:lstStyle/>
          <a:p>
            <a:pPr algn="just" defTabSz="457200">
              <a:spcBef>
                <a:spcPct val="20000"/>
              </a:spcBef>
              <a:spcAft>
                <a:spcPts val="600"/>
              </a:spcAft>
              <a:buClr>
                <a:schemeClr val="accent1"/>
              </a:buClr>
              <a:buFont typeface="Wingdings 2" charset="2"/>
            </a:pPr>
            <a:r>
              <a:rPr lang="en-US" dirty="0"/>
              <a:t>After Fuse is done downloading all the required packages, the preview viewport is started, and you'll notice that all we have to start with is a white background.</a:t>
            </a:r>
          </a:p>
        </p:txBody>
      </p:sp>
    </p:spTree>
    <p:extLst>
      <p:ext uri="{BB962C8B-B14F-4D97-AF65-F5344CB8AC3E}">
        <p14:creationId xmlns:p14="http://schemas.microsoft.com/office/powerpoint/2010/main" val="28815454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Container</a:t>
            </a:r>
            <a:endParaRPr lang="en-US" dirty="0"/>
          </a:p>
        </p:txBody>
      </p:sp>
      <p:sp>
        <p:nvSpPr>
          <p:cNvPr id="3" name="Content Placeholder 2"/>
          <p:cNvSpPr>
            <a:spLocks noGrp="1"/>
          </p:cNvSpPr>
          <p:nvPr>
            <p:ph idx="1"/>
          </p:nvPr>
        </p:nvSpPr>
        <p:spPr>
          <a:xfrm>
            <a:off x="818712" y="2222287"/>
            <a:ext cx="10554574" cy="4492412"/>
          </a:xfrm>
        </p:spPr>
        <p:txBody>
          <a:bodyPr>
            <a:normAutofit/>
          </a:bodyPr>
          <a:lstStyle/>
          <a:p>
            <a:r>
              <a:rPr lang="en-US" altLang="en-US" dirty="0"/>
              <a:t>The Container class can be used as a base class when creating components that should position its children deeper into its own subtree. Here is a quick example: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Check out the </a:t>
            </a:r>
            <a:r>
              <a:rPr lang="en-US" u="sng" dirty="0">
                <a:hlinkClick r:id="rId2"/>
              </a:rPr>
              <a:t>reference documentation</a:t>
            </a:r>
            <a:r>
              <a:rPr lang="en-US" dirty="0"/>
              <a:t> for container for a more details</a:t>
            </a:r>
            <a:r>
              <a:rPr lang="en-US" dirty="0" smtClean="0"/>
              <a:t>.</a:t>
            </a:r>
            <a:endParaRPr lang="en-US" dirty="0"/>
          </a:p>
        </p:txBody>
      </p:sp>
      <p:sp>
        <p:nvSpPr>
          <p:cNvPr id="4" name="Rectangle 1"/>
          <p:cNvSpPr>
            <a:spLocks noChangeArrowheads="1"/>
          </p:cNvSpPr>
          <p:nvPr/>
        </p:nvSpPr>
        <p:spPr bwMode="auto">
          <a:xfrm>
            <a:off x="0" y="-71482"/>
            <a:ext cx="184731" cy="600164"/>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
            </a:r>
            <a:br>
              <a:rPr lang="en-US" altLang="en-US" dirty="0">
                <a:latin typeface="+mn-lt"/>
              </a:rPr>
            </a:br>
            <a:endParaRPr lang="en-US" altLang="en-US" dirty="0">
              <a:latin typeface="+mn-lt"/>
            </a:endParaRPr>
          </a:p>
        </p:txBody>
      </p:sp>
      <p:sp>
        <p:nvSpPr>
          <p:cNvPr id="5" name="Rectangle 4"/>
          <p:cNvSpPr/>
          <p:nvPr/>
        </p:nvSpPr>
        <p:spPr>
          <a:xfrm>
            <a:off x="427628" y="3024879"/>
            <a:ext cx="7993040" cy="2862322"/>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Container</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MyContainer</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Subtree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innerPanel</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ux:Binding</a:t>
            </a:r>
            <a:r>
              <a:rPr lang="en-US" dirty="0">
                <a:solidFill>
                  <a:srgbClr val="7DCBC4"/>
                </a:solidFill>
                <a:latin typeface="Source Code Pro Regular"/>
              </a:rPr>
              <a:t>=</a:t>
            </a:r>
            <a:r>
              <a:rPr lang="en-US" dirty="0">
                <a:solidFill>
                  <a:srgbClr val="C3E88D"/>
                </a:solidFill>
                <a:latin typeface="Source Code Pro Regular"/>
              </a:rPr>
              <a:t>"Children"</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Stroke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innerPanel</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Container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err="1">
                <a:solidFill>
                  <a:srgbClr val="FF5370"/>
                </a:solidFill>
                <a:latin typeface="Source Code Pro Regular"/>
              </a:rPr>
              <a:t>MyContainer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"Some content for my container"</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err="1">
                <a:solidFill>
                  <a:srgbClr val="FF5370"/>
                </a:solidFill>
                <a:latin typeface="Source Code Pro Regular"/>
              </a:rPr>
              <a:t>MyContainer</a:t>
            </a:r>
            <a:r>
              <a:rPr lang="en-US" dirty="0">
                <a:solidFill>
                  <a:srgbClr val="7DCBC4"/>
                </a:solidFill>
                <a:latin typeface="Source Code Pro Regular"/>
              </a:rPr>
              <a:t>&gt;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032" y="3660591"/>
            <a:ext cx="3172268" cy="1590897"/>
          </a:xfrm>
          <a:prstGeom prst="rect">
            <a:avLst/>
          </a:prstGeom>
        </p:spPr>
      </p:pic>
    </p:spTree>
    <p:extLst>
      <p:ext uri="{BB962C8B-B14F-4D97-AF65-F5344CB8AC3E}">
        <p14:creationId xmlns:p14="http://schemas.microsoft.com/office/powerpoint/2010/main" val="11454760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Templates (ux:Template</a:t>
            </a:r>
            <a:r>
              <a:rPr lang="en-US" b="0" dirty="0" smtClean="0"/>
              <a:t>)</a:t>
            </a:r>
            <a:endParaRPr lang="en-US" dirty="0"/>
          </a:p>
        </p:txBody>
      </p:sp>
      <p:sp>
        <p:nvSpPr>
          <p:cNvPr id="3" name="Content Placeholder 2"/>
          <p:cNvSpPr>
            <a:spLocks noGrp="1"/>
          </p:cNvSpPr>
          <p:nvPr>
            <p:ph idx="1"/>
          </p:nvPr>
        </p:nvSpPr>
        <p:spPr/>
        <p:txBody>
          <a:bodyPr>
            <a:normAutofit lnSpcReduction="10000"/>
          </a:bodyPr>
          <a:lstStyle/>
          <a:p>
            <a:r>
              <a:rPr lang="en-US" altLang="en-US" dirty="0" smtClean="0"/>
              <a:t>Templates </a:t>
            </a:r>
            <a:r>
              <a:rPr lang="en-US" altLang="en-US" dirty="0"/>
              <a:t>can be used to increase the customizability of a component by allowing it to take custom objects to be used as its appearance. An example of this in action is the </a:t>
            </a:r>
            <a:r>
              <a:rPr lang="en-US" altLang="en-US" b="1" u="sng" dirty="0"/>
              <a:t>PageIndicator</a:t>
            </a:r>
            <a:r>
              <a:rPr lang="en-US" altLang="en-US" dirty="0"/>
              <a:t>, which spawns an object from a template for each page in a </a:t>
            </a:r>
            <a:r>
              <a:rPr lang="en-US" altLang="en-US" b="1" u="sng" dirty="0"/>
              <a:t>PageControl</a:t>
            </a:r>
            <a:r>
              <a:rPr lang="en-US" altLang="en-US" dirty="0"/>
              <a:t>. An element is made into a template by setting the </a:t>
            </a:r>
            <a:r>
              <a:rPr lang="en-US" altLang="en-US" b="1" u="sng" dirty="0"/>
              <a:t>ux:Template</a:t>
            </a:r>
            <a:r>
              <a:rPr lang="en-US" altLang="en-US" dirty="0"/>
              <a:t> attribute to a name you want to identify that template by. This name is used by elements which accepts templates as children. Check out the </a:t>
            </a:r>
            <a:r>
              <a:rPr lang="en-US" altLang="en-US" dirty="0">
                <a:hlinkClick r:id="rId2"/>
              </a:rPr>
              <a:t>ux:Template docs</a:t>
            </a:r>
            <a:r>
              <a:rPr lang="en-US" altLang="en-US" dirty="0"/>
              <a:t> for more details.</a:t>
            </a:r>
          </a:p>
          <a:p>
            <a:r>
              <a:rPr lang="en-US" altLang="en-US" dirty="0"/>
              <a:t>Templates can be instantiated using an </a:t>
            </a:r>
            <a:r>
              <a:rPr lang="en-US" altLang="en-US" b="1" u="sng" dirty="0"/>
              <a:t>Each</a:t>
            </a:r>
            <a:r>
              <a:rPr lang="en-US" altLang="en-US" dirty="0"/>
              <a:t>. </a:t>
            </a:r>
            <a:r>
              <a:rPr lang="en-US" altLang="en-US" b="1" u="sng" dirty="0"/>
              <a:t>Each</a:t>
            </a:r>
            <a:r>
              <a:rPr lang="en-US" altLang="en-US" dirty="0"/>
              <a:t> has a property called </a:t>
            </a:r>
            <a:r>
              <a:rPr lang="en-US" altLang="en-US" b="1" u="sng" dirty="0"/>
              <a:t>TemplateSource</a:t>
            </a:r>
            <a:r>
              <a:rPr lang="en-US" altLang="en-US" dirty="0"/>
              <a:t>, which specifies the node in which </a:t>
            </a:r>
            <a:r>
              <a:rPr lang="en-US" altLang="en-US" b="1" u="sng" dirty="0"/>
              <a:t>Each</a:t>
            </a:r>
            <a:r>
              <a:rPr lang="en-US" altLang="en-US" dirty="0"/>
              <a:t> looks for templates. As mentioned before, templates identify themselves by a name. The </a:t>
            </a:r>
            <a:r>
              <a:rPr lang="en-US" altLang="en-US" b="1" u="sng" dirty="0" err="1"/>
              <a:t>TemplateKey</a:t>
            </a:r>
            <a:r>
              <a:rPr lang="en-US" altLang="en-US" dirty="0"/>
              <a:t> property specifies which template </a:t>
            </a:r>
            <a:r>
              <a:rPr lang="en-US" altLang="en-US" b="1" u="sng" dirty="0"/>
              <a:t>Each</a:t>
            </a:r>
            <a:r>
              <a:rPr lang="en-US" altLang="en-US" dirty="0"/>
              <a:t> should use, if it is available.</a:t>
            </a:r>
          </a:p>
          <a:p>
            <a:r>
              <a:rPr lang="en-US" altLang="en-US" dirty="0"/>
              <a:t>Here we set </a:t>
            </a:r>
            <a:r>
              <a:rPr lang="en-US" altLang="en-US" b="1" u="sng" dirty="0"/>
              <a:t>TemplateSource="this"</a:t>
            </a:r>
            <a:r>
              <a:rPr lang="en-US" altLang="en-US" dirty="0"/>
              <a:t> because </a:t>
            </a:r>
            <a:r>
              <a:rPr lang="en-US" altLang="en-US" b="1" u="sng" dirty="0"/>
              <a:t>Each</a:t>
            </a:r>
            <a:r>
              <a:rPr lang="en-US" altLang="en-US" dirty="0"/>
              <a:t> should look for the key in its parent class (</a:t>
            </a:r>
            <a:r>
              <a:rPr lang="en-US" altLang="en-US" b="1" u="sng" dirty="0"/>
              <a:t>CoolRepeater</a:t>
            </a:r>
            <a:r>
              <a:rPr lang="en-US" altLang="en-US" dirty="0"/>
              <a:t>):</a:t>
            </a:r>
          </a:p>
          <a:p>
            <a:endParaRPr lang="en-US" dirty="0"/>
          </a:p>
        </p:txBody>
      </p:sp>
      <p:sp>
        <p:nvSpPr>
          <p:cNvPr id="4" name="Rectangle 1"/>
          <p:cNvSpPr>
            <a:spLocks noChangeArrowheads="1"/>
          </p:cNvSpPr>
          <p:nvPr/>
        </p:nvSpPr>
        <p:spPr bwMode="auto">
          <a:xfrm>
            <a:off x="0" y="-25316"/>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55185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Templates (ux:Template</a:t>
            </a:r>
            <a:r>
              <a:rPr lang="en-US" b="0" dirty="0" smtClean="0"/>
              <a:t>) cont’</a:t>
            </a:r>
            <a:endParaRPr lang="en-US" dirty="0"/>
          </a:p>
        </p:txBody>
      </p:sp>
      <p:sp>
        <p:nvSpPr>
          <p:cNvPr id="3" name="Content Placeholder 2"/>
          <p:cNvSpPr>
            <a:spLocks noGrp="1"/>
          </p:cNvSpPr>
          <p:nvPr>
            <p:ph idx="1"/>
          </p:nvPr>
        </p:nvSpPr>
        <p:spPr/>
        <p:txBody>
          <a:bodyPr/>
          <a:lstStyle/>
          <a:p>
            <a:endParaRPr lang="en-US" altLang="en-US" dirty="0" smtClean="0"/>
          </a:p>
          <a:p>
            <a:endParaRPr lang="en-US" altLang="en-US" dirty="0"/>
          </a:p>
          <a:p>
            <a:r>
              <a:rPr lang="en-US" altLang="en-US" dirty="0" smtClean="0"/>
              <a:t>This </a:t>
            </a:r>
            <a:r>
              <a:rPr lang="en-US" altLang="en-US" dirty="0"/>
              <a:t>is a custom component which accepts a template, which it repeats 20 times. If no template is given, the Each will fallback to its default template: whatever is inside the Each. The custom component can then be used like this:</a:t>
            </a:r>
            <a:endParaRPr lang="en-US" dirty="0"/>
          </a:p>
        </p:txBody>
      </p:sp>
      <p:sp>
        <p:nvSpPr>
          <p:cNvPr id="4" name="Rectangle 1"/>
          <p:cNvSpPr>
            <a:spLocks noChangeArrowheads="1"/>
          </p:cNvSpPr>
          <p:nvPr/>
        </p:nvSpPr>
        <p:spPr bwMode="auto">
          <a:xfrm>
            <a:off x="0" y="-209981"/>
            <a:ext cx="184731" cy="877163"/>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
            </a:r>
            <a:br>
              <a:rPr lang="en-US" altLang="en-US" dirty="0">
                <a:latin typeface="+mn-lt"/>
              </a:rPr>
            </a:br>
            <a:endParaRPr lang="en-US" altLang="en-US" dirty="0">
              <a:latin typeface="+mn-lt"/>
            </a:endParaRPr>
          </a:p>
        </p:txBody>
      </p:sp>
      <p:sp>
        <p:nvSpPr>
          <p:cNvPr id="5" name="Rectangle 4"/>
          <p:cNvSpPr/>
          <p:nvPr/>
        </p:nvSpPr>
        <p:spPr>
          <a:xfrm>
            <a:off x="1191904" y="2222287"/>
            <a:ext cx="8388823" cy="1477328"/>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"CoolRepeater"</a:t>
            </a:r>
            <a:r>
              <a:rPr lang="en-US" dirty="0">
                <a:solidFill>
                  <a:srgbClr val="7DCBC4"/>
                </a:solidFill>
                <a:latin typeface="Source Code Pro Regular"/>
              </a:rPr>
              <a:t> </a:t>
            </a:r>
            <a:r>
              <a:rPr lang="en-US" dirty="0">
                <a:solidFill>
                  <a:srgbClr val="FFCB6B"/>
                </a:solidFill>
                <a:latin typeface="Source Code Pro Regular"/>
              </a:rPr>
              <a:t>Background</a:t>
            </a:r>
            <a:r>
              <a:rPr lang="en-US" dirty="0">
                <a:solidFill>
                  <a:srgbClr val="7DCBC4"/>
                </a:solidFill>
                <a:latin typeface="Source Code Pro Regular"/>
              </a:rPr>
              <a:t>=</a:t>
            </a:r>
            <a:r>
              <a:rPr lang="en-US" dirty="0">
                <a:solidFill>
                  <a:srgbClr val="C3E88D"/>
                </a:solidFill>
                <a:latin typeface="Source Code Pro Regular"/>
              </a:rPr>
              <a:t>"#FAD</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 </a:t>
            </a:r>
            <a:r>
              <a:rPr lang="en-US" dirty="0">
                <a:solidFill>
                  <a:srgbClr val="FFCB6B"/>
                </a:solidFill>
                <a:latin typeface="Source Code Pro Regular"/>
              </a:rPr>
              <a:t>TemplateSource</a:t>
            </a:r>
            <a:r>
              <a:rPr lang="en-US" dirty="0">
                <a:solidFill>
                  <a:srgbClr val="7DCBC4"/>
                </a:solidFill>
                <a:latin typeface="Source Code Pro Regular"/>
              </a:rPr>
              <a:t>=</a:t>
            </a:r>
            <a:r>
              <a:rPr lang="en-US" dirty="0">
                <a:solidFill>
                  <a:srgbClr val="C3E88D"/>
                </a:solidFill>
                <a:latin typeface="Source Code Pro Regular"/>
              </a:rPr>
              <a:t>"this"</a:t>
            </a:r>
            <a:r>
              <a:rPr lang="en-US" dirty="0">
                <a:solidFill>
                  <a:srgbClr val="7DCBC4"/>
                </a:solidFill>
                <a:latin typeface="Source Code Pro Regular"/>
              </a:rPr>
              <a:t> </a:t>
            </a:r>
            <a:r>
              <a:rPr lang="en-US" dirty="0" err="1">
                <a:solidFill>
                  <a:srgbClr val="FFCB6B"/>
                </a:solidFill>
                <a:latin typeface="Source Code Pro Regular"/>
              </a:rPr>
              <a:t>TemplateKey</a:t>
            </a:r>
            <a:r>
              <a:rPr lang="en-US" dirty="0">
                <a:solidFill>
                  <a:srgbClr val="7DCBC4"/>
                </a:solidFill>
                <a:latin typeface="Source Code Pro Regular"/>
              </a:rPr>
              <a:t>=</a:t>
            </a:r>
            <a:r>
              <a:rPr lang="en-US" dirty="0">
                <a:solidFill>
                  <a:srgbClr val="C3E88D"/>
                </a:solidFill>
                <a:latin typeface="Source Code Pro Regular"/>
              </a:rPr>
              <a:t>"Item"</a:t>
            </a:r>
            <a:r>
              <a:rPr lang="en-US" dirty="0">
                <a:solidFill>
                  <a:srgbClr val="7DCBC4"/>
                </a:solidFill>
                <a:latin typeface="Source Code Pro Regular"/>
              </a:rPr>
              <a:t> </a:t>
            </a:r>
            <a:r>
              <a:rPr lang="en-US" dirty="0">
                <a:solidFill>
                  <a:srgbClr val="FFCB6B"/>
                </a:solidFill>
                <a:latin typeface="Source Code Pro Regular"/>
              </a:rPr>
              <a:t>Count</a:t>
            </a:r>
            <a:r>
              <a:rPr lang="en-US" dirty="0">
                <a:solidFill>
                  <a:srgbClr val="7DCBC4"/>
                </a:solidFill>
                <a:latin typeface="Source Code Pro Regular"/>
              </a:rPr>
              <a:t>=</a:t>
            </a:r>
            <a:r>
              <a:rPr lang="en-US" dirty="0">
                <a:solidFill>
                  <a:srgbClr val="C3E88D"/>
                </a:solidFill>
                <a:latin typeface="Source Code Pro Regular"/>
              </a:rPr>
              <a:t>"20</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Default template</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
        <p:nvSpPr>
          <p:cNvPr id="6" name="Rectangle 5"/>
          <p:cNvSpPr/>
          <p:nvPr/>
        </p:nvSpPr>
        <p:spPr>
          <a:xfrm>
            <a:off x="1191904" y="4975578"/>
            <a:ext cx="6096000" cy="923330"/>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CoolRepeater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ux:Template</a:t>
            </a:r>
            <a:r>
              <a:rPr lang="en-US" dirty="0">
                <a:solidFill>
                  <a:srgbClr val="7DCBC4"/>
                </a:solidFill>
                <a:latin typeface="Source Code Pro Regular"/>
              </a:rPr>
              <a:t>=</a:t>
            </a:r>
            <a:r>
              <a:rPr lang="en-US" dirty="0">
                <a:solidFill>
                  <a:srgbClr val="C3E88D"/>
                </a:solidFill>
                <a:latin typeface="Source Code Pro Regular"/>
              </a:rPr>
              <a:t>"Item"</a:t>
            </a:r>
            <a:r>
              <a:rPr lang="en-US" dirty="0">
                <a:solidFill>
                  <a:srgbClr val="7DCBC4"/>
                </a:solidFill>
                <a:latin typeface="Source Code Pro Regular"/>
              </a:rPr>
              <a:t>&gt;</a:t>
            </a:r>
            <a:r>
              <a:rPr lang="en-US" dirty="0">
                <a:solidFill>
                  <a:srgbClr val="FFFFFF"/>
                </a:solidFill>
                <a:latin typeface="Source Code Pro Regular"/>
              </a:rPr>
              <a:t>Hello, world!</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CoolRepeater</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54047080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dirty="0"/>
              <a:t>Responsive </a:t>
            </a:r>
            <a:r>
              <a:rPr lang="en-US" b="0" dirty="0" smtClean="0"/>
              <a:t>layout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72828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Responsive </a:t>
            </a:r>
            <a:r>
              <a:rPr lang="en-US" b="0" dirty="0" smtClean="0"/>
              <a:t>layout</a:t>
            </a:r>
            <a:endParaRPr lang="en-US" dirty="0"/>
          </a:p>
        </p:txBody>
      </p:sp>
      <p:sp>
        <p:nvSpPr>
          <p:cNvPr id="3" name="Content Placeholder 2"/>
          <p:cNvSpPr>
            <a:spLocks noGrp="1"/>
          </p:cNvSpPr>
          <p:nvPr>
            <p:ph idx="1"/>
          </p:nvPr>
        </p:nvSpPr>
        <p:spPr/>
        <p:txBody>
          <a:bodyPr/>
          <a:lstStyle/>
          <a:p>
            <a:pPr algn="just"/>
            <a:r>
              <a:rPr lang="en-US" dirty="0"/>
              <a:t>When making apps for a wide range of mobile devices, we're facing a huge number of different screen sizes, pixel densities and aspect ratios. How do you make a fully responsive app that adapts to these constraints? Fuse solves the challenge by using a basic set of layout rules and triggers, which you should know and understand in order to be effective in Fuse.</a:t>
            </a:r>
          </a:p>
          <a:p>
            <a:pPr algn="just"/>
            <a:endParaRPr lang="en-US" dirty="0"/>
          </a:p>
        </p:txBody>
      </p:sp>
    </p:spTree>
    <p:extLst>
      <p:ext uri="{BB962C8B-B14F-4D97-AF65-F5344CB8AC3E}">
        <p14:creationId xmlns:p14="http://schemas.microsoft.com/office/powerpoint/2010/main" val="36221512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Units of </a:t>
            </a:r>
            <a:r>
              <a:rPr lang="en-US" b="0" dirty="0" smtClean="0"/>
              <a:t>measurement</a:t>
            </a:r>
            <a:endParaRPr lang="en-US" dirty="0"/>
          </a:p>
        </p:txBody>
      </p:sp>
      <p:sp>
        <p:nvSpPr>
          <p:cNvPr id="3" name="Content Placeholder 2"/>
          <p:cNvSpPr>
            <a:spLocks noGrp="1"/>
          </p:cNvSpPr>
          <p:nvPr>
            <p:ph idx="1"/>
          </p:nvPr>
        </p:nvSpPr>
        <p:spPr/>
        <p:txBody>
          <a:bodyPr/>
          <a:lstStyle/>
          <a:p>
            <a:pPr algn="just"/>
            <a:r>
              <a:rPr lang="en-US" altLang="en-US" dirty="0"/>
              <a:t>There are several units of measurement you can use to describe element dimensions. The default unit is points (</a:t>
            </a:r>
            <a:r>
              <a:rPr lang="en-US" altLang="en-US" b="1" u="sng" dirty="0" err="1"/>
              <a:t>pt</a:t>
            </a:r>
            <a:r>
              <a:rPr lang="en-US" altLang="en-US" dirty="0"/>
              <a:t>). The advantage of using points is that an element with explicit dimensions appears the same size on screens of different pixel densities. There is also a percentage unit (</a:t>
            </a:r>
            <a:r>
              <a:rPr lang="en-US" altLang="en-US" b="1" u="sng" dirty="0"/>
              <a:t>%</a:t>
            </a:r>
            <a:r>
              <a:rPr lang="en-US" altLang="en-US" dirty="0"/>
              <a:t>), which can be used to define the size of an element to be a percentage of its available size. For the odd case where you need to specify the exact amount of pixels you want an element to occupy, we have the pixel (</a:t>
            </a:r>
            <a:r>
              <a:rPr lang="en-US" altLang="en-US" b="1" u="sng" dirty="0" err="1"/>
              <a:t>px</a:t>
            </a:r>
            <a:r>
              <a:rPr lang="en-US" altLang="en-US" dirty="0"/>
              <a:t>) unit. Note however that when using this unit of measurement, elements will have different sizes on different screen densities</a:t>
            </a:r>
            <a:r>
              <a:rPr lang="en-US" altLang="en-US" dirty="0" smtClean="0"/>
              <a:t>.</a:t>
            </a:r>
          </a:p>
          <a:p>
            <a:pPr algn="just"/>
            <a:r>
              <a:rPr lang="en-US" altLang="en-US" dirty="0"/>
              <a:t>You can specify the unit of a number by appending either </a:t>
            </a:r>
            <a:r>
              <a:rPr lang="en-US" altLang="en-US" dirty="0" err="1"/>
              <a:t>pt</a:t>
            </a:r>
            <a:r>
              <a:rPr lang="en-US" altLang="en-US" dirty="0"/>
              <a:t>, </a:t>
            </a:r>
            <a:r>
              <a:rPr lang="en-US" altLang="en-US" dirty="0" err="1"/>
              <a:t>px</a:t>
            </a:r>
            <a:r>
              <a:rPr lang="en-US" altLang="en-US" dirty="0"/>
              <a:t> or % (note that we don't need to specify </a:t>
            </a:r>
            <a:r>
              <a:rPr lang="en-US" altLang="en-US" b="1" u="sng" dirty="0" err="1"/>
              <a:t>pt</a:t>
            </a:r>
            <a:r>
              <a:rPr lang="en-US" altLang="en-US" dirty="0"/>
              <a:t> as that becomes the unit if we only specify the number):</a:t>
            </a:r>
            <a:endParaRPr lang="en-US" dirty="0"/>
          </a:p>
        </p:txBody>
      </p:sp>
      <p:sp>
        <p:nvSpPr>
          <p:cNvPr id="4" name="Rectangle 1"/>
          <p:cNvSpPr>
            <a:spLocks noChangeArrowheads="1"/>
          </p:cNvSpPr>
          <p:nvPr/>
        </p:nvSpPr>
        <p:spPr bwMode="auto">
          <a:xfrm>
            <a:off x="0" y="-233065"/>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
        <p:nvSpPr>
          <p:cNvPr id="5" name="Rectangle 2"/>
          <p:cNvSpPr>
            <a:spLocks noChangeArrowheads="1"/>
          </p:cNvSpPr>
          <p:nvPr/>
        </p:nvSpPr>
        <p:spPr bwMode="auto">
          <a:xfrm>
            <a:off x="0" y="-209981"/>
            <a:ext cx="184731" cy="877163"/>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
            </a:r>
            <a:br>
              <a:rPr lang="en-US" altLang="en-US" dirty="0">
                <a:latin typeface="+mn-lt"/>
              </a:rPr>
            </a:br>
            <a:endParaRPr lang="en-US" altLang="en-US" dirty="0">
              <a:latin typeface="+mn-lt"/>
            </a:endParaRPr>
          </a:p>
        </p:txBody>
      </p:sp>
      <p:sp>
        <p:nvSpPr>
          <p:cNvPr id="6" name="Rectangle 5"/>
          <p:cNvSpPr/>
          <p:nvPr/>
        </p:nvSpPr>
        <p:spPr>
          <a:xfrm>
            <a:off x="1522433" y="5674132"/>
            <a:ext cx="4179349"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"50%"</a:t>
            </a:r>
            <a:r>
              <a:rPr lang="en-US" dirty="0">
                <a:solidFill>
                  <a:srgbClr val="7DCBC4"/>
                </a:solidFill>
                <a:latin typeface="Source Code Pro Regular"/>
              </a:rPr>
              <a:t> </a:t>
            </a:r>
            <a:r>
              <a:rPr lang="en-US" dirty="0" err="1">
                <a:solidFill>
                  <a:srgbClr val="FFCB6B"/>
                </a:solidFill>
                <a:latin typeface="Source Code Pro Regular"/>
              </a:rPr>
              <a:t>Heigh</a:t>
            </a:r>
            <a:r>
              <a:rPr lang="en-US" dirty="0">
                <a:solidFill>
                  <a:srgbClr val="7DCBC4"/>
                </a:solidFill>
                <a:latin typeface="Source Code Pro Regular"/>
              </a:rPr>
              <a:t>=</a:t>
            </a:r>
            <a:r>
              <a:rPr lang="en-US" dirty="0">
                <a:solidFill>
                  <a:srgbClr val="C3E88D"/>
                </a:solidFill>
                <a:latin typeface="Source Code Pro Regular"/>
              </a:rPr>
              <a:t>"100px"</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348976409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Using images in responsive </a:t>
            </a:r>
            <a:r>
              <a:rPr lang="en-US" b="0" dirty="0" smtClean="0"/>
              <a:t>layout</a:t>
            </a:r>
            <a:endParaRPr lang="en-US" dirty="0"/>
          </a:p>
        </p:txBody>
      </p:sp>
      <p:sp>
        <p:nvSpPr>
          <p:cNvPr id="3" name="Content Placeholder 2"/>
          <p:cNvSpPr>
            <a:spLocks noGrp="1"/>
          </p:cNvSpPr>
          <p:nvPr>
            <p:ph idx="1"/>
          </p:nvPr>
        </p:nvSpPr>
        <p:spPr/>
        <p:txBody>
          <a:bodyPr/>
          <a:lstStyle/>
          <a:p>
            <a:pPr algn="just"/>
            <a:r>
              <a:rPr lang="en-US" altLang="en-US" dirty="0"/>
              <a:t>When using images in Fuse apps, you should try to make them match the intended target size on screen. Scaling the image up or down significantly will likely result in visible aliasing artefacts. You should use </a:t>
            </a:r>
            <a:r>
              <a:rPr lang="en-US" altLang="en-US" b="1" u="sng" dirty="0" err="1"/>
              <a:t>MultiDensityImageSource</a:t>
            </a:r>
            <a:r>
              <a:rPr lang="en-US" altLang="en-US" dirty="0"/>
              <a:t> to supply several versions of the same image for use on screens of different pixel densities. This lets us avoid up-/downscaling in the cases where the image would otherwise not match its intended size on screen as a result of changes in pixel density between screens.</a:t>
            </a:r>
            <a:endParaRPr lang="en-US" dirty="0"/>
          </a:p>
        </p:txBody>
      </p:sp>
      <p:sp>
        <p:nvSpPr>
          <p:cNvPr id="4" name="Rectangle 1"/>
          <p:cNvSpPr>
            <a:spLocks noChangeArrowheads="1"/>
          </p:cNvSpPr>
          <p:nvPr/>
        </p:nvSpPr>
        <p:spPr bwMode="auto">
          <a:xfrm>
            <a:off x="0" y="-233065"/>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Tree>
    <p:extLst>
      <p:ext uri="{BB962C8B-B14F-4D97-AF65-F5344CB8AC3E}">
        <p14:creationId xmlns:p14="http://schemas.microsoft.com/office/powerpoint/2010/main" val="27644715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Basic building </a:t>
            </a:r>
            <a:r>
              <a:rPr lang="en-US" b="0" dirty="0" smtClean="0"/>
              <a:t>blocks</a:t>
            </a:r>
            <a:endParaRPr lang="en-US" dirty="0"/>
          </a:p>
        </p:txBody>
      </p:sp>
      <p:sp>
        <p:nvSpPr>
          <p:cNvPr id="3" name="Content Placeholder 2"/>
          <p:cNvSpPr>
            <a:spLocks noGrp="1"/>
          </p:cNvSpPr>
          <p:nvPr>
            <p:ph idx="1"/>
          </p:nvPr>
        </p:nvSpPr>
        <p:spPr/>
        <p:txBody>
          <a:bodyPr/>
          <a:lstStyle/>
          <a:p>
            <a:pPr algn="just"/>
            <a:r>
              <a:rPr lang="en-US" altLang="en-US" dirty="0"/>
              <a:t>Fuse comes with an </a:t>
            </a:r>
            <a:r>
              <a:rPr lang="en-US" altLang="en-US" dirty="0" smtClean="0"/>
              <a:t>extremely </a:t>
            </a:r>
            <a:r>
              <a:rPr lang="en-US" altLang="en-US" dirty="0"/>
              <a:t>powerful layout system that lets you create UIs that fit on many different screen sizes and aspect ratios. UIs in Fuse are created by a hierarchy of various </a:t>
            </a:r>
            <a:r>
              <a:rPr lang="en-US" altLang="en-US" b="1" u="sng" dirty="0"/>
              <a:t>Panel</a:t>
            </a:r>
            <a:r>
              <a:rPr lang="en-US" altLang="en-US" dirty="0"/>
              <a:t> types, as well as other primitives like </a:t>
            </a:r>
            <a:r>
              <a:rPr lang="en-US" altLang="en-US" b="1" u="sng" dirty="0"/>
              <a:t>Rectangle</a:t>
            </a:r>
            <a:r>
              <a:rPr lang="en-US" altLang="en-US" dirty="0"/>
              <a:t>, </a:t>
            </a:r>
            <a:r>
              <a:rPr lang="en-US" altLang="en-US" b="1" u="sng" dirty="0"/>
              <a:t>Circle</a:t>
            </a:r>
            <a:r>
              <a:rPr lang="en-US" altLang="en-US" dirty="0"/>
              <a:t> and </a:t>
            </a:r>
            <a:r>
              <a:rPr lang="en-US" altLang="en-US" b="1" u="sng" dirty="0"/>
              <a:t>Image</a:t>
            </a:r>
            <a:r>
              <a:rPr lang="en-US" altLang="en-US" dirty="0"/>
              <a:t>. The various </a:t>
            </a:r>
            <a:r>
              <a:rPr lang="en-US" altLang="en-US" b="1" u="sng" dirty="0"/>
              <a:t>Panel</a:t>
            </a:r>
            <a:r>
              <a:rPr lang="en-US" altLang="en-US" dirty="0"/>
              <a:t> types, like </a:t>
            </a:r>
            <a:r>
              <a:rPr lang="en-US" altLang="en-US" b="1" u="sng" dirty="0"/>
              <a:t>StackPanel</a:t>
            </a:r>
            <a:r>
              <a:rPr lang="en-US" altLang="en-US" dirty="0"/>
              <a:t>, </a:t>
            </a:r>
            <a:r>
              <a:rPr lang="en-US" altLang="en-US" b="1" u="sng" dirty="0"/>
              <a:t>Grid</a:t>
            </a:r>
            <a:r>
              <a:rPr lang="en-US" altLang="en-US" dirty="0"/>
              <a:t> </a:t>
            </a:r>
            <a:r>
              <a:rPr lang="en-US" altLang="en-US" dirty="0" smtClean="0"/>
              <a:t>and </a:t>
            </a:r>
            <a:r>
              <a:rPr lang="en-US" altLang="en-US" b="1" u="sng" dirty="0" smtClean="0"/>
              <a:t>DockPanel</a:t>
            </a:r>
            <a:r>
              <a:rPr lang="en-US" altLang="en-US" dirty="0"/>
              <a:t>, are used to position and size multiple elements relative to each other as well as relative to the available space.</a:t>
            </a:r>
            <a:endParaRPr lang="en-US" dirty="0"/>
          </a:p>
        </p:txBody>
      </p:sp>
      <p:sp>
        <p:nvSpPr>
          <p:cNvPr id="4" name="Rectangle 1"/>
          <p:cNvSpPr>
            <a:spLocks noChangeArrowheads="1"/>
          </p:cNvSpPr>
          <p:nvPr/>
        </p:nvSpPr>
        <p:spPr bwMode="auto">
          <a:xfrm>
            <a:off x="253219" y="-247133"/>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Tree>
    <p:extLst>
      <p:ext uri="{BB962C8B-B14F-4D97-AF65-F5344CB8AC3E}">
        <p14:creationId xmlns:p14="http://schemas.microsoft.com/office/powerpoint/2010/main" val="1215659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Available space </a:t>
            </a:r>
            <a:r>
              <a:rPr lang="en-US" b="0" dirty="0" smtClean="0"/>
              <a:t>concept</a:t>
            </a:r>
            <a:endParaRPr lang="en-US" dirty="0"/>
          </a:p>
        </p:txBody>
      </p:sp>
      <p:sp>
        <p:nvSpPr>
          <p:cNvPr id="3" name="Content Placeholder 2"/>
          <p:cNvSpPr>
            <a:spLocks noGrp="1"/>
          </p:cNvSpPr>
          <p:nvPr>
            <p:ph idx="1"/>
          </p:nvPr>
        </p:nvSpPr>
        <p:spPr>
          <a:xfrm>
            <a:off x="810000" y="2037620"/>
            <a:ext cx="10554574" cy="3636511"/>
          </a:xfrm>
        </p:spPr>
        <p:txBody>
          <a:bodyPr/>
          <a:lstStyle/>
          <a:p>
            <a:r>
              <a:rPr lang="en-US" dirty="0"/>
              <a:t>Let's start with the concept of </a:t>
            </a:r>
            <a:r>
              <a:rPr lang="en-US" b="1" dirty="0"/>
              <a:t>available space</a:t>
            </a:r>
            <a:r>
              <a:rPr lang="en-US" dirty="0"/>
              <a:t>. As you might expect, when you have an empty application, the available space is the whole screen of the mobile device, including the area behind status and action bars</a:t>
            </a:r>
            <a:r>
              <a:rPr lang="en-US" dirty="0" smtClean="0"/>
              <a:t>:</a:t>
            </a:r>
            <a:endParaRPr lang="en-US" dirty="0"/>
          </a:p>
          <a:p>
            <a:endParaRPr lang="en-US" dirty="0" smtClean="0"/>
          </a:p>
          <a:p>
            <a:pPr marL="0" indent="0">
              <a:buNone/>
            </a:pPr>
            <a:endParaRPr lang="en-US" dirty="0" smtClean="0"/>
          </a:p>
          <a:p>
            <a:r>
              <a:rPr lang="en-US" altLang="en-US" dirty="0"/>
              <a:t>Now, most of the visual elements placed inside of the app tag will by default try to be as big as possible and fill up all available space (there are exceptions, such as </a:t>
            </a:r>
            <a:r>
              <a:rPr lang="en-US" altLang="en-US" b="1" u="sng" dirty="0"/>
              <a:t>StackPanel</a:t>
            </a:r>
            <a:r>
              <a:rPr lang="en-US" altLang="en-US" dirty="0"/>
              <a:t>):</a:t>
            </a:r>
            <a:endParaRPr lang="en-US" dirty="0"/>
          </a:p>
        </p:txBody>
      </p:sp>
      <p:sp>
        <p:nvSpPr>
          <p:cNvPr id="4" name="Rectangle 1"/>
          <p:cNvSpPr>
            <a:spLocks noChangeArrowheads="1"/>
          </p:cNvSpPr>
          <p:nvPr/>
        </p:nvSpPr>
        <p:spPr bwMode="auto">
          <a:xfrm>
            <a:off x="0" y="-209981"/>
            <a:ext cx="184731" cy="877163"/>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mn-lt"/>
              </a:rPr>
              <a:t/>
            </a:r>
            <a:br>
              <a:rPr lang="en-US" altLang="en-US" dirty="0">
                <a:latin typeface="+mn-lt"/>
              </a:rPr>
            </a:br>
            <a:endParaRPr lang="en-US" altLang="en-US" dirty="0">
              <a:latin typeface="+mn-lt"/>
            </a:endParaRPr>
          </a:p>
        </p:txBody>
      </p:sp>
      <p:sp>
        <p:nvSpPr>
          <p:cNvPr id="5" name="Rectangle 4"/>
          <p:cNvSpPr/>
          <p:nvPr/>
        </p:nvSpPr>
        <p:spPr>
          <a:xfrm>
            <a:off x="1179193" y="3651156"/>
            <a:ext cx="928459" cy="646331"/>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
        <p:nvSpPr>
          <p:cNvPr id="6" name="Rectangle 5"/>
          <p:cNvSpPr/>
          <p:nvPr/>
        </p:nvSpPr>
        <p:spPr>
          <a:xfrm>
            <a:off x="1179193" y="5381118"/>
            <a:ext cx="2095445" cy="1200329"/>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8318060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Available space </a:t>
            </a:r>
            <a:r>
              <a:rPr lang="en-US" b="0" dirty="0" smtClean="0"/>
              <a:t>concept cont’</a:t>
            </a:r>
            <a:endParaRPr lang="en-US" dirty="0"/>
          </a:p>
        </p:txBody>
      </p:sp>
      <p:sp>
        <p:nvSpPr>
          <p:cNvPr id="3" name="Content Placeholder 2"/>
          <p:cNvSpPr>
            <a:spLocks noGrp="1"/>
          </p:cNvSpPr>
          <p:nvPr>
            <p:ph idx="1"/>
          </p:nvPr>
        </p:nvSpPr>
        <p:spPr/>
        <p:txBody>
          <a:bodyPr/>
          <a:lstStyle/>
          <a:p>
            <a:r>
              <a:rPr lang="en-US" dirty="0"/>
              <a:t>However, sometimes we don't want our elements to occupy all available space, but instead subdivide that space and distribute it amongst several elements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Rectangle 4"/>
          <p:cNvSpPr/>
          <p:nvPr/>
        </p:nvSpPr>
        <p:spPr>
          <a:xfrm>
            <a:off x="1137313" y="3170030"/>
            <a:ext cx="8757313" cy="2308324"/>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"Yellow"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85983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Logging in</a:t>
            </a:r>
          </a:p>
        </p:txBody>
      </p:sp>
      <p:sp>
        <p:nvSpPr>
          <p:cNvPr id="3" name="Content Placeholder 2"/>
          <p:cNvSpPr>
            <a:spLocks noGrp="1"/>
          </p:cNvSpPr>
          <p:nvPr>
            <p:ph idx="1"/>
          </p:nvPr>
        </p:nvSpPr>
        <p:spPr/>
        <p:txBody>
          <a:bodyPr/>
          <a:lstStyle/>
          <a:p>
            <a:pPr algn="just"/>
            <a:r>
              <a:rPr lang="en-US" dirty="0"/>
              <a:t>You can log in to Fuse using your Fuse account. Click the log in button in the top right corner of Fuse to log in. If you have a Fuse professional license this is required in order to access the visual tooling that is a part of Fuse Studio.</a:t>
            </a:r>
          </a:p>
          <a:p>
            <a:pPr marL="0" indent="0" algn="just">
              <a:buNone/>
            </a:pPr>
            <a:endParaRPr lang="en-US" dirty="0"/>
          </a:p>
        </p:txBody>
      </p:sp>
    </p:spTree>
    <p:extLst>
      <p:ext uri="{BB962C8B-B14F-4D97-AF65-F5344CB8AC3E}">
        <p14:creationId xmlns:p14="http://schemas.microsoft.com/office/powerpoint/2010/main" val="238567038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Available space </a:t>
            </a:r>
            <a:r>
              <a:rPr lang="en-US" b="0" dirty="0" smtClean="0"/>
              <a:t>concept cont’</a:t>
            </a:r>
            <a:endParaRPr lang="en-US" dirty="0"/>
          </a:p>
        </p:txBody>
      </p:sp>
      <p:sp>
        <p:nvSpPr>
          <p:cNvPr id="6" name="Content Placeholder 5"/>
          <p:cNvSpPr>
            <a:spLocks noGrp="1"/>
          </p:cNvSpPr>
          <p:nvPr>
            <p:ph idx="1"/>
          </p:nvPr>
        </p:nvSpPr>
        <p:spPr>
          <a:xfrm>
            <a:off x="818712" y="2222287"/>
            <a:ext cx="10554574" cy="4635713"/>
          </a:xfrm>
        </p:spPr>
        <p:txBody>
          <a:bodyPr>
            <a:normAutofit/>
          </a:bodyPr>
          <a:lstStyle/>
          <a:p>
            <a:pPr algn="just"/>
            <a:r>
              <a:rPr lang="en-US" altLang="en-US" dirty="0"/>
              <a:t>In this example, the </a:t>
            </a:r>
            <a:r>
              <a:rPr lang="en-US" altLang="en-US" b="1" u="sng" dirty="0"/>
              <a:t>DockPanel</a:t>
            </a:r>
            <a:r>
              <a:rPr lang="en-US" altLang="en-US" dirty="0"/>
              <a:t> fills up all available space, then inside it is a 56pt tall blue </a:t>
            </a:r>
            <a:r>
              <a:rPr lang="en-US" altLang="en-US" b="1" u="sng" dirty="0"/>
              <a:t>Panel</a:t>
            </a:r>
            <a:r>
              <a:rPr lang="en-US" altLang="en-US" dirty="0"/>
              <a:t> that is docked to the top edge. The green </a:t>
            </a:r>
            <a:r>
              <a:rPr lang="en-US" altLang="en-US" b="1" u="sng" dirty="0"/>
              <a:t>Panel</a:t>
            </a:r>
            <a:r>
              <a:rPr lang="en-US" altLang="en-US" dirty="0"/>
              <a:t> is also 56pt high, but it is docked to the bottom edge. Since there are no horizontal constraints on the two panels (like the </a:t>
            </a:r>
            <a:r>
              <a:rPr lang="en-US" altLang="en-US" b="1" u="sng" dirty="0"/>
              <a:t>Width</a:t>
            </a:r>
            <a:r>
              <a:rPr lang="en-US" altLang="en-US" dirty="0"/>
              <a:t> property for example), they stretch to fill the full width of the available space, which in this case is the full width of the screen.</a:t>
            </a:r>
          </a:p>
          <a:p>
            <a:pPr algn="just"/>
            <a:r>
              <a:rPr lang="en-US" altLang="en-US" dirty="0"/>
              <a:t>The yellow </a:t>
            </a:r>
            <a:r>
              <a:rPr lang="en-US" altLang="en-US" b="1" u="sng" dirty="0"/>
              <a:t>Panel</a:t>
            </a:r>
            <a:r>
              <a:rPr lang="en-US" altLang="en-US" dirty="0"/>
              <a:t> automatically takes up the remaining available space, which is now the whole area between the blue and green panels.</a:t>
            </a:r>
          </a:p>
          <a:p>
            <a:pPr algn="just"/>
            <a:r>
              <a:rPr lang="en-US" altLang="en-US" dirty="0"/>
              <a:t>Assigning a </a:t>
            </a:r>
            <a:r>
              <a:rPr lang="en-US" altLang="en-US" b="1" u="sng" dirty="0"/>
              <a:t>Dock</a:t>
            </a:r>
            <a:r>
              <a:rPr lang="en-US" altLang="en-US" dirty="0"/>
              <a:t> property to an element within a </a:t>
            </a:r>
            <a:r>
              <a:rPr lang="en-US" altLang="en-US" b="1" u="sng" dirty="0"/>
              <a:t>DockPanel</a:t>
            </a:r>
            <a:r>
              <a:rPr lang="en-US" altLang="en-US" dirty="0"/>
              <a:t> ensures it takes up as little space as possible either vertically (when docked to the top or bottom) or horizontally (when docked to the left of right</a:t>
            </a:r>
            <a:r>
              <a:rPr lang="en-US" altLang="en-US" dirty="0" smtClean="0"/>
              <a:t>).</a:t>
            </a:r>
            <a:endParaRPr lang="en-US" altLang="en-US" dirty="0"/>
          </a:p>
          <a:p>
            <a:pPr marL="0" lvl="0" indent="0" algn="just" defTabSz="914400" eaLnBrk="0" fontAlgn="base" hangingPunct="0">
              <a:spcBef>
                <a:spcPct val="0"/>
              </a:spcBef>
              <a:spcAft>
                <a:spcPct val="0"/>
              </a:spcAft>
              <a:buClrTx/>
              <a:buNone/>
            </a:pPr>
            <a:endParaRPr lang="en-US" dirty="0"/>
          </a:p>
          <a:p>
            <a:pPr algn="just"/>
            <a:endParaRPr lang="en-US" dirty="0"/>
          </a:p>
        </p:txBody>
      </p:sp>
    </p:spTree>
    <p:extLst>
      <p:ext uri="{BB962C8B-B14F-4D97-AF65-F5344CB8AC3E}">
        <p14:creationId xmlns:p14="http://schemas.microsoft.com/office/powerpoint/2010/main" val="41281280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Alignment affects </a:t>
            </a:r>
            <a:r>
              <a:rPr lang="en-US" b="0" dirty="0" smtClean="0"/>
              <a:t>layout</a:t>
            </a:r>
            <a:endParaRPr lang="en-US" dirty="0"/>
          </a:p>
        </p:txBody>
      </p:sp>
      <p:sp>
        <p:nvSpPr>
          <p:cNvPr id="3" name="Content Placeholder 2"/>
          <p:cNvSpPr>
            <a:spLocks noGrp="1"/>
          </p:cNvSpPr>
          <p:nvPr>
            <p:ph idx="1"/>
          </p:nvPr>
        </p:nvSpPr>
        <p:spPr/>
        <p:txBody>
          <a:bodyPr/>
          <a:lstStyle/>
          <a:p>
            <a:r>
              <a:rPr lang="en-US" altLang="en-US" dirty="0"/>
              <a:t>With the available space concept settled firmly, let's move on and throw </a:t>
            </a:r>
            <a:r>
              <a:rPr lang="en-US" altLang="en-US" b="1" u="sng" dirty="0"/>
              <a:t>Alignment</a:t>
            </a:r>
            <a:r>
              <a:rPr lang="en-US" altLang="en-US" dirty="0"/>
              <a:t> into the mix</a:t>
            </a:r>
            <a:r>
              <a:rPr lang="en-US" altLang="en-US" dirty="0" smtClean="0"/>
              <a:t>!</a:t>
            </a:r>
            <a:endParaRPr lang="en-US" alt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Rectangle 2"/>
          <p:cNvSpPr>
            <a:spLocks noChangeArrowheads="1"/>
          </p:cNvSpPr>
          <p:nvPr/>
        </p:nvSpPr>
        <p:spPr bwMode="auto">
          <a:xfrm>
            <a:off x="0" y="-276153"/>
            <a:ext cx="530915" cy="1009507"/>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defTabSz="457200" eaLnBrk="1" fontAlgn="base" hangingPunct="1">
              <a:lnSpc>
                <a:spcPct val="100000"/>
              </a:lnSpc>
              <a:spcBef>
                <a:spcPct val="20000"/>
              </a:spcBef>
              <a:spcAft>
                <a:spcPts val="600"/>
              </a:spcAft>
              <a:buClr>
                <a:schemeClr val="accent1"/>
              </a:buClr>
              <a:buSzTx/>
              <a:buFont typeface="Wingdings 2" charset="2"/>
              <a:buChar char=""/>
              <a:tabLst/>
            </a:pPr>
            <a:endParaRPr lang="en-US" altLang="en-US" dirty="0">
              <a:latin typeface="+mn-lt"/>
            </a:endParaRPr>
          </a:p>
          <a:p>
            <a:pPr marL="342900" marR="0" lvl="0" indent="-342900" defTabSz="457200" eaLnBrk="1" fontAlgn="base" hangingPunct="1">
              <a:lnSpc>
                <a:spcPct val="100000"/>
              </a:lnSpc>
              <a:spcBef>
                <a:spcPct val="20000"/>
              </a:spcBef>
              <a:spcAft>
                <a:spcPts val="600"/>
              </a:spcAft>
              <a:buClr>
                <a:schemeClr val="accent1"/>
              </a:buClr>
              <a:buSzTx/>
              <a:buFont typeface="Wingdings 2" charset="2"/>
              <a:buChar char=""/>
              <a:tabLst/>
            </a:pPr>
            <a:r>
              <a:rPr lang="en-US" altLang="en-US" dirty="0">
                <a:latin typeface="+mn-lt"/>
              </a:rPr>
              <a:t/>
            </a:r>
            <a:br>
              <a:rPr lang="en-US" altLang="en-US" dirty="0">
                <a:latin typeface="+mn-lt"/>
              </a:rPr>
            </a:br>
            <a:endParaRPr lang="en-US" altLang="en-US" dirty="0">
              <a:latin typeface="+mn-lt"/>
            </a:endParaRPr>
          </a:p>
        </p:txBody>
      </p:sp>
      <p:sp>
        <p:nvSpPr>
          <p:cNvPr id="6" name="Rectangle 5"/>
          <p:cNvSpPr/>
          <p:nvPr/>
        </p:nvSpPr>
        <p:spPr>
          <a:xfrm>
            <a:off x="530914" y="2840462"/>
            <a:ext cx="8285540" cy="2585323"/>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smtClean="0">
                <a:solidFill>
                  <a:srgbClr val="C3E88D"/>
                </a:solidFill>
                <a:latin typeface="Source Code Pro Regular"/>
              </a:rPr>
              <a:t>Yellow“</a:t>
            </a:r>
            <a:r>
              <a:rPr lang="en-US" dirty="0" smtClean="0">
                <a:solidFill>
                  <a:srgbClr val="7DCBC4"/>
                </a:solidFill>
                <a:latin typeface="Source Code Pro Regular"/>
              </a:rPr>
              <a:t>&gt;</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"16"</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283" y="3601058"/>
            <a:ext cx="1810003" cy="2257740"/>
          </a:xfrm>
          <a:prstGeom prst="rect">
            <a:avLst/>
          </a:prstGeom>
        </p:spPr>
      </p:pic>
    </p:spTree>
    <p:extLst>
      <p:ext uri="{BB962C8B-B14F-4D97-AF65-F5344CB8AC3E}">
        <p14:creationId xmlns:p14="http://schemas.microsoft.com/office/powerpoint/2010/main" val="30577687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Alignment affects </a:t>
            </a:r>
            <a:r>
              <a:rPr lang="en-US" b="0" dirty="0" smtClean="0"/>
              <a:t>layout cont’</a:t>
            </a:r>
            <a:endParaRPr lang="en-US" dirty="0"/>
          </a:p>
        </p:txBody>
      </p:sp>
      <p:sp>
        <p:nvSpPr>
          <p:cNvPr id="3" name="Content Placeholder 2"/>
          <p:cNvSpPr>
            <a:spLocks noGrp="1"/>
          </p:cNvSpPr>
          <p:nvPr>
            <p:ph idx="1"/>
          </p:nvPr>
        </p:nvSpPr>
        <p:spPr>
          <a:xfrm>
            <a:off x="818712" y="2222287"/>
            <a:ext cx="10554574" cy="4915492"/>
          </a:xfrm>
        </p:spPr>
        <p:txBody>
          <a:bodyPr>
            <a:normAutofit/>
          </a:bodyPr>
          <a:lstStyle/>
          <a:p>
            <a:pPr algn="just"/>
            <a:r>
              <a:rPr lang="en-US" altLang="en-US" dirty="0"/>
              <a:t>In this case, the nested red </a:t>
            </a:r>
            <a:r>
              <a:rPr lang="en-US" altLang="en-US" b="1" u="sng" dirty="0"/>
              <a:t>Panel</a:t>
            </a:r>
            <a:r>
              <a:rPr lang="en-US" altLang="en-US" dirty="0"/>
              <a:t> with </a:t>
            </a:r>
            <a:r>
              <a:rPr lang="en-US" altLang="en-US" b="1" u="sng" dirty="0"/>
              <a:t>Alignment="Top"</a:t>
            </a:r>
            <a:r>
              <a:rPr lang="en-US" altLang="en-US" dirty="0"/>
              <a:t> set will take up only 16pt vertically, and be aligned to the top of the yellow </a:t>
            </a:r>
            <a:r>
              <a:rPr lang="en-US" altLang="en-US" b="1" u="sng" dirty="0"/>
              <a:t>Panel</a:t>
            </a:r>
            <a:r>
              <a:rPr lang="en-US" altLang="en-US" dirty="0"/>
              <a:t>. When we assign an </a:t>
            </a:r>
            <a:r>
              <a:rPr lang="en-US" altLang="en-US" b="1" u="sng" dirty="0"/>
              <a:t>Alignment</a:t>
            </a:r>
            <a:r>
              <a:rPr lang="en-US" altLang="en-US" dirty="0"/>
              <a:t> to an element, it tries to stick to the particular side of its parent and take up as little space in the respective direction as possible. The red </a:t>
            </a:r>
            <a:r>
              <a:rPr lang="en-US" altLang="en-US" b="1" u="sng" dirty="0"/>
              <a:t>Panel</a:t>
            </a:r>
            <a:r>
              <a:rPr lang="en-US" altLang="en-US" dirty="0"/>
              <a:t> still stretches to fill the full width of the available space since there are no horizontal constraints set on it</a:t>
            </a:r>
            <a:r>
              <a:rPr lang="en-US" altLang="en-US" dirty="0" smtClean="0"/>
              <a:t>.</a:t>
            </a:r>
          </a:p>
          <a:p>
            <a:pPr algn="just"/>
            <a:r>
              <a:rPr lang="en-US" dirty="0"/>
              <a:t>At this point you might wonder what the difference between "docking" something in </a:t>
            </a:r>
            <a:r>
              <a:rPr lang="en-US" dirty="0" smtClean="0"/>
              <a:t>a </a:t>
            </a:r>
            <a:r>
              <a:rPr lang="en-US" b="1" u="sng" dirty="0" smtClean="0"/>
              <a:t>DockPanel</a:t>
            </a:r>
            <a:r>
              <a:rPr lang="en-US" dirty="0" smtClean="0"/>
              <a:t> </a:t>
            </a:r>
            <a:r>
              <a:rPr lang="en-US" dirty="0"/>
              <a:t>and aligning something is. Although the two have similar effects, the most important difference is that aligning something does not subdivide its parents available space</a:t>
            </a:r>
            <a:r>
              <a:rPr lang="en-US" dirty="0" smtClean="0"/>
              <a:t>. </a:t>
            </a:r>
            <a:r>
              <a:rPr lang="en-US" dirty="0"/>
              <a:t>What we mean by this is that the red </a:t>
            </a:r>
            <a:r>
              <a:rPr lang="en-US" b="1" u="sng" dirty="0" smtClean="0"/>
              <a:t>Panel</a:t>
            </a:r>
            <a:r>
              <a:rPr lang="en-US" dirty="0" smtClean="0"/>
              <a:t> </a:t>
            </a:r>
            <a:r>
              <a:rPr lang="en-US" dirty="0"/>
              <a:t>in the previous example does not "spend" its parent available space (as was done by the blue and green panels), it is instead just a way of declaring where panel should appear in the case where it is smaller (or bigger) than its parent in one or more dimensions</a:t>
            </a:r>
            <a:r>
              <a:rPr lang="en-US" dirty="0" smtClean="0"/>
              <a:t>.</a:t>
            </a:r>
          </a:p>
          <a:p>
            <a:pPr algn="just"/>
            <a:r>
              <a:rPr lang="en-US" altLang="en-US" dirty="0"/>
              <a:t>If we remove the explicit Height on the red Panel and add some child elements with non-zero dimensions inside of it, the children will push the parent dimensions to accommodate the tallest child, the 200pt high maroon Panel in this case</a:t>
            </a:r>
            <a:r>
              <a:rPr lang="en-US" altLang="en-US" dirty="0" smtClean="0"/>
              <a:t>:</a:t>
            </a:r>
            <a:r>
              <a:rPr lang="en-US" dirty="0"/>
              <a:t/>
            </a:r>
            <a:br>
              <a:rPr lang="en-US" dirty="0"/>
            </a:br>
            <a:endParaRPr lang="en-US" dirty="0"/>
          </a:p>
        </p:txBody>
      </p:sp>
      <p:sp>
        <p:nvSpPr>
          <p:cNvPr id="4" name="Rectangle 1"/>
          <p:cNvSpPr>
            <a:spLocks noChangeArrowheads="1"/>
          </p:cNvSpPr>
          <p:nvPr/>
        </p:nvSpPr>
        <p:spPr bwMode="auto">
          <a:xfrm>
            <a:off x="0" y="-233065"/>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
        <p:nvSpPr>
          <p:cNvPr id="5" name="Rectangle 2"/>
          <p:cNvSpPr>
            <a:spLocks noChangeArrowheads="1"/>
          </p:cNvSpPr>
          <p:nvPr/>
        </p:nvSpPr>
        <p:spPr bwMode="auto">
          <a:xfrm>
            <a:off x="0" y="-25316"/>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949753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Alignment affects </a:t>
            </a:r>
            <a:r>
              <a:rPr lang="en-US" b="0" dirty="0" smtClean="0"/>
              <a:t>layout cont’</a:t>
            </a:r>
            <a:endParaRPr lang="en-US" dirty="0"/>
          </a:p>
        </p:txBody>
      </p:sp>
      <p:sp>
        <p:nvSpPr>
          <p:cNvPr id="4" name="Rectangle 1"/>
          <p:cNvSpPr>
            <a:spLocks noChangeArrowheads="1"/>
          </p:cNvSpPr>
          <p:nvPr/>
        </p:nvSpPr>
        <p:spPr bwMode="auto">
          <a:xfrm>
            <a:off x="0" y="-233065"/>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
        <p:nvSpPr>
          <p:cNvPr id="5" name="Rectangle 2"/>
          <p:cNvSpPr>
            <a:spLocks noChangeArrowheads="1"/>
          </p:cNvSpPr>
          <p:nvPr/>
        </p:nvSpPr>
        <p:spPr bwMode="auto">
          <a:xfrm>
            <a:off x="0" y="-25316"/>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10000" y="2306177"/>
            <a:ext cx="9343934" cy="3416320"/>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"Yellow"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"Teal"</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"Maroon"</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"200"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5452" y="2885467"/>
            <a:ext cx="1810003" cy="2257740"/>
          </a:xfrm>
          <a:prstGeom prst="rect">
            <a:avLst/>
          </a:prstGeom>
        </p:spPr>
      </p:pic>
    </p:spTree>
    <p:extLst>
      <p:ext uri="{BB962C8B-B14F-4D97-AF65-F5344CB8AC3E}">
        <p14:creationId xmlns:p14="http://schemas.microsoft.com/office/powerpoint/2010/main" val="4878090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Alignment affects </a:t>
            </a:r>
            <a:r>
              <a:rPr lang="en-US" b="0" dirty="0" smtClean="0"/>
              <a:t>layout cont’</a:t>
            </a:r>
            <a:endParaRPr lang="en-US" dirty="0"/>
          </a:p>
        </p:txBody>
      </p:sp>
      <p:sp>
        <p:nvSpPr>
          <p:cNvPr id="4" name="Rectangle 1"/>
          <p:cNvSpPr>
            <a:spLocks noChangeArrowheads="1"/>
          </p:cNvSpPr>
          <p:nvPr/>
        </p:nvSpPr>
        <p:spPr bwMode="auto">
          <a:xfrm>
            <a:off x="0" y="-233065"/>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
        <p:nvSpPr>
          <p:cNvPr id="5" name="Rectangle 2"/>
          <p:cNvSpPr>
            <a:spLocks noChangeArrowheads="1"/>
          </p:cNvSpPr>
          <p:nvPr/>
        </p:nvSpPr>
        <p:spPr bwMode="auto">
          <a:xfrm>
            <a:off x="0" y="-25316"/>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Content Placeholder 8"/>
          <p:cNvSpPr>
            <a:spLocks noGrp="1"/>
          </p:cNvSpPr>
          <p:nvPr>
            <p:ph idx="1"/>
          </p:nvPr>
        </p:nvSpPr>
        <p:spPr/>
        <p:txBody>
          <a:bodyPr/>
          <a:lstStyle/>
          <a:p>
            <a:r>
              <a:rPr lang="en-US" altLang="en-US" dirty="0"/>
              <a:t>Other </a:t>
            </a:r>
            <a:r>
              <a:rPr lang="en-US" altLang="en-US" b="1" u="sng" dirty="0"/>
              <a:t>Panel</a:t>
            </a:r>
            <a:r>
              <a:rPr lang="en-US" altLang="en-US" dirty="0"/>
              <a:t> types behave slightly differently. For example, let's take a look at </a:t>
            </a:r>
            <a:r>
              <a:rPr lang="en-US" altLang="en-US" b="1" u="sng" dirty="0"/>
              <a:t>StackPanel</a:t>
            </a:r>
            <a:r>
              <a:rPr lang="en-US" altLang="en-US" dirty="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10" name="Rectangle 9"/>
          <p:cNvSpPr/>
          <p:nvPr/>
        </p:nvSpPr>
        <p:spPr>
          <a:xfrm>
            <a:off x="818711" y="2729257"/>
            <a:ext cx="8011390" cy="3416320"/>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 </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"Yellow"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"Teal"</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lvl="2"/>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"Maroon"</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"200"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6692" y="2911672"/>
            <a:ext cx="1810003" cy="2257740"/>
          </a:xfrm>
          <a:prstGeom prst="rect">
            <a:avLst/>
          </a:prstGeom>
        </p:spPr>
      </p:pic>
    </p:spTree>
    <p:extLst>
      <p:ext uri="{BB962C8B-B14F-4D97-AF65-F5344CB8AC3E}">
        <p14:creationId xmlns:p14="http://schemas.microsoft.com/office/powerpoint/2010/main" val="113830245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Alignment affects </a:t>
            </a:r>
            <a:r>
              <a:rPr lang="en-US" b="0" dirty="0" smtClean="0"/>
              <a:t>layout cont’</a:t>
            </a:r>
            <a:endParaRPr lang="en-US" dirty="0"/>
          </a:p>
        </p:txBody>
      </p:sp>
      <p:sp>
        <p:nvSpPr>
          <p:cNvPr id="4" name="Rectangle 1"/>
          <p:cNvSpPr>
            <a:spLocks noChangeArrowheads="1"/>
          </p:cNvSpPr>
          <p:nvPr/>
        </p:nvSpPr>
        <p:spPr bwMode="auto">
          <a:xfrm>
            <a:off x="0" y="-233065"/>
            <a:ext cx="184731" cy="92333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r>
            <a:br>
              <a:rPr lang="en-US" altLang="en-US" dirty="0"/>
            </a:br>
            <a:endParaRPr lang="en-US" altLang="en-US" dirty="0"/>
          </a:p>
        </p:txBody>
      </p:sp>
      <p:sp>
        <p:nvSpPr>
          <p:cNvPr id="5" name="Rectangle 2"/>
          <p:cNvSpPr>
            <a:spLocks noChangeArrowheads="1"/>
          </p:cNvSpPr>
          <p:nvPr/>
        </p:nvSpPr>
        <p:spPr bwMode="auto">
          <a:xfrm>
            <a:off x="0" y="-25316"/>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Content Placeholder 8"/>
          <p:cNvSpPr>
            <a:spLocks noGrp="1"/>
          </p:cNvSpPr>
          <p:nvPr>
            <p:ph idx="1"/>
          </p:nvPr>
        </p:nvSpPr>
        <p:spPr/>
        <p:txBody>
          <a:bodyPr/>
          <a:lstStyle/>
          <a:p>
            <a:r>
              <a:rPr lang="en-US" dirty="0"/>
              <a:t>A vertical </a:t>
            </a:r>
            <a:r>
              <a:rPr lang="en-US" b="1" u="sng" dirty="0"/>
              <a:t>StackPanel</a:t>
            </a:r>
            <a:r>
              <a:rPr lang="en-US" dirty="0"/>
              <a:t> stacks its children one after the other, and stretches to accommodate the combined height of all children. The red </a:t>
            </a:r>
            <a:r>
              <a:rPr lang="en-US" b="1" u="sng" dirty="0"/>
              <a:t>StackPanel</a:t>
            </a:r>
            <a:r>
              <a:rPr lang="en-US" dirty="0"/>
              <a:t> in the example above is now 220 points high and aligned to the top of the yellow </a:t>
            </a:r>
            <a:r>
              <a:rPr lang="en-US" b="1" u="sng" dirty="0"/>
              <a:t>Panel</a:t>
            </a:r>
            <a:r>
              <a:rPr lang="en-US" dirty="0"/>
              <a:t>. You can find more details on </a:t>
            </a:r>
            <a:r>
              <a:rPr lang="en-US" b="1" u="sng" dirty="0"/>
              <a:t>StackPanel</a:t>
            </a:r>
            <a:r>
              <a:rPr lang="en-US" dirty="0"/>
              <a:t> behaviour in StackPanel docs.</a:t>
            </a:r>
          </a:p>
          <a:p>
            <a:endParaRPr lang="en-US" dirty="0"/>
          </a:p>
          <a:p>
            <a:r>
              <a:rPr lang="en-US" dirty="0"/>
              <a:t>It's worth noting that aside from </a:t>
            </a:r>
            <a:r>
              <a:rPr lang="en-US" b="1" u="sng" dirty="0"/>
              <a:t>Alignment</a:t>
            </a:r>
            <a:r>
              <a:rPr lang="en-US" dirty="0"/>
              <a:t>, other visual properties have an effect on the layout calculation too. These include </a:t>
            </a:r>
            <a:r>
              <a:rPr lang="en-US" b="1" u="sng" dirty="0"/>
              <a:t>Width</a:t>
            </a:r>
            <a:r>
              <a:rPr lang="en-US" dirty="0"/>
              <a:t>, </a:t>
            </a:r>
            <a:r>
              <a:rPr lang="en-US" b="1" u="sng" dirty="0"/>
              <a:t>Height</a:t>
            </a:r>
            <a:r>
              <a:rPr lang="en-US" dirty="0"/>
              <a:t>, </a:t>
            </a:r>
            <a:r>
              <a:rPr lang="en-US" b="1" u="sng" dirty="0" err="1"/>
              <a:t>MinWidth</a:t>
            </a:r>
            <a:r>
              <a:rPr lang="en-US" dirty="0"/>
              <a:t>, </a:t>
            </a:r>
            <a:r>
              <a:rPr lang="en-US" b="1" u="sng" dirty="0" err="1"/>
              <a:t>MinHeight</a:t>
            </a:r>
            <a:r>
              <a:rPr lang="en-US" dirty="0"/>
              <a:t>, </a:t>
            </a:r>
            <a:r>
              <a:rPr lang="en-US" b="1" u="sng" dirty="0" err="1"/>
              <a:t>MaxWidth</a:t>
            </a:r>
            <a:r>
              <a:rPr lang="en-US" dirty="0"/>
              <a:t>, </a:t>
            </a:r>
            <a:r>
              <a:rPr lang="en-US" b="1" u="sng" dirty="0" err="1"/>
              <a:t>MaxHeight</a:t>
            </a:r>
            <a:r>
              <a:rPr lang="en-US" dirty="0"/>
              <a:t>, </a:t>
            </a:r>
            <a:r>
              <a:rPr lang="en-US" b="1" u="sng" dirty="0"/>
              <a:t>X</a:t>
            </a:r>
            <a:r>
              <a:rPr lang="en-US" dirty="0"/>
              <a:t>, </a:t>
            </a:r>
            <a:r>
              <a:rPr lang="en-US" b="1" u="sng" dirty="0"/>
              <a:t>Y</a:t>
            </a:r>
            <a:r>
              <a:rPr lang="en-US" dirty="0"/>
              <a:t>, </a:t>
            </a:r>
            <a:r>
              <a:rPr lang="en-US" b="1" u="sng" dirty="0"/>
              <a:t>Margin</a:t>
            </a:r>
            <a:r>
              <a:rPr lang="en-US" dirty="0"/>
              <a:t>, </a:t>
            </a:r>
            <a:r>
              <a:rPr lang="en-US" b="1" u="sng" dirty="0"/>
              <a:t>Padding</a:t>
            </a:r>
            <a:r>
              <a:rPr lang="en-US" dirty="0"/>
              <a:t> and a few more. When setting such properties, be sure to always test how your layout looks on different target devices.</a:t>
            </a:r>
          </a:p>
        </p:txBody>
      </p:sp>
    </p:spTree>
    <p:extLst>
      <p:ext uri="{BB962C8B-B14F-4D97-AF65-F5344CB8AC3E}">
        <p14:creationId xmlns:p14="http://schemas.microsoft.com/office/powerpoint/2010/main" val="24173935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List of commonly used layout </a:t>
            </a:r>
            <a:r>
              <a:rPr lang="en-US" b="0" dirty="0" smtClean="0"/>
              <a:t>controls</a:t>
            </a:r>
            <a:endParaRPr lang="en-US" dirty="0"/>
          </a:p>
        </p:txBody>
      </p:sp>
      <p:sp>
        <p:nvSpPr>
          <p:cNvPr id="3" name="Content Placeholder 2"/>
          <p:cNvSpPr>
            <a:spLocks noGrp="1"/>
          </p:cNvSpPr>
          <p:nvPr>
            <p:ph idx="1"/>
          </p:nvPr>
        </p:nvSpPr>
        <p:spPr>
          <a:xfrm>
            <a:off x="818712" y="2427007"/>
            <a:ext cx="7410888" cy="3636511"/>
          </a:xfrm>
        </p:spPr>
        <p:txBody>
          <a:bodyPr/>
          <a:lstStyle/>
          <a:p>
            <a:pPr algn="just"/>
            <a:r>
              <a:rPr lang="en-US" sz="3200" dirty="0" smtClean="0"/>
              <a:t> DockPanel</a:t>
            </a:r>
            <a:endParaRPr lang="en-US" dirty="0"/>
          </a:p>
          <a:p>
            <a:pPr algn="just"/>
            <a:r>
              <a:rPr lang="en-US" b="1" u="sng" dirty="0"/>
              <a:t>DockPanel</a:t>
            </a:r>
            <a:r>
              <a:rPr lang="en-US" dirty="0"/>
              <a:t> is one of the most frequently used layout containers. It lets us dock elements to its sides, consuming that space in the process so that the next item being docked only considers the remaining space. See the </a:t>
            </a:r>
            <a:r>
              <a:rPr lang="en-US" dirty="0">
                <a:hlinkClick r:id="rId2"/>
              </a:rPr>
              <a:t>DockPanel docs </a:t>
            </a:r>
            <a:r>
              <a:rPr lang="en-US" dirty="0"/>
              <a:t>for more details</a:t>
            </a:r>
            <a:r>
              <a:rPr lang="en-US" dirty="0" smtClean="0"/>
              <a:t>.</a:t>
            </a:r>
          </a:p>
          <a:p>
            <a:pPr algn="just"/>
            <a:endParaRPr lang="en-US" dirty="0"/>
          </a:p>
          <a:p>
            <a:pPr algn="just"/>
            <a:endParaRPr lang="en-US" dirty="0" smtClean="0"/>
          </a:p>
          <a:p>
            <a:pPr algn="just"/>
            <a:endParaRPr lang="en-US" dirty="0"/>
          </a:p>
          <a:p>
            <a:pPr algn="just"/>
            <a:endParaRPr lang="en-US" dirty="0"/>
          </a:p>
          <a:p>
            <a:pPr algn="just"/>
            <a:endParaRPr lang="en-US" dirty="0"/>
          </a:p>
        </p:txBody>
      </p:sp>
      <p:sp>
        <p:nvSpPr>
          <p:cNvPr id="4" name="Rectangle 3"/>
          <p:cNvSpPr/>
          <p:nvPr/>
        </p:nvSpPr>
        <p:spPr>
          <a:xfrm>
            <a:off x="818712" y="4467403"/>
            <a:ext cx="6278124" cy="1754326"/>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Rect</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"Left"</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"50"</a:t>
            </a:r>
            <a:r>
              <a:rPr lang="en-US" dirty="0">
                <a:solidFill>
                  <a:srgbClr val="7DCBC4"/>
                </a:solidFill>
                <a:latin typeface="Source Code Pro Regular"/>
              </a:rPr>
              <a:t> </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Rect</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Rect</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"Right"</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Rect</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"Yellow"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078" y="2713610"/>
            <a:ext cx="3645772" cy="3639901"/>
          </a:xfrm>
          <a:prstGeom prst="rect">
            <a:avLst/>
          </a:prstGeom>
        </p:spPr>
      </p:pic>
    </p:spTree>
    <p:extLst>
      <p:ext uri="{BB962C8B-B14F-4D97-AF65-F5344CB8AC3E}">
        <p14:creationId xmlns:p14="http://schemas.microsoft.com/office/powerpoint/2010/main" val="26852865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a:t>
            </a:r>
            <a:r>
              <a:rPr lang="en-US" sz="3600" b="0" dirty="0" smtClean="0"/>
              <a:t>controls cont’</a:t>
            </a:r>
            <a:endParaRPr lang="en-US" sz="3600" dirty="0"/>
          </a:p>
        </p:txBody>
      </p:sp>
      <p:sp>
        <p:nvSpPr>
          <p:cNvPr id="3" name="Content Placeholder 2"/>
          <p:cNvSpPr>
            <a:spLocks noGrp="1"/>
          </p:cNvSpPr>
          <p:nvPr>
            <p:ph idx="1"/>
          </p:nvPr>
        </p:nvSpPr>
        <p:spPr/>
        <p:txBody>
          <a:bodyPr/>
          <a:lstStyle/>
          <a:p>
            <a:pPr algn="just"/>
            <a:r>
              <a:rPr lang="en-US" sz="3200" dirty="0" smtClean="0"/>
              <a:t> StackPanel</a:t>
            </a:r>
            <a:endParaRPr lang="en-US" dirty="0" smtClean="0"/>
          </a:p>
          <a:p>
            <a:pPr algn="just"/>
            <a:r>
              <a:rPr lang="en-US" dirty="0" smtClean="0"/>
              <a:t>As </a:t>
            </a:r>
            <a:r>
              <a:rPr lang="en-US" dirty="0"/>
              <a:t>the name suggests, you want to use a StackPanel for stacking items. This is very useful when creating lists of items, but it's applicable in any situation when you need to stack elements either vertically or horizontally. We often use StackPanel when we don't know exactly how many items we need to display. The StackPanel can just grow to fit as many children as it is given (unlike the DockPanel for example). Because of this, a StackPanel can grow to become larger than its parent, overflowing its available size. See the StackPanel docs for more details.</a:t>
            </a:r>
          </a:p>
          <a:p>
            <a:pPr algn="just"/>
            <a:endParaRPr lang="en-US" dirty="0"/>
          </a:p>
          <a:p>
            <a:pPr algn="just"/>
            <a:endParaRPr lang="en-US" dirty="0"/>
          </a:p>
        </p:txBody>
      </p:sp>
    </p:spTree>
    <p:extLst>
      <p:ext uri="{BB962C8B-B14F-4D97-AF65-F5344CB8AC3E}">
        <p14:creationId xmlns:p14="http://schemas.microsoft.com/office/powerpoint/2010/main" val="19775865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controls cont’</a:t>
            </a:r>
            <a:endParaRPr lang="en-US" sz="3600" dirty="0"/>
          </a:p>
        </p:txBody>
      </p:sp>
      <p:sp>
        <p:nvSpPr>
          <p:cNvPr id="4" name="Rectangle 3"/>
          <p:cNvSpPr/>
          <p:nvPr/>
        </p:nvSpPr>
        <p:spPr>
          <a:xfrm>
            <a:off x="809999" y="2347121"/>
            <a:ext cx="9453117" cy="2308324"/>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"8"</a:t>
            </a:r>
            <a:r>
              <a:rPr lang="en-US" dirty="0">
                <a:solidFill>
                  <a:srgbClr val="7DCBC4"/>
                </a:solidFill>
                <a:latin typeface="Source Code Pro Regular"/>
              </a:rPr>
              <a:t> </a:t>
            </a:r>
            <a:r>
              <a:rPr lang="en-US" dirty="0" err="1">
                <a:solidFill>
                  <a:srgbClr val="FFCB6B"/>
                </a:solidFill>
                <a:latin typeface="Source Code Pro Regular"/>
              </a:rPr>
              <a:t>ItemSpacing</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 </a:t>
            </a:r>
            <a:r>
              <a:rPr lang="en-US" dirty="0">
                <a:solidFill>
                  <a:srgbClr val="FFCB6B"/>
                </a:solidFill>
                <a:latin typeface="Source Code Pro Regular"/>
              </a:rPr>
              <a:t>Count</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"The title of an item"</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fff</a:t>
            </a:r>
            <a:r>
              <a:rPr lang="en-US" dirty="0">
                <a:solidFill>
                  <a:srgbClr val="C3E88D"/>
                </a:solidFill>
                <a:latin typeface="Source Code Pro Regular"/>
              </a:rPr>
              <a:t>"</a:t>
            </a:r>
            <a:r>
              <a:rPr lang="en-US" dirty="0">
                <a:solidFill>
                  <a:srgbClr val="7DCBC4"/>
                </a:solidFill>
                <a:latin typeface="Source Code Pro Regular"/>
              </a:rPr>
              <a:t> </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Layer</a:t>
            </a:r>
            <a:r>
              <a:rPr lang="en-US" dirty="0">
                <a:solidFill>
                  <a:srgbClr val="7DCBC4"/>
                </a:solidFill>
                <a:latin typeface="Source Code Pro Regular"/>
              </a:rPr>
              <a:t>=</a:t>
            </a:r>
            <a:r>
              <a:rPr lang="en-US" dirty="0">
                <a:solidFill>
                  <a:srgbClr val="C3E88D"/>
                </a:solidFill>
                <a:latin typeface="Source Code Pro Regular"/>
              </a:rPr>
              <a:t>"Background"</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521" y="3898102"/>
            <a:ext cx="1981477" cy="2610214"/>
          </a:xfrm>
          <a:prstGeom prst="rect">
            <a:avLst/>
          </a:prstGeom>
        </p:spPr>
      </p:pic>
    </p:spTree>
    <p:extLst>
      <p:ext uri="{BB962C8B-B14F-4D97-AF65-F5344CB8AC3E}">
        <p14:creationId xmlns:p14="http://schemas.microsoft.com/office/powerpoint/2010/main" val="21598768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a:t>
            </a:r>
            <a:r>
              <a:rPr lang="en-US" sz="3600" b="0" dirty="0" smtClean="0"/>
              <a:t>controls cont’</a:t>
            </a:r>
            <a:endParaRPr lang="en-US" sz="3600" dirty="0"/>
          </a:p>
        </p:txBody>
      </p:sp>
      <p:sp>
        <p:nvSpPr>
          <p:cNvPr id="3" name="Content Placeholder 2"/>
          <p:cNvSpPr>
            <a:spLocks noGrp="1"/>
          </p:cNvSpPr>
          <p:nvPr>
            <p:ph idx="1"/>
          </p:nvPr>
        </p:nvSpPr>
        <p:spPr/>
        <p:txBody>
          <a:bodyPr/>
          <a:lstStyle/>
          <a:p>
            <a:pPr algn="just"/>
            <a:r>
              <a:rPr lang="en-US" sz="3200" dirty="0" smtClean="0"/>
              <a:t> Grid</a:t>
            </a:r>
            <a:endParaRPr lang="en-US" dirty="0" smtClean="0"/>
          </a:p>
          <a:p>
            <a:pPr algn="just"/>
            <a:r>
              <a:rPr lang="en-US" b="1" u="sng" dirty="0"/>
              <a:t>Grid</a:t>
            </a:r>
            <a:r>
              <a:rPr lang="en-US" dirty="0"/>
              <a:t> comes in handy when you need to build a responsive layout with flexible row or column sizes. By default, elements in a </a:t>
            </a:r>
            <a:r>
              <a:rPr lang="en-US" b="1" u="sng" dirty="0"/>
              <a:t>Grid</a:t>
            </a:r>
            <a:r>
              <a:rPr lang="en-US" dirty="0"/>
              <a:t> are placed in the order they appear in UX, from left to right, top to bottom. However, you have full control over how a </a:t>
            </a:r>
            <a:r>
              <a:rPr lang="en-US" b="1" u="sng" dirty="0"/>
              <a:t>Grid</a:t>
            </a:r>
            <a:r>
              <a:rPr lang="en-US" dirty="0"/>
              <a:t> behaves by using its properties </a:t>
            </a:r>
            <a:r>
              <a:rPr lang="en-US" b="1" u="sng" dirty="0"/>
              <a:t>RowCount</a:t>
            </a:r>
            <a:r>
              <a:rPr lang="en-US" dirty="0"/>
              <a:t> and </a:t>
            </a:r>
            <a:r>
              <a:rPr lang="en-US" b="1" u="sng" dirty="0"/>
              <a:t>ColumnCount</a:t>
            </a:r>
            <a:r>
              <a:rPr lang="en-US" dirty="0"/>
              <a:t>, or </a:t>
            </a:r>
            <a:r>
              <a:rPr lang="en-US" b="1" u="sng" dirty="0"/>
              <a:t>Rows</a:t>
            </a:r>
            <a:r>
              <a:rPr lang="en-US" dirty="0"/>
              <a:t> and </a:t>
            </a:r>
            <a:r>
              <a:rPr lang="en-US" b="1" u="sng" dirty="0"/>
              <a:t>Columns</a:t>
            </a:r>
            <a:r>
              <a:rPr lang="en-US" dirty="0"/>
              <a:t>. You can also explicitly tell each child to which row and column it should attach itself by using the </a:t>
            </a:r>
            <a:r>
              <a:rPr lang="en-US" b="1" u="sng" dirty="0"/>
              <a:t>Row</a:t>
            </a:r>
            <a:r>
              <a:rPr lang="en-US" dirty="0"/>
              <a:t>, </a:t>
            </a:r>
            <a:r>
              <a:rPr lang="en-US" b="1" u="sng" dirty="0"/>
              <a:t>Column</a:t>
            </a:r>
            <a:r>
              <a:rPr lang="en-US" dirty="0"/>
              <a:t>, </a:t>
            </a:r>
            <a:r>
              <a:rPr lang="en-US" b="1" u="sng" dirty="0"/>
              <a:t>RowSpan</a:t>
            </a:r>
            <a:r>
              <a:rPr lang="en-US" dirty="0"/>
              <a:t> and </a:t>
            </a:r>
            <a:r>
              <a:rPr lang="en-US" b="1" u="sng" dirty="0"/>
              <a:t>ColumnSpan</a:t>
            </a:r>
            <a:r>
              <a:rPr lang="en-US" dirty="0"/>
              <a:t> properties. See the </a:t>
            </a:r>
            <a:r>
              <a:rPr lang="en-US" dirty="0">
                <a:hlinkClick r:id="rId2"/>
              </a:rPr>
              <a:t>Grid docs</a:t>
            </a:r>
            <a:r>
              <a:rPr lang="en-US" dirty="0"/>
              <a:t> for more details.</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93471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Making some </a:t>
            </a:r>
            <a:r>
              <a:rPr lang="en-US" b="0" dirty="0" smtClean="0"/>
              <a:t>changes</a:t>
            </a:r>
            <a:endParaRPr lang="en-US" dirty="0"/>
          </a:p>
        </p:txBody>
      </p:sp>
      <p:sp>
        <p:nvSpPr>
          <p:cNvPr id="3" name="Content Placeholder 2"/>
          <p:cNvSpPr>
            <a:spLocks noGrp="1"/>
          </p:cNvSpPr>
          <p:nvPr>
            <p:ph idx="1"/>
          </p:nvPr>
        </p:nvSpPr>
        <p:spPr>
          <a:xfrm>
            <a:off x="818712" y="2222287"/>
            <a:ext cx="3862470" cy="3636511"/>
          </a:xfrm>
        </p:spPr>
        <p:txBody>
          <a:bodyPr/>
          <a:lstStyle/>
          <a:p>
            <a:pPr algn="just"/>
            <a:r>
              <a:rPr lang="en-US" dirty="0"/>
              <a:t>To open the project in your text editor, either click the "Project" tab and select </a:t>
            </a:r>
            <a:r>
              <a:rPr lang="en-US" dirty="0" smtClean="0"/>
              <a:t>MainView.ux </a:t>
            </a:r>
            <a:r>
              <a:rPr lang="en-US" dirty="0"/>
              <a:t>or open the project folder directly from your text editor</a:t>
            </a:r>
            <a:r>
              <a:rPr lang="en-US" dirty="0" smtClean="0"/>
              <a:t>.</a:t>
            </a:r>
          </a:p>
          <a:p>
            <a:pPr algn="just"/>
            <a:r>
              <a:rPr lang="en-US" dirty="0"/>
              <a:t>To get started, paste the following code directly </a:t>
            </a:r>
            <a:r>
              <a:rPr lang="en-US" dirty="0" smtClean="0"/>
              <a:t>into </a:t>
            </a:r>
            <a:r>
              <a:rPr lang="en-US" dirty="0"/>
              <a:t>MainView.ux , replacing the existing code:</a:t>
            </a:r>
          </a:p>
        </p:txBody>
      </p:sp>
      <p:sp>
        <p:nvSpPr>
          <p:cNvPr id="7" name="Content Placeholder 2"/>
          <p:cNvSpPr txBox="1">
            <a:spLocks/>
          </p:cNvSpPr>
          <p:nvPr/>
        </p:nvSpPr>
        <p:spPr>
          <a:xfrm>
            <a:off x="5352043" y="2222287"/>
            <a:ext cx="386247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p:txBody>
      </p:sp>
      <p:sp>
        <p:nvSpPr>
          <p:cNvPr id="9" name="Content Placeholder 2"/>
          <p:cNvSpPr txBox="1">
            <a:spLocks/>
          </p:cNvSpPr>
          <p:nvPr/>
        </p:nvSpPr>
        <p:spPr>
          <a:xfrm>
            <a:off x="5352043" y="2222287"/>
            <a:ext cx="386247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p:txBody>
      </p:sp>
      <p:sp>
        <p:nvSpPr>
          <p:cNvPr id="10" name="Rectangle 9"/>
          <p:cNvSpPr/>
          <p:nvPr/>
        </p:nvSpPr>
        <p:spPr>
          <a:xfrm>
            <a:off x="5285998" y="2581154"/>
            <a:ext cx="6096000" cy="2862322"/>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 </a:t>
            </a:r>
            <a:r>
              <a:rPr lang="en-US" dirty="0">
                <a:solidFill>
                  <a:srgbClr val="FFCB6B"/>
                </a:solidFill>
                <a:latin typeface="Source Code Pro Regular"/>
              </a:rPr>
              <a:t>Background</a:t>
            </a:r>
            <a:r>
              <a:rPr lang="en-US" dirty="0">
                <a:solidFill>
                  <a:srgbClr val="7DCBC4"/>
                </a:solidFill>
                <a:latin typeface="Source Code Pro Regular"/>
              </a:rPr>
              <a:t>=</a:t>
            </a:r>
            <a:r>
              <a:rPr lang="en-US" dirty="0">
                <a:solidFill>
                  <a:srgbClr val="C3E88D"/>
                </a:solidFill>
                <a:latin typeface="Source Code Pro Regular"/>
              </a:rPr>
              <a:t>"#2196F3"</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      &lt;</a:t>
            </a:r>
            <a:r>
              <a:rPr lang="en-US" dirty="0" err="1">
                <a:solidFill>
                  <a:srgbClr val="FF5370"/>
                </a:solidFill>
                <a:latin typeface="Source Code Pro Regular"/>
              </a:rPr>
              <a:t>ClientPanel</a:t>
            </a:r>
            <a:r>
              <a:rPr lang="en-US" dirty="0" smtClean="0">
                <a:solidFill>
                  <a:srgbClr val="7DCBC4"/>
                </a:solidFill>
                <a:latin typeface="Source Code Pro Regular"/>
              </a:rPr>
              <a:t>&gt;</a:t>
            </a:r>
          </a:p>
          <a:p>
            <a:r>
              <a:rPr lang="en-US" dirty="0" smtClean="0">
                <a:solidFill>
                  <a:srgbClr val="7DCBC4"/>
                </a:solidFill>
                <a:latin typeface="Source Code Pro Regular"/>
              </a:rPr>
              <a:t>         &lt;</a:t>
            </a:r>
            <a:r>
              <a:rPr lang="en-US" dirty="0">
                <a:solidFill>
                  <a:srgbClr val="FF5370"/>
                </a:solidFill>
                <a:latin typeface="Source Code Pro Regular"/>
              </a:rPr>
              <a:t>StackPanel</a:t>
            </a:r>
            <a:r>
              <a:rPr lang="en-US" dirty="0">
                <a:solidFill>
                  <a:srgbClr val="7DCBC4"/>
                </a:solidFill>
                <a:latin typeface="Source Code Pro Regular"/>
              </a:rPr>
              <a:t> </a:t>
            </a:r>
            <a:r>
              <a:rPr lang="en-US" dirty="0" err="1">
                <a:solidFill>
                  <a:srgbClr val="FFCB6B"/>
                </a:solidFill>
                <a:latin typeface="Source Code Pro Regular"/>
              </a:rPr>
              <a:t>ItemSpacing</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"30"</a:t>
            </a:r>
            <a:r>
              <a:rPr lang="en-US" dirty="0">
                <a:solidFill>
                  <a:srgbClr val="7DCBC4"/>
                </a:solidFill>
                <a:latin typeface="Source Code Pro Regular"/>
              </a:rPr>
              <a:t>&gt;</a:t>
            </a:r>
            <a:r>
              <a:rPr lang="en-US" dirty="0">
                <a:solidFill>
                  <a:srgbClr val="FFFFFF"/>
                </a:solidFill>
                <a:latin typeface="Source Code Pro Regular"/>
              </a:rPr>
              <a:t>Hello, world!</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               &lt;</a:t>
            </a:r>
            <a:r>
              <a:rPr lang="en-US" dirty="0">
                <a:solidFill>
                  <a:srgbClr val="FF5370"/>
                </a:solidFill>
                <a:latin typeface="Source Code Pro Regular"/>
              </a:rPr>
              <a:t>Slider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Button</a:t>
            </a:r>
            <a:r>
              <a:rPr lang="en-US" dirty="0">
                <a:solidFill>
                  <a:srgbClr val="7DCBC4"/>
                </a:solidFill>
                <a:latin typeface="Source Code Pro Regular"/>
              </a:rPr>
              <a:t> </a:t>
            </a:r>
            <a:r>
              <a:rPr lang="en-US" dirty="0">
                <a:solidFill>
                  <a:srgbClr val="FFCB6B"/>
                </a:solidFill>
                <a:latin typeface="Source Code Pro Regular"/>
              </a:rPr>
              <a:t>Text</a:t>
            </a:r>
            <a:r>
              <a:rPr lang="en-US" dirty="0">
                <a:solidFill>
                  <a:srgbClr val="7DCBC4"/>
                </a:solidFill>
                <a:latin typeface="Source Code Pro Regular"/>
              </a:rPr>
              <a:t>=</a:t>
            </a:r>
            <a:r>
              <a:rPr lang="en-US" dirty="0">
                <a:solidFill>
                  <a:srgbClr val="C3E88D"/>
                </a:solidFill>
                <a:latin typeface="Source Code Pro Regular"/>
              </a:rPr>
              <a:t>"Button"</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Switch</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"Left"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ClientPanel</a:t>
            </a:r>
            <a:r>
              <a:rPr lang="en-US" dirty="0" smtClean="0">
                <a:solidFill>
                  <a:srgbClr val="7DCBC4"/>
                </a:solidFill>
                <a:latin typeface="Source Code Pro Regular"/>
              </a:rPr>
              <a:t>&gt;</a:t>
            </a:r>
          </a:p>
          <a:p>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44733016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controls cont’</a:t>
            </a:r>
            <a:endParaRPr lang="en-US" sz="3600" dirty="0"/>
          </a:p>
        </p:txBody>
      </p:sp>
      <p:sp>
        <p:nvSpPr>
          <p:cNvPr id="3" name="Rectangle 2"/>
          <p:cNvSpPr/>
          <p:nvPr/>
        </p:nvSpPr>
        <p:spPr>
          <a:xfrm>
            <a:off x="810000" y="2290508"/>
            <a:ext cx="7829034" cy="3139321"/>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RowCount</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a:solidFill>
                  <a:srgbClr val="FFCB6B"/>
                </a:solidFill>
                <a:latin typeface="Source Code Pro Regular"/>
              </a:rPr>
              <a:t>Columns</a:t>
            </a:r>
            <a:r>
              <a:rPr lang="en-US" dirty="0">
                <a:solidFill>
                  <a:srgbClr val="7DCBC4"/>
                </a:solidFill>
                <a:latin typeface="Source Code Pro Regular"/>
              </a:rPr>
              <a:t>=</a:t>
            </a:r>
            <a:r>
              <a:rPr lang="en-US" dirty="0">
                <a:solidFill>
                  <a:srgbClr val="C3E88D"/>
                </a:solidFill>
                <a:latin typeface="Source Code Pro Regular"/>
              </a:rPr>
              <a:t>"1*,2*"</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"Top 1/3"</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fff</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"#f81"</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"Top 2/3"</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fff</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ColumnSpan</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"#1f8"</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"Bottom half"</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521" y="2819615"/>
            <a:ext cx="1981477" cy="2610214"/>
          </a:xfrm>
          <a:prstGeom prst="rect">
            <a:avLst/>
          </a:prstGeom>
        </p:spPr>
      </p:pic>
    </p:spTree>
    <p:extLst>
      <p:ext uri="{BB962C8B-B14F-4D97-AF65-F5344CB8AC3E}">
        <p14:creationId xmlns:p14="http://schemas.microsoft.com/office/powerpoint/2010/main" val="31818021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a:t>
            </a:r>
            <a:r>
              <a:rPr lang="en-US" sz="3600" b="0" dirty="0" smtClean="0"/>
              <a:t>controls cont’</a:t>
            </a:r>
            <a:endParaRPr lang="en-US" sz="3600" dirty="0"/>
          </a:p>
        </p:txBody>
      </p:sp>
      <p:sp>
        <p:nvSpPr>
          <p:cNvPr id="3" name="Content Placeholder 2"/>
          <p:cNvSpPr>
            <a:spLocks noGrp="1"/>
          </p:cNvSpPr>
          <p:nvPr>
            <p:ph idx="1"/>
          </p:nvPr>
        </p:nvSpPr>
        <p:spPr/>
        <p:txBody>
          <a:bodyPr/>
          <a:lstStyle/>
          <a:p>
            <a:pPr algn="just"/>
            <a:r>
              <a:rPr lang="en-US" sz="3200" dirty="0" smtClean="0"/>
              <a:t> WrapPanel</a:t>
            </a:r>
            <a:endParaRPr lang="en-US" dirty="0" smtClean="0"/>
          </a:p>
          <a:p>
            <a:pPr algn="just"/>
            <a:r>
              <a:rPr lang="en-US" dirty="0"/>
              <a:t>The </a:t>
            </a:r>
            <a:r>
              <a:rPr lang="en-US" b="1" u="sng" dirty="0"/>
              <a:t>WrapPanel</a:t>
            </a:r>
            <a:r>
              <a:rPr lang="en-US" dirty="0"/>
              <a:t> is used when you need to lay out children one after another in a given orientation, and wrap around whenever you reach the end of the available space in a particular direction. By default it lays its children out horizontally, and wraps around vertically. See the </a:t>
            </a:r>
            <a:r>
              <a:rPr lang="en-US" dirty="0">
                <a:hlinkClick r:id="rId2"/>
              </a:rPr>
              <a:t>WrapPanel docs </a:t>
            </a:r>
            <a:r>
              <a:rPr lang="en-US" dirty="0"/>
              <a:t>for more details.</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17652858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controls cont’</a:t>
            </a:r>
            <a:endParaRPr lang="en-US" sz="3600" dirty="0"/>
          </a:p>
        </p:txBody>
      </p:sp>
      <p:sp>
        <p:nvSpPr>
          <p:cNvPr id="4" name="Rectangle 3"/>
          <p:cNvSpPr/>
          <p:nvPr/>
        </p:nvSpPr>
        <p:spPr>
          <a:xfrm>
            <a:off x="809999" y="2304154"/>
            <a:ext cx="8142931" cy="2585323"/>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WrapPanel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"128"</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"160"</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"48"</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"48"</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"128"</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WrapPanel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8646" y="2304154"/>
            <a:ext cx="1981477" cy="2610214"/>
          </a:xfrm>
          <a:prstGeom prst="rect">
            <a:avLst/>
          </a:prstGeom>
        </p:spPr>
      </p:pic>
    </p:spTree>
    <p:extLst>
      <p:ext uri="{BB962C8B-B14F-4D97-AF65-F5344CB8AC3E}">
        <p14:creationId xmlns:p14="http://schemas.microsoft.com/office/powerpoint/2010/main" val="2453715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a:t>
            </a:r>
            <a:r>
              <a:rPr lang="en-US" sz="3600" b="0" dirty="0" smtClean="0"/>
              <a:t>controls cont’</a:t>
            </a:r>
            <a:endParaRPr lang="en-US" sz="3600" dirty="0"/>
          </a:p>
        </p:txBody>
      </p:sp>
      <p:sp>
        <p:nvSpPr>
          <p:cNvPr id="3" name="Content Placeholder 2"/>
          <p:cNvSpPr>
            <a:spLocks noGrp="1"/>
          </p:cNvSpPr>
          <p:nvPr>
            <p:ph idx="1"/>
          </p:nvPr>
        </p:nvSpPr>
        <p:spPr/>
        <p:txBody>
          <a:bodyPr/>
          <a:lstStyle/>
          <a:p>
            <a:pPr algn="just"/>
            <a:r>
              <a:rPr lang="en-US" sz="3200" dirty="0" smtClean="0"/>
              <a:t>Panel</a:t>
            </a:r>
            <a:endParaRPr lang="en-US" dirty="0" smtClean="0"/>
          </a:p>
          <a:p>
            <a:pPr algn="just"/>
            <a:r>
              <a:rPr lang="en-US" dirty="0"/>
              <a:t>A </a:t>
            </a:r>
            <a:r>
              <a:rPr lang="en-US" b="1" u="sng" dirty="0"/>
              <a:t>Panel</a:t>
            </a:r>
            <a:r>
              <a:rPr lang="en-US" dirty="0"/>
              <a:t> is arguably the simplest container in Fuse. You want to use </a:t>
            </a:r>
            <a:r>
              <a:rPr lang="en-US" b="1" u="sng" dirty="0"/>
              <a:t>Panel</a:t>
            </a:r>
            <a:r>
              <a:rPr lang="en-US" dirty="0"/>
              <a:t> when you want to position its children in the same area of available space without subdividing it like for example </a:t>
            </a:r>
            <a:r>
              <a:rPr lang="en-US" b="1" u="sng" dirty="0"/>
              <a:t>DockPanel</a:t>
            </a:r>
            <a:r>
              <a:rPr lang="en-US" dirty="0"/>
              <a:t> does. Details can be found here.</a:t>
            </a:r>
          </a:p>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Rectangle 3"/>
          <p:cNvSpPr/>
          <p:nvPr/>
        </p:nvSpPr>
        <p:spPr>
          <a:xfrm>
            <a:off x="818712" y="3895382"/>
            <a:ext cx="7438184"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"24,0"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TextInput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"Some text"</a:t>
            </a:r>
            <a:r>
              <a:rPr lang="en-US" dirty="0">
                <a:solidFill>
                  <a:srgbClr val="7DCBC4"/>
                </a:solidFill>
                <a:latin typeface="Source Code Pro Regular"/>
              </a:rPr>
              <a:t> </a:t>
            </a:r>
            <a:r>
              <a:rPr lang="en-US" dirty="0" err="1">
                <a:solidFill>
                  <a:srgbClr val="FFCB6B"/>
                </a:solidFill>
                <a:latin typeface="Source Code Pro Regular"/>
              </a:rPr>
              <a:t>TextColor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fff</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"#18f"</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238" y="3611499"/>
            <a:ext cx="1981477" cy="2610214"/>
          </a:xfrm>
          <a:prstGeom prst="rect">
            <a:avLst/>
          </a:prstGeom>
        </p:spPr>
      </p:pic>
    </p:spTree>
    <p:extLst>
      <p:ext uri="{BB962C8B-B14F-4D97-AF65-F5344CB8AC3E}">
        <p14:creationId xmlns:p14="http://schemas.microsoft.com/office/powerpoint/2010/main" val="257331522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List of commonly used layout </a:t>
            </a:r>
            <a:r>
              <a:rPr lang="en-US" sz="3600" b="0" dirty="0" smtClean="0"/>
              <a:t>controls cont’</a:t>
            </a:r>
            <a:endParaRPr lang="en-US" sz="3600" dirty="0"/>
          </a:p>
        </p:txBody>
      </p:sp>
      <p:sp>
        <p:nvSpPr>
          <p:cNvPr id="3" name="Content Placeholder 2"/>
          <p:cNvSpPr>
            <a:spLocks noGrp="1"/>
          </p:cNvSpPr>
          <p:nvPr>
            <p:ph idx="1"/>
          </p:nvPr>
        </p:nvSpPr>
        <p:spPr>
          <a:xfrm>
            <a:off x="818712" y="2454303"/>
            <a:ext cx="10554574" cy="3636511"/>
          </a:xfrm>
        </p:spPr>
        <p:txBody>
          <a:bodyPr/>
          <a:lstStyle/>
          <a:p>
            <a:pPr algn="just"/>
            <a:r>
              <a:rPr lang="en-US" sz="3200" dirty="0" smtClean="0"/>
              <a:t> ScrollView</a:t>
            </a:r>
            <a:endParaRPr lang="en-US" dirty="0" smtClean="0"/>
          </a:p>
          <a:p>
            <a:pPr algn="just"/>
            <a:r>
              <a:rPr lang="en-US" dirty="0"/>
              <a:t>A </a:t>
            </a:r>
            <a:r>
              <a:rPr lang="en-US" b="1" u="sng" dirty="0"/>
              <a:t>ScrollView</a:t>
            </a:r>
            <a:r>
              <a:rPr lang="en-US" dirty="0"/>
              <a:t> is generally used to display content that is bigger than the screen of the device. A prominent example are lists of items. Note that a </a:t>
            </a:r>
            <a:r>
              <a:rPr lang="en-US" b="1" u="sng" dirty="0"/>
              <a:t>ScrollView</a:t>
            </a:r>
            <a:r>
              <a:rPr lang="en-US" dirty="0"/>
              <a:t> can only have a single visual child. Since </a:t>
            </a:r>
            <a:r>
              <a:rPr lang="en-US" b="1" u="sng" dirty="0"/>
              <a:t>ScrollView</a:t>
            </a:r>
            <a:r>
              <a:rPr lang="en-US" dirty="0"/>
              <a:t> by default occupies the whole available space, we usually place a </a:t>
            </a:r>
            <a:r>
              <a:rPr lang="en-US" b="1" u="sng" dirty="0"/>
              <a:t>StackPanel</a:t>
            </a:r>
            <a:r>
              <a:rPr lang="en-US" dirty="0"/>
              <a:t> inside it in order to make a scrollable list.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7" name="Rectangle 6"/>
          <p:cNvSpPr/>
          <p:nvPr/>
        </p:nvSpPr>
        <p:spPr>
          <a:xfrm>
            <a:off x="946244" y="3932286"/>
            <a:ext cx="9357815" cy="2554545"/>
          </a:xfrm>
          <a:prstGeom prst="rect">
            <a:avLst/>
          </a:prstGeom>
        </p:spPr>
        <p:txBody>
          <a:bodyPr wrap="square">
            <a:spAutoFit/>
          </a:bodyPr>
          <a:lstStyle/>
          <a:p>
            <a:r>
              <a:rPr lang="en-US" sz="1600" dirty="0">
                <a:solidFill>
                  <a:srgbClr val="7DCBC4"/>
                </a:solidFill>
                <a:latin typeface="Source Code Pro Regular"/>
              </a:rPr>
              <a:t>&lt;</a:t>
            </a:r>
            <a:r>
              <a:rPr lang="en-US" sz="1600" dirty="0">
                <a:solidFill>
                  <a:srgbClr val="FF5370"/>
                </a:solidFill>
                <a:latin typeface="Source Code Pro Regular"/>
              </a:rPr>
              <a:t>ScrollView</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StackPanel</a:t>
            </a:r>
            <a:r>
              <a:rPr lang="en-US" sz="1600" dirty="0">
                <a:solidFill>
                  <a:srgbClr val="7DCBC4"/>
                </a:solidFill>
                <a:latin typeface="Source Code Pro Regular"/>
              </a:rPr>
              <a:t> </a:t>
            </a:r>
            <a:r>
              <a:rPr lang="en-US" sz="1600" dirty="0">
                <a:solidFill>
                  <a:srgbClr val="FFCB6B"/>
                </a:solidFill>
                <a:latin typeface="Source Code Pro Regular"/>
              </a:rPr>
              <a:t>Margin</a:t>
            </a:r>
            <a:r>
              <a:rPr lang="en-US" sz="1600" dirty="0">
                <a:solidFill>
                  <a:srgbClr val="7DCBC4"/>
                </a:solidFill>
                <a:latin typeface="Source Code Pro Regular"/>
              </a:rPr>
              <a:t>=</a:t>
            </a:r>
            <a:r>
              <a:rPr lang="en-US" sz="1600" dirty="0">
                <a:solidFill>
                  <a:srgbClr val="C3E88D"/>
                </a:solidFill>
                <a:latin typeface="Source Code Pro Regular"/>
              </a:rPr>
              <a:t>"8"</a:t>
            </a:r>
            <a:r>
              <a:rPr lang="en-US" sz="1600" dirty="0">
                <a:solidFill>
                  <a:srgbClr val="7DCBC4"/>
                </a:solidFill>
                <a:latin typeface="Source Code Pro Regular"/>
              </a:rPr>
              <a:t> </a:t>
            </a:r>
            <a:r>
              <a:rPr lang="en-US" sz="1600" dirty="0" err="1">
                <a:solidFill>
                  <a:srgbClr val="FFCB6B"/>
                </a:solidFill>
                <a:latin typeface="Source Code Pro Regular"/>
              </a:rPr>
              <a:t>ItemSpacing</a:t>
            </a:r>
            <a:r>
              <a:rPr lang="en-US" sz="1600" dirty="0">
                <a:solidFill>
                  <a:srgbClr val="7DCBC4"/>
                </a:solidFill>
                <a:latin typeface="Source Code Pro Regular"/>
              </a:rPr>
              <a:t>=</a:t>
            </a:r>
            <a:r>
              <a:rPr lang="en-US" sz="1600" dirty="0">
                <a:solidFill>
                  <a:srgbClr val="C3E88D"/>
                </a:solidFill>
                <a:latin typeface="Source Code Pro Regular"/>
              </a:rPr>
              <a:t>"4"</a:t>
            </a:r>
            <a:r>
              <a:rPr lang="en-US" sz="1600" dirty="0">
                <a:solidFill>
                  <a:srgbClr val="7DCBC4"/>
                </a:solidFill>
                <a:latin typeface="Source Code Pro Regular"/>
              </a:rPr>
              <a:t>&gt;</a:t>
            </a:r>
            <a:r>
              <a:rPr lang="en-US" sz="1600" dirty="0">
                <a:solidFill>
                  <a:srgbClr val="FFFFFF"/>
                </a:solidFill>
                <a:latin typeface="Source Code Pro Regular"/>
              </a:rPr>
              <a:t> </a:t>
            </a:r>
            <a:r>
              <a:rPr lang="en-US" sz="1600" dirty="0" smtClean="0">
                <a:solidFill>
                  <a:srgbClr val="FFFFFF"/>
                </a:solidFill>
                <a:latin typeface="Source Code Pro Regular"/>
              </a:rPr>
              <a:t>			</a:t>
            </a: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Each</a:t>
            </a:r>
            <a:r>
              <a:rPr lang="en-US" sz="1600" dirty="0">
                <a:solidFill>
                  <a:srgbClr val="7DCBC4"/>
                </a:solidFill>
                <a:latin typeface="Source Code Pro Regular"/>
              </a:rPr>
              <a:t> </a:t>
            </a:r>
            <a:r>
              <a:rPr lang="en-US" sz="1600" dirty="0">
                <a:solidFill>
                  <a:srgbClr val="FFCB6B"/>
                </a:solidFill>
                <a:latin typeface="Source Code Pro Regular"/>
              </a:rPr>
              <a:t>Count</a:t>
            </a:r>
            <a:r>
              <a:rPr lang="en-US" sz="1600" dirty="0">
                <a:solidFill>
                  <a:srgbClr val="7DCBC4"/>
                </a:solidFill>
                <a:latin typeface="Source Code Pro Regular"/>
              </a:rPr>
              <a:t>=</a:t>
            </a:r>
            <a:r>
              <a:rPr lang="en-US" sz="1600" dirty="0">
                <a:solidFill>
                  <a:srgbClr val="C3E88D"/>
                </a:solidFill>
                <a:latin typeface="Source Code Pro Regular"/>
              </a:rPr>
              <a:t>"24"</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 </a:t>
            </a:r>
            <a:r>
              <a:rPr lang="en-US" sz="1600" dirty="0">
                <a:solidFill>
                  <a:srgbClr val="FFCB6B"/>
                </a:solidFill>
                <a:latin typeface="Source Code Pro Regular"/>
              </a:rPr>
              <a:t>Height</a:t>
            </a:r>
            <a:r>
              <a:rPr lang="en-US" sz="1600" dirty="0">
                <a:solidFill>
                  <a:srgbClr val="7DCBC4"/>
                </a:solidFill>
                <a:latin typeface="Source Code Pro Regular"/>
              </a:rPr>
              <a:t>=</a:t>
            </a:r>
            <a:r>
              <a:rPr lang="en-US" sz="1600" dirty="0">
                <a:solidFill>
                  <a:srgbClr val="C3E88D"/>
                </a:solidFill>
                <a:latin typeface="Source Code Pro Regular"/>
              </a:rPr>
              <a:t>"56"</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Text</a:t>
            </a:r>
            <a:r>
              <a:rPr lang="en-US" sz="1600" dirty="0">
                <a:solidFill>
                  <a:srgbClr val="7DCBC4"/>
                </a:solidFill>
                <a:latin typeface="Source Code Pro Regular"/>
              </a:rPr>
              <a:t> </a:t>
            </a:r>
            <a:r>
              <a:rPr lang="en-US" sz="1600" dirty="0">
                <a:solidFill>
                  <a:srgbClr val="FFCB6B"/>
                </a:solidFill>
                <a:latin typeface="Source Code Pro Regular"/>
              </a:rPr>
              <a:t>Value</a:t>
            </a:r>
            <a:r>
              <a:rPr lang="en-US" sz="1600" dirty="0">
                <a:solidFill>
                  <a:srgbClr val="7DCBC4"/>
                </a:solidFill>
                <a:latin typeface="Source Code Pro Regular"/>
              </a:rPr>
              <a:t>=</a:t>
            </a:r>
            <a:r>
              <a:rPr lang="en-US" sz="1600" dirty="0">
                <a:solidFill>
                  <a:srgbClr val="C3E88D"/>
                </a:solidFill>
                <a:latin typeface="Source Code Pro Regular"/>
              </a:rPr>
              <a:t>"The title of an item"</a:t>
            </a:r>
            <a:r>
              <a:rPr lang="en-US" sz="1600" dirty="0">
                <a:solidFill>
                  <a:srgbClr val="7DCBC4"/>
                </a:solidFill>
                <a:latin typeface="Source Code Pro Regular"/>
              </a:rPr>
              <a:t> </a:t>
            </a:r>
            <a:r>
              <a:rPr lang="en-US" sz="1600" dirty="0">
                <a:solidFill>
                  <a:srgbClr val="FFCB6B"/>
                </a:solidFill>
                <a:latin typeface="Source Code Pro Regular"/>
              </a:rPr>
              <a:t>Alignment</a:t>
            </a:r>
            <a:r>
              <a:rPr lang="en-US" sz="1600" dirty="0">
                <a:solidFill>
                  <a:srgbClr val="7DCBC4"/>
                </a:solidFill>
                <a:latin typeface="Source Code Pro Regular"/>
              </a:rPr>
              <a:t>=</a:t>
            </a:r>
            <a:r>
              <a:rPr lang="en-US" sz="1600" dirty="0">
                <a:solidFill>
                  <a:srgbClr val="C3E88D"/>
                </a:solidFill>
                <a:latin typeface="Source Code Pro Regular"/>
              </a:rPr>
              <a:t>"Center"</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fff</a:t>
            </a:r>
            <a:r>
              <a:rPr lang="en-US" sz="1600" dirty="0">
                <a:solidFill>
                  <a:srgbClr val="C3E88D"/>
                </a:solidFill>
                <a:latin typeface="Source Code Pro Regular"/>
              </a:rPr>
              <a:t>"</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Rectangle</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"#18f"</a:t>
            </a:r>
            <a:r>
              <a:rPr lang="en-US" sz="1600" dirty="0">
                <a:solidFill>
                  <a:srgbClr val="7DCBC4"/>
                </a:solidFill>
                <a:latin typeface="Source Code Pro Regular"/>
              </a:rPr>
              <a:t> </a:t>
            </a:r>
            <a:r>
              <a:rPr lang="en-US" sz="1600" dirty="0">
                <a:solidFill>
                  <a:srgbClr val="FFCB6B"/>
                </a:solidFill>
                <a:latin typeface="Source Code Pro Regular"/>
              </a:rPr>
              <a:t>CornerRadius</a:t>
            </a:r>
            <a:r>
              <a:rPr lang="en-US" sz="1600" dirty="0">
                <a:solidFill>
                  <a:srgbClr val="7DCBC4"/>
                </a:solidFill>
                <a:latin typeface="Source Code Pro Regular"/>
              </a:rPr>
              <a:t>=</a:t>
            </a:r>
            <a:r>
              <a:rPr lang="en-US" sz="1600" dirty="0">
                <a:solidFill>
                  <a:srgbClr val="C3E88D"/>
                </a:solidFill>
                <a:latin typeface="Source Code Pro Regular"/>
              </a:rPr>
              <a:t>"2"</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Each</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    &lt;/</a:t>
            </a:r>
            <a:r>
              <a:rPr lang="en-US" sz="1600" dirty="0">
                <a:solidFill>
                  <a:srgbClr val="FF5370"/>
                </a:solidFill>
                <a:latin typeface="Source Code Pro Regular"/>
              </a:rPr>
              <a:t>StackPanel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ScrollView</a:t>
            </a:r>
            <a:r>
              <a:rPr lang="en-US" sz="1600" dirty="0">
                <a:solidFill>
                  <a:srgbClr val="7DCBC4"/>
                </a:solidFill>
                <a:latin typeface="Source Code Pro Regular"/>
              </a:rPr>
              <a:t>&gt;</a:t>
            </a:r>
            <a:endParaRPr lang="en-US" sz="1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20" y="3876617"/>
            <a:ext cx="1981477" cy="2610214"/>
          </a:xfrm>
          <a:prstGeom prst="rect">
            <a:avLst/>
          </a:prstGeom>
        </p:spPr>
      </p:pic>
    </p:spTree>
    <p:extLst>
      <p:ext uri="{BB962C8B-B14F-4D97-AF65-F5344CB8AC3E}">
        <p14:creationId xmlns:p14="http://schemas.microsoft.com/office/powerpoint/2010/main" val="211958102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Adapting to different screen sizes and </a:t>
            </a:r>
            <a:r>
              <a:rPr lang="en-US" sz="3600" b="0" dirty="0" smtClean="0"/>
              <a:t>orientations</a:t>
            </a:r>
            <a:endParaRPr lang="en-US" sz="3600" dirty="0"/>
          </a:p>
        </p:txBody>
      </p:sp>
      <p:sp>
        <p:nvSpPr>
          <p:cNvPr id="3" name="Content Placeholder 2"/>
          <p:cNvSpPr>
            <a:spLocks noGrp="1"/>
          </p:cNvSpPr>
          <p:nvPr>
            <p:ph idx="1"/>
          </p:nvPr>
        </p:nvSpPr>
        <p:spPr/>
        <p:txBody>
          <a:bodyPr/>
          <a:lstStyle/>
          <a:p>
            <a:r>
              <a:rPr lang="en-US" dirty="0"/>
              <a:t>When we're making cross-platform applications that target a broad range of device models, it makes sense to use the additional screen real estate you get when running on larger devices, such as tablets. It is also wise to adapt certain views to whether it is displayed in the portrait or landscape device orientation. Fuse has a set of triggers to handle this: </a:t>
            </a:r>
            <a:r>
              <a:rPr lang="en-US" b="1" u="sng" dirty="0"/>
              <a:t>WhileWindowPortrait</a:t>
            </a:r>
            <a:r>
              <a:rPr lang="en-US" dirty="0"/>
              <a:t>, </a:t>
            </a:r>
            <a:r>
              <a:rPr lang="en-US" b="1" u="sng" dirty="0"/>
              <a:t>WhileWindowLandscape</a:t>
            </a:r>
            <a:r>
              <a:rPr lang="en-US" dirty="0"/>
              <a:t> and </a:t>
            </a:r>
            <a:r>
              <a:rPr lang="en-US" b="1" u="sng" dirty="0"/>
              <a:t>WhileWindowSize</a:t>
            </a:r>
            <a:r>
              <a:rPr lang="en-US" dirty="0"/>
              <a:t>. These can be combined to describe very detailed use cases. We will show you how in the next section!</a:t>
            </a:r>
          </a:p>
          <a:p>
            <a:endParaRPr lang="en-US" dirty="0"/>
          </a:p>
          <a:p>
            <a:endParaRPr lang="en-US" dirty="0"/>
          </a:p>
        </p:txBody>
      </p:sp>
    </p:spTree>
    <p:extLst>
      <p:ext uri="{BB962C8B-B14F-4D97-AF65-F5344CB8AC3E}">
        <p14:creationId xmlns:p14="http://schemas.microsoft.com/office/powerpoint/2010/main" val="23894625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Hands-on</a:t>
            </a:r>
            <a:endParaRPr lang="en-US" dirty="0"/>
          </a:p>
        </p:txBody>
      </p:sp>
      <p:sp>
        <p:nvSpPr>
          <p:cNvPr id="3" name="Content Placeholder 2"/>
          <p:cNvSpPr>
            <a:spLocks noGrp="1"/>
          </p:cNvSpPr>
          <p:nvPr>
            <p:ph idx="1"/>
          </p:nvPr>
        </p:nvSpPr>
        <p:spPr/>
        <p:txBody>
          <a:bodyPr/>
          <a:lstStyle/>
          <a:p>
            <a:pPr algn="just"/>
            <a:r>
              <a:rPr lang="en-US" dirty="0"/>
              <a:t>It's time we use what we've learnt so far and replicate a real-world app design in Fuse. As a popular example, let's take a look at how the Google Docs application behaves on different screens. There are of course many subtle details that change, but here we will replicate the basic structure of the app layout.</a:t>
            </a:r>
          </a:p>
          <a:p>
            <a:pPr algn="just"/>
            <a:endParaRPr lang="en-US" dirty="0"/>
          </a:p>
          <a:p>
            <a:pPr algn="just"/>
            <a:r>
              <a:rPr lang="en-US" dirty="0"/>
              <a:t>On iPhone 6, it has two items in a row while in portrait, and changes that to 3 items when rotated to landscape. </a:t>
            </a:r>
          </a:p>
        </p:txBody>
      </p:sp>
    </p:spTree>
    <p:extLst>
      <p:ext uri="{BB962C8B-B14F-4D97-AF65-F5344CB8AC3E}">
        <p14:creationId xmlns:p14="http://schemas.microsoft.com/office/powerpoint/2010/main" val="72746374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412" y="2303471"/>
            <a:ext cx="9021170" cy="4288398"/>
          </a:xfrm>
        </p:spPr>
      </p:pic>
    </p:spTree>
    <p:extLst>
      <p:ext uri="{BB962C8B-B14F-4D97-AF65-F5344CB8AC3E}">
        <p14:creationId xmlns:p14="http://schemas.microsoft.com/office/powerpoint/2010/main" val="81222403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3" name="Content Placeholder 2"/>
          <p:cNvSpPr>
            <a:spLocks noGrp="1"/>
          </p:cNvSpPr>
          <p:nvPr>
            <p:ph idx="1"/>
          </p:nvPr>
        </p:nvSpPr>
        <p:spPr/>
        <p:txBody>
          <a:bodyPr/>
          <a:lstStyle/>
          <a:p>
            <a:r>
              <a:rPr lang="en-US" dirty="0"/>
              <a:t>On iPad, it has three items in a row while in portrait, and changes that to 5 items when rotated to landscape.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11" y="2810605"/>
            <a:ext cx="9990315" cy="4047395"/>
          </a:xfrm>
          <a:prstGeom prst="rect">
            <a:avLst/>
          </a:prstGeom>
        </p:spPr>
      </p:pic>
    </p:spTree>
    <p:extLst>
      <p:ext uri="{BB962C8B-B14F-4D97-AF65-F5344CB8AC3E}">
        <p14:creationId xmlns:p14="http://schemas.microsoft.com/office/powerpoint/2010/main" val="4194742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3" name="Content Placeholder 2"/>
          <p:cNvSpPr>
            <a:spLocks noGrp="1"/>
          </p:cNvSpPr>
          <p:nvPr>
            <p:ph idx="1"/>
          </p:nvPr>
        </p:nvSpPr>
        <p:spPr/>
        <p:txBody>
          <a:bodyPr/>
          <a:lstStyle/>
          <a:p>
            <a:pPr algn="just"/>
            <a:r>
              <a:rPr lang="en-US" dirty="0"/>
              <a:t>Let's start with the basic app structure. The first things we take care of are the status and bottom bars - we do not want our app content to be drawn behind them, so we put a </a:t>
            </a:r>
            <a:r>
              <a:rPr lang="en-US" b="1" u="sng" dirty="0"/>
              <a:t>DockPanel</a:t>
            </a:r>
            <a:r>
              <a:rPr lang="en-US" dirty="0"/>
              <a:t> in the app and dock a </a:t>
            </a:r>
            <a:r>
              <a:rPr lang="en-US" b="1" u="sng" dirty="0"/>
              <a:t>StatusBarBackground</a:t>
            </a:r>
            <a:r>
              <a:rPr lang="en-US" dirty="0"/>
              <a:t> and </a:t>
            </a:r>
            <a:r>
              <a:rPr lang="en-US" b="1" u="sng" dirty="0"/>
              <a:t>BottomBarBackground</a:t>
            </a:r>
            <a:r>
              <a:rPr lang="en-US" dirty="0"/>
              <a:t> to its top and bottom. Further more, we set the background color of the status bar to the blue tone that's going to be used for the whole top section of the app</a:t>
            </a:r>
            <a:r>
              <a:rPr lang="en-US" dirty="0" smtClean="0"/>
              <a:t>.</a:t>
            </a:r>
          </a:p>
          <a:p>
            <a:pPr algn="just"/>
            <a:endParaRPr lang="en-US" dirty="0"/>
          </a:p>
          <a:p>
            <a:pPr algn="just"/>
            <a:endParaRPr lang="en-US" dirty="0" smtClean="0"/>
          </a:p>
          <a:p>
            <a:pPr algn="just"/>
            <a:endParaRPr lang="en-US" dirty="0"/>
          </a:p>
          <a:p>
            <a:pPr algn="just"/>
            <a:endParaRPr lang="en-US" dirty="0"/>
          </a:p>
          <a:p>
            <a:pPr algn="just"/>
            <a:endParaRPr lang="en-US" dirty="0"/>
          </a:p>
        </p:txBody>
      </p:sp>
      <p:sp>
        <p:nvSpPr>
          <p:cNvPr id="4" name="Rectangle 3"/>
          <p:cNvSpPr/>
          <p:nvPr/>
        </p:nvSpPr>
        <p:spPr>
          <a:xfrm>
            <a:off x="809999" y="3904987"/>
            <a:ext cx="8743433" cy="2308324"/>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 </a:t>
            </a:r>
            <a:r>
              <a:rPr lang="en-US" dirty="0">
                <a:solidFill>
                  <a:srgbClr val="FFCB6B"/>
                </a:solidFill>
                <a:latin typeface="Source Code Pro Regular"/>
              </a:rPr>
              <a:t>Background</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eee</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CDD3DE"/>
                </a:solidFill>
                <a:latin typeface="Source Code Pro Regular"/>
              </a:rPr>
              <a:t>	&lt;!-- </a:t>
            </a:r>
            <a:r>
              <a:rPr lang="en-US" dirty="0">
                <a:solidFill>
                  <a:srgbClr val="CDD3DE"/>
                </a:solidFill>
                <a:latin typeface="Source Code Pro Regular"/>
              </a:rPr>
              <a:t>iOS specific status bar styling --&gt;</a:t>
            </a:r>
            <a:r>
              <a:rPr lang="en-US" dirty="0">
                <a:solidFill>
                  <a:srgbClr val="FFFFFF"/>
                </a:solidFill>
                <a:latin typeface="Source Code Pro Regular"/>
              </a:rPr>
              <a:t> </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iOS.StatusBarConfig</a:t>
            </a:r>
            <a:r>
              <a:rPr lang="en-US" dirty="0">
                <a:solidFill>
                  <a:srgbClr val="7DCBC4"/>
                </a:solidFill>
                <a:latin typeface="Source Code Pro Regular"/>
              </a:rPr>
              <a:t> </a:t>
            </a:r>
            <a:r>
              <a:rPr lang="en-US" dirty="0">
                <a:solidFill>
                  <a:srgbClr val="FFCB6B"/>
                </a:solidFill>
                <a:latin typeface="Source Code Pro Regular"/>
              </a:rPr>
              <a:t>Style</a:t>
            </a:r>
            <a:r>
              <a:rPr lang="en-US" dirty="0">
                <a:solidFill>
                  <a:srgbClr val="7DCBC4"/>
                </a:solidFill>
                <a:latin typeface="Source Code Pro Regular"/>
              </a:rPr>
              <a:t>=</a:t>
            </a:r>
            <a:r>
              <a:rPr lang="en-US" dirty="0">
                <a:solidFill>
                  <a:srgbClr val="C3E88D"/>
                </a:solidFill>
                <a:latin typeface="Source Code Pro Regular"/>
              </a:rPr>
              <a:t>"Light"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StatusBarBackground</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Background</a:t>
            </a:r>
            <a:r>
              <a:rPr lang="en-US" dirty="0">
                <a:solidFill>
                  <a:srgbClr val="7DCBC4"/>
                </a:solidFill>
                <a:latin typeface="Source Code Pro Regular"/>
              </a:rPr>
              <a:t>=</a:t>
            </a:r>
            <a:r>
              <a:rPr lang="en-US" dirty="0">
                <a:solidFill>
                  <a:srgbClr val="C3E88D"/>
                </a:solidFill>
                <a:latin typeface="Source Code Pro Regular"/>
              </a:rPr>
              <a:t>"#4285f4"</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	</a:t>
            </a:r>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BottomBarBackground</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280121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Making some </a:t>
            </a:r>
            <a:r>
              <a:rPr lang="en-US" b="0" dirty="0" smtClean="0"/>
              <a:t>changes</a:t>
            </a:r>
            <a:endParaRPr lang="en-US" dirty="0"/>
          </a:p>
        </p:txBody>
      </p:sp>
      <p:sp>
        <p:nvSpPr>
          <p:cNvPr id="3" name="Content Placeholder 2"/>
          <p:cNvSpPr>
            <a:spLocks noGrp="1"/>
          </p:cNvSpPr>
          <p:nvPr>
            <p:ph idx="1"/>
          </p:nvPr>
        </p:nvSpPr>
        <p:spPr>
          <a:xfrm>
            <a:off x="818712" y="2222287"/>
            <a:ext cx="10358804" cy="3636511"/>
          </a:xfrm>
        </p:spPr>
        <p:txBody>
          <a:bodyPr/>
          <a:lstStyle/>
          <a:p>
            <a:pPr algn="just"/>
            <a:r>
              <a:rPr lang="en-US" dirty="0"/>
              <a:t>As soon as you save the document, you should notice the preview viewport update to display </a:t>
            </a:r>
            <a:r>
              <a:rPr lang="en-US" dirty="0" smtClean="0"/>
              <a:t>some </a:t>
            </a:r>
            <a:r>
              <a:rPr lang="en-US" u="sng" dirty="0" smtClean="0"/>
              <a:t>Text</a:t>
            </a:r>
            <a:r>
              <a:rPr lang="en-US" dirty="0" smtClean="0"/>
              <a:t>, a </a:t>
            </a:r>
            <a:r>
              <a:rPr lang="en-US" u="sng" dirty="0" smtClean="0"/>
              <a:t>Slider</a:t>
            </a:r>
            <a:r>
              <a:rPr lang="en-US" dirty="0" smtClean="0"/>
              <a:t>, a  </a:t>
            </a:r>
            <a:r>
              <a:rPr lang="en-US" u="sng" dirty="0" smtClean="0"/>
              <a:t>Button</a:t>
            </a:r>
            <a:r>
              <a:rPr lang="en-US" dirty="0" smtClean="0"/>
              <a:t> and a </a:t>
            </a:r>
            <a:r>
              <a:rPr lang="en-US" u="sng" dirty="0" smtClean="0"/>
              <a:t>Switch</a:t>
            </a:r>
            <a:r>
              <a:rPr lang="en-US" dirty="0" smtClean="0"/>
              <a:t> </a:t>
            </a:r>
            <a:r>
              <a:rPr lang="en-US" dirty="0"/>
              <a:t>control, stacked on top of each other vertically. Fuse picks up any change you make to your documents, and updates automatically and immediately to reflect those changes. This even works on your devices which you can read about in the next section.</a:t>
            </a:r>
          </a:p>
        </p:txBody>
      </p:sp>
      <p:sp>
        <p:nvSpPr>
          <p:cNvPr id="7" name="Content Placeholder 2"/>
          <p:cNvSpPr txBox="1">
            <a:spLocks/>
          </p:cNvSpPr>
          <p:nvPr/>
        </p:nvSpPr>
        <p:spPr>
          <a:xfrm>
            <a:off x="5352043" y="2222287"/>
            <a:ext cx="386247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p:txBody>
      </p:sp>
      <p:sp>
        <p:nvSpPr>
          <p:cNvPr id="9" name="Content Placeholder 2"/>
          <p:cNvSpPr txBox="1">
            <a:spLocks/>
          </p:cNvSpPr>
          <p:nvPr/>
        </p:nvSpPr>
        <p:spPr>
          <a:xfrm>
            <a:off x="5352043" y="2222287"/>
            <a:ext cx="386247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02976799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3" name="Content Placeholder 2"/>
          <p:cNvSpPr>
            <a:spLocks noGrp="1"/>
          </p:cNvSpPr>
          <p:nvPr>
            <p:ph idx="1"/>
          </p:nvPr>
        </p:nvSpPr>
        <p:spPr/>
        <p:txBody>
          <a:bodyPr/>
          <a:lstStyle/>
          <a:p>
            <a:pPr algn="just"/>
            <a:r>
              <a:rPr lang="en-US" dirty="0"/>
              <a:t>Next we add the blue top bar itself that holds our action buttons. Since we already have our parent </a:t>
            </a:r>
            <a:r>
              <a:rPr lang="en-US" b="1" u="sng" dirty="0"/>
              <a:t>DockPanel</a:t>
            </a:r>
            <a:r>
              <a:rPr lang="en-US" dirty="0"/>
              <a:t>, we only need to specify </a:t>
            </a:r>
            <a:r>
              <a:rPr lang="en-US" b="1" u="sng" dirty="0"/>
              <a:t>Dock="Top"</a:t>
            </a:r>
            <a:r>
              <a:rPr lang="en-US" dirty="0"/>
              <a:t> on the element and give it a height, and it gets aligned to the very top of the available space, right below </a:t>
            </a:r>
            <a:r>
              <a:rPr lang="en-US" b="1" u="sng" dirty="0"/>
              <a:t>StatusBarBackground</a:t>
            </a:r>
            <a:r>
              <a:rPr lang="en-US" dirty="0"/>
              <a:t>. We won't add any icons for now, but note that we conveniently made the element a </a:t>
            </a:r>
            <a:r>
              <a:rPr lang="en-US" b="1" u="sng" dirty="0"/>
              <a:t>DockPanel</a:t>
            </a:r>
            <a:r>
              <a:rPr lang="en-US" dirty="0"/>
              <a:t> so you can easily dock things inside of it later.</a:t>
            </a:r>
          </a:p>
          <a:p>
            <a:pPr algn="just"/>
            <a:endParaRPr lang="en-US" dirty="0"/>
          </a:p>
          <a:p>
            <a:pPr algn="just"/>
            <a:r>
              <a:rPr lang="en-US" dirty="0"/>
              <a:t>Then we add another empty </a:t>
            </a:r>
            <a:r>
              <a:rPr lang="en-US" b="1" u="sng" dirty="0"/>
              <a:t>Panel</a:t>
            </a:r>
            <a:r>
              <a:rPr lang="en-US" dirty="0"/>
              <a:t> which automatically fills the remaining available space, and is the container that we will put the rest of our content in.</a:t>
            </a:r>
          </a:p>
          <a:p>
            <a:pPr algn="just"/>
            <a:endParaRPr lang="en-US" dirty="0"/>
          </a:p>
        </p:txBody>
      </p:sp>
    </p:spTree>
    <p:extLst>
      <p:ext uri="{BB962C8B-B14F-4D97-AF65-F5344CB8AC3E}">
        <p14:creationId xmlns:p14="http://schemas.microsoft.com/office/powerpoint/2010/main" val="331078869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5" name="Rectangle 4"/>
          <p:cNvSpPr/>
          <p:nvPr/>
        </p:nvSpPr>
        <p:spPr>
          <a:xfrm>
            <a:off x="810000" y="2218226"/>
            <a:ext cx="7747146" cy="3539430"/>
          </a:xfrm>
          <a:prstGeom prst="rect">
            <a:avLst/>
          </a:prstGeom>
        </p:spPr>
        <p:txBody>
          <a:bodyPr wrap="square">
            <a:spAutoFit/>
          </a:bodyPr>
          <a:lstStyle/>
          <a:p>
            <a:r>
              <a:rPr lang="en-US" sz="1600" dirty="0">
                <a:solidFill>
                  <a:srgbClr val="7DCBC4"/>
                </a:solidFill>
                <a:latin typeface="Source Code Pro Regular"/>
              </a:rPr>
              <a:t>&lt;</a:t>
            </a:r>
            <a:r>
              <a:rPr lang="en-US" sz="1600" dirty="0">
                <a:solidFill>
                  <a:srgbClr val="FF5370"/>
                </a:solidFill>
                <a:latin typeface="Source Code Pro Regular"/>
              </a:rPr>
              <a:t>App</a:t>
            </a:r>
            <a:r>
              <a:rPr lang="en-US" sz="1600" dirty="0">
                <a:solidFill>
                  <a:srgbClr val="7DCBC4"/>
                </a:solidFill>
                <a:latin typeface="Source Code Pro Regular"/>
              </a:rPr>
              <a:t> </a:t>
            </a:r>
            <a:r>
              <a:rPr lang="en-US" sz="1600" dirty="0">
                <a:solidFill>
                  <a:srgbClr val="FFCB6B"/>
                </a:solidFill>
                <a:latin typeface="Source Code Pro Regular"/>
              </a:rPr>
              <a:t>Background</a:t>
            </a:r>
            <a:r>
              <a:rPr lang="en-US" sz="1600" dirty="0">
                <a:solidFill>
                  <a:srgbClr val="7DCBC4"/>
                </a:solidFill>
                <a:latin typeface="Source Code Pro Regular"/>
              </a:rPr>
              <a:t>=</a:t>
            </a:r>
            <a:r>
              <a:rPr lang="en-US" sz="1600" dirty="0">
                <a:solidFill>
                  <a:srgbClr val="C3E88D"/>
                </a:solidFill>
                <a:latin typeface="Source Code Pro Regular"/>
              </a:rPr>
              <a:t>"#</a:t>
            </a:r>
            <a:r>
              <a:rPr lang="en-US" sz="1600" dirty="0" err="1">
                <a:solidFill>
                  <a:srgbClr val="C3E88D"/>
                </a:solidFill>
                <a:latin typeface="Source Code Pro Regular"/>
              </a:rPr>
              <a:t>eee</a:t>
            </a:r>
            <a:r>
              <a:rPr lang="en-US" sz="1600" dirty="0">
                <a:solidFill>
                  <a:srgbClr val="C3E88D"/>
                </a:solidFill>
                <a:latin typeface="Source Code Pro Regular"/>
              </a:rPr>
              <a: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CDD3DE"/>
                </a:solidFill>
                <a:latin typeface="Source Code Pro Regular"/>
              </a:rPr>
              <a:t>&lt;!-- </a:t>
            </a:r>
            <a:r>
              <a:rPr lang="en-US" sz="1600" dirty="0">
                <a:solidFill>
                  <a:srgbClr val="CDD3DE"/>
                </a:solidFill>
                <a:latin typeface="Source Code Pro Regular"/>
              </a:rPr>
              <a:t>iOS specific status bar styling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err="1">
                <a:solidFill>
                  <a:srgbClr val="FF5370"/>
                </a:solidFill>
                <a:latin typeface="Source Code Pro Regular"/>
              </a:rPr>
              <a:t>iOS.StatusBarConfig</a:t>
            </a:r>
            <a:r>
              <a:rPr lang="en-US" sz="1600" dirty="0">
                <a:solidFill>
                  <a:srgbClr val="7DCBC4"/>
                </a:solidFill>
                <a:latin typeface="Source Code Pro Regular"/>
              </a:rPr>
              <a:t> </a:t>
            </a:r>
            <a:r>
              <a:rPr lang="en-US" sz="1600" dirty="0">
                <a:solidFill>
                  <a:srgbClr val="FFCB6B"/>
                </a:solidFill>
                <a:latin typeface="Source Code Pro Regular"/>
              </a:rPr>
              <a:t>Style</a:t>
            </a:r>
            <a:r>
              <a:rPr lang="en-US" sz="1600" dirty="0">
                <a:solidFill>
                  <a:srgbClr val="7DCBC4"/>
                </a:solidFill>
                <a:latin typeface="Source Code Pro Regular"/>
              </a:rPr>
              <a:t>=</a:t>
            </a:r>
            <a:r>
              <a:rPr lang="en-US" sz="1600" dirty="0">
                <a:solidFill>
                  <a:srgbClr val="C3E88D"/>
                </a:solidFill>
                <a:latin typeface="Source Code Pro Regular"/>
              </a:rPr>
              <a:t>"Light"</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DockPanel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StatusBarBackground</a:t>
            </a:r>
            <a:r>
              <a:rPr lang="en-US" sz="1600" dirty="0">
                <a:solidFill>
                  <a:srgbClr val="7DCBC4"/>
                </a:solidFill>
                <a:latin typeface="Source Code Pro Regular"/>
              </a:rPr>
              <a:t> </a:t>
            </a:r>
            <a:r>
              <a:rPr lang="en-US" sz="1600" dirty="0">
                <a:solidFill>
                  <a:srgbClr val="FFCB6B"/>
                </a:solidFill>
                <a:latin typeface="Source Code Pro Regular"/>
              </a:rPr>
              <a:t>Dock</a:t>
            </a:r>
            <a:r>
              <a:rPr lang="en-US" sz="1600" dirty="0">
                <a:solidFill>
                  <a:srgbClr val="7DCBC4"/>
                </a:solidFill>
                <a:latin typeface="Source Code Pro Regular"/>
              </a:rPr>
              <a:t>=</a:t>
            </a:r>
            <a:r>
              <a:rPr lang="en-US" sz="1600" dirty="0">
                <a:solidFill>
                  <a:srgbClr val="C3E88D"/>
                </a:solidFill>
                <a:latin typeface="Source Code Pro Regular"/>
              </a:rPr>
              <a:t>"Top"</a:t>
            </a:r>
            <a:r>
              <a:rPr lang="en-US" sz="1600" dirty="0">
                <a:solidFill>
                  <a:srgbClr val="7DCBC4"/>
                </a:solidFill>
                <a:latin typeface="Source Code Pro Regular"/>
              </a:rPr>
              <a:t> </a:t>
            </a:r>
            <a:r>
              <a:rPr lang="en-US" sz="1600" dirty="0">
                <a:solidFill>
                  <a:srgbClr val="FFCB6B"/>
                </a:solidFill>
                <a:latin typeface="Source Code Pro Regular"/>
              </a:rPr>
              <a:t>Background</a:t>
            </a:r>
            <a:r>
              <a:rPr lang="en-US" sz="1600" dirty="0">
                <a:solidFill>
                  <a:srgbClr val="7DCBC4"/>
                </a:solidFill>
                <a:latin typeface="Source Code Pro Regular"/>
              </a:rPr>
              <a:t>=</a:t>
            </a:r>
            <a:r>
              <a:rPr lang="en-US" sz="1600" dirty="0">
                <a:solidFill>
                  <a:srgbClr val="C3E88D"/>
                </a:solidFill>
                <a:latin typeface="Source Code Pro Regular"/>
              </a:rPr>
              <a:t>"#4285f4"</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BottomBarBackground</a:t>
            </a:r>
            <a:r>
              <a:rPr lang="en-US" sz="1600" dirty="0">
                <a:solidFill>
                  <a:srgbClr val="7DCBC4"/>
                </a:solidFill>
                <a:latin typeface="Source Code Pro Regular"/>
              </a:rPr>
              <a:t> </a:t>
            </a:r>
            <a:r>
              <a:rPr lang="en-US" sz="1600" dirty="0">
                <a:solidFill>
                  <a:srgbClr val="FFCB6B"/>
                </a:solidFill>
                <a:latin typeface="Source Code Pro Regular"/>
              </a:rPr>
              <a:t>Dock</a:t>
            </a:r>
            <a:r>
              <a:rPr lang="en-US" sz="1600" dirty="0">
                <a:solidFill>
                  <a:srgbClr val="7DCBC4"/>
                </a:solidFill>
                <a:latin typeface="Source Code Pro Regular"/>
              </a:rPr>
              <a:t>=</a:t>
            </a:r>
            <a:r>
              <a:rPr lang="en-US" sz="1600" dirty="0">
                <a:solidFill>
                  <a:srgbClr val="C3E88D"/>
                </a:solidFill>
                <a:latin typeface="Source Code Pro Regular"/>
              </a:rPr>
              <a:t>"Bottom"</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DockPanel</a:t>
            </a:r>
            <a:r>
              <a:rPr lang="en-US" sz="1600" dirty="0">
                <a:solidFill>
                  <a:srgbClr val="7DCBC4"/>
                </a:solidFill>
                <a:latin typeface="Source Code Pro Regular"/>
              </a:rPr>
              <a:t> </a:t>
            </a:r>
            <a:r>
              <a:rPr lang="en-US" sz="1600" dirty="0">
                <a:solidFill>
                  <a:srgbClr val="FFCB6B"/>
                </a:solidFill>
                <a:latin typeface="Source Code Pro Regular"/>
              </a:rPr>
              <a:t>Dock</a:t>
            </a:r>
            <a:r>
              <a:rPr lang="en-US" sz="1600" dirty="0">
                <a:solidFill>
                  <a:srgbClr val="7DCBC4"/>
                </a:solidFill>
                <a:latin typeface="Source Code Pro Regular"/>
              </a:rPr>
              <a:t>=</a:t>
            </a:r>
            <a:r>
              <a:rPr lang="en-US" sz="1600" dirty="0">
                <a:solidFill>
                  <a:srgbClr val="C3E88D"/>
                </a:solidFill>
                <a:latin typeface="Source Code Pro Regular"/>
              </a:rPr>
              <a:t>"Top"</a:t>
            </a:r>
            <a:r>
              <a:rPr lang="en-US" sz="1600" dirty="0">
                <a:solidFill>
                  <a:srgbClr val="7DCBC4"/>
                </a:solidFill>
                <a:latin typeface="Source Code Pro Regular"/>
              </a:rPr>
              <a:t> </a:t>
            </a:r>
            <a:r>
              <a:rPr lang="en-US" sz="1600" dirty="0">
                <a:solidFill>
                  <a:srgbClr val="FFCB6B"/>
                </a:solidFill>
                <a:latin typeface="Source Code Pro Regular"/>
              </a:rPr>
              <a:t>Height</a:t>
            </a:r>
            <a:r>
              <a:rPr lang="en-US" sz="1600" dirty="0">
                <a:solidFill>
                  <a:srgbClr val="7DCBC4"/>
                </a:solidFill>
                <a:latin typeface="Source Code Pro Regular"/>
              </a:rPr>
              <a:t>=</a:t>
            </a:r>
            <a:r>
              <a:rPr lang="en-US" sz="1600" dirty="0">
                <a:solidFill>
                  <a:srgbClr val="C3E88D"/>
                </a:solidFill>
                <a:latin typeface="Source Code Pro Regular"/>
              </a:rPr>
              <a:t>"56"</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"#4285f4"</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CDD3DE"/>
                </a:solidFill>
                <a:latin typeface="Source Code Pro Regular"/>
              </a:rPr>
              <a:t>&lt;!-- </a:t>
            </a:r>
            <a:r>
              <a:rPr lang="en-US" sz="1600" dirty="0">
                <a:solidFill>
                  <a:srgbClr val="CDD3DE"/>
                </a:solidFill>
                <a:latin typeface="Source Code Pro Regular"/>
              </a:rPr>
              <a:t>this is the blue top bar that will hold the icons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DockPanel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CDD3DE"/>
                </a:solidFill>
                <a:latin typeface="Source Code Pro Regular"/>
              </a:rPr>
              <a:t>&lt;!-- </a:t>
            </a:r>
            <a:r>
              <a:rPr lang="en-US" sz="1600" dirty="0">
                <a:solidFill>
                  <a:srgbClr val="CDD3DE"/>
                </a:solidFill>
                <a:latin typeface="Source Code Pro Regular"/>
              </a:rPr>
              <a:t>this fills the remaining available space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DockPanel</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App</a:t>
            </a:r>
            <a:r>
              <a:rPr lang="en-US" sz="1600" dirty="0">
                <a:solidFill>
                  <a:srgbClr val="7DCBC4"/>
                </a:solidFill>
                <a:latin typeface="Source Code Pro Regular"/>
              </a:rPr>
              <a:t>&gt;</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1522" y="2859071"/>
            <a:ext cx="1800476" cy="2257740"/>
          </a:xfrm>
          <a:prstGeom prst="rect">
            <a:avLst/>
          </a:prstGeom>
        </p:spPr>
      </p:pic>
    </p:spTree>
    <p:extLst>
      <p:ext uri="{BB962C8B-B14F-4D97-AF65-F5344CB8AC3E}">
        <p14:creationId xmlns:p14="http://schemas.microsoft.com/office/powerpoint/2010/main" val="757299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3" name="Content Placeholder 2"/>
          <p:cNvSpPr>
            <a:spLocks noGrp="1"/>
          </p:cNvSpPr>
          <p:nvPr>
            <p:ph idx="1"/>
          </p:nvPr>
        </p:nvSpPr>
        <p:spPr/>
        <p:txBody>
          <a:bodyPr/>
          <a:lstStyle/>
          <a:p>
            <a:pPr algn="just"/>
            <a:r>
              <a:rPr lang="en-US" dirty="0"/>
              <a:t>Looking back at the app screenshots, we see that the content area is scrollable, which means that we will have to use a </a:t>
            </a:r>
            <a:r>
              <a:rPr lang="en-US" b="1" u="sng" dirty="0"/>
              <a:t>ScrollView</a:t>
            </a:r>
            <a:r>
              <a:rPr lang="en-US" dirty="0"/>
              <a:t>. However, there is this red "plus" button that should stay on top of the </a:t>
            </a:r>
            <a:r>
              <a:rPr lang="en-US" b="1" u="sng" dirty="0"/>
              <a:t>ScrollView</a:t>
            </a:r>
            <a:r>
              <a:rPr lang="en-US" dirty="0"/>
              <a:t>, and not move with it as it scrolls. Because of that, we use a </a:t>
            </a:r>
            <a:r>
              <a:rPr lang="en-US" b="1" u="sng" dirty="0"/>
              <a:t>Panel</a:t>
            </a:r>
            <a:r>
              <a:rPr lang="en-US" dirty="0"/>
              <a:t> as the parent of the content area, because it allows us to put its children on top of each other</a:t>
            </a:r>
            <a:r>
              <a:rPr lang="en-US" dirty="0" smtClean="0"/>
              <a:t>:</a:t>
            </a:r>
          </a:p>
          <a:p>
            <a:pPr algn="just"/>
            <a:endParaRPr lang="en-US" dirty="0"/>
          </a:p>
          <a:p>
            <a:pPr algn="just"/>
            <a:endParaRPr lang="en-US" dirty="0" smtClean="0"/>
          </a:p>
          <a:p>
            <a:pPr algn="just"/>
            <a:endParaRPr lang="en-US" dirty="0"/>
          </a:p>
          <a:p>
            <a:pPr algn="just"/>
            <a:endParaRPr lang="en-US" dirty="0"/>
          </a:p>
          <a:p>
            <a:pPr algn="just"/>
            <a:endParaRPr lang="en-US" dirty="0"/>
          </a:p>
        </p:txBody>
      </p:sp>
      <p:sp>
        <p:nvSpPr>
          <p:cNvPr id="4" name="Rectangle 3"/>
          <p:cNvSpPr/>
          <p:nvPr/>
        </p:nvSpPr>
        <p:spPr>
          <a:xfrm>
            <a:off x="818712" y="3849470"/>
            <a:ext cx="10554574" cy="2031325"/>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"#db4437"</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BottomRight</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Shadow</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ScrollView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ScrollView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249" y="4504724"/>
            <a:ext cx="1800476" cy="2257740"/>
          </a:xfrm>
          <a:prstGeom prst="rect">
            <a:avLst/>
          </a:prstGeom>
        </p:spPr>
      </p:pic>
    </p:spTree>
    <p:extLst>
      <p:ext uri="{BB962C8B-B14F-4D97-AF65-F5344CB8AC3E}">
        <p14:creationId xmlns:p14="http://schemas.microsoft.com/office/powerpoint/2010/main" val="17250484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3" name="Content Placeholder 2"/>
          <p:cNvSpPr>
            <a:spLocks noGrp="1"/>
          </p:cNvSpPr>
          <p:nvPr>
            <p:ph idx="1"/>
          </p:nvPr>
        </p:nvSpPr>
        <p:spPr>
          <a:xfrm>
            <a:off x="818712" y="2222287"/>
            <a:ext cx="10554574" cy="4314991"/>
          </a:xfrm>
        </p:spPr>
        <p:txBody>
          <a:bodyPr/>
          <a:lstStyle/>
          <a:p>
            <a:pPr algn="just"/>
            <a:r>
              <a:rPr lang="en-US" dirty="0"/>
              <a:t>The scrollable content in the screenshots appears to be arranged in a grid formation with equally sized columns. It makes sense to use a </a:t>
            </a:r>
            <a:r>
              <a:rPr lang="en-US" b="1" u="sng" dirty="0"/>
              <a:t>Grid</a:t>
            </a:r>
            <a:r>
              <a:rPr lang="en-US" dirty="0"/>
              <a:t> here, since that allows us to change the number of columns our content is going to be put into, and the </a:t>
            </a:r>
            <a:r>
              <a:rPr lang="en-US" b="1" u="sng" dirty="0"/>
              <a:t>Grid</a:t>
            </a:r>
            <a:r>
              <a:rPr lang="en-US" dirty="0"/>
              <a:t> will adjust as necessary. As we outlined at the top, the number of columns will depend on the screen size of the device the app runs on.</a:t>
            </a:r>
          </a:p>
          <a:p>
            <a:pPr algn="just"/>
            <a:endParaRPr lang="en-US" dirty="0"/>
          </a:p>
          <a:p>
            <a:pPr algn="just"/>
            <a:r>
              <a:rPr lang="en-US" dirty="0"/>
              <a:t>First we need to reserve some space on top of the </a:t>
            </a:r>
            <a:r>
              <a:rPr lang="en-US" b="1" u="sng" dirty="0"/>
              <a:t>Grid</a:t>
            </a:r>
            <a:r>
              <a:rPr lang="en-US" dirty="0"/>
              <a:t> for a title and an ordering toggle that you can add later. To do that, we first put a </a:t>
            </a:r>
            <a:r>
              <a:rPr lang="en-US" b="1" u="sng" dirty="0"/>
              <a:t>StackPanel</a:t>
            </a:r>
            <a:r>
              <a:rPr lang="en-US" dirty="0"/>
              <a:t> inside of the </a:t>
            </a:r>
            <a:r>
              <a:rPr lang="en-US" b="1" u="sng" dirty="0"/>
              <a:t>ScrollView</a:t>
            </a:r>
            <a:r>
              <a:rPr lang="en-US" dirty="0"/>
              <a:t>. In the </a:t>
            </a:r>
            <a:r>
              <a:rPr lang="en-US" b="1" u="sng" dirty="0"/>
              <a:t>StackPanel</a:t>
            </a:r>
            <a:r>
              <a:rPr lang="en-US" dirty="0"/>
              <a:t>, we put a 56 points tall </a:t>
            </a:r>
            <a:r>
              <a:rPr lang="en-US" b="1" u="sng" dirty="0"/>
              <a:t>Panel</a:t>
            </a:r>
            <a:r>
              <a:rPr lang="en-US" dirty="0"/>
              <a:t> and the </a:t>
            </a:r>
            <a:r>
              <a:rPr lang="en-US" b="1" u="sng" dirty="0"/>
              <a:t>Grid</a:t>
            </a:r>
            <a:r>
              <a:rPr lang="en-US" dirty="0"/>
              <a:t> that will hold the items. We specify our </a:t>
            </a:r>
            <a:r>
              <a:rPr lang="en-US" b="1" u="sng" dirty="0"/>
              <a:t>Grid</a:t>
            </a:r>
            <a:r>
              <a:rPr lang="en-US" dirty="0"/>
              <a:t> to have 2 equally sized columns by default (using the </a:t>
            </a:r>
            <a:r>
              <a:rPr lang="en-US" b="1" u="sng" dirty="0"/>
              <a:t>ColumnCount</a:t>
            </a:r>
            <a:r>
              <a:rPr lang="en-US" dirty="0"/>
              <a:t> property), and give it a </a:t>
            </a:r>
            <a:r>
              <a:rPr lang="en-US" b="1" u="sng" dirty="0"/>
              <a:t>ux:Name</a:t>
            </a:r>
            <a:r>
              <a:rPr lang="en-US" dirty="0"/>
              <a:t> so we can refer to it later.</a:t>
            </a:r>
          </a:p>
          <a:p>
            <a:pPr algn="just"/>
            <a:endParaRPr lang="en-US" dirty="0"/>
          </a:p>
          <a:p>
            <a:pPr algn="just"/>
            <a:endParaRPr lang="en-US" dirty="0"/>
          </a:p>
        </p:txBody>
      </p:sp>
    </p:spTree>
    <p:extLst>
      <p:ext uri="{BB962C8B-B14F-4D97-AF65-F5344CB8AC3E}">
        <p14:creationId xmlns:p14="http://schemas.microsoft.com/office/powerpoint/2010/main" val="55593381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5" name="Rectangle 4"/>
          <p:cNvSpPr/>
          <p:nvPr/>
        </p:nvSpPr>
        <p:spPr>
          <a:xfrm>
            <a:off x="810000" y="2278882"/>
            <a:ext cx="10571998" cy="3416320"/>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"16"</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"#db4437"</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BottomRight</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Shadow</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Circle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ScrollView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"56"</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itemGrid</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err="1">
                <a:solidFill>
                  <a:srgbClr val="FFCB6B"/>
                </a:solidFill>
                <a:latin typeface="Source Code Pro Regular"/>
              </a:rPr>
              <a:t>CellSpacing</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ScrollView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121670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3" name="Content Placeholder 2"/>
          <p:cNvSpPr>
            <a:spLocks noGrp="1"/>
          </p:cNvSpPr>
          <p:nvPr>
            <p:ph idx="1"/>
          </p:nvPr>
        </p:nvSpPr>
        <p:spPr>
          <a:xfrm>
            <a:off x="818712" y="2222287"/>
            <a:ext cx="10554574" cy="4314991"/>
          </a:xfrm>
        </p:spPr>
        <p:txBody>
          <a:bodyPr/>
          <a:lstStyle/>
          <a:p>
            <a:pPr algn="just"/>
            <a:r>
              <a:rPr lang="en-US" dirty="0"/>
              <a:t>The next thing we want to do is to add some placeholder content for the items so that we can style them. To achieve that, we use the </a:t>
            </a:r>
            <a:r>
              <a:rPr lang="en-US" b="1" u="sng" dirty="0"/>
              <a:t>Each</a:t>
            </a:r>
            <a:r>
              <a:rPr lang="en-US" dirty="0"/>
              <a:t> class. </a:t>
            </a:r>
            <a:r>
              <a:rPr lang="en-US" b="1" u="sng" dirty="0"/>
              <a:t>Each</a:t>
            </a:r>
            <a:r>
              <a:rPr lang="en-US" dirty="0"/>
              <a:t> is most frequently used for data-binding to arrays of data, but in our case we'll use it as a tool to repeat the same UX multiple times using its </a:t>
            </a:r>
            <a:r>
              <a:rPr lang="en-US" b="1" u="sng" dirty="0"/>
              <a:t>Count</a:t>
            </a:r>
            <a:r>
              <a:rPr lang="en-US" dirty="0"/>
              <a:t> property.</a:t>
            </a:r>
          </a:p>
          <a:p>
            <a:pPr algn="just"/>
            <a:endParaRPr lang="en-US" dirty="0"/>
          </a:p>
          <a:p>
            <a:pPr algn="just"/>
            <a:r>
              <a:rPr lang="en-US" dirty="0"/>
              <a:t>Inside the </a:t>
            </a:r>
            <a:r>
              <a:rPr lang="en-US" b="1" u="sng" dirty="0"/>
              <a:t>Each</a:t>
            </a:r>
            <a:r>
              <a:rPr lang="en-US" dirty="0"/>
              <a:t>, we want to define how a single "box", that represents an item, looks like. The </a:t>
            </a:r>
            <a:r>
              <a:rPr lang="en-US" b="1" u="sng" dirty="0"/>
              <a:t>Each </a:t>
            </a:r>
            <a:r>
              <a:rPr lang="en-US" dirty="0"/>
              <a:t>object will take care of creating 20 instances of it for us. What's tricky about the list items is that their size should adapt to the varying number of columns in the parent </a:t>
            </a:r>
            <a:r>
              <a:rPr lang="en-US" b="1" u="sng" dirty="0"/>
              <a:t>Grid </a:t>
            </a:r>
            <a:r>
              <a:rPr lang="en-US" dirty="0"/>
              <a:t>as the screen size or orientation changes. This means that we can't set explicit </a:t>
            </a:r>
            <a:r>
              <a:rPr lang="en-US" b="1" u="sng" dirty="0"/>
              <a:t>Width </a:t>
            </a:r>
            <a:r>
              <a:rPr lang="en-US" dirty="0"/>
              <a:t>or </a:t>
            </a:r>
            <a:r>
              <a:rPr lang="en-US" b="1" u="sng" dirty="0"/>
              <a:t>Height </a:t>
            </a:r>
            <a:r>
              <a:rPr lang="en-US" dirty="0"/>
              <a:t>on them. Luckily, there's one thing that is certain: we know they need to stay square. We can achieve this by setting </a:t>
            </a:r>
            <a:r>
              <a:rPr lang="en-US" b="1" u="sng" dirty="0" err="1"/>
              <a:t>BoxSizing</a:t>
            </a:r>
            <a:r>
              <a:rPr lang="en-US" b="1" u="sng" dirty="0"/>
              <a:t>="</a:t>
            </a:r>
            <a:r>
              <a:rPr lang="en-US" b="1" u="sng" dirty="0" err="1"/>
              <a:t>FillAspect</a:t>
            </a:r>
            <a:r>
              <a:rPr lang="en-US" b="1" u="sng" dirty="0"/>
              <a:t>"</a:t>
            </a:r>
            <a:r>
              <a:rPr lang="en-US" dirty="0"/>
              <a:t> and </a:t>
            </a:r>
            <a:r>
              <a:rPr lang="en-US" b="1" u="sng" dirty="0"/>
              <a:t>Aspect="1"</a:t>
            </a:r>
            <a:r>
              <a:rPr lang="en-US" dirty="0"/>
              <a:t> on the item. This will stretch the item to fill the available space within the </a:t>
            </a:r>
            <a:r>
              <a:rPr lang="en-US" b="1" u="sng" dirty="0"/>
              <a:t>Grid</a:t>
            </a:r>
            <a:r>
              <a:rPr lang="en-US" dirty="0"/>
              <a:t> cell that it gets assigned to.</a:t>
            </a:r>
          </a:p>
        </p:txBody>
      </p:sp>
    </p:spTree>
    <p:extLst>
      <p:ext uri="{BB962C8B-B14F-4D97-AF65-F5344CB8AC3E}">
        <p14:creationId xmlns:p14="http://schemas.microsoft.com/office/powerpoint/2010/main" val="12397417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3" name="Rectangle 2"/>
          <p:cNvSpPr/>
          <p:nvPr/>
        </p:nvSpPr>
        <p:spPr>
          <a:xfrm>
            <a:off x="809999" y="2269277"/>
            <a:ext cx="8183875" cy="1754326"/>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itemGrid</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err="1">
                <a:solidFill>
                  <a:srgbClr val="FFCB6B"/>
                </a:solidFill>
                <a:latin typeface="Source Code Pro Regular"/>
              </a:rPr>
              <a:t>CellSpacing</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 </a:t>
            </a:r>
            <a:r>
              <a:rPr lang="en-US" dirty="0">
                <a:solidFill>
                  <a:srgbClr val="FFCB6B"/>
                </a:solidFill>
                <a:latin typeface="Source Code Pro Regular"/>
              </a:rPr>
              <a:t>Count</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	</a:t>
            </a:r>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 </a:t>
            </a:r>
            <a:r>
              <a:rPr lang="en-US" dirty="0" err="1">
                <a:solidFill>
                  <a:srgbClr val="FFCB6B"/>
                </a:solidFill>
                <a:latin typeface="Source Code Pro Regular"/>
              </a:rPr>
              <a:t>BoxSizing</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FillAspect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Aspect</a:t>
            </a:r>
            <a:r>
              <a:rPr lang="en-US" dirty="0">
                <a:solidFill>
                  <a:srgbClr val="7DCBC4"/>
                </a:solidFill>
                <a:latin typeface="Source Code Pro Regular"/>
              </a:rPr>
              <a:t>=</a:t>
            </a:r>
            <a:r>
              <a:rPr lang="en-US" dirty="0">
                <a:solidFill>
                  <a:srgbClr val="C3E88D"/>
                </a:solidFill>
                <a:latin typeface="Source Code Pro Regular"/>
              </a:rPr>
              <a:t>"1</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060" y="2418567"/>
            <a:ext cx="1657581" cy="2048161"/>
          </a:xfrm>
          <a:prstGeom prst="rect">
            <a:avLst/>
          </a:prstGeom>
        </p:spPr>
      </p:pic>
    </p:spTree>
    <p:extLst>
      <p:ext uri="{BB962C8B-B14F-4D97-AF65-F5344CB8AC3E}">
        <p14:creationId xmlns:p14="http://schemas.microsoft.com/office/powerpoint/2010/main" val="31688125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5" name="Content Placeholder 4"/>
          <p:cNvSpPr>
            <a:spLocks noGrp="1"/>
          </p:cNvSpPr>
          <p:nvPr>
            <p:ph idx="1"/>
          </p:nvPr>
        </p:nvSpPr>
        <p:spPr/>
        <p:txBody>
          <a:bodyPr/>
          <a:lstStyle/>
          <a:p>
            <a:r>
              <a:rPr lang="en-US" dirty="0"/>
              <a:t>Finally we add some content to the grid items. Note how we set </a:t>
            </a:r>
            <a:r>
              <a:rPr lang="en-US" b="1" u="sng" dirty="0"/>
              <a:t>Layer="Background"</a:t>
            </a:r>
            <a:r>
              <a:rPr lang="en-US" dirty="0"/>
              <a:t> on the </a:t>
            </a:r>
            <a:r>
              <a:rPr lang="en-US" b="1" u="sng" dirty="0"/>
              <a:t>Rectangle</a:t>
            </a:r>
            <a:r>
              <a:rPr lang="en-US" dirty="0"/>
              <a:t> that serves as the white background of the item - this ensures that it is sent to the background and does not participate in the layout calculation done by its parent </a:t>
            </a:r>
            <a:r>
              <a:rPr lang="en-US" b="1" u="sng" dirty="0"/>
              <a:t>DockPanel</a:t>
            </a:r>
            <a:r>
              <a:rPr lang="en-US" dirty="0"/>
              <a:t>.</a:t>
            </a:r>
          </a:p>
          <a:p>
            <a:endParaRPr lang="en-US" dirty="0"/>
          </a:p>
          <a:p>
            <a:endParaRPr lang="en-US" dirty="0"/>
          </a:p>
        </p:txBody>
      </p:sp>
    </p:spTree>
    <p:extLst>
      <p:ext uri="{BB962C8B-B14F-4D97-AF65-F5344CB8AC3E}">
        <p14:creationId xmlns:p14="http://schemas.microsoft.com/office/powerpoint/2010/main" val="103688341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5" name="Rectangle 4"/>
          <p:cNvSpPr/>
          <p:nvPr/>
        </p:nvSpPr>
        <p:spPr>
          <a:xfrm>
            <a:off x="810000" y="2418567"/>
            <a:ext cx="10571998" cy="369331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itemGrid</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err="1">
                <a:solidFill>
                  <a:srgbClr val="FFCB6B"/>
                </a:solidFill>
                <a:latin typeface="Source Code Pro Regular"/>
              </a:rPr>
              <a:t>CellSpacing</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 </a:t>
            </a:r>
            <a:r>
              <a:rPr lang="en-US" dirty="0">
                <a:solidFill>
                  <a:srgbClr val="FFCB6B"/>
                </a:solidFill>
                <a:latin typeface="Source Code Pro Regular"/>
              </a:rPr>
              <a:t>Count</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 </a:t>
            </a:r>
            <a:r>
              <a:rPr lang="en-US" dirty="0" err="1">
                <a:solidFill>
                  <a:srgbClr val="FFCB6B"/>
                </a:solidFill>
                <a:latin typeface="Source Code Pro Regular"/>
              </a:rPr>
              <a:t>BoxSizing</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FillAspect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Aspect</a:t>
            </a:r>
            <a:r>
              <a:rPr lang="en-US" dirty="0">
                <a:solidFill>
                  <a:srgbClr val="7DCBC4"/>
                </a:solidFill>
                <a:latin typeface="Source Code Pro Regular"/>
              </a:rPr>
              <a:t>=</a:t>
            </a:r>
            <a:r>
              <a:rPr lang="en-US" dirty="0">
                <a:solidFill>
                  <a:srgbClr val="C3E88D"/>
                </a:solidFill>
                <a:latin typeface="Source Code Pro Regular"/>
              </a:rPr>
              <a:t>"1"</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"40"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fafafa</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a:t>
            </a:r>
            <a:r>
              <a:rPr lang="en-US" dirty="0">
                <a:solidFill>
                  <a:srgbClr val="7DCBC4"/>
                </a:solidFill>
                <a:latin typeface="Source Code Pro Regular"/>
              </a:rPr>
              <a:t>&gt;</a:t>
            </a:r>
            <a:r>
              <a:rPr lang="en-US" dirty="0">
                <a:solidFill>
                  <a:srgbClr val="FFFFFF"/>
                </a:solidFill>
                <a:latin typeface="Source Code Pro Regular"/>
              </a:rPr>
              <a:t> </a:t>
            </a: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"Title"</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CenterLeft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"8,0"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"preview"</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err="1">
                <a:solidFill>
                  <a:srgbClr val="FFCB6B"/>
                </a:solidFill>
                <a:latin typeface="Source Code Pro Regular"/>
              </a:rPr>
              <a:t>TextColor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bbb</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fff</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Layer</a:t>
            </a:r>
            <a:r>
              <a:rPr lang="en-US" dirty="0">
                <a:solidFill>
                  <a:srgbClr val="7DCBC4"/>
                </a:solidFill>
                <a:latin typeface="Source Code Pro Regular"/>
              </a:rPr>
              <a:t>=</a:t>
            </a:r>
            <a:r>
              <a:rPr lang="en-US" dirty="0">
                <a:solidFill>
                  <a:srgbClr val="C3E88D"/>
                </a:solidFill>
                <a:latin typeface="Source Code Pro Regular"/>
              </a:rPr>
              <a:t>"Background"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Stroke</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eaeaea</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3108" y="4067650"/>
            <a:ext cx="1657581" cy="2353003"/>
          </a:xfrm>
          <a:prstGeom prst="rect">
            <a:avLst/>
          </a:prstGeom>
        </p:spPr>
      </p:pic>
    </p:spTree>
    <p:extLst>
      <p:ext uri="{BB962C8B-B14F-4D97-AF65-F5344CB8AC3E}">
        <p14:creationId xmlns:p14="http://schemas.microsoft.com/office/powerpoint/2010/main" val="42926726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5" name="Content Placeholder 4"/>
          <p:cNvSpPr>
            <a:spLocks noGrp="1"/>
          </p:cNvSpPr>
          <p:nvPr>
            <p:ph idx="1"/>
          </p:nvPr>
        </p:nvSpPr>
        <p:spPr>
          <a:xfrm>
            <a:off x="818712" y="2222287"/>
            <a:ext cx="10554574" cy="4451468"/>
          </a:xfrm>
        </p:spPr>
        <p:txBody>
          <a:bodyPr>
            <a:normAutofit/>
          </a:bodyPr>
          <a:lstStyle/>
          <a:p>
            <a:pPr algn="just"/>
            <a:r>
              <a:rPr lang="en-US" dirty="0"/>
              <a:t>To make the basic app structure complete, we need to make the </a:t>
            </a:r>
            <a:r>
              <a:rPr lang="en-US" b="1" u="sng" dirty="0"/>
              <a:t>Grid</a:t>
            </a:r>
            <a:r>
              <a:rPr lang="en-US" dirty="0"/>
              <a:t> adapt to various screen sizes and device orientations. Here we want to use the general approach of describing varying states as deviations from the rest state. Our rest state in this case is a phone in portrait orientation that has two items on each row in the </a:t>
            </a:r>
            <a:r>
              <a:rPr lang="en-US" b="1" u="sng" dirty="0"/>
              <a:t>Grid</a:t>
            </a:r>
            <a:r>
              <a:rPr lang="en-US" dirty="0"/>
              <a:t>.</a:t>
            </a:r>
          </a:p>
          <a:p>
            <a:pPr algn="just"/>
            <a:endParaRPr lang="en-US" dirty="0"/>
          </a:p>
          <a:p>
            <a:pPr algn="just"/>
            <a:r>
              <a:rPr lang="en-US" dirty="0"/>
              <a:t>The deviations we need to describe then are "phone in landscape", "tablet in portrait" and "tablet in landscape". We start by creating a new </a:t>
            </a:r>
            <a:r>
              <a:rPr lang="en-US" b="1" u="sng" dirty="0"/>
              <a:t>WhileTablet</a:t>
            </a:r>
            <a:r>
              <a:rPr lang="en-US" dirty="0"/>
              <a:t> trigger that is going to evaluate to true when the screen size in any direction is larger than or equal to 600 points. We chose the number so that it matches </a:t>
            </a:r>
            <a:r>
              <a:rPr lang="en-US" dirty="0">
                <a:hlinkClick r:id="rId2"/>
              </a:rPr>
              <a:t>Material design guidelines</a:t>
            </a:r>
            <a:r>
              <a:rPr lang="en-US" dirty="0"/>
              <a:t>.</a:t>
            </a:r>
          </a:p>
          <a:p>
            <a:pPr algn="just"/>
            <a:endParaRPr lang="en-US" dirty="0"/>
          </a:p>
          <a:p>
            <a:pPr algn="just"/>
            <a:r>
              <a:rPr lang="en-US" dirty="0" smtClean="0"/>
              <a:t>Then we couple the new </a:t>
            </a:r>
            <a:r>
              <a:rPr lang="en-US" b="1" u="sng" dirty="0" smtClean="0"/>
              <a:t>WhileTablet</a:t>
            </a:r>
            <a:r>
              <a:rPr lang="en-US" dirty="0" smtClean="0"/>
              <a:t> trigger with </a:t>
            </a:r>
            <a:r>
              <a:rPr lang="en-US" b="1" u="sng" dirty="0" err="1" smtClean="0"/>
              <a:t>WhileWindowPortait</a:t>
            </a:r>
            <a:r>
              <a:rPr lang="en-US" dirty="0" smtClean="0"/>
              <a:t> and </a:t>
            </a:r>
            <a:r>
              <a:rPr lang="en-US" b="1" u="sng" dirty="0" smtClean="0"/>
              <a:t>WhileWindowLandscape</a:t>
            </a:r>
            <a:r>
              <a:rPr lang="en-US" dirty="0" smtClean="0"/>
              <a:t> to describe the "how many items per row" rules we set out at the top of the Hands-on section.</a:t>
            </a:r>
          </a:p>
          <a:p>
            <a:pPr algn="just"/>
            <a:endParaRPr lang="en-US" dirty="0"/>
          </a:p>
        </p:txBody>
      </p:sp>
    </p:spTree>
    <p:extLst>
      <p:ext uri="{BB962C8B-B14F-4D97-AF65-F5344CB8AC3E}">
        <p14:creationId xmlns:p14="http://schemas.microsoft.com/office/powerpoint/2010/main" val="46281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Running Preview on </a:t>
            </a:r>
            <a:r>
              <a:rPr lang="en-US" b="0" dirty="0" smtClean="0"/>
              <a:t>device</a:t>
            </a:r>
            <a:endParaRPr lang="en-US" dirty="0"/>
          </a:p>
        </p:txBody>
      </p:sp>
      <p:sp>
        <p:nvSpPr>
          <p:cNvPr id="3" name="Content Placeholder 2"/>
          <p:cNvSpPr>
            <a:spLocks noGrp="1"/>
          </p:cNvSpPr>
          <p:nvPr>
            <p:ph idx="1"/>
          </p:nvPr>
        </p:nvSpPr>
        <p:spPr>
          <a:xfrm>
            <a:off x="818712" y="2222287"/>
            <a:ext cx="10554574" cy="4533355"/>
          </a:xfrm>
        </p:spPr>
        <p:txBody>
          <a:bodyPr>
            <a:normAutofit/>
          </a:bodyPr>
          <a:lstStyle/>
          <a:p>
            <a:pPr algn="just"/>
            <a:r>
              <a:rPr lang="en-US" dirty="0"/>
              <a:t>Fuse' live preview can be run on both Android and iOS devices, even at the same time! To get your app running in preview mode on a device, there are a couple things we need to set up.</a:t>
            </a:r>
          </a:p>
          <a:p>
            <a:pPr algn="just"/>
            <a:r>
              <a:rPr lang="en-US" dirty="0"/>
              <a:t>First of all, make sure both your phone and computer are hooked up to the same wireless network and is connected to your computer via USB. USB is used for the actual deployment (getting the app from your computer to your phone), while the live updates from Fuse is sent over </a:t>
            </a:r>
            <a:r>
              <a:rPr lang="en-US" dirty="0" err="1"/>
              <a:t>Wifi</a:t>
            </a:r>
            <a:r>
              <a:rPr lang="en-US" dirty="0" smtClean="0"/>
              <a:t>.</a:t>
            </a:r>
          </a:p>
          <a:p>
            <a:pPr algn="just"/>
            <a:r>
              <a:rPr lang="en-US" dirty="0"/>
              <a:t>Fuse offers two ways of running your app:</a:t>
            </a:r>
          </a:p>
          <a:p>
            <a:pPr algn="just"/>
            <a:r>
              <a:rPr lang="en-US" b="1" dirty="0"/>
              <a:t>Preview</a:t>
            </a:r>
            <a:r>
              <a:rPr lang="en-US" dirty="0"/>
              <a:t> - A fully working build of your app, which also updates in real-time as you make changes to your code.</a:t>
            </a:r>
          </a:p>
          <a:p>
            <a:pPr algn="just"/>
            <a:r>
              <a:rPr lang="en-US" b="1" dirty="0"/>
              <a:t>Export</a:t>
            </a:r>
            <a:r>
              <a:rPr lang="en-US" dirty="0"/>
              <a:t> - The final version of your app, which can be shipped to app stores or used for private testing</a:t>
            </a:r>
            <a:r>
              <a:rPr lang="en-US" dirty="0" smtClean="0"/>
              <a:t>.</a:t>
            </a:r>
            <a:endParaRPr lang="en-US" dirty="0"/>
          </a:p>
        </p:txBody>
      </p:sp>
    </p:spTree>
    <p:extLst>
      <p:ext uri="{BB962C8B-B14F-4D97-AF65-F5344CB8AC3E}">
        <p14:creationId xmlns:p14="http://schemas.microsoft.com/office/powerpoint/2010/main" val="11806836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Hands-on cont’</a:t>
            </a:r>
            <a:endParaRPr lang="en-US" dirty="0"/>
          </a:p>
        </p:txBody>
      </p:sp>
      <p:sp>
        <p:nvSpPr>
          <p:cNvPr id="8" name="Content Placeholder 7"/>
          <p:cNvSpPr>
            <a:spLocks noGrp="1"/>
          </p:cNvSpPr>
          <p:nvPr>
            <p:ph idx="1"/>
          </p:nvPr>
        </p:nvSpPr>
        <p:spPr>
          <a:xfrm>
            <a:off x="818712" y="4788071"/>
            <a:ext cx="10554574" cy="3636511"/>
          </a:xfrm>
        </p:spPr>
        <p:txBody>
          <a:bodyPr/>
          <a:lstStyle/>
          <a:p>
            <a:r>
              <a:rPr lang="en-US" dirty="0" smtClean="0"/>
              <a:t>With </a:t>
            </a:r>
            <a:r>
              <a:rPr lang="en-US" dirty="0"/>
              <a:t>that, our Google Docs app mockup is done. Take a look at the full code below, give it a go and see how it works on different devices!</a:t>
            </a:r>
          </a:p>
          <a:p>
            <a:endParaRPr lang="en-US" dirty="0"/>
          </a:p>
          <a:p>
            <a:endParaRPr lang="en-US" dirty="0"/>
          </a:p>
        </p:txBody>
      </p:sp>
      <p:sp>
        <p:nvSpPr>
          <p:cNvPr id="7" name="Rectangle 6"/>
          <p:cNvSpPr/>
          <p:nvPr/>
        </p:nvSpPr>
        <p:spPr>
          <a:xfrm>
            <a:off x="810000" y="2272817"/>
            <a:ext cx="7173940" cy="3662541"/>
          </a:xfrm>
          <a:prstGeom prst="rect">
            <a:avLst/>
          </a:prstGeom>
        </p:spPr>
        <p:txBody>
          <a:bodyPr wrap="square">
            <a:spAutoFit/>
          </a:bodyPr>
          <a:lstStyle/>
          <a:p>
            <a:r>
              <a:rPr lang="en-US" sz="1600" dirty="0">
                <a:solidFill>
                  <a:srgbClr val="7DCBC4"/>
                </a:solidFill>
                <a:latin typeface="Source Code Pro Regular"/>
              </a:rPr>
              <a:t>&lt;</a:t>
            </a:r>
            <a:r>
              <a:rPr lang="en-US" sz="1600" dirty="0">
                <a:solidFill>
                  <a:srgbClr val="FF5370"/>
                </a:solidFill>
                <a:latin typeface="Source Code Pro Regular"/>
              </a:rPr>
              <a:t>WhileWindowSize</a:t>
            </a:r>
            <a:r>
              <a:rPr lang="en-US" sz="1600" dirty="0">
                <a:solidFill>
                  <a:srgbClr val="7DCBC4"/>
                </a:solidFill>
                <a:latin typeface="Source Code Pro Regular"/>
              </a:rPr>
              <a:t> </a:t>
            </a:r>
            <a:r>
              <a:rPr lang="en-US" sz="1600" dirty="0">
                <a:solidFill>
                  <a:srgbClr val="FFCB6B"/>
                </a:solidFill>
                <a:latin typeface="Source Code Pro Regular"/>
              </a:rPr>
              <a:t>ux:Class</a:t>
            </a:r>
            <a:r>
              <a:rPr lang="en-US" sz="1600" dirty="0">
                <a:solidFill>
                  <a:srgbClr val="7DCBC4"/>
                </a:solidFill>
                <a:latin typeface="Source Code Pro Regular"/>
              </a:rPr>
              <a:t>=</a:t>
            </a:r>
            <a:r>
              <a:rPr lang="en-US" sz="1600" dirty="0">
                <a:solidFill>
                  <a:srgbClr val="C3E88D"/>
                </a:solidFill>
                <a:latin typeface="Source Code Pro Regular"/>
              </a:rPr>
              <a:t>"WhileTablet"</a:t>
            </a:r>
            <a:r>
              <a:rPr lang="en-US" sz="1600" dirty="0">
                <a:solidFill>
                  <a:srgbClr val="7DCBC4"/>
                </a:solidFill>
                <a:latin typeface="Source Code Pro Regular"/>
              </a:rPr>
              <a:t> </a:t>
            </a:r>
            <a:r>
              <a:rPr lang="en-US" sz="1600" dirty="0" err="1">
                <a:solidFill>
                  <a:srgbClr val="FFCB6B"/>
                </a:solidFill>
                <a:latin typeface="Source Code Pro Regular"/>
              </a:rPr>
              <a:t>GreaterThan</a:t>
            </a:r>
            <a:r>
              <a:rPr lang="en-US" sz="1600" dirty="0">
                <a:solidFill>
                  <a:srgbClr val="7DCBC4"/>
                </a:solidFill>
                <a:latin typeface="Source Code Pro Regular"/>
              </a:rPr>
              <a:t>=</a:t>
            </a:r>
            <a:r>
              <a:rPr lang="en-US" sz="1600" dirty="0">
                <a:solidFill>
                  <a:srgbClr val="C3E88D"/>
                </a:solidFill>
                <a:latin typeface="Source Code Pro Regular"/>
              </a:rPr>
              <a:t>"599,1"</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WhileWindowPortrait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WhileTablet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Change</a:t>
            </a:r>
            <a:r>
              <a:rPr lang="en-US" sz="1600" dirty="0">
                <a:solidFill>
                  <a:srgbClr val="7DCBC4"/>
                </a:solidFill>
                <a:latin typeface="Source Code Pro Regular"/>
              </a:rPr>
              <a:t> </a:t>
            </a:r>
            <a:r>
              <a:rPr lang="en-US" sz="1600" dirty="0" err="1">
                <a:solidFill>
                  <a:srgbClr val="FFCB6B"/>
                </a:solidFill>
                <a:latin typeface="Source Code Pro Regular"/>
              </a:rPr>
              <a:t>itemGrid.ColumnCount</a:t>
            </a:r>
            <a:r>
              <a:rPr lang="en-US" sz="1600" dirty="0">
                <a:solidFill>
                  <a:srgbClr val="7DCBC4"/>
                </a:solidFill>
                <a:latin typeface="Source Code Pro Regular"/>
              </a:rPr>
              <a:t>=</a:t>
            </a:r>
            <a:r>
              <a:rPr lang="en-US" sz="1600" dirty="0">
                <a:solidFill>
                  <a:srgbClr val="C3E88D"/>
                </a:solidFill>
                <a:latin typeface="Source Code Pro Regular"/>
              </a:rPr>
              <a:t>"3"</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WhileTablet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WhileWindowPortrait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WhileWindowLandscape</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WhileTablet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Change</a:t>
            </a:r>
            <a:r>
              <a:rPr lang="en-US" sz="1600" dirty="0">
                <a:solidFill>
                  <a:srgbClr val="7DCBC4"/>
                </a:solidFill>
                <a:latin typeface="Source Code Pro Regular"/>
              </a:rPr>
              <a:t> </a:t>
            </a:r>
            <a:r>
              <a:rPr lang="en-US" sz="1600" dirty="0" err="1">
                <a:solidFill>
                  <a:srgbClr val="FFCB6B"/>
                </a:solidFill>
                <a:latin typeface="Source Code Pro Regular"/>
              </a:rPr>
              <a:t>itemGrid.ColumnCount</a:t>
            </a:r>
            <a:r>
              <a:rPr lang="en-US" sz="1600" dirty="0">
                <a:solidFill>
                  <a:srgbClr val="7DCBC4"/>
                </a:solidFill>
                <a:latin typeface="Source Code Pro Regular"/>
              </a:rPr>
              <a:t>=</a:t>
            </a:r>
            <a:r>
              <a:rPr lang="en-US" sz="1600" dirty="0">
                <a:solidFill>
                  <a:srgbClr val="C3E88D"/>
                </a:solidFill>
                <a:latin typeface="Source Code Pro Regular"/>
              </a:rPr>
              <a:t>"5"</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WhileTablet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WhileTablet</a:t>
            </a:r>
            <a:r>
              <a:rPr lang="en-US" sz="1600" dirty="0">
                <a:solidFill>
                  <a:srgbClr val="7DCBC4"/>
                </a:solidFill>
                <a:latin typeface="Source Code Pro Regular"/>
              </a:rPr>
              <a:t> </a:t>
            </a:r>
            <a:r>
              <a:rPr lang="en-US" sz="1600" dirty="0">
                <a:solidFill>
                  <a:srgbClr val="FFCB6B"/>
                </a:solidFill>
                <a:latin typeface="Source Code Pro Regular"/>
              </a:rPr>
              <a:t>Invert</a:t>
            </a:r>
            <a:r>
              <a:rPr lang="en-US" sz="1600" dirty="0">
                <a:solidFill>
                  <a:srgbClr val="7DCBC4"/>
                </a:solidFill>
                <a:latin typeface="Source Code Pro Regular"/>
              </a:rPr>
              <a:t>=</a:t>
            </a:r>
            <a:r>
              <a:rPr lang="en-US" sz="1600" dirty="0">
                <a:solidFill>
                  <a:srgbClr val="C3E88D"/>
                </a:solidFill>
                <a:latin typeface="Source Code Pro Regular"/>
              </a:rPr>
              <a:t>"true"</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Change</a:t>
            </a:r>
            <a:r>
              <a:rPr lang="en-US" sz="1600" dirty="0">
                <a:solidFill>
                  <a:srgbClr val="7DCBC4"/>
                </a:solidFill>
                <a:latin typeface="Source Code Pro Regular"/>
              </a:rPr>
              <a:t> </a:t>
            </a:r>
            <a:r>
              <a:rPr lang="en-US" sz="1600" dirty="0" err="1">
                <a:solidFill>
                  <a:srgbClr val="FFCB6B"/>
                </a:solidFill>
                <a:latin typeface="Source Code Pro Regular"/>
              </a:rPr>
              <a:t>itemGrid.ColumnCount</a:t>
            </a:r>
            <a:r>
              <a:rPr lang="en-US" sz="1600" dirty="0">
                <a:solidFill>
                  <a:srgbClr val="7DCBC4"/>
                </a:solidFill>
                <a:latin typeface="Source Code Pro Regular"/>
              </a:rPr>
              <a:t>=</a:t>
            </a:r>
            <a:r>
              <a:rPr lang="en-US" sz="1600" dirty="0">
                <a:solidFill>
                  <a:srgbClr val="C3E88D"/>
                </a:solidFill>
                <a:latin typeface="Source Code Pro Regular"/>
              </a:rPr>
              <a:t>"3"</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WhileTablet</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WhileWindowLandscape</a:t>
            </a:r>
            <a:r>
              <a:rPr lang="en-US" sz="1600" dirty="0">
                <a:solidFill>
                  <a:srgbClr val="7DCBC4"/>
                </a:solidFill>
                <a:latin typeface="Source Code Pro Regular"/>
              </a:rPr>
              <a:t>&gt;</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483" y="2272817"/>
            <a:ext cx="1895740" cy="2381582"/>
          </a:xfrm>
          <a:prstGeom prst="rect">
            <a:avLst/>
          </a:prstGeom>
        </p:spPr>
      </p:pic>
    </p:spTree>
    <p:extLst>
      <p:ext uri="{BB962C8B-B14F-4D97-AF65-F5344CB8AC3E}">
        <p14:creationId xmlns:p14="http://schemas.microsoft.com/office/powerpoint/2010/main" val="316019703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dirty="0"/>
              <a:t>Declarative </a:t>
            </a:r>
            <a:r>
              <a:rPr lang="en-US" b="0" dirty="0" smtClean="0"/>
              <a:t>animation</a:t>
            </a:r>
            <a:endParaRPr lang="en-US" dirty="0"/>
          </a:p>
        </p:txBody>
      </p:sp>
    </p:spTree>
    <p:extLst>
      <p:ext uri="{BB962C8B-B14F-4D97-AF65-F5344CB8AC3E}">
        <p14:creationId xmlns:p14="http://schemas.microsoft.com/office/powerpoint/2010/main" val="32556993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Declarative </a:t>
            </a:r>
            <a:r>
              <a:rPr lang="en-US" b="0" dirty="0" smtClean="0"/>
              <a:t>animation</a:t>
            </a:r>
            <a:endParaRPr lang="en-US" dirty="0"/>
          </a:p>
        </p:txBody>
      </p:sp>
      <p:sp>
        <p:nvSpPr>
          <p:cNvPr id="3" name="Content Placeholder 2"/>
          <p:cNvSpPr>
            <a:spLocks noGrp="1"/>
          </p:cNvSpPr>
          <p:nvPr>
            <p:ph idx="1"/>
          </p:nvPr>
        </p:nvSpPr>
        <p:spPr/>
        <p:txBody>
          <a:bodyPr/>
          <a:lstStyle/>
          <a:p>
            <a:pPr algn="just"/>
            <a:r>
              <a:rPr lang="en-US" dirty="0"/>
              <a:t>Fuse has a powerful animation system that allows you to write your animations in purely declarative UX markup.</a:t>
            </a:r>
          </a:p>
          <a:p>
            <a:pPr algn="just"/>
            <a:r>
              <a:rPr lang="en-US" dirty="0"/>
              <a:t>The way we describe animations in Fuse is as deviations from what we call the "rest state". The rest state is the layout as it normally looks, when there has been no external inputs or events. We then apply animations to this rest state in response to input, for example to scale down a button while it is being pressed</a:t>
            </a:r>
            <a:r>
              <a:rPr lang="en-US" dirty="0" smtClean="0"/>
              <a:t>:</a:t>
            </a:r>
          </a:p>
          <a:p>
            <a:pPr algn="just"/>
            <a:endParaRPr lang="en-US" dirty="0"/>
          </a:p>
          <a:p>
            <a:pPr algn="just"/>
            <a:endParaRPr lang="en-US" dirty="0" smtClean="0"/>
          </a:p>
          <a:p>
            <a:pPr algn="just"/>
            <a:endParaRPr lang="en-US" dirty="0"/>
          </a:p>
          <a:p>
            <a:pPr marL="0" indent="0" algn="just">
              <a:buNone/>
            </a:pPr>
            <a:endParaRPr lang="en-US" dirty="0"/>
          </a:p>
        </p:txBody>
      </p:sp>
      <p:sp>
        <p:nvSpPr>
          <p:cNvPr id="4" name="Rectangle 3"/>
          <p:cNvSpPr/>
          <p:nvPr/>
        </p:nvSpPr>
        <p:spPr>
          <a:xfrm>
            <a:off x="1150961" y="4304815"/>
            <a:ext cx="6096000" cy="1477328"/>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Button</a:t>
            </a:r>
            <a:r>
              <a:rPr lang="en-US" dirty="0">
                <a:solidFill>
                  <a:srgbClr val="7DCBC4"/>
                </a:solidFill>
                <a:latin typeface="Source Code Pro Regular"/>
              </a:rPr>
              <a:t> </a:t>
            </a:r>
            <a:r>
              <a:rPr lang="en-US" dirty="0">
                <a:solidFill>
                  <a:srgbClr val="FFCB6B"/>
                </a:solidFill>
                <a:latin typeface="Source Code Pro Regular"/>
              </a:rPr>
              <a:t>Text</a:t>
            </a:r>
            <a:r>
              <a:rPr lang="en-US" dirty="0">
                <a:solidFill>
                  <a:srgbClr val="7DCBC4"/>
                </a:solidFill>
                <a:latin typeface="Source Code Pro Regular"/>
              </a:rPr>
              <a:t>=</a:t>
            </a:r>
            <a:r>
              <a:rPr lang="en-US" dirty="0">
                <a:solidFill>
                  <a:srgbClr val="C3E88D"/>
                </a:solidFill>
                <a:latin typeface="Source Code Pro Regular"/>
              </a:rPr>
              <a:t>"Hello world!"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Scale</a:t>
            </a:r>
            <a:r>
              <a:rPr lang="en-US" dirty="0">
                <a:solidFill>
                  <a:srgbClr val="7DCBC4"/>
                </a:solidFill>
                <a:latin typeface="Source Code Pro Regular"/>
              </a:rPr>
              <a:t> </a:t>
            </a:r>
            <a:r>
              <a:rPr lang="en-US" dirty="0">
                <a:solidFill>
                  <a:srgbClr val="FFCB6B"/>
                </a:solidFill>
                <a:latin typeface="Source Code Pro Regular"/>
              </a:rPr>
              <a:t>Factor</a:t>
            </a:r>
            <a:r>
              <a:rPr lang="en-US" dirty="0">
                <a:solidFill>
                  <a:srgbClr val="7DCBC4"/>
                </a:solidFill>
                <a:latin typeface="Source Code Pro Regular"/>
              </a:rPr>
              <a:t>=</a:t>
            </a:r>
            <a:r>
              <a:rPr lang="en-US" dirty="0">
                <a:solidFill>
                  <a:srgbClr val="C3E88D"/>
                </a:solidFill>
                <a:latin typeface="Source Code Pro Regular"/>
              </a:rPr>
              <a:t>"0.8"</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"0.2"</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Button</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55573562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Declarative </a:t>
            </a:r>
            <a:r>
              <a:rPr lang="en-US" b="0" dirty="0" smtClean="0"/>
              <a:t>animation</a:t>
            </a:r>
            <a:endParaRPr lang="en-US" dirty="0"/>
          </a:p>
        </p:txBody>
      </p:sp>
      <p:sp>
        <p:nvSpPr>
          <p:cNvPr id="3" name="Content Placeholder 2"/>
          <p:cNvSpPr>
            <a:spLocks noGrp="1"/>
          </p:cNvSpPr>
          <p:nvPr>
            <p:ph idx="1"/>
          </p:nvPr>
        </p:nvSpPr>
        <p:spPr>
          <a:xfrm>
            <a:off x="818712" y="2222287"/>
            <a:ext cx="10554574" cy="4533355"/>
          </a:xfrm>
        </p:spPr>
        <p:txBody>
          <a:bodyPr>
            <a:normAutofit/>
          </a:bodyPr>
          <a:lstStyle/>
          <a:p>
            <a:pPr algn="just"/>
            <a:r>
              <a:rPr lang="en-US" dirty="0"/>
              <a:t>The code above shows one of the simplest animations you can make in Fuse. It consists of one "trigger" (the </a:t>
            </a:r>
            <a:r>
              <a:rPr lang="en-US" b="1" u="sng" dirty="0"/>
              <a:t>WhilePressed</a:t>
            </a:r>
            <a:r>
              <a:rPr lang="en-US" dirty="0"/>
              <a:t> object) and one "animator" (the </a:t>
            </a:r>
            <a:r>
              <a:rPr lang="en-US" b="1" u="sng" dirty="0"/>
              <a:t>Scale</a:t>
            </a:r>
            <a:r>
              <a:rPr lang="en-US" dirty="0"/>
              <a:t> object). You also see a </a:t>
            </a:r>
            <a:r>
              <a:rPr lang="en-US" b="1" u="sng" dirty="0"/>
              <a:t>Button</a:t>
            </a:r>
            <a:r>
              <a:rPr lang="en-US" dirty="0"/>
              <a:t> object containing the trigger, and which is therefore the object that will get affected by the </a:t>
            </a:r>
            <a:r>
              <a:rPr lang="en-US" b="1" u="sng" dirty="0"/>
              <a:t>Scale</a:t>
            </a:r>
            <a:r>
              <a:rPr lang="en-US" dirty="0"/>
              <a:t> animator. There are many different triggers available that allow us to react to a variety of different user inputs and app events. There are also quite a few different animators that allow us to make changes to virtually anything within our app as a response to triggers being activated.</a:t>
            </a:r>
          </a:p>
          <a:p>
            <a:pPr algn="just"/>
            <a:endParaRPr lang="en-US" dirty="0"/>
          </a:p>
          <a:p>
            <a:pPr algn="just"/>
            <a:r>
              <a:rPr lang="en-US" dirty="0"/>
              <a:t>The triggers/animator system is designed so that it reads almost like an English sentence. The example above for instance can be read as follows: "While the button is being pressed, scale it by a factor of 0.8 over a duration of 0.2 seconds.".</a:t>
            </a:r>
          </a:p>
          <a:p>
            <a:pPr algn="just"/>
            <a:endParaRPr lang="en-US" dirty="0"/>
          </a:p>
          <a:p>
            <a:pPr lvl="1" algn="just"/>
            <a:r>
              <a:rPr lang="en-US" dirty="0"/>
              <a:t>Animations are a deviation (or change) from this rest state</a:t>
            </a:r>
          </a:p>
          <a:p>
            <a:pPr lvl="1" algn="just"/>
            <a:r>
              <a:rPr lang="en-US" dirty="0"/>
              <a:t>This leads to some interesting design choices (such as AddingAnimation playing backwards)</a:t>
            </a:r>
          </a:p>
        </p:txBody>
      </p:sp>
    </p:spTree>
    <p:extLst>
      <p:ext uri="{BB962C8B-B14F-4D97-AF65-F5344CB8AC3E}">
        <p14:creationId xmlns:p14="http://schemas.microsoft.com/office/powerpoint/2010/main" val="107946157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Animators</a:t>
            </a:r>
            <a:endParaRPr lang="en-US" dirty="0"/>
          </a:p>
        </p:txBody>
      </p:sp>
      <p:sp>
        <p:nvSpPr>
          <p:cNvPr id="3" name="Content Placeholder 2"/>
          <p:cNvSpPr>
            <a:spLocks noGrp="1"/>
          </p:cNvSpPr>
          <p:nvPr>
            <p:ph idx="1"/>
          </p:nvPr>
        </p:nvSpPr>
        <p:spPr/>
        <p:txBody>
          <a:bodyPr/>
          <a:lstStyle/>
          <a:p>
            <a:r>
              <a:rPr lang="en-US" dirty="0"/>
              <a:t>As mentioned, we use animators to make changes and animate our UI. There is a bunch of </a:t>
            </a:r>
            <a:r>
              <a:rPr lang="en-US" dirty="0">
                <a:hlinkClick r:id="rId2"/>
              </a:rPr>
              <a:t>different animators </a:t>
            </a:r>
            <a:r>
              <a:rPr lang="en-US" dirty="0"/>
              <a:t>to pick from, but you will find that most of your needs are covered by the three transform-animators, </a:t>
            </a:r>
            <a:r>
              <a:rPr lang="en-US" b="1" u="sng" dirty="0"/>
              <a:t>Move</a:t>
            </a:r>
            <a:r>
              <a:rPr lang="en-US" dirty="0"/>
              <a:t>, </a:t>
            </a:r>
            <a:r>
              <a:rPr lang="en-US" b="1" u="sng" dirty="0"/>
              <a:t>Scale</a:t>
            </a:r>
            <a:r>
              <a:rPr lang="en-US" dirty="0"/>
              <a:t> and </a:t>
            </a:r>
            <a:r>
              <a:rPr lang="en-US" b="1" u="sng" dirty="0"/>
              <a:t>Rotate</a:t>
            </a:r>
            <a:r>
              <a:rPr lang="en-US" dirty="0"/>
              <a:t>, and the generic animator </a:t>
            </a:r>
            <a:r>
              <a:rPr lang="en-US" b="1" u="sng" dirty="0"/>
              <a:t>Change</a:t>
            </a:r>
            <a:r>
              <a:rPr lang="en-US" dirty="0"/>
              <a:t>, which allows us to animate almost any property on any element (like </a:t>
            </a:r>
            <a:r>
              <a:rPr lang="en-US" b="1" u="sng" dirty="0"/>
              <a:t>Color</a:t>
            </a:r>
            <a:r>
              <a:rPr lang="en-US" dirty="0"/>
              <a:t>, </a:t>
            </a:r>
            <a:r>
              <a:rPr lang="en-US" b="1" u="sng" dirty="0" smtClean="0"/>
              <a:t>Width</a:t>
            </a:r>
            <a:r>
              <a:rPr lang="en-US" dirty="0" smtClean="0"/>
              <a:t> / </a:t>
            </a:r>
            <a:r>
              <a:rPr lang="en-US" b="1" u="sng" dirty="0" smtClean="0"/>
              <a:t>Height</a:t>
            </a:r>
            <a:r>
              <a:rPr lang="en-US" dirty="0"/>
              <a:t>, and </a:t>
            </a:r>
            <a:r>
              <a:rPr lang="en-US" b="1" u="sng" dirty="0"/>
              <a:t>Opacity</a:t>
            </a:r>
            <a:r>
              <a:rPr lang="en-US" dirty="0" smtClean="0"/>
              <a:t>).</a:t>
            </a:r>
            <a:endParaRPr lang="en-US" dirty="0"/>
          </a:p>
          <a:p>
            <a:r>
              <a:rPr lang="en-US" dirty="0"/>
              <a:t>A really neat thing about Fuse' declarative animation, is that it automatically knows how to undo its own effects. Say we for example change the color of a Rectangle to red using a change animator</a:t>
            </a:r>
            <a:r>
              <a:rPr lang="en-US" dirty="0" smtClean="0"/>
              <a:t>:</a:t>
            </a:r>
          </a:p>
          <a:p>
            <a:endParaRPr lang="en-US" dirty="0"/>
          </a:p>
          <a:p>
            <a:endParaRPr lang="en-US" dirty="0"/>
          </a:p>
          <a:p>
            <a:endParaRPr lang="en-US" dirty="0"/>
          </a:p>
        </p:txBody>
      </p:sp>
      <p:sp>
        <p:nvSpPr>
          <p:cNvPr id="4" name="Rectangle 3"/>
          <p:cNvSpPr/>
          <p:nvPr/>
        </p:nvSpPr>
        <p:spPr>
          <a:xfrm>
            <a:off x="1150960" y="4935468"/>
            <a:ext cx="9125803" cy="1477328"/>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"myRectangle"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"#00f"</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a:solidFill>
                  <a:srgbClr val="FFCB6B"/>
                </a:solidFill>
                <a:latin typeface="Source Code Pro Regular"/>
              </a:rPr>
              <a:t>myRectangle.Color</a:t>
            </a:r>
            <a:r>
              <a:rPr lang="en-US" dirty="0">
                <a:solidFill>
                  <a:srgbClr val="7DCBC4"/>
                </a:solidFill>
                <a:latin typeface="Source Code Pro Regular"/>
              </a:rPr>
              <a:t>=</a:t>
            </a:r>
            <a:r>
              <a:rPr lang="en-US" dirty="0">
                <a:solidFill>
                  <a:srgbClr val="C3E88D"/>
                </a:solidFill>
                <a:latin typeface="Source Code Pro Regular"/>
              </a:rPr>
              <a:t>"#f00"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402661926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a:t>Animators</a:t>
            </a:r>
            <a:endParaRPr lang="en-US" dirty="0"/>
          </a:p>
        </p:txBody>
      </p:sp>
      <p:sp>
        <p:nvSpPr>
          <p:cNvPr id="3" name="Content Placeholder 2"/>
          <p:cNvSpPr>
            <a:spLocks noGrp="1"/>
          </p:cNvSpPr>
          <p:nvPr>
            <p:ph idx="1"/>
          </p:nvPr>
        </p:nvSpPr>
        <p:spPr/>
        <p:txBody>
          <a:bodyPr/>
          <a:lstStyle/>
          <a:p>
            <a:r>
              <a:rPr lang="en-US" dirty="0"/>
              <a:t>As soon as the </a:t>
            </a:r>
            <a:r>
              <a:rPr lang="en-US" b="1" u="sng" dirty="0"/>
              <a:t>WhilePressed</a:t>
            </a:r>
            <a:r>
              <a:rPr lang="en-US" dirty="0"/>
              <a:t> trigger is deactivated, the </a:t>
            </a:r>
            <a:r>
              <a:rPr lang="en-US" b="1" u="sng" dirty="0"/>
              <a:t>Change</a:t>
            </a:r>
            <a:r>
              <a:rPr lang="en-US" dirty="0"/>
              <a:t> animator knows how to animate back to the original color, even if that color changes from some other source in the meantime. This means that all animation using these animators is only a temporary change, meaning it is in affect only as long as its containing trigger is active.</a:t>
            </a:r>
          </a:p>
          <a:p>
            <a:endParaRPr lang="en-US" dirty="0"/>
          </a:p>
          <a:p>
            <a:endParaRPr lang="en-US" dirty="0"/>
          </a:p>
        </p:txBody>
      </p:sp>
    </p:spTree>
    <p:extLst>
      <p:ext uri="{BB962C8B-B14F-4D97-AF65-F5344CB8AC3E}">
        <p14:creationId xmlns:p14="http://schemas.microsoft.com/office/powerpoint/2010/main" val="1917605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Common animator </a:t>
            </a:r>
            <a:r>
              <a:rPr lang="en-US" b="0" dirty="0" smtClean="0"/>
              <a:t>properties</a:t>
            </a:r>
            <a:endParaRPr lang="en-US" dirty="0"/>
          </a:p>
        </p:txBody>
      </p:sp>
      <p:sp>
        <p:nvSpPr>
          <p:cNvPr id="3" name="Content Placeholder 2"/>
          <p:cNvSpPr>
            <a:spLocks noGrp="1"/>
          </p:cNvSpPr>
          <p:nvPr>
            <p:ph idx="1"/>
          </p:nvPr>
        </p:nvSpPr>
        <p:spPr>
          <a:xfrm>
            <a:off x="818712" y="2167695"/>
            <a:ext cx="10554574" cy="3636511"/>
          </a:xfrm>
        </p:spPr>
        <p:txBody>
          <a:bodyPr>
            <a:normAutofit/>
          </a:bodyPr>
          <a:lstStyle/>
          <a:p>
            <a:endParaRPr lang="en-US" dirty="0" smtClean="0"/>
          </a:p>
          <a:p>
            <a:r>
              <a:rPr lang="en-US" dirty="0" smtClean="0"/>
              <a:t>There </a:t>
            </a:r>
            <a:r>
              <a:rPr lang="en-US" dirty="0"/>
              <a:t>is a set of common properties that you can expect to find on all animators</a:t>
            </a:r>
            <a:r>
              <a:rPr lang="en-US" dirty="0" smtClean="0"/>
              <a:t>:</a:t>
            </a:r>
            <a:endParaRPr lang="en-US" dirty="0"/>
          </a:p>
          <a:p>
            <a:pPr lvl="1"/>
            <a:r>
              <a:rPr lang="en-US" b="1" u="sng" dirty="0"/>
              <a:t>Duration</a:t>
            </a:r>
            <a:r>
              <a:rPr lang="en-US" dirty="0"/>
              <a:t> - Over how much time the animation should apply its effect</a:t>
            </a:r>
          </a:p>
          <a:p>
            <a:pPr lvl="1"/>
            <a:r>
              <a:rPr lang="en-US" b="1" u="sng" dirty="0"/>
              <a:t>Delay</a:t>
            </a:r>
            <a:r>
              <a:rPr lang="en-US" dirty="0"/>
              <a:t> - How long the animator should wait before it starts applying its change</a:t>
            </a:r>
          </a:p>
          <a:p>
            <a:pPr lvl="1"/>
            <a:r>
              <a:rPr lang="en-US" b="1" u="sng" dirty="0"/>
              <a:t>Easing</a:t>
            </a:r>
            <a:r>
              <a:rPr lang="en-US" dirty="0"/>
              <a:t> - A function that determines how the animators value should change over time</a:t>
            </a:r>
          </a:p>
          <a:p>
            <a:r>
              <a:rPr lang="en-US" dirty="0"/>
              <a:t>Take a look here for a neat illustration of </a:t>
            </a:r>
            <a:r>
              <a:rPr lang="en-US" dirty="0">
                <a:hlinkClick r:id="rId2"/>
              </a:rPr>
              <a:t>how easing curves work</a:t>
            </a:r>
            <a:endParaRPr lang="en-US" dirty="0"/>
          </a:p>
          <a:p>
            <a:r>
              <a:rPr lang="en-US" dirty="0"/>
              <a:t>Animators play relative to the moment the trigger they are in is activated. This means that all animators inside a trigger are played simultaneously. In the following example, we have a rectangle that, while pressed, rotates 180 degrees over 0.5 seconds, then fades to blue over a duration half a second</a:t>
            </a:r>
            <a:r>
              <a:rPr lang="en-US" dirty="0" smtClean="0"/>
              <a:t>.</a:t>
            </a:r>
            <a:endParaRPr lang="en-US" dirty="0"/>
          </a:p>
          <a:p>
            <a:endParaRPr lang="en-US" dirty="0"/>
          </a:p>
          <a:p>
            <a:endParaRPr lang="en-US" dirty="0"/>
          </a:p>
        </p:txBody>
      </p:sp>
      <p:sp>
        <p:nvSpPr>
          <p:cNvPr id="4" name="Rectangle 3"/>
          <p:cNvSpPr/>
          <p:nvPr/>
        </p:nvSpPr>
        <p:spPr>
          <a:xfrm>
            <a:off x="1096370" y="5299342"/>
            <a:ext cx="10790830" cy="1569660"/>
          </a:xfrm>
          <a:prstGeom prst="rect">
            <a:avLst/>
          </a:prstGeom>
        </p:spPr>
        <p:txBody>
          <a:bodyPr wrap="square">
            <a:spAutoFit/>
          </a:bodyPr>
          <a:lstStyle/>
          <a:p>
            <a:r>
              <a:rPr lang="en-US" sz="1600" dirty="0">
                <a:solidFill>
                  <a:srgbClr val="7DCBC4"/>
                </a:solidFill>
                <a:latin typeface="Source Code Pro Regular"/>
              </a:rPr>
              <a:t>&lt;</a:t>
            </a:r>
            <a:r>
              <a:rPr lang="en-US" sz="1600" dirty="0">
                <a:solidFill>
                  <a:srgbClr val="FF5370"/>
                </a:solidFill>
                <a:latin typeface="Source Code Pro Regular"/>
              </a:rPr>
              <a:t>Rectangle</a:t>
            </a:r>
            <a:r>
              <a:rPr lang="en-US" sz="1600" dirty="0">
                <a:solidFill>
                  <a:srgbClr val="7DCBC4"/>
                </a:solidFill>
                <a:latin typeface="Source Code Pro Regular"/>
              </a:rPr>
              <a:t> </a:t>
            </a:r>
            <a:r>
              <a:rPr lang="en-US" sz="1600" dirty="0">
                <a:solidFill>
                  <a:srgbClr val="FFCB6B"/>
                </a:solidFill>
                <a:latin typeface="Source Code Pro Regular"/>
              </a:rPr>
              <a:t>ux:Name</a:t>
            </a:r>
            <a:r>
              <a:rPr lang="en-US" sz="1600" dirty="0">
                <a:solidFill>
                  <a:srgbClr val="7DCBC4"/>
                </a:solidFill>
                <a:latin typeface="Source Code Pro Regular"/>
              </a:rPr>
              <a:t>=</a:t>
            </a:r>
            <a:r>
              <a:rPr lang="en-US" sz="1600" dirty="0">
                <a:solidFill>
                  <a:srgbClr val="C3E88D"/>
                </a:solidFill>
                <a:latin typeface="Source Code Pro Regular"/>
              </a:rPr>
              <a:t>"myRectangle"</a:t>
            </a:r>
            <a:r>
              <a:rPr lang="en-US" sz="1600" dirty="0">
                <a:solidFill>
                  <a:srgbClr val="7DCBC4"/>
                </a:solidFill>
                <a:latin typeface="Source Code Pro Regular"/>
              </a:rPr>
              <a:t> </a:t>
            </a:r>
            <a:r>
              <a:rPr lang="en-US" sz="1600" dirty="0">
                <a:solidFill>
                  <a:srgbClr val="FFCB6B"/>
                </a:solidFill>
                <a:latin typeface="Source Code Pro Regular"/>
              </a:rPr>
              <a:t>Color</a:t>
            </a:r>
            <a:r>
              <a:rPr lang="en-US" sz="1600" dirty="0">
                <a:solidFill>
                  <a:srgbClr val="7DCBC4"/>
                </a:solidFill>
                <a:latin typeface="Source Code Pro Regular"/>
              </a:rPr>
              <a:t>=</a:t>
            </a:r>
            <a:r>
              <a:rPr lang="en-US" sz="1600" dirty="0">
                <a:solidFill>
                  <a:srgbClr val="C3E88D"/>
                </a:solidFill>
                <a:latin typeface="Source Code Pro Regular"/>
              </a:rPr>
              <a:t>"#f00</a:t>
            </a:r>
            <a:r>
              <a:rPr lang="en-US" sz="1600" dirty="0" smtClean="0">
                <a:solidFill>
                  <a:srgbClr val="C3E88D"/>
                </a:solidFill>
                <a:latin typeface="Source Code Pro Regular"/>
              </a:rPr>
              <a:t>"</a:t>
            </a:r>
            <a:r>
              <a:rPr lang="en-US" sz="1600" dirty="0" smtClean="0">
                <a:solidFill>
                  <a:srgbClr val="7DCBC4"/>
                </a:solidFill>
                <a:latin typeface="Source Code Pro Regular"/>
              </a:rPr>
              <a:t>&gt;</a:t>
            </a:r>
          </a:p>
          <a:p>
            <a:r>
              <a:rPr lang="en-US" sz="1600" dirty="0">
                <a:solidFill>
                  <a:srgbClr val="7DCBC4"/>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WhilePressed</a:t>
            </a:r>
            <a:r>
              <a:rPr lang="en-US" sz="1600" dirty="0">
                <a:solidFill>
                  <a:srgbClr val="7DCBC4"/>
                </a:solidFill>
                <a:latin typeface="Source Code Pro Regular"/>
              </a:rPr>
              <a:t>&gt;</a:t>
            </a:r>
            <a:r>
              <a:rPr lang="en-US" sz="1600" dirty="0">
                <a:solidFill>
                  <a:srgbClr val="FFFFFF"/>
                </a:solidFill>
                <a:latin typeface="Source Code Pro Regular"/>
              </a:rPr>
              <a:t> </a:t>
            </a:r>
            <a:r>
              <a:rPr lang="en-US" sz="1600" dirty="0" smtClean="0">
                <a:solidFill>
                  <a:srgbClr val="FFFFFF"/>
                </a:solidFill>
                <a:latin typeface="Source Code Pro Regular"/>
              </a:rPr>
              <a:t> </a:t>
            </a: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Rotate</a:t>
            </a:r>
            <a:r>
              <a:rPr lang="en-US" sz="1600" dirty="0">
                <a:solidFill>
                  <a:srgbClr val="7DCBC4"/>
                </a:solidFill>
                <a:latin typeface="Source Code Pro Regular"/>
              </a:rPr>
              <a:t> </a:t>
            </a:r>
            <a:r>
              <a:rPr lang="en-US" sz="1600" dirty="0">
                <a:solidFill>
                  <a:srgbClr val="FFCB6B"/>
                </a:solidFill>
                <a:latin typeface="Source Code Pro Regular"/>
              </a:rPr>
              <a:t>Degrees</a:t>
            </a:r>
            <a:r>
              <a:rPr lang="en-US" sz="1600" dirty="0">
                <a:solidFill>
                  <a:srgbClr val="7DCBC4"/>
                </a:solidFill>
                <a:latin typeface="Source Code Pro Regular"/>
              </a:rPr>
              <a:t>=</a:t>
            </a:r>
            <a:r>
              <a:rPr lang="en-US" sz="1600" dirty="0">
                <a:solidFill>
                  <a:srgbClr val="C3E88D"/>
                </a:solidFill>
                <a:latin typeface="Source Code Pro Regular"/>
              </a:rPr>
              <a:t>"180"</a:t>
            </a:r>
            <a:r>
              <a:rPr lang="en-US" sz="1600" dirty="0">
                <a:solidFill>
                  <a:srgbClr val="7DCBC4"/>
                </a:solidFill>
                <a:latin typeface="Source Code Pro Regular"/>
              </a:rPr>
              <a:t> </a:t>
            </a:r>
            <a:r>
              <a:rPr lang="en-US" sz="1600" dirty="0">
                <a:solidFill>
                  <a:srgbClr val="FFCB6B"/>
                </a:solidFill>
                <a:latin typeface="Source Code Pro Regular"/>
              </a:rPr>
              <a:t>Duration</a:t>
            </a:r>
            <a:r>
              <a:rPr lang="en-US" sz="1600" dirty="0">
                <a:solidFill>
                  <a:srgbClr val="7DCBC4"/>
                </a:solidFill>
                <a:latin typeface="Source Code Pro Regular"/>
              </a:rPr>
              <a:t>=</a:t>
            </a:r>
            <a:r>
              <a:rPr lang="en-US" sz="1600" dirty="0">
                <a:solidFill>
                  <a:srgbClr val="C3E88D"/>
                </a:solidFill>
                <a:latin typeface="Source Code Pro Regular"/>
              </a:rPr>
              <a:t>"0.5"</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Change</a:t>
            </a:r>
            <a:r>
              <a:rPr lang="en-US" sz="1600" dirty="0">
                <a:solidFill>
                  <a:srgbClr val="7DCBC4"/>
                </a:solidFill>
                <a:latin typeface="Source Code Pro Regular"/>
              </a:rPr>
              <a:t> </a:t>
            </a:r>
            <a:r>
              <a:rPr lang="en-US" sz="1600" dirty="0">
                <a:solidFill>
                  <a:srgbClr val="FFCB6B"/>
                </a:solidFill>
                <a:latin typeface="Source Code Pro Regular"/>
              </a:rPr>
              <a:t>myRectangle.Color</a:t>
            </a:r>
            <a:r>
              <a:rPr lang="en-US" sz="1600" dirty="0">
                <a:solidFill>
                  <a:srgbClr val="7DCBC4"/>
                </a:solidFill>
                <a:latin typeface="Source Code Pro Regular"/>
              </a:rPr>
              <a:t>=</a:t>
            </a:r>
            <a:r>
              <a:rPr lang="en-US" sz="1600" dirty="0">
                <a:solidFill>
                  <a:srgbClr val="C3E88D"/>
                </a:solidFill>
                <a:latin typeface="Source Code Pro Regular"/>
              </a:rPr>
              <a:t>"#00f"</a:t>
            </a:r>
            <a:r>
              <a:rPr lang="en-US" sz="1600" dirty="0">
                <a:solidFill>
                  <a:srgbClr val="7DCBC4"/>
                </a:solidFill>
                <a:latin typeface="Source Code Pro Regular"/>
              </a:rPr>
              <a:t> </a:t>
            </a:r>
            <a:r>
              <a:rPr lang="en-US" sz="1600" dirty="0">
                <a:solidFill>
                  <a:srgbClr val="FFCB6B"/>
                </a:solidFill>
                <a:latin typeface="Source Code Pro Regular"/>
              </a:rPr>
              <a:t>Duration</a:t>
            </a:r>
            <a:r>
              <a:rPr lang="en-US" sz="1600" dirty="0">
                <a:solidFill>
                  <a:srgbClr val="7DCBC4"/>
                </a:solidFill>
                <a:latin typeface="Source Code Pro Regular"/>
              </a:rPr>
              <a:t>=</a:t>
            </a:r>
            <a:r>
              <a:rPr lang="en-US" sz="1600" dirty="0">
                <a:solidFill>
                  <a:srgbClr val="C3E88D"/>
                </a:solidFill>
                <a:latin typeface="Source Code Pro Regular"/>
              </a:rPr>
              <a:t>"0.5"</a:t>
            </a:r>
            <a:r>
              <a:rPr lang="en-US" sz="1600" dirty="0">
                <a:solidFill>
                  <a:srgbClr val="7DCBC4"/>
                </a:solidFill>
                <a:latin typeface="Source Code Pro Regular"/>
              </a:rPr>
              <a:t> </a:t>
            </a:r>
            <a:r>
              <a:rPr lang="en-US" sz="1600" dirty="0">
                <a:solidFill>
                  <a:srgbClr val="FFCB6B"/>
                </a:solidFill>
                <a:latin typeface="Source Code Pro Regular"/>
              </a:rPr>
              <a:t>Delay</a:t>
            </a:r>
            <a:r>
              <a:rPr lang="en-US" sz="1600" dirty="0">
                <a:solidFill>
                  <a:srgbClr val="7DCBC4"/>
                </a:solidFill>
                <a:latin typeface="Source Code Pro Regular"/>
              </a:rPr>
              <a:t>=</a:t>
            </a:r>
            <a:r>
              <a:rPr lang="en-US" sz="1600" dirty="0">
                <a:solidFill>
                  <a:srgbClr val="C3E88D"/>
                </a:solidFill>
                <a:latin typeface="Source Code Pro Regular"/>
              </a:rPr>
              <a:t>"0.5"</a:t>
            </a:r>
            <a:r>
              <a:rPr lang="en-US" sz="1600" dirty="0">
                <a:solidFill>
                  <a:srgbClr val="7DCBC4"/>
                </a:solidFill>
                <a:latin typeface="Source Code Pro Regular"/>
              </a:rPr>
              <a:t> /&gt;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a:solidFill>
                  <a:srgbClr val="FFFFFF"/>
                </a:solidFill>
                <a:latin typeface="Source Code Pro Regular"/>
              </a:rPr>
              <a:t>	</a:t>
            </a:r>
            <a:r>
              <a:rPr lang="en-US" sz="1600" dirty="0" smtClean="0">
                <a:solidFill>
                  <a:srgbClr val="7DCBC4"/>
                </a:solidFill>
                <a:latin typeface="Source Code Pro Regular"/>
              </a:rPr>
              <a:t>&lt;/</a:t>
            </a:r>
            <a:r>
              <a:rPr lang="en-US" sz="1600" dirty="0">
                <a:solidFill>
                  <a:srgbClr val="FF5370"/>
                </a:solidFill>
                <a:latin typeface="Source Code Pro Regular"/>
              </a:rPr>
              <a:t>WhilePressed</a:t>
            </a:r>
            <a:r>
              <a:rPr lang="en-US" sz="1600" dirty="0">
                <a:solidFill>
                  <a:srgbClr val="7DCBC4"/>
                </a:solidFill>
                <a:latin typeface="Source Code Pro Regular"/>
              </a:rPr>
              <a:t>&gt;</a:t>
            </a:r>
            <a:r>
              <a:rPr lang="en-US" sz="1600" dirty="0">
                <a:solidFill>
                  <a:srgbClr val="FFFFFF"/>
                </a:solidFill>
                <a:latin typeface="Source Code Pro Regular"/>
              </a:rPr>
              <a:t> </a:t>
            </a:r>
            <a:endParaRPr lang="en-US" sz="1600" dirty="0" smtClean="0">
              <a:solidFill>
                <a:srgbClr val="FFFFFF"/>
              </a:solidFill>
              <a:latin typeface="Source Code Pro Regular"/>
            </a:endParaRPr>
          </a:p>
          <a:p>
            <a:r>
              <a:rPr lang="en-US" sz="1600" dirty="0" smtClean="0">
                <a:solidFill>
                  <a:srgbClr val="7DCBC4"/>
                </a:solidFill>
                <a:latin typeface="Source Code Pro Regular"/>
              </a:rPr>
              <a:t>&lt;/</a:t>
            </a:r>
            <a:r>
              <a:rPr lang="en-US" sz="1600" dirty="0">
                <a:solidFill>
                  <a:srgbClr val="FF5370"/>
                </a:solidFill>
                <a:latin typeface="Source Code Pro Regular"/>
              </a:rPr>
              <a:t>Rectangle</a:t>
            </a:r>
            <a:r>
              <a:rPr lang="en-US" sz="1600" dirty="0">
                <a:solidFill>
                  <a:srgbClr val="7DCBC4"/>
                </a:solidFill>
                <a:latin typeface="Source Code Pro Regular"/>
              </a:rPr>
              <a:t>&gt;</a:t>
            </a:r>
            <a:endParaRPr lang="en-US" sz="1600" dirty="0"/>
          </a:p>
        </p:txBody>
      </p:sp>
    </p:spTree>
    <p:extLst>
      <p:ext uri="{BB962C8B-B14F-4D97-AF65-F5344CB8AC3E}">
        <p14:creationId xmlns:p14="http://schemas.microsoft.com/office/powerpoint/2010/main" val="10324982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Easing</a:t>
            </a:r>
            <a:endParaRPr lang="en-US" dirty="0"/>
          </a:p>
        </p:txBody>
      </p:sp>
      <p:sp>
        <p:nvSpPr>
          <p:cNvPr id="3" name="Content Placeholder 2"/>
          <p:cNvSpPr>
            <a:spLocks noGrp="1"/>
          </p:cNvSpPr>
          <p:nvPr>
            <p:ph idx="1"/>
          </p:nvPr>
        </p:nvSpPr>
        <p:spPr/>
        <p:txBody>
          <a:bodyPr/>
          <a:lstStyle/>
          <a:p>
            <a:pPr algn="just"/>
            <a:r>
              <a:rPr lang="en-US" dirty="0"/>
              <a:t>Animations are linear by default. This means that while they interpolate between the original value and the target value, the value change happens at a constant rate. This can often lead to unrealistic and stiff animations. The solution to this problem is to change the easing curve using the </a:t>
            </a:r>
            <a:r>
              <a:rPr lang="en-US" b="1" u="sng" dirty="0"/>
              <a:t>Easing</a:t>
            </a:r>
            <a:r>
              <a:rPr lang="en-US" dirty="0"/>
              <a:t> and </a:t>
            </a:r>
            <a:r>
              <a:rPr lang="en-US" b="1" u="sng" dirty="0" err="1"/>
              <a:t>EasingBack</a:t>
            </a:r>
            <a:r>
              <a:rPr lang="en-US" dirty="0"/>
              <a:t> properties. For the cases when we need a truly custom easing curve, you can use the </a:t>
            </a:r>
            <a:r>
              <a:rPr lang="en-US" b="1" u="sng" dirty="0" err="1"/>
              <a:t>CubicBezierEasing</a:t>
            </a:r>
            <a:r>
              <a:rPr lang="en-US" dirty="0"/>
              <a:t> class. You can find its reference documentation </a:t>
            </a:r>
            <a:r>
              <a:rPr lang="en-US" dirty="0">
                <a:hlinkClick r:id="rId2"/>
              </a:rPr>
              <a:t>here</a:t>
            </a:r>
            <a:r>
              <a:rPr lang="en-US" dirty="0" smtClean="0"/>
              <a:t>.</a:t>
            </a:r>
            <a:endParaRPr lang="en-US" dirty="0"/>
          </a:p>
          <a:p>
            <a:pPr algn="just"/>
            <a:r>
              <a:rPr lang="en-US" dirty="0"/>
              <a:t>To get started, the </a:t>
            </a:r>
            <a:r>
              <a:rPr lang="en-US" b="1" u="sng" dirty="0" err="1"/>
              <a:t>CubicInOut</a:t>
            </a:r>
            <a:r>
              <a:rPr lang="en-US" dirty="0"/>
              <a:t> easing tends to give a nice result for general use-cases</a:t>
            </a:r>
            <a:r>
              <a:rPr lang="en-US" dirty="0" smtClean="0"/>
              <a:t>.</a:t>
            </a:r>
          </a:p>
          <a:p>
            <a:pPr algn="just"/>
            <a:endParaRPr lang="en-US" dirty="0"/>
          </a:p>
          <a:p>
            <a:pPr algn="just"/>
            <a:endParaRPr lang="en-US" dirty="0"/>
          </a:p>
          <a:p>
            <a:pPr algn="just"/>
            <a:endParaRPr lang="en-US" dirty="0"/>
          </a:p>
        </p:txBody>
      </p:sp>
      <p:sp>
        <p:nvSpPr>
          <p:cNvPr id="4" name="Rectangle 3"/>
          <p:cNvSpPr/>
          <p:nvPr/>
        </p:nvSpPr>
        <p:spPr>
          <a:xfrm>
            <a:off x="1110017" y="4658469"/>
            <a:ext cx="10476932"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Rotate</a:t>
            </a:r>
            <a:r>
              <a:rPr lang="en-US" dirty="0">
                <a:solidFill>
                  <a:srgbClr val="7DCBC4"/>
                </a:solidFill>
                <a:latin typeface="Source Code Pro Regular"/>
              </a:rPr>
              <a:t> </a:t>
            </a:r>
            <a:r>
              <a:rPr lang="en-US" dirty="0">
                <a:solidFill>
                  <a:srgbClr val="FFCB6B"/>
                </a:solidFill>
                <a:latin typeface="Source Code Pro Regular"/>
              </a:rPr>
              <a:t>Easing</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CubicInOut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Degrees</a:t>
            </a:r>
            <a:r>
              <a:rPr lang="en-US" dirty="0">
                <a:solidFill>
                  <a:srgbClr val="7DCBC4"/>
                </a:solidFill>
                <a:latin typeface="Source Code Pro Regular"/>
              </a:rPr>
              <a:t>=</a:t>
            </a:r>
            <a:r>
              <a:rPr lang="en-US" dirty="0">
                <a:solidFill>
                  <a:srgbClr val="C3E88D"/>
                </a:solidFill>
                <a:latin typeface="Source Code Pro Regular"/>
              </a:rPr>
              <a:t>"180"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a:solidFill>
                  <a:srgbClr val="FFCB6B"/>
                </a:solidFill>
                <a:latin typeface="Source Code Pro Regular"/>
              </a:rPr>
              <a:t>Easing</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CubicInOut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myRectangle.Color</a:t>
            </a:r>
            <a:r>
              <a:rPr lang="en-US" dirty="0">
                <a:solidFill>
                  <a:srgbClr val="7DCBC4"/>
                </a:solidFill>
                <a:latin typeface="Source Code Pro Regular"/>
              </a:rPr>
              <a:t>=</a:t>
            </a:r>
            <a:r>
              <a:rPr lang="en-US" dirty="0">
                <a:solidFill>
                  <a:srgbClr val="C3E88D"/>
                </a:solidFill>
                <a:latin typeface="Source Code Pro Regular"/>
              </a:rPr>
              <a:t>"#00f"</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a:t>
            </a:r>
            <a:r>
              <a:rPr lang="en-US" dirty="0">
                <a:solidFill>
                  <a:srgbClr val="FFCB6B"/>
                </a:solidFill>
                <a:latin typeface="Source Code Pro Regular"/>
              </a:rPr>
              <a:t>Delay</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87921618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Backwards </a:t>
            </a:r>
            <a:r>
              <a:rPr lang="en-US" b="0" dirty="0" smtClean="0"/>
              <a:t>animation</a:t>
            </a:r>
            <a:endParaRPr lang="en-US" dirty="0"/>
          </a:p>
        </p:txBody>
      </p:sp>
      <p:sp>
        <p:nvSpPr>
          <p:cNvPr id="3" name="Content Placeholder 2"/>
          <p:cNvSpPr>
            <a:spLocks noGrp="1"/>
          </p:cNvSpPr>
          <p:nvPr>
            <p:ph idx="1"/>
          </p:nvPr>
        </p:nvSpPr>
        <p:spPr>
          <a:xfrm>
            <a:off x="827424" y="1894741"/>
            <a:ext cx="10554574" cy="4635713"/>
          </a:xfrm>
        </p:spPr>
        <p:txBody>
          <a:bodyPr>
            <a:normAutofit/>
          </a:bodyPr>
          <a:lstStyle/>
          <a:p>
            <a:r>
              <a:rPr lang="en-US" sz="1600" dirty="0"/>
              <a:t>As we briefly discussed earlier, animators in Fuse know how to reverse themselves so that when their containing triggers gets deactivated, they can return the UI to its rest state automatically. It achieves this by creating a reversed version of its animation under the hood, and playing it back</a:t>
            </a:r>
            <a:r>
              <a:rPr lang="en-US" sz="1600" dirty="0" smtClean="0"/>
              <a:t>.</a:t>
            </a:r>
            <a:endParaRPr lang="en-US" sz="1600" dirty="0"/>
          </a:p>
          <a:p>
            <a:r>
              <a:rPr lang="en-US" sz="1600" dirty="0"/>
              <a:t>Say we have an animation that looks something like this</a:t>
            </a:r>
            <a:r>
              <a:rPr lang="en-US" sz="1600" dirty="0" smtClean="0"/>
              <a:t>:</a:t>
            </a:r>
          </a:p>
          <a:p>
            <a:endParaRPr lang="en-US" sz="1600" dirty="0" smtClean="0"/>
          </a:p>
          <a:p>
            <a:endParaRPr lang="en-US" sz="1600" dirty="0"/>
          </a:p>
          <a:p>
            <a:endParaRPr lang="en-US" sz="1600" dirty="0" smtClean="0"/>
          </a:p>
          <a:p>
            <a:r>
              <a:rPr lang="en-US" sz="1600" dirty="0"/>
              <a:t>The full forward and backward animation can be visualized as follows (where the part after the middle line animates back to the original values).</a:t>
            </a:r>
          </a:p>
          <a:p>
            <a:pPr marL="0" indent="0">
              <a:buNone/>
            </a:pPr>
            <a:r>
              <a:rPr lang="en-US" sz="1600" dirty="0"/>
              <a:t/>
            </a:r>
            <a:br>
              <a:rPr lang="en-US" sz="1600" dirty="0"/>
            </a:br>
            <a:endParaRPr lang="en-US" sz="1600" dirty="0"/>
          </a:p>
          <a:p>
            <a:endParaRPr lang="en-US" sz="1600" dirty="0"/>
          </a:p>
        </p:txBody>
      </p:sp>
      <p:sp>
        <p:nvSpPr>
          <p:cNvPr id="5" name="Rectangle 4"/>
          <p:cNvSpPr/>
          <p:nvPr/>
        </p:nvSpPr>
        <p:spPr>
          <a:xfrm>
            <a:off x="1096371" y="3706333"/>
            <a:ext cx="6096000" cy="646331"/>
          </a:xfrm>
          <a:prstGeom prst="rect">
            <a:avLst/>
          </a:prstGeom>
        </p:spPr>
        <p:txBody>
          <a:bodyPr>
            <a:spAutoFit/>
          </a:bodyPr>
          <a:lstStyle/>
          <a:p>
            <a:r>
              <a:rPr lang="fr-FR" dirty="0">
                <a:solidFill>
                  <a:srgbClr val="7DCBC4"/>
                </a:solidFill>
                <a:latin typeface="Source Code Pro Regular"/>
              </a:rPr>
              <a:t>&lt;</a:t>
            </a:r>
            <a:r>
              <a:rPr lang="fr-FR" dirty="0">
                <a:solidFill>
                  <a:srgbClr val="FF5370"/>
                </a:solidFill>
                <a:latin typeface="Source Code Pro Regular"/>
              </a:rPr>
              <a:t>Change</a:t>
            </a:r>
            <a:r>
              <a:rPr lang="fr-FR" dirty="0">
                <a:solidFill>
                  <a:srgbClr val="7DCBC4"/>
                </a:solidFill>
                <a:latin typeface="Source Code Pro Regular"/>
              </a:rPr>
              <a:t> </a:t>
            </a:r>
            <a:r>
              <a:rPr lang="fr-FR" dirty="0">
                <a:solidFill>
                  <a:srgbClr val="FFCB6B"/>
                </a:solidFill>
                <a:latin typeface="Source Code Pro Regular"/>
              </a:rPr>
              <a:t>Duration</a:t>
            </a:r>
            <a:r>
              <a:rPr lang="fr-FR" dirty="0">
                <a:solidFill>
                  <a:srgbClr val="7DCBC4"/>
                </a:solidFill>
                <a:latin typeface="Source Code Pro Regular"/>
              </a:rPr>
              <a:t>=</a:t>
            </a:r>
            <a:r>
              <a:rPr lang="fr-FR" dirty="0">
                <a:solidFill>
                  <a:srgbClr val="C3E88D"/>
                </a:solidFill>
                <a:latin typeface="Source Code Pro Regular"/>
              </a:rPr>
              <a:t>"0.5"</a:t>
            </a:r>
            <a:r>
              <a:rPr lang="fr-FR" dirty="0">
                <a:solidFill>
                  <a:srgbClr val="7DCBC4"/>
                </a:solidFill>
                <a:latin typeface="Source Code Pro Regular"/>
              </a:rPr>
              <a:t> /&gt;</a:t>
            </a:r>
            <a:r>
              <a:rPr lang="fr-FR" dirty="0">
                <a:solidFill>
                  <a:srgbClr val="FFFFFF"/>
                </a:solidFill>
                <a:latin typeface="Source Code Pro Regular"/>
              </a:rPr>
              <a:t> </a:t>
            </a:r>
            <a:endParaRPr lang="fr-FR" dirty="0" smtClean="0">
              <a:solidFill>
                <a:srgbClr val="FFFFFF"/>
              </a:solidFill>
              <a:latin typeface="Source Code Pro Regular"/>
            </a:endParaRPr>
          </a:p>
          <a:p>
            <a:r>
              <a:rPr lang="fr-FR" dirty="0" smtClean="0">
                <a:solidFill>
                  <a:srgbClr val="7DCBC4"/>
                </a:solidFill>
                <a:latin typeface="Source Code Pro Regular"/>
              </a:rPr>
              <a:t>&lt;</a:t>
            </a:r>
            <a:r>
              <a:rPr lang="fr-FR" dirty="0">
                <a:solidFill>
                  <a:srgbClr val="FF5370"/>
                </a:solidFill>
                <a:latin typeface="Source Code Pro Regular"/>
              </a:rPr>
              <a:t>Move</a:t>
            </a:r>
            <a:r>
              <a:rPr lang="fr-FR" dirty="0">
                <a:solidFill>
                  <a:srgbClr val="7DCBC4"/>
                </a:solidFill>
                <a:latin typeface="Source Code Pro Regular"/>
              </a:rPr>
              <a:t> </a:t>
            </a:r>
            <a:r>
              <a:rPr lang="fr-FR" dirty="0">
                <a:solidFill>
                  <a:srgbClr val="FFCB6B"/>
                </a:solidFill>
                <a:latin typeface="Source Code Pro Regular"/>
              </a:rPr>
              <a:t>Duration</a:t>
            </a:r>
            <a:r>
              <a:rPr lang="fr-FR" dirty="0">
                <a:solidFill>
                  <a:srgbClr val="7DCBC4"/>
                </a:solidFill>
                <a:latin typeface="Source Code Pro Regular"/>
              </a:rPr>
              <a:t>=</a:t>
            </a:r>
            <a:r>
              <a:rPr lang="fr-FR" dirty="0">
                <a:solidFill>
                  <a:srgbClr val="C3E88D"/>
                </a:solidFill>
                <a:latin typeface="Source Code Pro Regular"/>
              </a:rPr>
              <a:t>"0.5"</a:t>
            </a:r>
            <a:r>
              <a:rPr lang="fr-FR" dirty="0">
                <a:solidFill>
                  <a:srgbClr val="7DCBC4"/>
                </a:solidFill>
                <a:latin typeface="Source Code Pro Regular"/>
              </a:rPr>
              <a:t> </a:t>
            </a:r>
            <a:r>
              <a:rPr lang="fr-FR" dirty="0">
                <a:solidFill>
                  <a:srgbClr val="FFCB6B"/>
                </a:solidFill>
                <a:latin typeface="Source Code Pro Regular"/>
              </a:rPr>
              <a:t>Delay</a:t>
            </a:r>
            <a:r>
              <a:rPr lang="fr-FR" dirty="0">
                <a:solidFill>
                  <a:srgbClr val="7DCBC4"/>
                </a:solidFill>
                <a:latin typeface="Source Code Pro Regular"/>
              </a:rPr>
              <a:t>=</a:t>
            </a:r>
            <a:r>
              <a:rPr lang="fr-FR" dirty="0">
                <a:solidFill>
                  <a:srgbClr val="C3E88D"/>
                </a:solidFill>
                <a:latin typeface="Source Code Pro Regular"/>
              </a:rPr>
              <a:t>"0.25"</a:t>
            </a:r>
            <a:r>
              <a:rPr lang="fr-FR" dirty="0">
                <a:solidFill>
                  <a:srgbClr val="7DCBC4"/>
                </a:solidFill>
                <a:latin typeface="Source Code Pro Regular"/>
              </a:rPr>
              <a:t> /&gt;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702" y="3275461"/>
            <a:ext cx="3029373" cy="127048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120" y="5164559"/>
            <a:ext cx="5410955" cy="1524213"/>
          </a:xfrm>
          <a:prstGeom prst="rect">
            <a:avLst/>
          </a:prstGeom>
        </p:spPr>
      </p:pic>
    </p:spTree>
    <p:extLst>
      <p:ext uri="{BB962C8B-B14F-4D97-AF65-F5344CB8AC3E}">
        <p14:creationId xmlns:p14="http://schemas.microsoft.com/office/powerpoint/2010/main" val="334438621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Backwards </a:t>
            </a:r>
            <a:r>
              <a:rPr lang="en-US" b="0" dirty="0" smtClean="0"/>
              <a:t>animation cont’</a:t>
            </a:r>
            <a:endParaRPr lang="en-US" dirty="0"/>
          </a:p>
        </p:txBody>
      </p:sp>
      <p:sp>
        <p:nvSpPr>
          <p:cNvPr id="3" name="Content Placeholder 2"/>
          <p:cNvSpPr>
            <a:spLocks noGrp="1"/>
          </p:cNvSpPr>
          <p:nvPr>
            <p:ph idx="1"/>
          </p:nvPr>
        </p:nvSpPr>
        <p:spPr/>
        <p:txBody>
          <a:bodyPr/>
          <a:lstStyle/>
          <a:p>
            <a:r>
              <a:rPr lang="en-US" dirty="0"/>
              <a:t>Here we can see that the backwards animation is a mirror image of the original animation, but there are several ways to control how this backwards animation behaves. The common animator properties each have a corresponding </a:t>
            </a:r>
            <a:r>
              <a:rPr lang="en-US" b="1" u="sng" dirty="0"/>
              <a:t>Back</a:t>
            </a:r>
            <a:r>
              <a:rPr lang="en-US" dirty="0"/>
              <a:t> variant (</a:t>
            </a:r>
            <a:r>
              <a:rPr lang="en-US" b="1" u="sng" dirty="0" err="1"/>
              <a:t>DurationBack</a:t>
            </a:r>
            <a:r>
              <a:rPr lang="en-US" dirty="0"/>
              <a:t>, </a:t>
            </a:r>
            <a:r>
              <a:rPr lang="en-US" b="1" u="sng" dirty="0" err="1"/>
              <a:t>DelayBack</a:t>
            </a:r>
            <a:r>
              <a:rPr lang="en-US" dirty="0"/>
              <a:t>, and </a:t>
            </a:r>
            <a:r>
              <a:rPr lang="en-US" b="1" u="sng" dirty="0" err="1"/>
              <a:t>EasingBack</a:t>
            </a:r>
            <a:r>
              <a:rPr lang="en-US" dirty="0"/>
              <a:t>). This lets us change the timeline so that it acts differently when the trigger is being deactivated from when its being activated.</a:t>
            </a:r>
          </a:p>
          <a:p>
            <a:endParaRPr lang="en-US" dirty="0"/>
          </a:p>
          <a:p>
            <a:r>
              <a:rPr lang="en-US" dirty="0"/>
              <a:t>Here is an example of the above timeline after we've altered the </a:t>
            </a:r>
            <a:r>
              <a:rPr lang="en-US" b="1" u="sng" dirty="0" err="1"/>
              <a:t>DelayBack</a:t>
            </a:r>
            <a:r>
              <a:rPr lang="en-US" dirty="0"/>
              <a:t> property of both animators as follows:</a:t>
            </a:r>
          </a:p>
          <a:p>
            <a:endParaRPr lang="en-US" dirty="0"/>
          </a:p>
          <a:p>
            <a:endParaRPr lang="en-US" dirty="0"/>
          </a:p>
        </p:txBody>
      </p:sp>
      <p:sp>
        <p:nvSpPr>
          <p:cNvPr id="5" name="Rectangle 4"/>
          <p:cNvSpPr/>
          <p:nvPr/>
        </p:nvSpPr>
        <p:spPr>
          <a:xfrm>
            <a:off x="987188" y="5084760"/>
            <a:ext cx="6096000" cy="646331"/>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a:t>
            </a:r>
            <a:r>
              <a:rPr lang="en-US" dirty="0" err="1">
                <a:solidFill>
                  <a:srgbClr val="FFCB6B"/>
                </a:solidFill>
                <a:latin typeface="Source Code Pro Regular"/>
              </a:rPr>
              <a:t>DelayBack</a:t>
            </a:r>
            <a:r>
              <a:rPr lang="en-US" dirty="0">
                <a:solidFill>
                  <a:srgbClr val="7DCBC4"/>
                </a:solidFill>
                <a:latin typeface="Source Code Pro Regular"/>
              </a:rPr>
              <a:t>=</a:t>
            </a:r>
            <a:r>
              <a:rPr lang="en-US" dirty="0">
                <a:solidFill>
                  <a:srgbClr val="C3E88D"/>
                </a:solidFill>
                <a:latin typeface="Source Code Pro Regular"/>
              </a:rPr>
              <a:t>"0"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Move</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a:t>
            </a:r>
            <a:r>
              <a:rPr lang="en-US" dirty="0">
                <a:solidFill>
                  <a:srgbClr val="FFCB6B"/>
                </a:solidFill>
                <a:latin typeface="Source Code Pro Regular"/>
              </a:rPr>
              <a:t>Delay</a:t>
            </a:r>
            <a:r>
              <a:rPr lang="en-US" dirty="0">
                <a:solidFill>
                  <a:srgbClr val="7DCBC4"/>
                </a:solidFill>
                <a:latin typeface="Source Code Pro Regular"/>
              </a:rPr>
              <a:t>=</a:t>
            </a:r>
            <a:r>
              <a:rPr lang="en-US" dirty="0">
                <a:solidFill>
                  <a:srgbClr val="C3E88D"/>
                </a:solidFill>
                <a:latin typeface="Source Code Pro Regular"/>
              </a:rPr>
              <a:t>"0.25"</a:t>
            </a:r>
            <a:r>
              <a:rPr lang="en-US" dirty="0">
                <a:solidFill>
                  <a:srgbClr val="7DCBC4"/>
                </a:solidFill>
                <a:latin typeface="Source Code Pro Regular"/>
              </a:rPr>
              <a:t> </a:t>
            </a:r>
            <a:r>
              <a:rPr lang="en-US" dirty="0" err="1">
                <a:solidFill>
                  <a:srgbClr val="FFCB6B"/>
                </a:solidFill>
                <a:latin typeface="Source Code Pro Regular"/>
              </a:rPr>
              <a:t>DelayBack</a:t>
            </a:r>
            <a:r>
              <a:rPr lang="en-US" dirty="0">
                <a:solidFill>
                  <a:srgbClr val="7DCBC4"/>
                </a:solidFill>
                <a:latin typeface="Source Code Pro Regular"/>
              </a:rPr>
              <a:t>=</a:t>
            </a:r>
            <a:r>
              <a:rPr lang="en-US" dirty="0">
                <a:solidFill>
                  <a:srgbClr val="C3E88D"/>
                </a:solidFill>
                <a:latin typeface="Source Code Pro Regular"/>
              </a:rPr>
              <a:t>"0.25"</a:t>
            </a:r>
            <a:r>
              <a:rPr lang="en-US" dirty="0">
                <a:solidFill>
                  <a:srgbClr val="7DCBC4"/>
                </a:solidFill>
                <a:latin typeface="Source Code Pro Regular"/>
              </a:rPr>
              <a:t>/&gt;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710" y="5096691"/>
            <a:ext cx="4426576" cy="1524213"/>
          </a:xfrm>
          <a:prstGeom prst="rect">
            <a:avLst/>
          </a:prstGeom>
        </p:spPr>
      </p:pic>
    </p:spTree>
    <p:extLst>
      <p:ext uri="{BB962C8B-B14F-4D97-AF65-F5344CB8AC3E}">
        <p14:creationId xmlns:p14="http://schemas.microsoft.com/office/powerpoint/2010/main" val="2238977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iOS (macOS only)</a:t>
            </a:r>
          </a:p>
        </p:txBody>
      </p:sp>
      <p:sp>
        <p:nvSpPr>
          <p:cNvPr id="3" name="Content Placeholder 2"/>
          <p:cNvSpPr>
            <a:spLocks noGrp="1"/>
          </p:cNvSpPr>
          <p:nvPr>
            <p:ph idx="1"/>
          </p:nvPr>
        </p:nvSpPr>
        <p:spPr>
          <a:xfrm>
            <a:off x="818712" y="2222287"/>
            <a:ext cx="6469192" cy="3987444"/>
          </a:xfrm>
        </p:spPr>
        <p:txBody>
          <a:bodyPr>
            <a:normAutofit/>
          </a:bodyPr>
          <a:lstStyle/>
          <a:p>
            <a:pPr algn="just"/>
            <a:r>
              <a:rPr lang="en-US" dirty="0"/>
              <a:t>In order to deploy the Fuse preview app to your iOS device, you need </a:t>
            </a:r>
            <a:r>
              <a:rPr lang="en-US" u="sng" dirty="0"/>
              <a:t>Xcode</a:t>
            </a:r>
            <a:r>
              <a:rPr lang="en-US" dirty="0"/>
              <a:t> installed. Xcode can be installed directly from the mac App Store. You need to register an apple developer account and log in with it in Xcode</a:t>
            </a:r>
            <a:r>
              <a:rPr lang="en-US" dirty="0" smtClean="0"/>
              <a:t>.</a:t>
            </a:r>
          </a:p>
          <a:p>
            <a:pPr algn="just"/>
            <a:r>
              <a:rPr lang="en-US" dirty="0"/>
              <a:t>To build Fuse preview for iOS, select "Preview" -&gt; "Preview on iOS" from the menu bar. Once Fuse is done building, it will open Xcode with the preview project. You then have to deploy this project to your iOS device from Xcode.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583" y="1924334"/>
            <a:ext cx="2771458" cy="4763069"/>
          </a:xfrm>
          <a:prstGeom prst="rect">
            <a:avLst/>
          </a:prstGeom>
        </p:spPr>
      </p:pic>
    </p:spTree>
    <p:extLst>
      <p:ext uri="{BB962C8B-B14F-4D97-AF65-F5344CB8AC3E}">
        <p14:creationId xmlns:p14="http://schemas.microsoft.com/office/powerpoint/2010/main" val="423615525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Backwards </a:t>
            </a:r>
            <a:r>
              <a:rPr lang="en-US" b="0" dirty="0" smtClean="0"/>
              <a:t>animation cont’</a:t>
            </a:r>
            <a:endParaRPr lang="en-US" dirty="0"/>
          </a:p>
        </p:txBody>
      </p:sp>
      <p:sp>
        <p:nvSpPr>
          <p:cNvPr id="3" name="Content Placeholder 2"/>
          <p:cNvSpPr>
            <a:spLocks noGrp="1"/>
          </p:cNvSpPr>
          <p:nvPr>
            <p:ph idx="1"/>
          </p:nvPr>
        </p:nvSpPr>
        <p:spPr>
          <a:xfrm>
            <a:off x="818712" y="2222287"/>
            <a:ext cx="10554574" cy="5133856"/>
          </a:xfrm>
        </p:spPr>
        <p:txBody>
          <a:bodyPr/>
          <a:lstStyle/>
          <a:p>
            <a:r>
              <a:rPr lang="en-US" dirty="0"/>
              <a:t>For the rare case when we want a completely different set of animators for when a trigger deactivates, we can use the </a:t>
            </a:r>
            <a:r>
              <a:rPr lang="en-US" b="1" u="sng" dirty="0"/>
              <a:t>TriggerAnimation</a:t>
            </a:r>
            <a:r>
              <a:rPr lang="en-US" dirty="0"/>
              <a:t> class, and bind it to the triggers </a:t>
            </a:r>
            <a:r>
              <a:rPr lang="en-US" b="1" u="sng" dirty="0"/>
              <a:t>BackwardAnimation</a:t>
            </a:r>
            <a:r>
              <a:rPr lang="en-US" dirty="0"/>
              <a:t> property. Here is an example of what that looks like:</a:t>
            </a:r>
          </a:p>
          <a:p>
            <a:endParaRPr lang="en-US" dirty="0"/>
          </a:p>
          <a:p>
            <a:endParaRPr lang="en-US" dirty="0"/>
          </a:p>
          <a:p>
            <a:endParaRPr lang="en-US" dirty="0" smtClean="0"/>
          </a:p>
          <a:p>
            <a:endParaRPr lang="en-US" dirty="0"/>
          </a:p>
          <a:p>
            <a:endParaRPr lang="en-US" dirty="0" smtClean="0"/>
          </a:p>
          <a:p>
            <a:endParaRPr lang="en-US" dirty="0"/>
          </a:p>
          <a:p>
            <a:r>
              <a:rPr lang="en-US" dirty="0" smtClean="0"/>
              <a:t>Of </a:t>
            </a:r>
            <a:r>
              <a:rPr lang="en-US" dirty="0"/>
              <a:t>course in this case, that means the object will just "jump" straight back to its original position and then rotate as per the Rotate animator in the </a:t>
            </a:r>
            <a:r>
              <a:rPr lang="en-US" b="1" u="sng" dirty="0"/>
              <a:t>TriggerAnimation</a:t>
            </a:r>
            <a:r>
              <a:rPr lang="en-US" dirty="0"/>
              <a:t>.</a:t>
            </a:r>
          </a:p>
          <a:p>
            <a:endParaRPr lang="en-US" dirty="0"/>
          </a:p>
          <a:p>
            <a:endParaRPr lang="en-US" dirty="0"/>
          </a:p>
          <a:p>
            <a:endParaRPr lang="en-US" dirty="0"/>
          </a:p>
        </p:txBody>
      </p:sp>
      <p:sp>
        <p:nvSpPr>
          <p:cNvPr id="4" name="Rectangle 3"/>
          <p:cNvSpPr/>
          <p:nvPr/>
        </p:nvSpPr>
        <p:spPr>
          <a:xfrm>
            <a:off x="1164608" y="3197325"/>
            <a:ext cx="9903725" cy="1754326"/>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Move</a:t>
            </a:r>
            <a:r>
              <a:rPr lang="en-US" dirty="0">
                <a:solidFill>
                  <a:srgbClr val="7DCBC4"/>
                </a:solidFill>
                <a:latin typeface="Source Code Pro Regular"/>
              </a:rPr>
              <a:t> </a:t>
            </a:r>
            <a:r>
              <a:rPr lang="en-US" dirty="0">
                <a:solidFill>
                  <a:srgbClr val="FFCB6B"/>
                </a:solidFill>
                <a:latin typeface="Source Code Pro Regular"/>
              </a:rPr>
              <a:t>X</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TriggerAnimation</a:t>
            </a:r>
            <a:r>
              <a:rPr lang="en-US" dirty="0">
                <a:solidFill>
                  <a:srgbClr val="7DCBC4"/>
                </a:solidFill>
                <a:latin typeface="Source Code Pro Regular"/>
              </a:rPr>
              <a:t> </a:t>
            </a:r>
            <a:r>
              <a:rPr lang="en-US" dirty="0">
                <a:solidFill>
                  <a:srgbClr val="FFCB6B"/>
                </a:solidFill>
                <a:latin typeface="Source Code Pro Regular"/>
              </a:rPr>
              <a:t>ux:Binding</a:t>
            </a:r>
            <a:r>
              <a:rPr lang="en-US" dirty="0">
                <a:solidFill>
                  <a:srgbClr val="7DCBC4"/>
                </a:solidFill>
                <a:latin typeface="Source Code Pro Regular"/>
              </a:rPr>
              <a:t>=</a:t>
            </a:r>
            <a:r>
              <a:rPr lang="en-US" dirty="0">
                <a:solidFill>
                  <a:srgbClr val="C3E88D"/>
                </a:solidFill>
                <a:latin typeface="Source Code Pro Regular"/>
              </a:rPr>
              <a:t>"BackwardAnimation"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Rotate</a:t>
            </a:r>
            <a:r>
              <a:rPr lang="en-US" dirty="0">
                <a:solidFill>
                  <a:srgbClr val="7DCBC4"/>
                </a:solidFill>
                <a:latin typeface="Source Code Pro Regular"/>
              </a:rPr>
              <a:t> </a:t>
            </a:r>
            <a:r>
              <a:rPr lang="en-US" dirty="0">
                <a:solidFill>
                  <a:srgbClr val="FFCB6B"/>
                </a:solidFill>
                <a:latin typeface="Source Code Pro Regular"/>
              </a:rPr>
              <a:t>Degrees</a:t>
            </a:r>
            <a:r>
              <a:rPr lang="en-US" dirty="0">
                <a:solidFill>
                  <a:srgbClr val="7DCBC4"/>
                </a:solidFill>
                <a:latin typeface="Source Code Pro Regular"/>
              </a:rPr>
              <a:t>=</a:t>
            </a:r>
            <a:r>
              <a:rPr lang="en-US" dirty="0">
                <a:solidFill>
                  <a:srgbClr val="C3E88D"/>
                </a:solidFill>
                <a:latin typeface="Source Code Pro Regular"/>
              </a:rPr>
              <a:t>"90"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"0.25"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TriggerAnimation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5170578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Trigger </a:t>
            </a:r>
            <a:r>
              <a:rPr lang="en-US" b="0" dirty="0" smtClean="0"/>
              <a:t>types</a:t>
            </a:r>
            <a:endParaRPr lang="en-US" dirty="0"/>
          </a:p>
        </p:txBody>
      </p:sp>
      <p:sp>
        <p:nvSpPr>
          <p:cNvPr id="3" name="Content Placeholder 2"/>
          <p:cNvSpPr>
            <a:spLocks noGrp="1"/>
          </p:cNvSpPr>
          <p:nvPr>
            <p:ph idx="1"/>
          </p:nvPr>
        </p:nvSpPr>
        <p:spPr/>
        <p:txBody>
          <a:bodyPr/>
          <a:lstStyle/>
          <a:p>
            <a:pPr algn="just"/>
            <a:r>
              <a:rPr lang="en-US" dirty="0"/>
              <a:t>The various triggers in Fuse can be roughly grouped in to three categories: while-triggers, pulse-triggers and animation-triggers. We will discuss their differences in the following sections.</a:t>
            </a:r>
          </a:p>
          <a:p>
            <a:pPr marL="0" indent="0" algn="just">
              <a:buNone/>
            </a:pPr>
            <a:endParaRPr lang="en-US" dirty="0"/>
          </a:p>
        </p:txBody>
      </p:sp>
    </p:spTree>
    <p:extLst>
      <p:ext uri="{BB962C8B-B14F-4D97-AF65-F5344CB8AC3E}">
        <p14:creationId xmlns:p14="http://schemas.microsoft.com/office/powerpoint/2010/main" val="38036545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"While" </a:t>
            </a:r>
            <a:r>
              <a:rPr lang="en-US" b="0" dirty="0" smtClean="0"/>
              <a:t>triggers</a:t>
            </a:r>
            <a:endParaRPr lang="en-US" dirty="0"/>
          </a:p>
        </p:txBody>
      </p:sp>
      <p:sp>
        <p:nvSpPr>
          <p:cNvPr id="3" name="Content Placeholder 2"/>
          <p:cNvSpPr>
            <a:spLocks noGrp="1"/>
          </p:cNvSpPr>
          <p:nvPr>
            <p:ph idx="1"/>
          </p:nvPr>
        </p:nvSpPr>
        <p:spPr/>
        <p:txBody>
          <a:bodyPr/>
          <a:lstStyle/>
          <a:p>
            <a:r>
              <a:rPr lang="en-US" dirty="0"/>
              <a:t>"While" triggers have in common that they represent a certain state, which is either active or inactive. Some common example are </a:t>
            </a:r>
            <a:r>
              <a:rPr lang="en-US" b="1" u="sng" dirty="0"/>
              <a:t>WhilePressed</a:t>
            </a:r>
            <a:r>
              <a:rPr lang="en-US" dirty="0"/>
              <a:t>, </a:t>
            </a:r>
            <a:r>
              <a:rPr lang="en-US" b="1" u="sng" dirty="0" err="1"/>
              <a:t>WhileActive</a:t>
            </a:r>
            <a:r>
              <a:rPr lang="en-US" dirty="0"/>
              <a:t>, </a:t>
            </a:r>
            <a:r>
              <a:rPr lang="en-US" b="1" u="sng" dirty="0" err="1"/>
              <a:t>WhileDragging</a:t>
            </a:r>
            <a:r>
              <a:rPr lang="en-US" dirty="0"/>
              <a:t> and </a:t>
            </a:r>
            <a:r>
              <a:rPr lang="en-US" b="1" u="sng" dirty="0"/>
              <a:t>WhileTrue</a:t>
            </a:r>
            <a:r>
              <a:rPr lang="en-US" dirty="0"/>
              <a:t>. There are a bunch more, and they are all listed </a:t>
            </a:r>
            <a:r>
              <a:rPr lang="en-US" dirty="0">
                <a:hlinkClick r:id="rId2"/>
              </a:rPr>
              <a:t>here</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113954739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Pulse triggers (one-off events</a:t>
            </a:r>
            <a:r>
              <a:rPr lang="en-US" b="0" dirty="0" smtClean="0"/>
              <a:t>)</a:t>
            </a:r>
            <a:endParaRPr lang="en-US" dirty="0"/>
          </a:p>
        </p:txBody>
      </p:sp>
      <p:sp>
        <p:nvSpPr>
          <p:cNvPr id="3" name="Content Placeholder 2"/>
          <p:cNvSpPr>
            <a:spLocks noGrp="1"/>
          </p:cNvSpPr>
          <p:nvPr>
            <p:ph idx="1"/>
          </p:nvPr>
        </p:nvSpPr>
        <p:spPr/>
        <p:txBody>
          <a:bodyPr/>
          <a:lstStyle/>
          <a:p>
            <a:pPr algn="just"/>
            <a:r>
              <a:rPr lang="en-US" dirty="0"/>
              <a:t>Pulse triggers represent one-off events, that can occur due to certain input or events, or changes in app state. They are recognizable by their past tense verb names like </a:t>
            </a:r>
            <a:r>
              <a:rPr lang="en-US" b="1" u="sng" dirty="0"/>
              <a:t>Clicked</a:t>
            </a:r>
            <a:r>
              <a:rPr lang="en-US" dirty="0"/>
              <a:t>, </a:t>
            </a:r>
            <a:r>
              <a:rPr lang="en-US" b="1" u="sng" dirty="0"/>
              <a:t>Activated</a:t>
            </a:r>
            <a:r>
              <a:rPr lang="en-US" dirty="0"/>
              <a:t> and </a:t>
            </a:r>
            <a:r>
              <a:rPr lang="en-US" b="1" u="sng" dirty="0"/>
              <a:t>Scrolled</a:t>
            </a:r>
            <a:r>
              <a:rPr lang="en-US" dirty="0"/>
              <a:t>. Since pulse triggers don't represent persistent state, they are deactivated as soon as their animators have completed. This also means that the triggers don't have any inherent duration themselves. If we therefore put animators without any duration on them inside pulse triggers, the animation will happen "instantly" and won't be visible</a:t>
            </a:r>
            <a:r>
              <a:rPr lang="en-US" dirty="0" smtClean="0"/>
              <a:t>.</a:t>
            </a:r>
          </a:p>
          <a:p>
            <a:pPr algn="just"/>
            <a:endParaRPr lang="en-US" dirty="0"/>
          </a:p>
          <a:p>
            <a:pPr algn="just"/>
            <a:endParaRPr lang="en-US" dirty="0"/>
          </a:p>
        </p:txBody>
      </p:sp>
      <p:sp>
        <p:nvSpPr>
          <p:cNvPr id="4" name="Rectangle 3"/>
          <p:cNvSpPr/>
          <p:nvPr/>
        </p:nvSpPr>
        <p:spPr>
          <a:xfrm>
            <a:off x="810000" y="4782488"/>
            <a:ext cx="8202458" cy="1477328"/>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"150"</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Rotate</a:t>
            </a:r>
            <a:r>
              <a:rPr lang="en-US" dirty="0">
                <a:solidFill>
                  <a:srgbClr val="7DCBC4"/>
                </a:solidFill>
                <a:latin typeface="Source Code Pro Regular"/>
              </a:rPr>
              <a:t> </a:t>
            </a:r>
            <a:r>
              <a:rPr lang="en-US" dirty="0">
                <a:solidFill>
                  <a:srgbClr val="FFCB6B"/>
                </a:solidFill>
                <a:latin typeface="Source Code Pro Regular"/>
              </a:rPr>
              <a:t>Degrees</a:t>
            </a:r>
            <a:r>
              <a:rPr lang="en-US" dirty="0">
                <a:solidFill>
                  <a:srgbClr val="7DCBC4"/>
                </a:solidFill>
                <a:latin typeface="Source Code Pro Regular"/>
              </a:rPr>
              <a:t>=</a:t>
            </a:r>
            <a:r>
              <a:rPr lang="en-US" dirty="0">
                <a:solidFill>
                  <a:srgbClr val="C3E88D"/>
                </a:solidFill>
                <a:latin typeface="Source Code Pro Regular"/>
              </a:rPr>
              <a:t>"180"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04450421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pPr algn="just"/>
            <a:r>
              <a:rPr lang="en-US" dirty="0"/>
              <a:t>Some triggers do not play back their animations based on a timer, but instead in response to for example a user gesture. These triggers can be identified by their names, which almost always end with </a:t>
            </a:r>
            <a:r>
              <a:rPr lang="en-US" b="1" u="sng" dirty="0"/>
              <a:t>Animation</a:t>
            </a:r>
            <a:r>
              <a:rPr lang="en-US" dirty="0"/>
              <a:t>. Some commonly used examples are the </a:t>
            </a:r>
            <a:r>
              <a:rPr lang="en-US" b="1" u="sng" dirty="0"/>
              <a:t>AddingAnimation</a:t>
            </a:r>
            <a:r>
              <a:rPr lang="en-US" dirty="0"/>
              <a:t>, </a:t>
            </a:r>
            <a:r>
              <a:rPr lang="en-US" b="1" u="sng" dirty="0"/>
              <a:t>RemovingAnimation</a:t>
            </a:r>
            <a:r>
              <a:rPr lang="en-US" dirty="0"/>
              <a:t>, </a:t>
            </a:r>
            <a:r>
              <a:rPr lang="en-US" b="1" u="sng" dirty="0"/>
              <a:t>ScrollingAnimation</a:t>
            </a:r>
            <a:r>
              <a:rPr lang="en-US" dirty="0"/>
              <a:t> and </a:t>
            </a:r>
            <a:r>
              <a:rPr lang="en-US" b="1" u="sng" dirty="0"/>
              <a:t>SwipingAnimation</a:t>
            </a:r>
            <a:r>
              <a:rPr lang="en-US" dirty="0"/>
              <a:t>. Several of these triggers actually do have their own implicit durations, which are bound by the gestures they respond to (and which are defined by the triggers themselves). </a:t>
            </a:r>
            <a:r>
              <a:rPr lang="en-US" b="1" u="sng" dirty="0"/>
              <a:t>SwipingAnimation</a:t>
            </a:r>
            <a:r>
              <a:rPr lang="en-US" dirty="0"/>
              <a:t> for example activates over the defined range of the </a:t>
            </a:r>
            <a:r>
              <a:rPr lang="en-US" b="1" u="sng" dirty="0"/>
              <a:t>SwipeGesture</a:t>
            </a:r>
            <a:r>
              <a:rPr lang="en-US" dirty="0"/>
              <a:t> it is connected to. This means that if we don't put any duration on the animators in this trigger, they will extend to the whole range of the trigger, which means that the animators will animate over the whole swipe gesture.</a:t>
            </a:r>
          </a:p>
          <a:p>
            <a:pPr algn="just"/>
            <a:endParaRPr lang="en-US" dirty="0"/>
          </a:p>
          <a:p>
            <a:pPr algn="just"/>
            <a:endParaRPr lang="en-US" dirty="0"/>
          </a:p>
        </p:txBody>
      </p:sp>
    </p:spTree>
    <p:extLst>
      <p:ext uri="{BB962C8B-B14F-4D97-AF65-F5344CB8AC3E}">
        <p14:creationId xmlns:p14="http://schemas.microsoft.com/office/powerpoint/2010/main" val="32495152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Navigator page </a:t>
            </a:r>
            <a:r>
              <a:rPr lang="en-US" dirty="0" smtClean="0"/>
              <a:t>transitions</a:t>
            </a:r>
            <a:endParaRPr lang="en-US" dirty="0"/>
          </a:p>
        </p:txBody>
      </p:sp>
      <p:sp>
        <p:nvSpPr>
          <p:cNvPr id="3" name="Content Placeholder 2"/>
          <p:cNvSpPr>
            <a:spLocks noGrp="1"/>
          </p:cNvSpPr>
          <p:nvPr>
            <p:ph idx="1"/>
          </p:nvPr>
        </p:nvSpPr>
        <p:spPr/>
        <p:txBody>
          <a:bodyPr/>
          <a:lstStyle/>
          <a:p>
            <a:r>
              <a:rPr lang="en-US" dirty="0"/>
              <a:t>Using the </a:t>
            </a:r>
            <a:r>
              <a:rPr lang="en-US" b="1" u="sng" dirty="0"/>
              <a:t>Transition</a:t>
            </a:r>
            <a:r>
              <a:rPr lang="en-US" dirty="0"/>
              <a:t> trigger, we can completely customize how pages enter and exit the screen when being navigated to and from using the </a:t>
            </a:r>
            <a:r>
              <a:rPr lang="en-US" b="1" u="sng" dirty="0"/>
              <a:t>Navigator</a:t>
            </a:r>
            <a:r>
              <a:rPr lang="en-US" dirty="0"/>
              <a:t> class. You can read more about how it is used in the </a:t>
            </a:r>
            <a:r>
              <a:rPr lang="en-US" dirty="0">
                <a:hlinkClick r:id="rId2"/>
              </a:rPr>
              <a:t>transition reference docs</a:t>
            </a:r>
            <a:r>
              <a:rPr lang="en-US" dirty="0"/>
              <a:t>.</a:t>
            </a:r>
          </a:p>
          <a:p>
            <a:endParaRPr lang="en-US" dirty="0"/>
          </a:p>
          <a:p>
            <a:endParaRPr lang="en-US" dirty="0"/>
          </a:p>
        </p:txBody>
      </p:sp>
    </p:spTree>
    <p:extLst>
      <p:ext uri="{BB962C8B-B14F-4D97-AF65-F5344CB8AC3E}">
        <p14:creationId xmlns:p14="http://schemas.microsoft.com/office/powerpoint/2010/main" val="24443294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PageControl page </a:t>
            </a:r>
            <a:r>
              <a:rPr lang="en-US" dirty="0" smtClean="0"/>
              <a:t>transitions</a:t>
            </a:r>
            <a:endParaRPr lang="en-US" dirty="0"/>
          </a:p>
        </p:txBody>
      </p:sp>
      <p:sp>
        <p:nvSpPr>
          <p:cNvPr id="3" name="Content Placeholder 2"/>
          <p:cNvSpPr>
            <a:spLocks noGrp="1"/>
          </p:cNvSpPr>
          <p:nvPr>
            <p:ph idx="1"/>
          </p:nvPr>
        </p:nvSpPr>
        <p:spPr/>
        <p:txBody>
          <a:bodyPr/>
          <a:lstStyle/>
          <a:p>
            <a:r>
              <a:rPr lang="en-US" dirty="0"/>
              <a:t>The easiest way to customize the animation of pages entering and exiting a </a:t>
            </a:r>
            <a:r>
              <a:rPr lang="en-US" b="1" u="sng" dirty="0"/>
              <a:t>PageControl</a:t>
            </a:r>
            <a:r>
              <a:rPr lang="en-US" dirty="0"/>
              <a:t>, is to use the </a:t>
            </a:r>
            <a:r>
              <a:rPr lang="en-US" b="1" u="sng" dirty="0"/>
              <a:t>EnteringAnimation</a:t>
            </a:r>
            <a:r>
              <a:rPr lang="en-US" dirty="0"/>
              <a:t> and </a:t>
            </a:r>
            <a:r>
              <a:rPr lang="en-US" b="1" u="sng" dirty="0"/>
              <a:t>ExitingAnimation</a:t>
            </a:r>
            <a:r>
              <a:rPr lang="en-US" dirty="0"/>
              <a:t>. Those can be put directly on the page, so give it a completely custom animation:</a:t>
            </a:r>
          </a:p>
          <a:p>
            <a:endParaRPr lang="en-US" dirty="0" smtClean="0"/>
          </a:p>
          <a:p>
            <a:endParaRPr lang="en-US" dirty="0"/>
          </a:p>
          <a:p>
            <a:endParaRPr lang="en-US" dirty="0" smtClean="0"/>
          </a:p>
          <a:p>
            <a:endParaRPr lang="en-US" dirty="0"/>
          </a:p>
          <a:p>
            <a:endParaRPr lang="en-US" dirty="0"/>
          </a:p>
        </p:txBody>
      </p:sp>
      <p:sp>
        <p:nvSpPr>
          <p:cNvPr id="4" name="Rectangle 3"/>
          <p:cNvSpPr/>
          <p:nvPr/>
        </p:nvSpPr>
        <p:spPr>
          <a:xfrm>
            <a:off x="1150961" y="3604736"/>
            <a:ext cx="6560024" cy="2308324"/>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MyPage</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Transition</a:t>
            </a:r>
            <a:r>
              <a:rPr lang="en-US" dirty="0">
                <a:solidFill>
                  <a:srgbClr val="7DCBC4"/>
                </a:solidFill>
                <a:latin typeface="Source Code Pro Regular"/>
              </a:rPr>
              <a:t>=</a:t>
            </a:r>
            <a:r>
              <a:rPr lang="en-US" dirty="0">
                <a:solidFill>
                  <a:srgbClr val="C3E88D"/>
                </a:solidFill>
                <a:latin typeface="Source Code Pro Regular"/>
              </a:rPr>
              <a:t>"None</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EnteringAnimation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Move</a:t>
            </a:r>
            <a:r>
              <a:rPr lang="en-US" dirty="0">
                <a:solidFill>
                  <a:srgbClr val="7DCBC4"/>
                </a:solidFill>
                <a:latin typeface="Source Code Pro Regular"/>
              </a:rPr>
              <a:t> </a:t>
            </a:r>
            <a:r>
              <a:rPr lang="en-US" dirty="0">
                <a:solidFill>
                  <a:srgbClr val="FFCB6B"/>
                </a:solidFill>
                <a:latin typeface="Source Code Pro Regular"/>
              </a:rPr>
              <a:t>X</a:t>
            </a:r>
            <a:r>
              <a:rPr lang="en-US" dirty="0">
                <a:solidFill>
                  <a:srgbClr val="7DCBC4"/>
                </a:solidFill>
                <a:latin typeface="Source Code Pro Regular"/>
              </a:rPr>
              <a:t>=</a:t>
            </a:r>
            <a:r>
              <a:rPr lang="en-US" dirty="0">
                <a:solidFill>
                  <a:srgbClr val="C3E88D"/>
                </a:solidFill>
                <a:latin typeface="Source Code Pro Regular"/>
              </a:rPr>
              <a:t>"-1"</a:t>
            </a:r>
            <a:r>
              <a:rPr lang="en-US" dirty="0">
                <a:solidFill>
                  <a:srgbClr val="7DCBC4"/>
                </a:solidFill>
                <a:latin typeface="Source Code Pro Regular"/>
              </a:rPr>
              <a:t> </a:t>
            </a:r>
            <a:r>
              <a:rPr lang="en-US" dirty="0" err="1">
                <a:solidFill>
                  <a:srgbClr val="FFCB6B"/>
                </a:solidFill>
                <a:latin typeface="Source Code Pro Regular"/>
              </a:rPr>
              <a:t>RelativeTo</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ParentSize</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EnteringAnimation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ExitingAnimation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Move</a:t>
            </a:r>
            <a:r>
              <a:rPr lang="en-US" dirty="0">
                <a:solidFill>
                  <a:srgbClr val="7DCBC4"/>
                </a:solidFill>
                <a:latin typeface="Source Code Pro Regular"/>
              </a:rPr>
              <a:t> </a:t>
            </a:r>
            <a:r>
              <a:rPr lang="en-US" dirty="0">
                <a:solidFill>
                  <a:srgbClr val="FFCB6B"/>
                </a:solidFill>
                <a:latin typeface="Source Code Pro Regular"/>
              </a:rPr>
              <a:t>X</a:t>
            </a:r>
            <a:r>
              <a:rPr lang="en-US" dirty="0">
                <a:solidFill>
                  <a:srgbClr val="7DCBC4"/>
                </a:solidFill>
                <a:latin typeface="Source Code Pro Regular"/>
              </a:rPr>
              <a:t>=</a:t>
            </a:r>
            <a:r>
              <a:rPr lang="en-US" dirty="0">
                <a:solidFill>
                  <a:srgbClr val="C3E88D"/>
                </a:solidFill>
                <a:latin typeface="Source Code Pro Regular"/>
              </a:rPr>
              <a:t>"1"</a:t>
            </a:r>
            <a:r>
              <a:rPr lang="en-US" dirty="0">
                <a:solidFill>
                  <a:srgbClr val="7DCBC4"/>
                </a:solidFill>
                <a:latin typeface="Source Code Pro Regular"/>
              </a:rPr>
              <a:t> </a:t>
            </a:r>
            <a:r>
              <a:rPr lang="en-US" dirty="0" err="1">
                <a:solidFill>
                  <a:srgbClr val="FFCB6B"/>
                </a:solidFill>
                <a:latin typeface="Source Code Pro Regular"/>
              </a:rPr>
              <a:t>RelativeTo</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ParentSize</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ExitingAnimation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0780876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Custom PageControl page </a:t>
            </a:r>
            <a:r>
              <a:rPr lang="en-US" sz="3600" dirty="0" smtClean="0"/>
              <a:t>transitions cont’</a:t>
            </a:r>
            <a:endParaRPr lang="en-US" sz="3600" dirty="0"/>
          </a:p>
        </p:txBody>
      </p:sp>
      <p:sp>
        <p:nvSpPr>
          <p:cNvPr id="3" name="Content Placeholder 2"/>
          <p:cNvSpPr>
            <a:spLocks noGrp="1"/>
          </p:cNvSpPr>
          <p:nvPr>
            <p:ph idx="1"/>
          </p:nvPr>
        </p:nvSpPr>
        <p:spPr>
          <a:xfrm>
            <a:off x="818712" y="1976623"/>
            <a:ext cx="10554574" cy="4738071"/>
          </a:xfrm>
        </p:spPr>
        <p:txBody>
          <a:bodyPr>
            <a:normAutofit/>
          </a:bodyPr>
          <a:lstStyle/>
          <a:p>
            <a:pPr algn="just"/>
            <a:r>
              <a:rPr lang="en-US" dirty="0"/>
              <a:t>Since the </a:t>
            </a:r>
            <a:r>
              <a:rPr lang="en-US" b="1" u="sng" dirty="0"/>
              <a:t>PageControl</a:t>
            </a:r>
            <a:r>
              <a:rPr lang="en-US" dirty="0"/>
              <a:t> already defines how to animate pages as the user swipes, we need to disable this if we want to add our own. We do this by setting the </a:t>
            </a:r>
            <a:r>
              <a:rPr lang="en-US" b="1" u="sng" dirty="0"/>
              <a:t>Transition</a:t>
            </a:r>
            <a:r>
              <a:rPr lang="en-US" dirty="0"/>
              <a:t> property of the </a:t>
            </a:r>
            <a:r>
              <a:rPr lang="en-US" b="1" u="sng" dirty="0"/>
              <a:t>Page</a:t>
            </a:r>
            <a:r>
              <a:rPr lang="en-US" dirty="0"/>
              <a:t> to </a:t>
            </a:r>
            <a:r>
              <a:rPr lang="en-US" b="1" u="sng" dirty="0"/>
              <a:t>None</a:t>
            </a:r>
            <a:r>
              <a:rPr lang="en-US" dirty="0"/>
              <a:t>.</a:t>
            </a:r>
          </a:p>
          <a:p>
            <a:pPr algn="just"/>
            <a:r>
              <a:rPr lang="en-US" dirty="0"/>
              <a:t>The </a:t>
            </a:r>
            <a:r>
              <a:rPr lang="en-US" b="1" u="sng" dirty="0"/>
              <a:t>EnteringAnimation</a:t>
            </a:r>
            <a:r>
              <a:rPr lang="en-US" dirty="0"/>
              <a:t> and </a:t>
            </a:r>
            <a:r>
              <a:rPr lang="en-US" b="1" u="sng" dirty="0"/>
              <a:t>ExitingAnimation</a:t>
            </a:r>
            <a:r>
              <a:rPr lang="en-US" dirty="0"/>
              <a:t> can be a source of confusion for people who first encounter them, but we'll try to explain them here:</a:t>
            </a:r>
          </a:p>
          <a:p>
            <a:pPr algn="just"/>
            <a:endParaRPr lang="en-US" dirty="0"/>
          </a:p>
          <a:p>
            <a:pPr algn="just"/>
            <a:r>
              <a:rPr lang="en-US" dirty="0"/>
              <a:t>The "current" page in a </a:t>
            </a:r>
            <a:r>
              <a:rPr lang="en-US" b="1" u="sng" dirty="0"/>
              <a:t>PageControl</a:t>
            </a:r>
            <a:r>
              <a:rPr lang="en-US" dirty="0"/>
              <a:t> is the one the user is currently looking at. Swiping to the left causes the current page to "enter" with the animations defined by the </a:t>
            </a:r>
            <a:r>
              <a:rPr lang="en-US" b="1" u="sng" dirty="0"/>
              <a:t>EnteringAnimation</a:t>
            </a:r>
            <a:r>
              <a:rPr lang="en-US" dirty="0"/>
              <a:t>, and causes the next page to "exit backwards" with the animations defined by the </a:t>
            </a:r>
            <a:r>
              <a:rPr lang="en-US" b="1" u="sng" dirty="0"/>
              <a:t>ExitingAnimation</a:t>
            </a:r>
            <a:r>
              <a:rPr lang="en-US" dirty="0"/>
              <a:t>, played backwards. Why is </a:t>
            </a:r>
            <a:r>
              <a:rPr lang="en-US" b="1" u="sng" dirty="0"/>
              <a:t>ExitingAnimation</a:t>
            </a:r>
            <a:r>
              <a:rPr lang="en-US" dirty="0"/>
              <a:t> played backwards you might wonder? Well, this is because the rest states of our page is defined as the way it looks while being the current page. Its animation then defines the offset from that rest state and how it is moved out of the way before it enters</a:t>
            </a:r>
            <a:r>
              <a:rPr lang="en-US" dirty="0" smtClean="0"/>
              <a:t>.</a:t>
            </a:r>
            <a:endParaRPr lang="en-US" dirty="0"/>
          </a:p>
        </p:txBody>
      </p:sp>
    </p:spTree>
    <p:extLst>
      <p:ext uri="{BB962C8B-B14F-4D97-AF65-F5344CB8AC3E}">
        <p14:creationId xmlns:p14="http://schemas.microsoft.com/office/powerpoint/2010/main" val="30994322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Custom PageControl page </a:t>
            </a:r>
            <a:r>
              <a:rPr lang="en-US" sz="3600" dirty="0" smtClean="0"/>
              <a:t>transitions cont’</a:t>
            </a:r>
            <a:endParaRPr lang="en-US" sz="3600" dirty="0"/>
          </a:p>
        </p:txBody>
      </p:sp>
      <p:sp>
        <p:nvSpPr>
          <p:cNvPr id="3" name="Content Placeholder 2"/>
          <p:cNvSpPr>
            <a:spLocks noGrp="1"/>
          </p:cNvSpPr>
          <p:nvPr>
            <p:ph idx="1"/>
          </p:nvPr>
        </p:nvSpPr>
        <p:spPr>
          <a:xfrm>
            <a:off x="818712" y="2222287"/>
            <a:ext cx="10554574" cy="4738071"/>
          </a:xfrm>
        </p:spPr>
        <p:txBody>
          <a:bodyPr>
            <a:normAutofit/>
          </a:bodyPr>
          <a:lstStyle/>
          <a:p>
            <a:pPr algn="just"/>
            <a:r>
              <a:rPr lang="en-US" dirty="0" smtClean="0"/>
              <a:t>You </a:t>
            </a:r>
            <a:r>
              <a:rPr lang="en-US" dirty="0"/>
              <a:t>might wonder what happens when the user swipes to the right? This actually causes the previous page to "enter backwards (causing it to re-enter the screen)" and the "current" page to "exit forwards (causing it to exit the screen)" This means that in this case, the </a:t>
            </a:r>
            <a:r>
              <a:rPr lang="en-US" b="1" u="sng" dirty="0"/>
              <a:t>EnteringAnimation</a:t>
            </a:r>
            <a:r>
              <a:rPr lang="en-US" dirty="0"/>
              <a:t> is played backwards while the </a:t>
            </a:r>
            <a:r>
              <a:rPr lang="en-US" b="1" u="sng" dirty="0"/>
              <a:t>ExitingAnimation</a:t>
            </a:r>
            <a:r>
              <a:rPr lang="en-US" dirty="0"/>
              <a:t> is played forwards</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743" y="3891555"/>
            <a:ext cx="7451678" cy="2809495"/>
          </a:xfrm>
          <a:prstGeom prst="rect">
            <a:avLst/>
          </a:prstGeom>
        </p:spPr>
      </p:pic>
    </p:spTree>
    <p:extLst>
      <p:ext uri="{BB962C8B-B14F-4D97-AF65-F5344CB8AC3E}">
        <p14:creationId xmlns:p14="http://schemas.microsoft.com/office/powerpoint/2010/main" val="169061263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Custom PageControl page </a:t>
            </a:r>
            <a:r>
              <a:rPr lang="en-US" sz="3600" dirty="0" smtClean="0"/>
              <a:t>transitions cont’</a:t>
            </a:r>
            <a:endParaRPr lang="en-US" sz="3600" dirty="0"/>
          </a:p>
        </p:txBody>
      </p:sp>
      <p:sp>
        <p:nvSpPr>
          <p:cNvPr id="3" name="Content Placeholder 2"/>
          <p:cNvSpPr>
            <a:spLocks noGrp="1"/>
          </p:cNvSpPr>
          <p:nvPr>
            <p:ph idx="1"/>
          </p:nvPr>
        </p:nvSpPr>
        <p:spPr>
          <a:xfrm>
            <a:off x="818712" y="1310185"/>
            <a:ext cx="10554574" cy="5650174"/>
          </a:xfrm>
        </p:spPr>
        <p:txBody>
          <a:bodyPr>
            <a:normAutofit/>
          </a:bodyPr>
          <a:lstStyle/>
          <a:p>
            <a:pPr algn="just"/>
            <a:endParaRPr lang="en-US" sz="2000" dirty="0" smtClean="0"/>
          </a:p>
          <a:p>
            <a:pPr algn="just"/>
            <a:r>
              <a:rPr lang="en-US" sz="2000" dirty="0" smtClean="0"/>
              <a:t>Summarized:</a:t>
            </a:r>
            <a:endParaRPr lang="en-US" sz="2000" dirty="0"/>
          </a:p>
          <a:p>
            <a:pPr lvl="1" algn="just"/>
            <a:r>
              <a:rPr lang="en-US" sz="1800" dirty="0"/>
              <a:t>EnteringAnimation describes what happens to the "current" page as we move to the "next" page.</a:t>
            </a:r>
          </a:p>
          <a:p>
            <a:pPr lvl="1" algn="just"/>
            <a:r>
              <a:rPr lang="en-US" sz="1800" dirty="0"/>
              <a:t>ExitingAnimation describes what happens to the "current" page as we move to the "previous" </a:t>
            </a:r>
            <a:r>
              <a:rPr lang="en-US" sz="1800" dirty="0" smtClean="0"/>
              <a:t>page</a:t>
            </a:r>
            <a:endParaRPr lang="en-US" sz="1800" dirty="0"/>
          </a:p>
          <a:p>
            <a:pPr lvl="1" algn="just"/>
            <a:r>
              <a:rPr lang="en-US" sz="1800" dirty="0"/>
              <a:t>When moving to the next page, we </a:t>
            </a:r>
            <a:r>
              <a:rPr lang="en-US" sz="1800" dirty="0" smtClean="0"/>
              <a:t>play</a:t>
            </a:r>
            <a:endParaRPr lang="en-US" sz="1800" dirty="0"/>
          </a:p>
          <a:p>
            <a:pPr lvl="2" algn="just"/>
            <a:r>
              <a:rPr lang="en-US" sz="1600" dirty="0"/>
              <a:t>The current page's EnteringAnimation </a:t>
            </a:r>
            <a:r>
              <a:rPr lang="en-US" sz="1600" dirty="0" smtClean="0"/>
              <a:t>forwards</a:t>
            </a:r>
            <a:endParaRPr lang="en-US" sz="1600" dirty="0"/>
          </a:p>
          <a:p>
            <a:pPr lvl="2" algn="just"/>
            <a:r>
              <a:rPr lang="en-US" sz="1600" dirty="0"/>
              <a:t>The next page's ExitingAnimation in reverse</a:t>
            </a:r>
          </a:p>
          <a:p>
            <a:pPr lvl="1" algn="just"/>
            <a:r>
              <a:rPr lang="en-US" sz="1800" dirty="0"/>
              <a:t>When moving to the previous page, we </a:t>
            </a:r>
            <a:r>
              <a:rPr lang="en-US" sz="1800" dirty="0" smtClean="0"/>
              <a:t>play</a:t>
            </a:r>
            <a:endParaRPr lang="en-US" sz="1800" dirty="0"/>
          </a:p>
          <a:p>
            <a:pPr lvl="2" algn="just"/>
            <a:r>
              <a:rPr lang="en-US" sz="1600" dirty="0"/>
              <a:t>The current page's ExitingAnimation</a:t>
            </a:r>
          </a:p>
          <a:p>
            <a:pPr lvl="2" algn="just"/>
            <a:r>
              <a:rPr lang="en-US" sz="1600" dirty="0"/>
              <a:t>The previous page's EnteringAnimation in reverse</a:t>
            </a:r>
          </a:p>
        </p:txBody>
      </p:sp>
    </p:spTree>
    <p:extLst>
      <p:ext uri="{BB962C8B-B14F-4D97-AF65-F5344CB8AC3E}">
        <p14:creationId xmlns:p14="http://schemas.microsoft.com/office/powerpoint/2010/main" val="3366351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Android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You </a:t>
            </a:r>
            <a:r>
              <a:rPr lang="en-US" dirty="0"/>
              <a:t>first need to install some dependencies which are required in order to build the APK which is deployed to your phone. This is done by running the following command in terminal on </a:t>
            </a:r>
            <a:r>
              <a:rPr lang="en-US" dirty="0" smtClean="0"/>
              <a:t>macOS </a:t>
            </a:r>
            <a:r>
              <a:rPr lang="en-US" dirty="0"/>
              <a:t>or the command prompt on </a:t>
            </a:r>
            <a:r>
              <a:rPr lang="en-US" dirty="0" smtClean="0"/>
              <a:t>Windows</a:t>
            </a:r>
          </a:p>
          <a:p>
            <a:pPr lvl="1" algn="just"/>
            <a:r>
              <a:rPr lang="en-US" sz="2800" b="1" u="sng" dirty="0" smtClean="0"/>
              <a:t>fuse </a:t>
            </a:r>
            <a:r>
              <a:rPr lang="en-US" sz="2800" b="1" u="sng" dirty="0"/>
              <a:t>install </a:t>
            </a:r>
            <a:r>
              <a:rPr lang="en-US" sz="2800" b="1" u="sng" dirty="0" smtClean="0"/>
              <a:t>android</a:t>
            </a:r>
          </a:p>
          <a:p>
            <a:pPr marL="457200" lvl="1" indent="0" algn="just">
              <a:buNone/>
            </a:pPr>
            <a:endParaRPr lang="en-US" sz="2800" b="1" u="sng" dirty="0" smtClean="0"/>
          </a:p>
          <a:p>
            <a:pPr algn="just"/>
            <a:r>
              <a:rPr lang="en-US" dirty="0" smtClean="0"/>
              <a:t>You </a:t>
            </a:r>
            <a:r>
              <a:rPr lang="en-US" dirty="0"/>
              <a:t>also need to enable your device for development. This is done very easily by following these intructions. Note that step 1 is handled by Fuse, so this isn't something you need to worry about.</a:t>
            </a:r>
          </a:p>
          <a:p>
            <a:pPr algn="just"/>
            <a:r>
              <a:rPr lang="en-US" dirty="0"/>
              <a:t>If you are running on Windows you might also need to install the right USB driver for your device. A list of drivers for common vendors, as well as instructions to install them, can be found </a:t>
            </a:r>
            <a:r>
              <a:rPr lang="en-US" u="sng" dirty="0"/>
              <a:t>here</a:t>
            </a:r>
            <a:r>
              <a:rPr lang="en-US" dirty="0"/>
              <a:t>.</a:t>
            </a:r>
            <a:br>
              <a:rPr lang="en-US" dirty="0"/>
            </a:br>
            <a:endParaRPr lang="en-US" sz="2800" b="1" u="sng" dirty="0" smtClean="0"/>
          </a:p>
        </p:txBody>
      </p:sp>
    </p:spTree>
    <p:extLst>
      <p:ext uri="{BB962C8B-B14F-4D97-AF65-F5344CB8AC3E}">
        <p14:creationId xmlns:p14="http://schemas.microsoft.com/office/powerpoint/2010/main" val="405533159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ProgressAnimation</a:t>
            </a:r>
            <a:endParaRPr lang="en-US" dirty="0"/>
          </a:p>
        </p:txBody>
      </p:sp>
      <p:sp>
        <p:nvSpPr>
          <p:cNvPr id="3" name="Content Placeholder 2"/>
          <p:cNvSpPr>
            <a:spLocks noGrp="1"/>
          </p:cNvSpPr>
          <p:nvPr>
            <p:ph idx="1"/>
          </p:nvPr>
        </p:nvSpPr>
        <p:spPr/>
        <p:txBody>
          <a:bodyPr>
            <a:normAutofit/>
          </a:bodyPr>
          <a:lstStyle/>
          <a:p>
            <a:pPr algn="just"/>
            <a:r>
              <a:rPr lang="en-US" sz="2000" dirty="0"/>
              <a:t>Some controls, like </a:t>
            </a:r>
            <a:r>
              <a:rPr lang="en-US" sz="2000" b="1" u="sng" dirty="0"/>
              <a:t>Slider </a:t>
            </a:r>
            <a:r>
              <a:rPr lang="en-US" sz="2000" dirty="0"/>
              <a:t>and </a:t>
            </a:r>
            <a:r>
              <a:rPr lang="en-US" sz="2000" b="1" u="sng" dirty="0"/>
              <a:t>Video </a:t>
            </a:r>
            <a:r>
              <a:rPr lang="en-US" sz="2000" dirty="0"/>
              <a:t>have an inherent progress property, which we can animate in response to using the </a:t>
            </a:r>
            <a:r>
              <a:rPr lang="en-US" sz="2000" b="1" u="sng" dirty="0"/>
              <a:t>ProgressAnimation </a:t>
            </a:r>
            <a:r>
              <a:rPr lang="en-US" sz="2000" dirty="0"/>
              <a:t>trigger. What progress means in either context depends on the control itself. For a </a:t>
            </a:r>
            <a:r>
              <a:rPr lang="en-US" sz="2000" b="1" u="sng" dirty="0"/>
              <a:t>Slider </a:t>
            </a:r>
            <a:r>
              <a:rPr lang="en-US" sz="2000" dirty="0"/>
              <a:t>for example, progress represents an arbitrary value, while for </a:t>
            </a:r>
            <a:r>
              <a:rPr lang="en-US" sz="2000" b="1" u="sng" dirty="0"/>
              <a:t>Video</a:t>
            </a:r>
            <a:r>
              <a:rPr lang="en-US" sz="2000" dirty="0"/>
              <a:t>, progress represents how far into playback we have come. In either case however, progress is reported as a value between </a:t>
            </a:r>
            <a:r>
              <a:rPr lang="en-US" sz="2000" b="1" u="sng" dirty="0"/>
              <a:t>0</a:t>
            </a:r>
            <a:r>
              <a:rPr lang="en-US" sz="2000" dirty="0"/>
              <a:t> and </a:t>
            </a:r>
            <a:r>
              <a:rPr lang="en-US" sz="2000" b="1" u="sng" dirty="0"/>
              <a:t>1</a:t>
            </a:r>
            <a:r>
              <a:rPr lang="en-US" sz="2000" dirty="0"/>
              <a:t>. WebView uses progress to report how far it's come in loading a page, which we can for example use to implement a custom loading bar.</a:t>
            </a:r>
          </a:p>
        </p:txBody>
      </p:sp>
    </p:spTree>
    <p:extLst>
      <p:ext uri="{BB962C8B-B14F-4D97-AF65-F5344CB8AC3E}">
        <p14:creationId xmlns:p14="http://schemas.microsoft.com/office/powerpoint/2010/main" val="326016685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ProgressAnimation cont’</a:t>
            </a:r>
            <a:endParaRPr lang="en-US" dirty="0"/>
          </a:p>
        </p:txBody>
      </p:sp>
      <p:sp>
        <p:nvSpPr>
          <p:cNvPr id="3" name="Content Placeholder 2"/>
          <p:cNvSpPr>
            <a:spLocks noGrp="1"/>
          </p:cNvSpPr>
          <p:nvPr>
            <p:ph idx="1"/>
          </p:nvPr>
        </p:nvSpPr>
        <p:spPr/>
        <p:txBody>
          <a:bodyPr>
            <a:normAutofit/>
          </a:bodyPr>
          <a:lstStyle/>
          <a:p>
            <a:pPr algn="just"/>
            <a:r>
              <a:rPr lang="en-US" sz="2000" dirty="0"/>
              <a:t>Here is an example of how </a:t>
            </a:r>
            <a:r>
              <a:rPr lang="en-US" sz="2000" b="1" u="sng" dirty="0"/>
              <a:t>ProgressAnimation</a:t>
            </a:r>
            <a:r>
              <a:rPr lang="en-US" sz="2000" dirty="0"/>
              <a:t> can be used with a </a:t>
            </a:r>
            <a:r>
              <a:rPr lang="en-US" sz="2000" b="1" u="sng" dirty="0"/>
              <a:t>Slider</a:t>
            </a:r>
            <a:r>
              <a:rPr lang="en-US" sz="2000" dirty="0"/>
              <a:t> to scale and rotate a </a:t>
            </a:r>
            <a:r>
              <a:rPr lang="en-US" sz="2000" b="1" u="sng" dirty="0"/>
              <a:t>Rectangle</a:t>
            </a:r>
            <a:r>
              <a:rPr lang="en-US" sz="2000" dirty="0"/>
              <a:t> in response to the slider being slid by the user</a:t>
            </a:r>
            <a:r>
              <a:rPr lang="en-US" sz="2000" dirty="0" smtClean="0"/>
              <a:t>.</a:t>
            </a:r>
          </a:p>
          <a:p>
            <a:pPr algn="just"/>
            <a:endParaRPr lang="en-US" sz="2000" dirty="0"/>
          </a:p>
          <a:p>
            <a:pPr algn="just"/>
            <a:endParaRPr lang="en-US" sz="2000" dirty="0" smtClean="0"/>
          </a:p>
          <a:p>
            <a:pPr algn="just"/>
            <a:endParaRPr lang="en-US" sz="2000" dirty="0"/>
          </a:p>
          <a:p>
            <a:pPr algn="just"/>
            <a:endParaRPr lang="en-US" sz="2000" dirty="0"/>
          </a:p>
          <a:p>
            <a:pPr algn="just"/>
            <a:endParaRPr lang="en-US" sz="2000" dirty="0"/>
          </a:p>
        </p:txBody>
      </p:sp>
      <p:sp>
        <p:nvSpPr>
          <p:cNvPr id="4" name="Rectangle 3"/>
          <p:cNvSpPr/>
          <p:nvPr/>
        </p:nvSpPr>
        <p:spPr>
          <a:xfrm>
            <a:off x="1178257" y="3536498"/>
            <a:ext cx="10313158" cy="2585323"/>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Slider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ProgressAnimation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Scale</a:t>
            </a:r>
            <a:r>
              <a:rPr lang="en-US" dirty="0">
                <a:solidFill>
                  <a:srgbClr val="7DCBC4"/>
                </a:solidFill>
                <a:latin typeface="Source Code Pro Regular"/>
              </a:rPr>
              <a:t> </a:t>
            </a:r>
            <a:r>
              <a:rPr lang="en-US" dirty="0">
                <a:solidFill>
                  <a:srgbClr val="FFCB6B"/>
                </a:solidFill>
                <a:latin typeface="Source Code Pro Regular"/>
              </a:rPr>
              <a:t>Target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myRect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Factor</a:t>
            </a:r>
            <a:r>
              <a:rPr lang="en-US" dirty="0">
                <a:solidFill>
                  <a:srgbClr val="7DCBC4"/>
                </a:solidFill>
                <a:latin typeface="Source Code Pro Regular"/>
              </a:rPr>
              <a:t>=</a:t>
            </a:r>
            <a:r>
              <a:rPr lang="en-US" dirty="0">
                <a:solidFill>
                  <a:srgbClr val="C3E88D"/>
                </a:solidFill>
                <a:latin typeface="Source Code Pro Regular"/>
              </a:rPr>
              <a:t>"0.5"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Rotate</a:t>
            </a:r>
            <a:r>
              <a:rPr lang="en-US" dirty="0">
                <a:solidFill>
                  <a:srgbClr val="7DCBC4"/>
                </a:solidFill>
                <a:latin typeface="Source Code Pro Regular"/>
              </a:rPr>
              <a:t> </a:t>
            </a:r>
            <a:r>
              <a:rPr lang="en-US" dirty="0">
                <a:solidFill>
                  <a:srgbClr val="FFCB6B"/>
                </a:solidFill>
                <a:latin typeface="Source Code Pro Regular"/>
              </a:rPr>
              <a:t>Target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myRect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Degrees</a:t>
            </a:r>
            <a:r>
              <a:rPr lang="en-US" dirty="0">
                <a:solidFill>
                  <a:srgbClr val="7DCBC4"/>
                </a:solidFill>
                <a:latin typeface="Source Code Pro Regular"/>
              </a:rPr>
              <a:t>=</a:t>
            </a:r>
            <a:r>
              <a:rPr lang="en-US" dirty="0">
                <a:solidFill>
                  <a:srgbClr val="C3E88D"/>
                </a:solidFill>
                <a:latin typeface="Source Code Pro Regular"/>
              </a:rPr>
              <a:t>"180"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ProgressAnimation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Slider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myRect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"250"</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"250"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6485939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Elements inside </a:t>
            </a:r>
            <a:r>
              <a:rPr lang="en-US" b="0" dirty="0" smtClean="0"/>
              <a:t>triggers</a:t>
            </a:r>
            <a:endParaRPr lang="en-US" dirty="0"/>
          </a:p>
        </p:txBody>
      </p:sp>
      <p:sp>
        <p:nvSpPr>
          <p:cNvPr id="3" name="Content Placeholder 2"/>
          <p:cNvSpPr>
            <a:spLocks noGrp="1"/>
          </p:cNvSpPr>
          <p:nvPr>
            <p:ph idx="1"/>
          </p:nvPr>
        </p:nvSpPr>
        <p:spPr>
          <a:xfrm>
            <a:off x="818712" y="2222287"/>
            <a:ext cx="10554574" cy="4901844"/>
          </a:xfrm>
        </p:spPr>
        <p:txBody>
          <a:bodyPr>
            <a:normAutofit lnSpcReduction="10000"/>
          </a:bodyPr>
          <a:lstStyle/>
          <a:p>
            <a:endParaRPr lang="en-US" dirty="0" smtClean="0"/>
          </a:p>
          <a:p>
            <a:endParaRPr lang="en-US" dirty="0"/>
          </a:p>
          <a:p>
            <a:r>
              <a:rPr lang="en-US" dirty="0" smtClean="0"/>
              <a:t>A </a:t>
            </a:r>
            <a:r>
              <a:rPr lang="en-US" dirty="0"/>
              <a:t>very useful feature of triggers is that they can also contain arbitrary elements. When the trigger is activated, the elements become rooted to the visual tree, meaning it becomes visible. This is in general a nice way to show and hide elements. Another neat thing about showing elements this way is that this causes them to be added and removed, meaning we can utilize </a:t>
            </a:r>
            <a:r>
              <a:rPr lang="en-US" b="1" u="sng" dirty="0"/>
              <a:t>AddingAnimation</a:t>
            </a:r>
            <a:r>
              <a:rPr lang="en-US" dirty="0"/>
              <a:t> and </a:t>
            </a:r>
            <a:r>
              <a:rPr lang="en-US" b="1" u="sng" dirty="0"/>
              <a:t>RemovingAnimation</a:t>
            </a:r>
            <a:r>
              <a:rPr lang="en-US" dirty="0"/>
              <a:t> to animate the elements as they are shown and hidden</a:t>
            </a:r>
            <a:r>
              <a:rPr lang="en-US" dirty="0" smtClean="0"/>
              <a:t>.</a:t>
            </a:r>
          </a:p>
          <a:p>
            <a:r>
              <a:rPr lang="en-US" dirty="0"/>
              <a:t>The following example shows how we can display a </a:t>
            </a:r>
            <a:r>
              <a:rPr lang="en-US" b="1" u="sng" dirty="0"/>
              <a:t>Rectangle</a:t>
            </a:r>
            <a:r>
              <a:rPr lang="en-US" dirty="0"/>
              <a:t> with a nice fading animation using a </a:t>
            </a:r>
            <a:r>
              <a:rPr lang="en-US" b="1" u="sng" dirty="0"/>
              <a:t>WhileTrue</a:t>
            </a:r>
            <a:r>
              <a:rPr lang="en-US" dirty="0"/>
              <a:t> trigger. Note that the AddingAnimation trigger does not animate back when the element is removed, and thus we also need a </a:t>
            </a:r>
            <a:r>
              <a:rPr lang="en-US" b="1" u="sng" dirty="0"/>
              <a:t>RemovingAnimation</a:t>
            </a:r>
            <a:r>
              <a:rPr lang="en-US" dirty="0"/>
              <a:t> to make the </a:t>
            </a:r>
            <a:r>
              <a:rPr lang="en-US" b="1" u="sng" dirty="0"/>
              <a:t>Rectangle</a:t>
            </a:r>
            <a:r>
              <a:rPr lang="en-US" dirty="0"/>
              <a:t> fade back out. Another thing to note here is that the </a:t>
            </a:r>
            <a:r>
              <a:rPr lang="en-US" b="1" u="sng" dirty="0"/>
              <a:t>AddingAnimation</a:t>
            </a:r>
            <a:r>
              <a:rPr lang="en-US" dirty="0"/>
              <a:t> animated backwards when the element is added to the visual tree. This is, like with </a:t>
            </a:r>
            <a:r>
              <a:rPr lang="en-US" b="1" u="sng" dirty="0"/>
              <a:t>EnteringAnimation</a:t>
            </a:r>
            <a:r>
              <a:rPr lang="en-US" dirty="0"/>
              <a:t> and </a:t>
            </a:r>
            <a:r>
              <a:rPr lang="en-US" b="1" u="sng" dirty="0"/>
              <a:t>ExitingAnimation</a:t>
            </a:r>
            <a:r>
              <a:rPr lang="en-US" dirty="0"/>
              <a:t> because we want to describe the animation as a deviation from the rest state, which in this case is how the </a:t>
            </a:r>
            <a:r>
              <a:rPr lang="en-US" b="1" u="sng" dirty="0"/>
              <a:t>Rectangle</a:t>
            </a:r>
            <a:r>
              <a:rPr lang="en-US" dirty="0"/>
              <a:t> looks when it is visible.</a:t>
            </a:r>
          </a:p>
          <a:p>
            <a:endParaRPr lang="en-US" dirty="0"/>
          </a:p>
          <a:p>
            <a:endParaRPr lang="en-US" dirty="0"/>
          </a:p>
          <a:p>
            <a:endParaRPr lang="en-US" dirty="0"/>
          </a:p>
        </p:txBody>
      </p:sp>
    </p:spTree>
    <p:extLst>
      <p:ext uri="{BB962C8B-B14F-4D97-AF65-F5344CB8AC3E}">
        <p14:creationId xmlns:p14="http://schemas.microsoft.com/office/powerpoint/2010/main" val="202154779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Elements inside </a:t>
            </a:r>
            <a:r>
              <a:rPr lang="en-US" b="0" dirty="0" smtClean="0"/>
              <a:t>triggers cont’</a:t>
            </a:r>
            <a:endParaRPr lang="en-US" dirty="0"/>
          </a:p>
        </p:txBody>
      </p:sp>
      <p:sp>
        <p:nvSpPr>
          <p:cNvPr id="3" name="Content Placeholder 2"/>
          <p:cNvSpPr>
            <a:spLocks noGrp="1"/>
          </p:cNvSpPr>
          <p:nvPr>
            <p:ph idx="1"/>
          </p:nvPr>
        </p:nvSpPr>
        <p:spPr>
          <a:xfrm>
            <a:off x="818712" y="1826497"/>
            <a:ext cx="10554574" cy="3636511"/>
          </a:xfrm>
        </p:spPr>
        <p:txBody>
          <a:bodyPr>
            <a:normAutofit/>
          </a:bodyPr>
          <a:lstStyle/>
          <a:p>
            <a:pPr algn="just"/>
            <a:endParaRPr lang="en-US" sz="1600" dirty="0"/>
          </a:p>
          <a:p>
            <a:pPr algn="just"/>
            <a:endParaRPr lang="en-US" sz="1600" dirty="0"/>
          </a:p>
          <a:p>
            <a:pPr algn="just"/>
            <a:endParaRPr lang="en-US" sz="1600" dirty="0"/>
          </a:p>
        </p:txBody>
      </p:sp>
      <p:sp>
        <p:nvSpPr>
          <p:cNvPr id="4" name="Rectangle 3"/>
          <p:cNvSpPr/>
          <p:nvPr/>
        </p:nvSpPr>
        <p:spPr>
          <a:xfrm>
            <a:off x="1219200" y="2846907"/>
            <a:ext cx="11909946" cy="2862322"/>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rect</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AddingAnimation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err="1">
                <a:solidFill>
                  <a:srgbClr val="FFCB6B"/>
                </a:solidFill>
                <a:latin typeface="Source Code Pro Regular"/>
              </a:rPr>
              <a:t>rect.Opacity</a:t>
            </a:r>
            <a:r>
              <a:rPr lang="en-US" dirty="0">
                <a:solidFill>
                  <a:srgbClr val="7DCBC4"/>
                </a:solidFill>
                <a:latin typeface="Source Code Pro Regular"/>
              </a:rPr>
              <a:t>=</a:t>
            </a:r>
            <a:r>
              <a:rPr lang="en-US" dirty="0">
                <a:solidFill>
                  <a:srgbClr val="C3E88D"/>
                </a:solidFill>
                <a:latin typeface="Source Code Pro Regular"/>
              </a:rPr>
              <a:t>"0"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"0.2"</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AddingAnimation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RemovingAnimation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err="1">
                <a:solidFill>
                  <a:srgbClr val="FFCB6B"/>
                </a:solidFill>
                <a:latin typeface="Source Code Pro Regular"/>
              </a:rPr>
              <a:t>rect.Opacity</a:t>
            </a:r>
            <a:r>
              <a:rPr lang="en-US" dirty="0">
                <a:solidFill>
                  <a:srgbClr val="7DCBC4"/>
                </a:solidFill>
                <a:latin typeface="Source Code Pro Regular"/>
              </a:rPr>
              <a:t>=</a:t>
            </a:r>
            <a:r>
              <a:rPr lang="en-US" dirty="0">
                <a:solidFill>
                  <a:srgbClr val="C3E88D"/>
                </a:solidFill>
                <a:latin typeface="Source Code Pro Regular"/>
              </a:rPr>
              <a:t>"0"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"0.2"</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RemovingAnimation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398997717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dirty="0"/>
              <a:t>Structuring app </a:t>
            </a:r>
            <a:r>
              <a:rPr lang="en-US" b="0" dirty="0" smtClean="0"/>
              <a:t>resources</a:t>
            </a:r>
            <a:endParaRPr lang="en-US" dirty="0"/>
          </a:p>
        </p:txBody>
      </p:sp>
    </p:spTree>
    <p:extLst>
      <p:ext uri="{BB962C8B-B14F-4D97-AF65-F5344CB8AC3E}">
        <p14:creationId xmlns:p14="http://schemas.microsoft.com/office/powerpoint/2010/main" val="26988808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Structuring app </a:t>
            </a:r>
            <a:r>
              <a:rPr lang="en-US" b="0" dirty="0" smtClean="0"/>
              <a:t>resources</a:t>
            </a:r>
            <a:endParaRPr lang="en-US" dirty="0"/>
          </a:p>
        </p:txBody>
      </p:sp>
      <p:sp>
        <p:nvSpPr>
          <p:cNvPr id="3" name="Content Placeholder 2"/>
          <p:cNvSpPr>
            <a:spLocks noGrp="1"/>
          </p:cNvSpPr>
          <p:nvPr>
            <p:ph idx="1"/>
          </p:nvPr>
        </p:nvSpPr>
        <p:spPr/>
        <p:txBody>
          <a:bodyPr/>
          <a:lstStyle/>
          <a:p>
            <a:pPr algn="just"/>
            <a:r>
              <a:rPr lang="en-US" dirty="0"/>
              <a:t>In this article we will discuss best practices around managing assets and resources in Fuse projects.</a:t>
            </a:r>
          </a:p>
          <a:p>
            <a:pPr algn="just"/>
            <a:r>
              <a:rPr lang="en-US" dirty="0"/>
              <a:t>We usually separate between resources and assets as follows:</a:t>
            </a:r>
          </a:p>
          <a:p>
            <a:pPr lvl="1" algn="just"/>
            <a:r>
              <a:rPr lang="en-US" dirty="0"/>
              <a:t>Assets usually come in the form of files containing content like images, videos or fonts.</a:t>
            </a:r>
          </a:p>
          <a:p>
            <a:pPr lvl="1" algn="just"/>
            <a:r>
              <a:rPr lang="en-US" dirty="0"/>
              <a:t>Resources define certain values that can be used throughout our app, like colors, font declarations (which acts as a reference to a font file usable in our apps) or strings with different translations.</a:t>
            </a:r>
          </a:p>
          <a:p>
            <a:pPr marL="0" indent="0" algn="just">
              <a:buNone/>
            </a:pPr>
            <a:endParaRPr lang="en-US" dirty="0"/>
          </a:p>
        </p:txBody>
      </p:sp>
    </p:spTree>
    <p:extLst>
      <p:ext uri="{BB962C8B-B14F-4D97-AF65-F5344CB8AC3E}">
        <p14:creationId xmlns:p14="http://schemas.microsoft.com/office/powerpoint/2010/main" val="105882074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Folder </a:t>
            </a:r>
            <a:r>
              <a:rPr lang="en-US" b="0" dirty="0" smtClean="0"/>
              <a:t>structure</a:t>
            </a:r>
            <a:endParaRPr lang="en-US" dirty="0"/>
          </a:p>
        </p:txBody>
      </p:sp>
      <p:sp>
        <p:nvSpPr>
          <p:cNvPr id="3" name="Content Placeholder 2"/>
          <p:cNvSpPr>
            <a:spLocks noGrp="1"/>
          </p:cNvSpPr>
          <p:nvPr>
            <p:ph idx="1"/>
          </p:nvPr>
        </p:nvSpPr>
        <p:spPr/>
        <p:txBody>
          <a:bodyPr/>
          <a:lstStyle/>
          <a:p>
            <a:pPr algn="just"/>
            <a:r>
              <a:rPr lang="en-US" dirty="0"/>
              <a:t>We like to keep files organized according to which role they fulfill in our app. Thusly, we usually create a </a:t>
            </a:r>
            <a:r>
              <a:rPr lang="en-US" i="1" dirty="0" err="1"/>
              <a:t>Resources</a:t>
            </a:r>
            <a:r>
              <a:rPr lang="en-US" dirty="0" err="1"/>
              <a:t>folder</a:t>
            </a:r>
            <a:r>
              <a:rPr lang="en-US" dirty="0"/>
              <a:t> and an </a:t>
            </a:r>
            <a:r>
              <a:rPr lang="en-US" i="1" dirty="0"/>
              <a:t>Assets</a:t>
            </a:r>
            <a:r>
              <a:rPr lang="en-US" dirty="0"/>
              <a:t> folder, where we put our resources and assets respectively. Beyond this, feel free to further organize your assets and resources in subsequent subfolders.</a:t>
            </a:r>
          </a:p>
          <a:p>
            <a:pPr marL="0" indent="0" algn="just">
              <a:buNone/>
            </a:pPr>
            <a:endParaRPr lang="en-US" dirty="0"/>
          </a:p>
        </p:txBody>
      </p:sp>
    </p:spTree>
    <p:extLst>
      <p:ext uri="{BB962C8B-B14F-4D97-AF65-F5344CB8AC3E}">
        <p14:creationId xmlns:p14="http://schemas.microsoft.com/office/powerpoint/2010/main" val="10885580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Example</a:t>
            </a:r>
            <a:endParaRPr lang="en-US" dirty="0"/>
          </a:p>
        </p:txBody>
      </p:sp>
      <p:sp>
        <p:nvSpPr>
          <p:cNvPr id="3" name="Content Placeholder 2"/>
          <p:cNvSpPr>
            <a:spLocks noGrp="1"/>
          </p:cNvSpPr>
          <p:nvPr>
            <p:ph idx="1"/>
          </p:nvPr>
        </p:nvSpPr>
        <p:spPr>
          <a:xfrm>
            <a:off x="818712" y="2222287"/>
            <a:ext cx="10554574" cy="4110274"/>
          </a:xfrm>
        </p:spPr>
        <p:txBody>
          <a:bodyPr>
            <a:normAutofit fontScale="77500" lnSpcReduction="20000"/>
          </a:bodyPr>
          <a:lstStyle/>
          <a:p>
            <a:pPr>
              <a:buFont typeface="Wingdings" panose="05000000000000000000" pitchFamily="2" charset="2"/>
              <a:buChar char="§"/>
            </a:pPr>
            <a:r>
              <a:rPr lang="en-US" dirty="0" err="1"/>
              <a:t>MyApp</a:t>
            </a:r>
            <a:r>
              <a:rPr lang="en-US" dirty="0"/>
              <a:t>/</a:t>
            </a:r>
          </a:p>
          <a:p>
            <a:pPr lvl="1"/>
            <a:r>
              <a:rPr lang="en-US" dirty="0" err="1"/>
              <a:t>MyApp.unoproj</a:t>
            </a:r>
            <a:endParaRPr lang="en-US" dirty="0"/>
          </a:p>
          <a:p>
            <a:pPr lvl="1"/>
            <a:r>
              <a:rPr lang="en-US" dirty="0" err="1"/>
              <a:t>MainView.ux</a:t>
            </a:r>
            <a:endParaRPr lang="en-US" dirty="0"/>
          </a:p>
          <a:p>
            <a:pPr lvl="1"/>
            <a:r>
              <a:rPr lang="en-US" dirty="0"/>
              <a:t>Components/</a:t>
            </a:r>
          </a:p>
          <a:p>
            <a:pPr lvl="1"/>
            <a:r>
              <a:rPr lang="en-US" dirty="0"/>
              <a:t>Pages/</a:t>
            </a:r>
          </a:p>
          <a:p>
            <a:pPr lvl="1"/>
            <a:r>
              <a:rPr lang="en-US" dirty="0"/>
              <a:t>Resources/</a:t>
            </a:r>
          </a:p>
          <a:p>
            <a:pPr lvl="2">
              <a:buFont typeface="Wingdings" panose="05000000000000000000" pitchFamily="2" charset="2"/>
              <a:buChar char="§"/>
            </a:pPr>
            <a:r>
              <a:rPr lang="en-US" dirty="0"/>
              <a:t>ColorPalette.ux</a:t>
            </a:r>
          </a:p>
          <a:p>
            <a:pPr lvl="2">
              <a:buFont typeface="Wingdings" panose="05000000000000000000" pitchFamily="2" charset="2"/>
              <a:buChar char="§"/>
            </a:pPr>
            <a:r>
              <a:rPr lang="en-US" dirty="0" err="1"/>
              <a:t>ColorTheme.ux</a:t>
            </a:r>
            <a:endParaRPr lang="en-US" dirty="0"/>
          </a:p>
          <a:p>
            <a:pPr lvl="2">
              <a:buFont typeface="Wingdings" panose="05000000000000000000" pitchFamily="2" charset="2"/>
              <a:buChar char="§"/>
            </a:pPr>
            <a:r>
              <a:rPr lang="en-US" dirty="0" err="1"/>
              <a:t>Fonts.ux</a:t>
            </a:r>
            <a:endParaRPr lang="en-US" dirty="0"/>
          </a:p>
          <a:p>
            <a:pPr lvl="1"/>
            <a:r>
              <a:rPr lang="en-US" dirty="0"/>
              <a:t>Assets/</a:t>
            </a:r>
          </a:p>
          <a:p>
            <a:pPr lvl="2">
              <a:buFont typeface="Wingdings" panose="05000000000000000000" pitchFamily="2" charset="2"/>
              <a:buChar char="§"/>
            </a:pPr>
            <a:r>
              <a:rPr lang="en-US" dirty="0"/>
              <a:t>Fonts/</a:t>
            </a:r>
          </a:p>
          <a:p>
            <a:pPr lvl="3">
              <a:buFont typeface="Wingdings" panose="05000000000000000000" pitchFamily="2" charset="2"/>
              <a:buChar char="§"/>
            </a:pPr>
            <a:r>
              <a:rPr lang="en-US" dirty="0"/>
              <a:t>RobotoBold.ttf</a:t>
            </a:r>
          </a:p>
          <a:p>
            <a:pPr lvl="3">
              <a:buFont typeface="Wingdings" panose="05000000000000000000" pitchFamily="2" charset="2"/>
              <a:buChar char="§"/>
            </a:pPr>
            <a:r>
              <a:rPr lang="en-US" dirty="0"/>
              <a:t>RobotoRegular.ttf</a:t>
            </a:r>
          </a:p>
          <a:p>
            <a:pPr lvl="2">
              <a:buFont typeface="Wingdings" panose="05000000000000000000" pitchFamily="2" charset="2"/>
              <a:buChar char="§"/>
            </a:pPr>
            <a:r>
              <a:rPr lang="en-US" dirty="0"/>
              <a:t>Images/</a:t>
            </a:r>
          </a:p>
          <a:p>
            <a:pPr lvl="3">
              <a:buFont typeface="Wingdings" panose="05000000000000000000" pitchFamily="2" charset="2"/>
              <a:buChar char="§"/>
            </a:pPr>
            <a:r>
              <a:rPr lang="en-US" dirty="0"/>
              <a:t>DefaultAvatar.png</a:t>
            </a:r>
          </a:p>
          <a:p>
            <a:pPr lvl="3">
              <a:buFont typeface="Wingdings" panose="05000000000000000000" pitchFamily="2" charset="2"/>
              <a:buChar char="§"/>
            </a:pPr>
            <a:r>
              <a:rPr lang="en-US" dirty="0"/>
              <a:t>SplashScreen.jpg</a:t>
            </a:r>
          </a:p>
        </p:txBody>
      </p:sp>
    </p:spTree>
    <p:extLst>
      <p:ext uri="{BB962C8B-B14F-4D97-AF65-F5344CB8AC3E}">
        <p14:creationId xmlns:p14="http://schemas.microsoft.com/office/powerpoint/2010/main" val="56775553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Resources</a:t>
            </a:r>
            <a:endParaRPr lang="en-US" dirty="0"/>
          </a:p>
        </p:txBody>
      </p:sp>
      <p:sp>
        <p:nvSpPr>
          <p:cNvPr id="3" name="Content Placeholder 2"/>
          <p:cNvSpPr>
            <a:spLocks noGrp="1"/>
          </p:cNvSpPr>
          <p:nvPr>
            <p:ph idx="1"/>
          </p:nvPr>
        </p:nvSpPr>
        <p:spPr>
          <a:xfrm>
            <a:off x="818712" y="1992573"/>
            <a:ext cx="10554574" cy="5377218"/>
          </a:xfrm>
        </p:spPr>
        <p:txBody>
          <a:bodyPr>
            <a:normAutofit/>
          </a:bodyPr>
          <a:lstStyle/>
          <a:p>
            <a:pPr algn="just"/>
            <a:r>
              <a:rPr lang="en-US" sz="2000" dirty="0"/>
              <a:t>A resource in Fuse is a value that we associate with a key (a name), so that it can be referenced by that key instead of having to replicate the exact value in multiple places. Examples of values that we prefer to make resources for include colors, fonts, strings and even margins and paddings. Another very useful aspect of resources is that they can be overridden at any time, meaning we can use this to define color palettes / themes that we can swap out even while the app is running</a:t>
            </a:r>
            <a:r>
              <a:rPr lang="en-US" sz="2000" dirty="0" smtClean="0"/>
              <a:t>.</a:t>
            </a:r>
            <a:endParaRPr lang="en-US" sz="2000" dirty="0"/>
          </a:p>
          <a:p>
            <a:pPr algn="just"/>
            <a:r>
              <a:rPr lang="en-US" sz="2000" dirty="0"/>
              <a:t>There are two ways we can define resources and while they act in a similar way, they have some subtle but important differences</a:t>
            </a:r>
            <a:r>
              <a:rPr lang="en-US" sz="2000" dirty="0" smtClean="0"/>
              <a:t>.</a:t>
            </a:r>
            <a:endParaRPr lang="en-US" sz="2000" dirty="0"/>
          </a:p>
          <a:p>
            <a:pPr lvl="1" algn="just"/>
            <a:r>
              <a:rPr lang="en-US" sz="1800" dirty="0"/>
              <a:t>Static resources are defined using the </a:t>
            </a:r>
            <a:r>
              <a:rPr lang="en-US" sz="1800" b="1" u="sng" dirty="0"/>
              <a:t>ux:Global</a:t>
            </a:r>
            <a:r>
              <a:rPr lang="en-US" sz="1800" dirty="0"/>
              <a:t> attribute and allow us to associate a value with a key and make it available globally in our app.</a:t>
            </a:r>
          </a:p>
          <a:p>
            <a:pPr lvl="1" algn="just"/>
            <a:r>
              <a:rPr lang="en-US" sz="1800" dirty="0"/>
              <a:t>Dynamic resources are defined using the </a:t>
            </a:r>
            <a:r>
              <a:rPr lang="en-US" sz="1800" b="1" u="sng" dirty="0"/>
              <a:t>ux:Key</a:t>
            </a:r>
            <a:r>
              <a:rPr lang="en-US" sz="1800" dirty="0"/>
              <a:t> attribute and allow us to associate a value with a key. This makes the value available to the entire subtree of where it is defined.</a:t>
            </a:r>
          </a:p>
          <a:p>
            <a:pPr algn="just"/>
            <a:endParaRPr lang="en-US" sz="2000" dirty="0"/>
          </a:p>
        </p:txBody>
      </p:sp>
    </p:spTree>
    <p:extLst>
      <p:ext uri="{BB962C8B-B14F-4D97-AF65-F5344CB8AC3E}">
        <p14:creationId xmlns:p14="http://schemas.microsoft.com/office/powerpoint/2010/main" val="17653361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Resources cont’</a:t>
            </a:r>
            <a:endParaRPr lang="en-US" b="0" dirty="0"/>
          </a:p>
        </p:txBody>
      </p:sp>
      <p:sp>
        <p:nvSpPr>
          <p:cNvPr id="3" name="Content Placeholder 2"/>
          <p:cNvSpPr>
            <a:spLocks noGrp="1"/>
          </p:cNvSpPr>
          <p:nvPr>
            <p:ph idx="1"/>
          </p:nvPr>
        </p:nvSpPr>
        <p:spPr/>
        <p:txBody>
          <a:bodyPr/>
          <a:lstStyle/>
          <a:p>
            <a:pPr algn="just"/>
            <a:r>
              <a:rPr lang="en-US" dirty="0"/>
              <a:t>Lets take a look at an example:</a:t>
            </a:r>
          </a:p>
          <a:p>
            <a:pPr algn="just"/>
            <a:endParaRPr lang="en-US" dirty="0" smtClean="0"/>
          </a:p>
          <a:p>
            <a:pPr algn="just"/>
            <a:endParaRPr lang="en-US" dirty="0"/>
          </a:p>
          <a:p>
            <a:pPr algn="just"/>
            <a:endParaRPr lang="en-US" dirty="0" smtClean="0"/>
          </a:p>
          <a:p>
            <a:pPr algn="just"/>
            <a:r>
              <a:rPr lang="en-US" dirty="0"/>
              <a:t>Here we have defined the name </a:t>
            </a:r>
            <a:r>
              <a:rPr lang="en-US" b="1" u="sng" dirty="0"/>
              <a:t>AppBackground</a:t>
            </a:r>
            <a:r>
              <a:rPr lang="en-US" dirty="0"/>
              <a:t> to refer to the blueish color #7FDBFF. This value can then be used like so, anywhere in our app:</a:t>
            </a:r>
          </a:p>
          <a:p>
            <a:pPr algn="just"/>
            <a:endParaRPr lang="en-US" dirty="0"/>
          </a:p>
          <a:p>
            <a:pPr algn="just"/>
            <a:endParaRPr lang="en-US" dirty="0"/>
          </a:p>
          <a:p>
            <a:pPr algn="just"/>
            <a:endParaRPr lang="en-US" dirty="0"/>
          </a:p>
        </p:txBody>
      </p:sp>
      <p:sp>
        <p:nvSpPr>
          <p:cNvPr id="6" name="Rectangle 5"/>
          <p:cNvSpPr/>
          <p:nvPr/>
        </p:nvSpPr>
        <p:spPr>
          <a:xfrm>
            <a:off x="1260143" y="3078540"/>
            <a:ext cx="6641910" cy="369332"/>
          </a:xfrm>
          <a:prstGeom prst="rect">
            <a:avLst/>
          </a:prstGeom>
        </p:spPr>
        <p:txBody>
          <a:bodyPr wrap="square">
            <a:spAutoFit/>
          </a:bodyPr>
          <a:lstStyle/>
          <a:p>
            <a:r>
              <a:rPr lang="en-US" dirty="0" smtClean="0">
                <a:solidFill>
                  <a:srgbClr val="7DCBC4"/>
                </a:solidFill>
                <a:latin typeface="Source Code Pro Regular"/>
              </a:rPr>
              <a:t>&lt;</a:t>
            </a:r>
            <a:r>
              <a:rPr lang="en-US" dirty="0" smtClean="0">
                <a:solidFill>
                  <a:srgbClr val="FF5370"/>
                </a:solidFill>
                <a:latin typeface="Source Code Pro Regular"/>
              </a:rPr>
              <a:t>float4</a:t>
            </a:r>
            <a:r>
              <a:rPr lang="en-US" dirty="0" smtClean="0">
                <a:solidFill>
                  <a:srgbClr val="7DCBC4"/>
                </a:solidFill>
                <a:latin typeface="Source Code Pro Regular"/>
              </a:rPr>
              <a:t> </a:t>
            </a:r>
            <a:r>
              <a:rPr lang="en-US" dirty="0" smtClean="0">
                <a:solidFill>
                  <a:srgbClr val="FFCB6B"/>
                </a:solidFill>
                <a:latin typeface="Source Code Pro Regular"/>
              </a:rPr>
              <a:t>ux:Global</a:t>
            </a:r>
            <a:r>
              <a:rPr lang="en-US" dirty="0" smtClean="0">
                <a:solidFill>
                  <a:srgbClr val="7DCBC4"/>
                </a:solidFill>
                <a:latin typeface="Source Code Pro Regular"/>
              </a:rPr>
              <a:t>=</a:t>
            </a:r>
            <a:r>
              <a:rPr lang="en-US" dirty="0" smtClean="0">
                <a:solidFill>
                  <a:srgbClr val="C3E88D"/>
                </a:solidFill>
                <a:latin typeface="Source Code Pro Regular"/>
              </a:rPr>
              <a:t>"AppBackground"</a:t>
            </a:r>
            <a:r>
              <a:rPr lang="en-US" dirty="0" smtClean="0">
                <a:solidFill>
                  <a:srgbClr val="7DCBC4"/>
                </a:solidFill>
                <a:latin typeface="Source Code Pro Regular"/>
              </a:rPr>
              <a:t> </a:t>
            </a:r>
            <a:r>
              <a:rPr lang="en-US" dirty="0" smtClean="0">
                <a:solidFill>
                  <a:srgbClr val="FFCB6B"/>
                </a:solidFill>
                <a:latin typeface="Source Code Pro Regular"/>
              </a:rPr>
              <a:t>ux:Value</a:t>
            </a:r>
            <a:r>
              <a:rPr lang="en-US" dirty="0" smtClean="0">
                <a:solidFill>
                  <a:srgbClr val="7DCBC4"/>
                </a:solidFill>
                <a:latin typeface="Source Code Pro Regular"/>
              </a:rPr>
              <a:t>=</a:t>
            </a:r>
            <a:r>
              <a:rPr lang="en-US" dirty="0" smtClean="0">
                <a:solidFill>
                  <a:srgbClr val="C3E88D"/>
                </a:solidFill>
                <a:latin typeface="Source Code Pro Regular"/>
              </a:rPr>
              <a:t>"#7FDBFF"</a:t>
            </a:r>
            <a:r>
              <a:rPr lang="en-US" dirty="0" smtClean="0">
                <a:solidFill>
                  <a:srgbClr val="7DCBC4"/>
                </a:solidFill>
                <a:latin typeface="Source Code Pro Regular"/>
              </a:rPr>
              <a:t> /&gt;</a:t>
            </a:r>
            <a:endParaRPr lang="en-US" dirty="0"/>
          </a:p>
        </p:txBody>
      </p:sp>
      <p:sp>
        <p:nvSpPr>
          <p:cNvPr id="7" name="Rectangle 6"/>
          <p:cNvSpPr/>
          <p:nvPr/>
        </p:nvSpPr>
        <p:spPr>
          <a:xfrm>
            <a:off x="1260143" y="5086782"/>
            <a:ext cx="4176143"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"AppBackground"</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255438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numCol="2">
            <a:normAutofit fontScale="92500"/>
          </a:bodyPr>
          <a:lstStyle/>
          <a:p>
            <a:r>
              <a:rPr lang="en-US" sz="1900" dirty="0" smtClean="0"/>
              <a:t>Introduction</a:t>
            </a:r>
          </a:p>
          <a:p>
            <a:pPr lvl="1"/>
            <a:r>
              <a:rPr lang="en-US" sz="1700" i="1" dirty="0" smtClean="0"/>
              <a:t>Installation and Quick start</a:t>
            </a:r>
          </a:p>
          <a:p>
            <a:pPr lvl="1"/>
            <a:r>
              <a:rPr lang="en-US" sz="1700" i="1" dirty="0" smtClean="0"/>
              <a:t>Introduction to Fuse</a:t>
            </a:r>
          </a:p>
          <a:p>
            <a:pPr lvl="1"/>
            <a:r>
              <a:rPr lang="en-US" sz="1700" i="1" dirty="0" smtClean="0"/>
              <a:t>Preview and export</a:t>
            </a:r>
          </a:p>
          <a:p>
            <a:pPr lvl="1"/>
            <a:r>
              <a:rPr lang="en-US" sz="1700" i="1" dirty="0" smtClean="0"/>
              <a:t>Componentization</a:t>
            </a:r>
          </a:p>
          <a:p>
            <a:pPr lvl="1"/>
            <a:r>
              <a:rPr lang="en-US" sz="1700" i="1" dirty="0" smtClean="0"/>
              <a:t>Responsive layout</a:t>
            </a:r>
          </a:p>
          <a:p>
            <a:pPr lvl="1"/>
            <a:r>
              <a:rPr lang="en-US" sz="1700" i="1" dirty="0" smtClean="0"/>
              <a:t>Declarative animation</a:t>
            </a:r>
          </a:p>
          <a:p>
            <a:pPr lvl="1"/>
            <a:r>
              <a:rPr lang="en-US" sz="1700" i="1" dirty="0" smtClean="0"/>
              <a:t>Structuring app resources</a:t>
            </a:r>
            <a:endParaRPr lang="en-US" i="1" dirty="0" smtClean="0"/>
          </a:p>
          <a:p>
            <a:pPr lvl="1"/>
            <a:endParaRPr lang="en-US" i="1" dirty="0"/>
          </a:p>
          <a:p>
            <a:pPr lvl="1"/>
            <a:endParaRPr lang="en-US" i="1" dirty="0" smtClean="0"/>
          </a:p>
          <a:p>
            <a:pPr marL="457200" lvl="1" indent="0">
              <a:buNone/>
            </a:pPr>
            <a:endParaRPr lang="en-US" i="1" dirty="0"/>
          </a:p>
          <a:p>
            <a:r>
              <a:rPr lang="en-US" dirty="0" smtClean="0"/>
              <a:t>Realize your Idea ;)</a:t>
            </a:r>
          </a:p>
          <a:p>
            <a:pPr lvl="1"/>
            <a:r>
              <a:rPr lang="en-US" dirty="0" smtClean="0"/>
              <a:t>Design the App</a:t>
            </a:r>
          </a:p>
          <a:p>
            <a:pPr lvl="1"/>
            <a:r>
              <a:rPr lang="en-US" dirty="0" smtClean="0"/>
              <a:t>Create your UX Views.</a:t>
            </a:r>
          </a:p>
          <a:p>
            <a:pPr lvl="1"/>
            <a:r>
              <a:rPr lang="en-US" dirty="0" smtClean="0"/>
              <a:t>Attack the JS.</a:t>
            </a:r>
          </a:p>
          <a:p>
            <a:pPr lvl="1"/>
            <a:r>
              <a:rPr lang="en-US" dirty="0"/>
              <a:t>Publish </a:t>
            </a:r>
            <a:r>
              <a:rPr lang="en-US" dirty="0" smtClean="0"/>
              <a:t>You app</a:t>
            </a:r>
          </a:p>
        </p:txBody>
      </p:sp>
    </p:spTree>
    <p:extLst>
      <p:ext uri="{BB962C8B-B14F-4D97-AF65-F5344CB8AC3E}">
        <p14:creationId xmlns:p14="http://schemas.microsoft.com/office/powerpoint/2010/main" val="191852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a:t>
            </a:r>
            <a:r>
              <a:rPr lang="en-US" b="0" dirty="0" smtClean="0"/>
              <a:t>next?</a:t>
            </a:r>
            <a:endParaRPr lang="en-US" dirty="0"/>
          </a:p>
        </p:txBody>
      </p:sp>
      <p:sp>
        <p:nvSpPr>
          <p:cNvPr id="3" name="Content Placeholder 2"/>
          <p:cNvSpPr>
            <a:spLocks noGrp="1"/>
          </p:cNvSpPr>
          <p:nvPr>
            <p:ph idx="1"/>
          </p:nvPr>
        </p:nvSpPr>
        <p:spPr/>
        <p:txBody>
          <a:bodyPr/>
          <a:lstStyle/>
          <a:p>
            <a:pPr algn="just"/>
            <a:r>
              <a:rPr lang="en-US" dirty="0"/>
              <a:t>Now that you're all set up, it's time to get started learning the fundamentals of Fuse. A good next step is to take a look at the </a:t>
            </a:r>
            <a:r>
              <a:rPr lang="en-US" u="sng" dirty="0"/>
              <a:t>Introduction to Fuse</a:t>
            </a:r>
            <a:r>
              <a:rPr lang="en-US" dirty="0"/>
              <a:t> module, which will take you through the fundamentals of Fuse. If you prefer learning by example, the </a:t>
            </a:r>
            <a:r>
              <a:rPr lang="en-US" u="sng" dirty="0"/>
              <a:t>hikr tutorial</a:t>
            </a:r>
            <a:r>
              <a:rPr lang="en-US" dirty="0"/>
              <a:t> will lead you through the creation of a simple hiking app, while explaining each step along the way. If you simply want to start digging into example code and play around on your own, there is a ton of content to look at on our </a:t>
            </a:r>
            <a:r>
              <a:rPr lang="en-US" u="sng" dirty="0"/>
              <a:t>examples page</a:t>
            </a:r>
            <a:r>
              <a:rPr lang="en-US" dirty="0"/>
              <a:t> as well as in the </a:t>
            </a:r>
            <a:r>
              <a:rPr lang="en-US" u="sng" dirty="0"/>
              <a:t>fuse-samples </a:t>
            </a:r>
            <a:r>
              <a:rPr lang="en-US" u="sng" dirty="0" err="1"/>
              <a:t>github</a:t>
            </a:r>
            <a:r>
              <a:rPr lang="en-US" u="sng" dirty="0"/>
              <a:t> repo</a:t>
            </a:r>
            <a:endParaRPr lang="en-US" dirty="0"/>
          </a:p>
        </p:txBody>
      </p:sp>
    </p:spTree>
    <p:extLst>
      <p:ext uri="{BB962C8B-B14F-4D97-AF65-F5344CB8AC3E}">
        <p14:creationId xmlns:p14="http://schemas.microsoft.com/office/powerpoint/2010/main" val="13488691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Resources cont’</a:t>
            </a:r>
            <a:endParaRPr lang="en-US" b="0" dirty="0"/>
          </a:p>
        </p:txBody>
      </p:sp>
      <p:sp>
        <p:nvSpPr>
          <p:cNvPr id="3" name="Content Placeholder 2"/>
          <p:cNvSpPr>
            <a:spLocks noGrp="1"/>
          </p:cNvSpPr>
          <p:nvPr>
            <p:ph idx="1"/>
          </p:nvPr>
        </p:nvSpPr>
        <p:spPr>
          <a:xfrm>
            <a:off x="818712" y="2222287"/>
            <a:ext cx="10554574" cy="4635713"/>
          </a:xfrm>
        </p:spPr>
        <p:txBody>
          <a:bodyPr>
            <a:normAutofit/>
          </a:bodyPr>
          <a:lstStyle/>
          <a:p>
            <a:pPr algn="just"/>
            <a:r>
              <a:rPr lang="en-US" dirty="0"/>
              <a:t>Defining static </a:t>
            </a:r>
            <a:r>
              <a:rPr lang="en-US" dirty="0" smtClean="0"/>
              <a:t>resources / globals </a:t>
            </a:r>
            <a:r>
              <a:rPr lang="en-US" dirty="0"/>
              <a:t>with meaningful names like this lets us easily tweak the look and feel of our app with only a single code change, even though the color is used in many places</a:t>
            </a:r>
            <a:r>
              <a:rPr lang="en-US" dirty="0" smtClean="0"/>
              <a:t>.</a:t>
            </a:r>
            <a:endParaRPr lang="en-US" dirty="0"/>
          </a:p>
          <a:p>
            <a:pPr algn="just"/>
            <a:r>
              <a:rPr lang="en-US" dirty="0"/>
              <a:t>A limitation of static globals is that they cannot be changed while the app is running. For that use-case, we have dynamic resources:</a:t>
            </a:r>
          </a:p>
          <a:p>
            <a:pPr marL="0" indent="0" algn="just">
              <a:buNone/>
            </a:pPr>
            <a:endParaRPr lang="en-US" dirty="0" smtClean="0"/>
          </a:p>
          <a:p>
            <a:pPr marL="0" indent="0" algn="just">
              <a:buNone/>
            </a:pPr>
            <a:endParaRPr lang="en-US" dirty="0"/>
          </a:p>
          <a:p>
            <a:pPr algn="just"/>
            <a:endParaRPr lang="en-US" dirty="0"/>
          </a:p>
          <a:p>
            <a:pPr algn="just"/>
            <a:endParaRPr lang="en-US" dirty="0"/>
          </a:p>
        </p:txBody>
      </p:sp>
      <p:sp>
        <p:nvSpPr>
          <p:cNvPr id="4" name="Rectangle 3"/>
          <p:cNvSpPr/>
          <p:nvPr/>
        </p:nvSpPr>
        <p:spPr>
          <a:xfrm>
            <a:off x="1191903" y="4796135"/>
            <a:ext cx="7092287"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ux:Key</a:t>
            </a:r>
            <a:r>
              <a:rPr lang="en-US" dirty="0">
                <a:solidFill>
                  <a:srgbClr val="7DCBC4"/>
                </a:solidFill>
                <a:latin typeface="Source Code Pro Regular"/>
              </a:rPr>
              <a:t>=</a:t>
            </a:r>
            <a:r>
              <a:rPr lang="en-US" dirty="0">
                <a:solidFill>
                  <a:srgbClr val="C3E88D"/>
                </a:solidFill>
                <a:latin typeface="Source Code Pro Regular"/>
              </a:rPr>
              <a:t>"AppBackground"</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"#7FDBFF"</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"{Resource AppBackground}"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5956595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Resources cont’</a:t>
            </a:r>
            <a:endParaRPr lang="en-US" b="0" dirty="0"/>
          </a:p>
        </p:txBody>
      </p:sp>
      <p:sp>
        <p:nvSpPr>
          <p:cNvPr id="3" name="Content Placeholder 2"/>
          <p:cNvSpPr>
            <a:spLocks noGrp="1"/>
          </p:cNvSpPr>
          <p:nvPr>
            <p:ph idx="1"/>
          </p:nvPr>
        </p:nvSpPr>
        <p:spPr>
          <a:xfrm>
            <a:off x="818712" y="2222287"/>
            <a:ext cx="10554574" cy="4635713"/>
          </a:xfrm>
        </p:spPr>
        <p:txBody>
          <a:bodyPr>
            <a:normAutofit/>
          </a:bodyPr>
          <a:lstStyle/>
          <a:p>
            <a:pPr algn="just"/>
            <a:r>
              <a:rPr lang="en-US" dirty="0"/>
              <a:t>In the above example we've defined the same color, but as a dynamic resource instead. There are a couple things to notice about this snippet. We have wrapped the </a:t>
            </a:r>
            <a:r>
              <a:rPr lang="en-US" b="1" u="sng" dirty="0"/>
              <a:t>Rectangle</a:t>
            </a:r>
            <a:r>
              <a:rPr lang="en-US" dirty="0"/>
              <a:t> and </a:t>
            </a:r>
            <a:r>
              <a:rPr lang="en-US" b="1" u="sng" dirty="0"/>
              <a:t>float4</a:t>
            </a:r>
            <a:r>
              <a:rPr lang="en-US" dirty="0"/>
              <a:t> resource in a </a:t>
            </a:r>
            <a:r>
              <a:rPr lang="en-US" b="1" u="sng" dirty="0"/>
              <a:t>Panel</a:t>
            </a:r>
            <a:r>
              <a:rPr lang="en-US" dirty="0"/>
              <a:t> to illustrate that the resource has to be either a sibling of the </a:t>
            </a:r>
            <a:r>
              <a:rPr lang="en-US" b="1" u="sng" dirty="0"/>
              <a:t>Rectangle</a:t>
            </a:r>
            <a:r>
              <a:rPr lang="en-US" dirty="0"/>
              <a:t>, or belong to one of its ancestors in order to be visible. Since we put it on the </a:t>
            </a:r>
            <a:r>
              <a:rPr lang="en-US" b="1" u="sng" dirty="0"/>
              <a:t>Panel</a:t>
            </a:r>
            <a:r>
              <a:rPr lang="en-US" dirty="0"/>
              <a:t> it is available to the panels descendants, or any of its descendants. You might also have noticed that we needed to use a special binding syntax in order to access this resource: </a:t>
            </a:r>
            <a:r>
              <a:rPr lang="en-US" b="1" u="sng" dirty="0"/>
              <a:t>{Resource AppBackground}</a:t>
            </a:r>
            <a:r>
              <a:rPr lang="en-US" dirty="0"/>
              <a:t>. Since the resource might change while the app is running, we need to create a binding here so that our </a:t>
            </a:r>
            <a:r>
              <a:rPr lang="en-US" b="1" u="sng" dirty="0"/>
              <a:t>Rectangle</a:t>
            </a:r>
            <a:r>
              <a:rPr lang="en-US" dirty="0"/>
              <a:t> is notified whenever that occurs.</a:t>
            </a:r>
          </a:p>
          <a:p>
            <a:pPr algn="just"/>
            <a:endParaRPr lang="en-US" dirty="0"/>
          </a:p>
          <a:p>
            <a:pPr algn="just"/>
            <a:r>
              <a:rPr lang="en-US" dirty="0"/>
              <a:t>The </a:t>
            </a:r>
            <a:r>
              <a:rPr lang="en-US" b="1" u="sng" dirty="0"/>
              <a:t>{Resource &lt;key&gt;}</a:t>
            </a:r>
            <a:r>
              <a:rPr lang="en-US" dirty="0"/>
              <a:t> binding also works for static resources defined using </a:t>
            </a:r>
            <a:r>
              <a:rPr lang="en-US" b="1" u="sng" dirty="0"/>
              <a:t>ux:Global</a:t>
            </a:r>
            <a:r>
              <a:rPr lang="en-US" dirty="0"/>
              <a:t>. It will first look for a dynamic resource defined by ux:Key, but if none is present, it will pick the static one by the same name instead.</a:t>
            </a:r>
          </a:p>
        </p:txBody>
      </p:sp>
    </p:spTree>
    <p:extLst>
      <p:ext uri="{BB962C8B-B14F-4D97-AF65-F5344CB8AC3E}">
        <p14:creationId xmlns:p14="http://schemas.microsoft.com/office/powerpoint/2010/main" val="386593325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Color </a:t>
            </a:r>
            <a:r>
              <a:rPr lang="en-US" b="0" dirty="0" smtClean="0"/>
              <a:t>palettes</a:t>
            </a:r>
            <a:endParaRPr lang="en-US" dirty="0"/>
          </a:p>
        </p:txBody>
      </p:sp>
      <p:sp>
        <p:nvSpPr>
          <p:cNvPr id="3" name="Content Placeholder 2"/>
          <p:cNvSpPr>
            <a:spLocks noGrp="1"/>
          </p:cNvSpPr>
          <p:nvPr>
            <p:ph idx="1"/>
          </p:nvPr>
        </p:nvSpPr>
        <p:spPr>
          <a:xfrm>
            <a:off x="818712" y="2222287"/>
            <a:ext cx="10554574" cy="5625176"/>
          </a:xfrm>
        </p:spPr>
        <p:txBody>
          <a:bodyPr>
            <a:normAutofit/>
          </a:bodyPr>
          <a:lstStyle/>
          <a:p>
            <a:r>
              <a:rPr lang="en-US" dirty="0"/>
              <a:t>When defining a color palette for our app, it can be a good idea to put it in its own file. This way we don't get a long list of color definitions cluttering our UI code, and it becomes easier to make color changes at a later stage. One detail of Fuse is that all files must define a </a:t>
            </a:r>
            <a:r>
              <a:rPr lang="en-US" b="1" u="sng" dirty="0"/>
              <a:t>ux:Class</a:t>
            </a:r>
            <a:r>
              <a:rPr lang="en-US" dirty="0"/>
              <a:t> in order to be included in the app. When we just want to define a bunch of resources however, we don't want to also have to define a class to contain them. To make grouping resources more convenient, UX markup has a special tag called </a:t>
            </a:r>
            <a:r>
              <a:rPr lang="en-US" b="1" u="sng" dirty="0"/>
              <a:t>ux:Resources</a:t>
            </a:r>
            <a:r>
              <a:rPr lang="en-US" dirty="0"/>
              <a:t>, which is used as follows</a:t>
            </a:r>
            <a:r>
              <a:rPr lang="en-US" dirty="0" smtClean="0"/>
              <a:t>:</a:t>
            </a:r>
          </a:p>
          <a:p>
            <a:endParaRPr lang="en-US" dirty="0"/>
          </a:p>
          <a:p>
            <a:endParaRPr lang="en-US" dirty="0" smtClean="0"/>
          </a:p>
          <a:p>
            <a:pPr marL="0" indent="0">
              <a:buNone/>
            </a:pPr>
            <a:endParaRPr lang="en-US" dirty="0" smtClean="0"/>
          </a:p>
          <a:p>
            <a:pPr marL="0" indent="0">
              <a:buNone/>
            </a:pPr>
            <a:endParaRPr lang="en-US" dirty="0"/>
          </a:p>
          <a:p>
            <a:r>
              <a:rPr lang="en-US" dirty="0"/>
              <a:t>All resources defined inside </a:t>
            </a:r>
            <a:r>
              <a:rPr lang="en-US" b="1" u="sng" dirty="0"/>
              <a:t>ux:Resources</a:t>
            </a:r>
            <a:r>
              <a:rPr lang="en-US" dirty="0"/>
              <a:t> tags are automatically included in the app.</a:t>
            </a:r>
          </a:p>
          <a:p>
            <a:endParaRPr lang="en-US" dirty="0"/>
          </a:p>
          <a:p>
            <a:endParaRPr lang="en-US" dirty="0"/>
          </a:p>
        </p:txBody>
      </p:sp>
      <p:sp>
        <p:nvSpPr>
          <p:cNvPr id="4" name="Rectangle 3"/>
          <p:cNvSpPr/>
          <p:nvPr/>
        </p:nvSpPr>
        <p:spPr>
          <a:xfrm>
            <a:off x="1150960" y="4721831"/>
            <a:ext cx="10231037" cy="1477328"/>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ux:Resources</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"MyApp.RedColor"</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"#F44336"</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"MyApp.PrimaryColor"</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"MyApp.RedColor"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"MyApp.TopBarBackgroundColor"</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"MyApp.PrimaryColor"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ux:Resources</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5739100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Tips on structuring color </a:t>
            </a:r>
            <a:r>
              <a:rPr lang="en-US" b="0" dirty="0" smtClean="0"/>
              <a:t>palettes</a:t>
            </a:r>
            <a:endParaRPr lang="en-US" dirty="0"/>
          </a:p>
        </p:txBody>
      </p:sp>
      <p:sp>
        <p:nvSpPr>
          <p:cNvPr id="3" name="Content Placeholder 2"/>
          <p:cNvSpPr>
            <a:spLocks noGrp="1"/>
          </p:cNvSpPr>
          <p:nvPr>
            <p:ph idx="1"/>
          </p:nvPr>
        </p:nvSpPr>
        <p:spPr/>
        <p:txBody>
          <a:bodyPr/>
          <a:lstStyle/>
          <a:p>
            <a:r>
              <a:rPr lang="en-US" dirty="0"/>
              <a:t>You should define all colors as static resources using </a:t>
            </a:r>
            <a:r>
              <a:rPr lang="en-US" b="1" u="sng" dirty="0"/>
              <a:t>ux:Global</a:t>
            </a:r>
            <a:r>
              <a:rPr lang="en-US" dirty="0"/>
              <a:t>. Instead of using these globals directly however, it is a good idea to instead use </a:t>
            </a:r>
            <a:r>
              <a:rPr lang="en-US" dirty="0" smtClean="0"/>
              <a:t>the </a:t>
            </a:r>
            <a:r>
              <a:rPr lang="en-US" b="1" u="sng" dirty="0"/>
              <a:t>{Resource &lt;key&gt;}</a:t>
            </a:r>
            <a:r>
              <a:rPr lang="en-US" dirty="0"/>
              <a:t> binding syntax so we can easily define various color schemes at a later stage.</a:t>
            </a:r>
          </a:p>
          <a:p>
            <a:r>
              <a:rPr lang="en-US" dirty="0"/>
              <a:t>It's better to use semantic names for colors. For example, instead of naming colors after their value, like </a:t>
            </a:r>
            <a:r>
              <a:rPr lang="en-US" b="1" u="sng" dirty="0" err="1"/>
              <a:t>RoseGold</a:t>
            </a:r>
            <a:r>
              <a:rPr lang="en-US" dirty="0"/>
              <a:t> or </a:t>
            </a:r>
            <a:r>
              <a:rPr lang="en-US" b="1" u="sng" dirty="0" err="1"/>
              <a:t>MintGreen</a:t>
            </a:r>
            <a:r>
              <a:rPr lang="en-US" dirty="0"/>
              <a:t>, use names that hint to where in the app the colors should be used, like </a:t>
            </a:r>
            <a:r>
              <a:rPr lang="en-US" b="1" u="sng" dirty="0" err="1"/>
              <a:t>LightBackgroundColor</a:t>
            </a:r>
            <a:r>
              <a:rPr lang="en-US" dirty="0"/>
              <a:t>, </a:t>
            </a:r>
            <a:r>
              <a:rPr lang="en-US" b="1" u="sng" dirty="0" err="1"/>
              <a:t>DarkTextColor</a:t>
            </a:r>
            <a:r>
              <a:rPr lang="en-US" dirty="0"/>
              <a:t> or </a:t>
            </a:r>
            <a:r>
              <a:rPr lang="en-US" b="1" u="sng" dirty="0" err="1"/>
              <a:t>MainAccentColor</a:t>
            </a:r>
            <a:r>
              <a:rPr lang="en-US" dirty="0"/>
              <a:t>.</a:t>
            </a:r>
          </a:p>
          <a:p>
            <a:endParaRPr lang="en-US" dirty="0"/>
          </a:p>
        </p:txBody>
      </p:sp>
    </p:spTree>
    <p:extLst>
      <p:ext uri="{BB962C8B-B14F-4D97-AF65-F5344CB8AC3E}">
        <p14:creationId xmlns:p14="http://schemas.microsoft.com/office/powerpoint/2010/main" val="21011625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Themes</a:t>
            </a:r>
            <a:endParaRPr lang="en-US" dirty="0"/>
          </a:p>
        </p:txBody>
      </p:sp>
      <p:sp>
        <p:nvSpPr>
          <p:cNvPr id="3" name="Content Placeholder 2"/>
          <p:cNvSpPr>
            <a:spLocks noGrp="1"/>
          </p:cNvSpPr>
          <p:nvPr>
            <p:ph idx="1"/>
          </p:nvPr>
        </p:nvSpPr>
        <p:spPr>
          <a:xfrm>
            <a:off x="818712" y="2222287"/>
            <a:ext cx="10554574" cy="6484985"/>
          </a:xfrm>
        </p:spPr>
        <p:txBody>
          <a:bodyPr/>
          <a:lstStyle/>
          <a:p>
            <a:endParaRPr lang="en-US" dirty="0" smtClean="0"/>
          </a:p>
          <a:p>
            <a:endParaRPr lang="en-US" dirty="0"/>
          </a:p>
          <a:p>
            <a:r>
              <a:rPr lang="en-US" dirty="0" smtClean="0"/>
              <a:t>The </a:t>
            </a:r>
            <a:r>
              <a:rPr lang="en-US" dirty="0"/>
              <a:t>current way of creating themes in Fuse is to simply group all resources associated with the theme in an active trigger</a:t>
            </a:r>
            <a:r>
              <a:rPr lang="en-US" dirty="0" smtClean="0"/>
              <a:t>:</a:t>
            </a:r>
            <a:endParaRPr lang="en-US" dirty="0"/>
          </a:p>
          <a:p>
            <a:r>
              <a:rPr lang="en-US" dirty="0" smtClean="0"/>
              <a:t>ColorPalette.ux</a:t>
            </a:r>
          </a:p>
          <a:p>
            <a:endParaRPr lang="en-US" dirty="0"/>
          </a:p>
          <a:p>
            <a:endParaRPr lang="en-US" dirty="0" smtClean="0"/>
          </a:p>
          <a:p>
            <a:endParaRPr lang="en-US" dirty="0"/>
          </a:p>
          <a:p>
            <a:pPr marL="0" indent="0">
              <a:buNone/>
            </a:pPr>
            <a:endParaRPr lang="en-US" dirty="0"/>
          </a:p>
          <a:p>
            <a:r>
              <a:rPr lang="en-US" dirty="0"/>
              <a:t>MyTheme.ux</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sp>
        <p:nvSpPr>
          <p:cNvPr id="4" name="Rectangle 3"/>
          <p:cNvSpPr/>
          <p:nvPr/>
        </p:nvSpPr>
        <p:spPr>
          <a:xfrm>
            <a:off x="1150960" y="3591089"/>
            <a:ext cx="7870209" cy="1477328"/>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ux:Resources</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"Sienna"</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"#a0522d"</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"SkyBlue"</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"#7ec0ee"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"MyApp.PrimaryColor"</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"Sienna"</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ux:Resources</a:t>
            </a:r>
            <a:r>
              <a:rPr lang="en-US" dirty="0">
                <a:solidFill>
                  <a:srgbClr val="7DCBC4"/>
                </a:solidFill>
                <a:latin typeface="Source Code Pro Regular"/>
              </a:rPr>
              <a:t>&gt;</a:t>
            </a:r>
            <a:endParaRPr lang="en-US" dirty="0"/>
          </a:p>
        </p:txBody>
      </p:sp>
      <p:sp>
        <p:nvSpPr>
          <p:cNvPr id="6" name="Rectangle 5"/>
          <p:cNvSpPr/>
          <p:nvPr/>
        </p:nvSpPr>
        <p:spPr>
          <a:xfrm>
            <a:off x="1150960" y="5532065"/>
            <a:ext cx="7651846" cy="923330"/>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WhileTrue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"MyTheme"</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"true"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float4</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"MyApp.PrimaryColor"</a:t>
            </a:r>
            <a:r>
              <a:rPr lang="en-US" dirty="0">
                <a:solidFill>
                  <a:srgbClr val="7DCBC4"/>
                </a:solidFill>
                <a:latin typeface="Source Code Pro Regular"/>
              </a:rPr>
              <a:t> </a:t>
            </a:r>
            <a:r>
              <a:rPr lang="en-US" dirty="0">
                <a:solidFill>
                  <a:srgbClr val="FFCB6B"/>
                </a:solidFill>
                <a:latin typeface="Source Code Pro Regular"/>
              </a:rPr>
              <a:t>ux:Value</a:t>
            </a:r>
            <a:r>
              <a:rPr lang="en-US" dirty="0">
                <a:solidFill>
                  <a:srgbClr val="7DCBC4"/>
                </a:solidFill>
                <a:latin typeface="Source Code Pro Regular"/>
              </a:rPr>
              <a:t>=</a:t>
            </a:r>
            <a:r>
              <a:rPr lang="en-US" dirty="0">
                <a:solidFill>
                  <a:srgbClr val="C3E88D"/>
                </a:solidFill>
                <a:latin typeface="Source Code Pro Regular"/>
              </a:rPr>
              <a:t>"SkyBlue"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WhileTrue</a:t>
            </a:r>
            <a:endParaRPr lang="en-US" dirty="0"/>
          </a:p>
        </p:txBody>
      </p:sp>
    </p:spTree>
    <p:extLst>
      <p:ext uri="{BB962C8B-B14F-4D97-AF65-F5344CB8AC3E}">
        <p14:creationId xmlns:p14="http://schemas.microsoft.com/office/powerpoint/2010/main" val="45792111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Themes cont’</a:t>
            </a:r>
            <a:endParaRPr lang="en-US" dirty="0"/>
          </a:p>
        </p:txBody>
      </p:sp>
      <p:sp>
        <p:nvSpPr>
          <p:cNvPr id="3" name="Content Placeholder 2"/>
          <p:cNvSpPr>
            <a:spLocks noGrp="1"/>
          </p:cNvSpPr>
          <p:nvPr>
            <p:ph idx="1"/>
          </p:nvPr>
        </p:nvSpPr>
        <p:spPr>
          <a:xfrm>
            <a:off x="818712" y="1596789"/>
            <a:ext cx="10554574" cy="7110484"/>
          </a:xfrm>
        </p:spPr>
        <p:txBody>
          <a:bodyPr/>
          <a:lstStyle/>
          <a:p>
            <a:r>
              <a:rPr lang="en-US" dirty="0" smtClean="0"/>
              <a:t>We </a:t>
            </a:r>
            <a:r>
              <a:rPr lang="en-US" dirty="0"/>
              <a:t>can then very easily use this theme in our app by adding it to our app root:</a:t>
            </a:r>
          </a:p>
          <a:p>
            <a:endParaRPr lang="en-US" dirty="0" smtClean="0"/>
          </a:p>
          <a:p>
            <a:endParaRPr lang="en-US" dirty="0"/>
          </a:p>
          <a:p>
            <a:pPr marL="0" indent="0">
              <a:buNone/>
            </a:pPr>
            <a:endParaRPr lang="en-US" dirty="0"/>
          </a:p>
          <a:p>
            <a:r>
              <a:rPr lang="en-US" dirty="0"/>
              <a:t>Since MyTheme inherits from the WhileTrue trigger, it can easily be turned on and off by either data-binding its Value property to a JavaScript variable, or with pure UX using for example a Clicked trigger and a Toggle action:</a:t>
            </a:r>
          </a:p>
          <a:p>
            <a:endParaRPr lang="en-US" dirty="0"/>
          </a:p>
          <a:p>
            <a:endParaRPr lang="en-US" dirty="0"/>
          </a:p>
          <a:p>
            <a:pPr marL="0" indent="0">
              <a:buNone/>
            </a:pPr>
            <a:endParaRPr lang="en-US" dirty="0" smtClean="0"/>
          </a:p>
          <a:p>
            <a:endParaRPr lang="en-US" dirty="0"/>
          </a:p>
          <a:p>
            <a:endParaRPr lang="en-US" dirty="0" smtClean="0"/>
          </a:p>
          <a:p>
            <a:endParaRPr lang="en-US" dirty="0"/>
          </a:p>
          <a:p>
            <a:endParaRPr lang="en-US" dirty="0"/>
          </a:p>
          <a:p>
            <a:endParaRPr lang="en-US" dirty="0"/>
          </a:p>
        </p:txBody>
      </p:sp>
      <p:sp>
        <p:nvSpPr>
          <p:cNvPr id="8" name="Rectangle 7"/>
          <p:cNvSpPr/>
          <p:nvPr/>
        </p:nvSpPr>
        <p:spPr>
          <a:xfrm>
            <a:off x="1150958" y="2739650"/>
            <a:ext cx="6819333"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MyTheme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"{Resource MyApp.PrimaryColor}"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
        <p:nvSpPr>
          <p:cNvPr id="9" name="Rectangle 8"/>
          <p:cNvSpPr/>
          <p:nvPr/>
        </p:nvSpPr>
        <p:spPr>
          <a:xfrm>
            <a:off x="1150958" y="5082840"/>
            <a:ext cx="10763537" cy="1754326"/>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MyTheme</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myTheme</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"{Resource MyApp.PrimaryColor}"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Toggle</a:t>
            </a:r>
            <a:r>
              <a:rPr lang="en-US" dirty="0">
                <a:solidFill>
                  <a:srgbClr val="7DCBC4"/>
                </a:solidFill>
                <a:latin typeface="Source Code Pro Regular"/>
              </a:rPr>
              <a:t> </a:t>
            </a:r>
            <a:r>
              <a:rPr lang="en-US" dirty="0">
                <a:solidFill>
                  <a:srgbClr val="FFCB6B"/>
                </a:solidFill>
                <a:latin typeface="Source Code Pro Regular"/>
              </a:rPr>
              <a:t>Target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myTheme</a:t>
            </a:r>
            <a:r>
              <a:rPr lang="en-US" dirty="0">
                <a:solidFill>
                  <a:srgbClr val="C3E88D"/>
                </a:solidFill>
                <a:latin typeface="Source Code Pro Regular"/>
              </a:rPr>
              <a:t>"</a:t>
            </a:r>
            <a:r>
              <a:rPr lang="en-US" dirty="0">
                <a:solidFill>
                  <a:srgbClr val="7DCBC4"/>
                </a:solidFill>
                <a:latin typeface="Source Code Pro Regular"/>
              </a:rPr>
              <a:t> /&gt;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Clicked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1922845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Fonts and text </a:t>
            </a:r>
            <a:r>
              <a:rPr lang="en-US" b="0" dirty="0" smtClean="0"/>
              <a:t>styles</a:t>
            </a:r>
            <a:endParaRPr lang="en-US" dirty="0"/>
          </a:p>
        </p:txBody>
      </p:sp>
      <p:sp>
        <p:nvSpPr>
          <p:cNvPr id="3" name="Content Placeholder 2"/>
          <p:cNvSpPr>
            <a:spLocks noGrp="1"/>
          </p:cNvSpPr>
          <p:nvPr>
            <p:ph idx="1"/>
          </p:nvPr>
        </p:nvSpPr>
        <p:spPr/>
        <p:txBody>
          <a:bodyPr/>
          <a:lstStyle/>
          <a:p>
            <a:pPr algn="just"/>
            <a:r>
              <a:rPr lang="en-US" dirty="0"/>
              <a:t>Fuse supports both .</a:t>
            </a:r>
            <a:r>
              <a:rPr lang="en-US" b="1" u="sng" dirty="0" err="1"/>
              <a:t>otf</a:t>
            </a:r>
            <a:r>
              <a:rPr lang="en-US" dirty="0"/>
              <a:t> (OpenType) and .</a:t>
            </a:r>
            <a:r>
              <a:rPr lang="en-US" b="1" u="sng" dirty="0" err="1"/>
              <a:t>ttf</a:t>
            </a:r>
            <a:r>
              <a:rPr lang="en-US" dirty="0"/>
              <a:t> (TrueType) font files. In order to make a font available throughout your app you can create a static resource for it</a:t>
            </a:r>
            <a:r>
              <a:rPr lang="en-US" dirty="0" smtClean="0"/>
              <a:t>:</a:t>
            </a:r>
          </a:p>
          <a:p>
            <a:endParaRPr lang="en-US" dirty="0"/>
          </a:p>
          <a:p>
            <a:endParaRPr lang="en-US" dirty="0" smtClean="0"/>
          </a:p>
          <a:p>
            <a:pPr algn="just"/>
            <a:r>
              <a:rPr lang="en-US" dirty="0"/>
              <a:t>The font is then ready to be used in </a:t>
            </a:r>
            <a:r>
              <a:rPr lang="en-US" b="1" u="sng" dirty="0"/>
              <a:t>Text</a:t>
            </a:r>
            <a:r>
              <a:rPr lang="en-US" dirty="0"/>
              <a:t> and </a:t>
            </a:r>
            <a:r>
              <a:rPr lang="en-US" b="1" u="sng" dirty="0" err="1"/>
              <a:t>TextInput</a:t>
            </a:r>
            <a:r>
              <a:rPr lang="en-US" dirty="0"/>
              <a:t> objects by assigning their </a:t>
            </a:r>
            <a:r>
              <a:rPr lang="en-US" b="1" u="sng" dirty="0"/>
              <a:t>Font</a:t>
            </a:r>
            <a:r>
              <a:rPr lang="en-US" dirty="0"/>
              <a:t> property:</a:t>
            </a:r>
          </a:p>
          <a:p>
            <a:endParaRPr lang="en-US" dirty="0"/>
          </a:p>
          <a:p>
            <a:endParaRPr lang="en-US" dirty="0"/>
          </a:p>
          <a:p>
            <a:endParaRPr lang="en-US" dirty="0"/>
          </a:p>
          <a:p>
            <a:endParaRPr lang="en-US" dirty="0"/>
          </a:p>
        </p:txBody>
      </p:sp>
      <p:sp>
        <p:nvSpPr>
          <p:cNvPr id="5" name="Rectangle 4"/>
          <p:cNvSpPr/>
          <p:nvPr/>
        </p:nvSpPr>
        <p:spPr>
          <a:xfrm>
            <a:off x="1164609" y="2898511"/>
            <a:ext cx="6096000" cy="646331"/>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Font</a:t>
            </a:r>
            <a:r>
              <a:rPr lang="en-US" dirty="0">
                <a:solidFill>
                  <a:srgbClr val="7DCBC4"/>
                </a:solidFill>
                <a:latin typeface="Source Code Pro Regular"/>
              </a:rPr>
              <a:t> </a:t>
            </a:r>
            <a:r>
              <a:rPr lang="en-US" dirty="0">
                <a:solidFill>
                  <a:srgbClr val="FFCB6B"/>
                </a:solidFill>
                <a:latin typeface="Source Code Pro Regular"/>
              </a:rPr>
              <a:t>ux:Global</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RobotoBold</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File</a:t>
            </a:r>
            <a:r>
              <a:rPr lang="en-US" dirty="0">
                <a:solidFill>
                  <a:srgbClr val="7DCBC4"/>
                </a:solidFill>
                <a:latin typeface="Source Code Pro Regular"/>
              </a:rPr>
              <a:t>=</a:t>
            </a:r>
            <a:r>
              <a:rPr lang="en-US" dirty="0">
                <a:solidFill>
                  <a:srgbClr val="C3E88D"/>
                </a:solidFill>
                <a:latin typeface="Source Code Pro Regular"/>
              </a:rPr>
              <a:t>"Assets/Fonts/Roboto-Bold.ttf"</a:t>
            </a:r>
            <a:r>
              <a:rPr lang="en-US" dirty="0">
                <a:solidFill>
                  <a:srgbClr val="7DCBC4"/>
                </a:solidFill>
                <a:latin typeface="Source Code Pro Regular"/>
              </a:rPr>
              <a:t> /&gt;</a:t>
            </a:r>
            <a:endParaRPr lang="en-US" dirty="0"/>
          </a:p>
        </p:txBody>
      </p:sp>
      <p:sp>
        <p:nvSpPr>
          <p:cNvPr id="8" name="Rectangle 7"/>
          <p:cNvSpPr/>
          <p:nvPr/>
        </p:nvSpPr>
        <p:spPr>
          <a:xfrm>
            <a:off x="1164609" y="4490663"/>
            <a:ext cx="5189369"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Font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RobotoBold</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Hello with Font</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7527984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Fonts and text </a:t>
            </a:r>
            <a:r>
              <a:rPr lang="en-US" b="0" dirty="0" smtClean="0"/>
              <a:t>styles</a:t>
            </a:r>
            <a:endParaRPr lang="en-US" dirty="0"/>
          </a:p>
        </p:txBody>
      </p:sp>
      <p:sp>
        <p:nvSpPr>
          <p:cNvPr id="3" name="Content Placeholder 2"/>
          <p:cNvSpPr>
            <a:spLocks noGrp="1"/>
          </p:cNvSpPr>
          <p:nvPr>
            <p:ph idx="1"/>
          </p:nvPr>
        </p:nvSpPr>
        <p:spPr>
          <a:xfrm>
            <a:off x="818712" y="1937982"/>
            <a:ext cx="10554574" cy="5131558"/>
          </a:xfrm>
        </p:spPr>
        <p:txBody>
          <a:bodyPr>
            <a:normAutofit/>
          </a:bodyPr>
          <a:lstStyle/>
          <a:p>
            <a:pPr algn="just"/>
            <a:r>
              <a:rPr lang="en-US" dirty="0"/>
              <a:t>Instead of assigning your custom font to all text objects however we prefer creating a set of text styles using ux:Class and instead use those in our app. This makes it easy to switch our fonts, text size and colors throughout our app by making changes in a single place.</a:t>
            </a:r>
          </a:p>
          <a:p>
            <a:pPr marL="0" indent="0">
              <a:buNone/>
            </a:pPr>
            <a:endParaRPr lang="en-US" dirty="0"/>
          </a:p>
          <a:p>
            <a:endParaRPr lang="en-US" dirty="0" smtClean="0"/>
          </a:p>
          <a:p>
            <a:pPr marL="0" indent="0" algn="just">
              <a:buNone/>
            </a:pPr>
            <a:endParaRPr lang="en-US" dirty="0" smtClean="0"/>
          </a:p>
          <a:p>
            <a:endParaRPr lang="en-US" dirty="0" smtClean="0"/>
          </a:p>
          <a:p>
            <a:endParaRPr lang="en-US" dirty="0"/>
          </a:p>
          <a:p>
            <a:endParaRPr lang="en-US" dirty="0"/>
          </a:p>
          <a:p>
            <a:endParaRPr lang="en-US" dirty="0"/>
          </a:p>
          <a:p>
            <a:endParaRPr lang="en-US" dirty="0"/>
          </a:p>
          <a:p>
            <a:endParaRPr lang="en-US" dirty="0"/>
          </a:p>
        </p:txBody>
      </p:sp>
      <p:sp>
        <p:nvSpPr>
          <p:cNvPr id="6" name="Rectangle 5"/>
          <p:cNvSpPr/>
          <p:nvPr/>
        </p:nvSpPr>
        <p:spPr>
          <a:xfrm>
            <a:off x="1164609" y="3198001"/>
            <a:ext cx="12169254"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"MyApp.TitleText"</a:t>
            </a:r>
            <a:r>
              <a:rPr lang="en-US" dirty="0">
                <a:solidFill>
                  <a:srgbClr val="7DCBC4"/>
                </a:solidFill>
                <a:latin typeface="Source Code Pro Regular"/>
              </a:rPr>
              <a:t> </a:t>
            </a:r>
            <a:r>
              <a:rPr lang="en-US" dirty="0">
                <a:solidFill>
                  <a:srgbClr val="FFCB6B"/>
                </a:solidFill>
                <a:latin typeface="Source Code Pro Regular"/>
              </a:rPr>
              <a:t>Font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RobotoBold</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 </a:t>
            </a:r>
            <a:endParaRPr lang="en-US" dirty="0" smtClean="0">
              <a:solidFill>
                <a:srgbClr val="7DCBC4"/>
              </a:solidFill>
              <a:latin typeface="Source Code Pro Regular"/>
            </a:endParaRPr>
          </a:p>
          <a:p>
            <a:r>
              <a:rPr lang="en-US" dirty="0">
                <a:solidFill>
                  <a:srgbClr val="7DCBC4"/>
                </a:solidFill>
                <a:latin typeface="Source Code Pro Regular"/>
              </a:rPr>
              <a:t>	</a:t>
            </a:r>
            <a:r>
              <a:rPr lang="en-US" dirty="0" smtClean="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"{Resource MyApp.TitleTextColor}"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"MyApp.BodyText"</a:t>
            </a:r>
            <a:r>
              <a:rPr lang="en-US" dirty="0">
                <a:solidFill>
                  <a:srgbClr val="7DCBC4"/>
                </a:solidFill>
                <a:latin typeface="Source Code Pro Regular"/>
              </a:rPr>
              <a:t> </a:t>
            </a:r>
            <a:r>
              <a:rPr lang="en-US" dirty="0">
                <a:solidFill>
                  <a:srgbClr val="FFCB6B"/>
                </a:solidFill>
                <a:latin typeface="Source Code Pro Regular"/>
              </a:rPr>
              <a:t>Font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RobotoRegular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"13"</a:t>
            </a:r>
            <a:r>
              <a:rPr lang="en-US" dirty="0">
                <a:solidFill>
                  <a:srgbClr val="7DCBC4"/>
                </a:solidFill>
                <a:latin typeface="Source Code Pro Regular"/>
              </a:rPr>
              <a:t> </a:t>
            </a:r>
            <a:endParaRPr lang="en-US" dirty="0" smtClean="0">
              <a:solidFill>
                <a:srgbClr val="7DCBC4"/>
              </a:solidFill>
              <a:latin typeface="Source Code Pro Regular"/>
            </a:endParaRPr>
          </a:p>
          <a:p>
            <a:r>
              <a:rPr lang="en-US" dirty="0" smtClean="0">
                <a:solidFill>
                  <a:srgbClr val="FFCB6B"/>
                </a:solidFill>
                <a:latin typeface="Source Code Pro Regular"/>
              </a:rPr>
              <a:t>	Color</a:t>
            </a:r>
            <a:r>
              <a:rPr lang="en-US" dirty="0">
                <a:solidFill>
                  <a:srgbClr val="7DCBC4"/>
                </a:solidFill>
                <a:latin typeface="Source Code Pro Regular"/>
              </a:rPr>
              <a:t>=</a:t>
            </a:r>
            <a:r>
              <a:rPr lang="en-US" dirty="0">
                <a:solidFill>
                  <a:srgbClr val="C3E88D"/>
                </a:solidFill>
                <a:latin typeface="Source Code Pro Regular"/>
              </a:rPr>
              <a:t>"{Resource MyApp.BodyTextColor}"</a:t>
            </a:r>
            <a:r>
              <a:rPr lang="en-US" dirty="0">
                <a:solidFill>
                  <a:srgbClr val="7DCBC4"/>
                </a:solidFill>
                <a:latin typeface="Source Code Pro Regular"/>
              </a:rPr>
              <a:t> </a:t>
            </a:r>
            <a:r>
              <a:rPr lang="en-US" dirty="0" smtClean="0">
                <a:solidFill>
                  <a:srgbClr val="7DCBC4"/>
                </a:solidFill>
                <a:latin typeface="Source Code Pro Regular"/>
              </a:rPr>
              <a:t>/&gt;</a:t>
            </a:r>
            <a:endParaRPr lang="en-US" dirty="0"/>
          </a:p>
        </p:txBody>
      </p:sp>
      <p:sp>
        <p:nvSpPr>
          <p:cNvPr id="7" name="Rectangle 6"/>
          <p:cNvSpPr/>
          <p:nvPr/>
        </p:nvSpPr>
        <p:spPr>
          <a:xfrm>
            <a:off x="1164608" y="4585649"/>
            <a:ext cx="8648131" cy="120032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MyApp.TitleText</a:t>
            </a:r>
            <a:r>
              <a:rPr lang="en-US" dirty="0">
                <a:solidFill>
                  <a:srgbClr val="7DCBC4"/>
                </a:solidFill>
                <a:latin typeface="Source Code Pro Regular"/>
              </a:rPr>
              <a:t>&gt;</a:t>
            </a:r>
            <a:r>
              <a:rPr lang="en-US" dirty="0">
                <a:solidFill>
                  <a:srgbClr val="FFFFFF"/>
                </a:solidFill>
                <a:latin typeface="Source Code Pro Regular"/>
              </a:rPr>
              <a:t>This is a title</a:t>
            </a:r>
            <a:r>
              <a:rPr lang="en-US" dirty="0">
                <a:solidFill>
                  <a:srgbClr val="7DCBC4"/>
                </a:solidFill>
                <a:latin typeface="Source Code Pro Regular"/>
              </a:rPr>
              <a:t>&lt;/</a:t>
            </a:r>
            <a:r>
              <a:rPr lang="en-US" dirty="0">
                <a:solidFill>
                  <a:srgbClr val="FF5370"/>
                </a:solidFill>
                <a:latin typeface="Source Code Pro Regular"/>
              </a:rPr>
              <a:t>MyApp.TitleText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MyApp.BodyText</a:t>
            </a:r>
            <a:r>
              <a:rPr lang="en-US" dirty="0">
                <a:solidFill>
                  <a:srgbClr val="7DCBC4"/>
                </a:solidFill>
                <a:latin typeface="Source Code Pro Regular"/>
              </a:rPr>
              <a:t>&gt;</a:t>
            </a:r>
            <a:r>
              <a:rPr lang="en-US" dirty="0">
                <a:solidFill>
                  <a:srgbClr val="FFFFFF"/>
                </a:solidFill>
                <a:latin typeface="Source Code Pro Regular"/>
              </a:rPr>
              <a:t>And this is some body text...</a:t>
            </a:r>
            <a:r>
              <a:rPr lang="en-US" dirty="0">
                <a:solidFill>
                  <a:srgbClr val="7DCBC4"/>
                </a:solidFill>
                <a:latin typeface="Source Code Pro Regular"/>
              </a:rPr>
              <a:t>&lt;/</a:t>
            </a:r>
            <a:r>
              <a:rPr lang="en-US" dirty="0">
                <a:solidFill>
                  <a:srgbClr val="FF5370"/>
                </a:solidFill>
                <a:latin typeface="Source Code Pro Regular"/>
              </a:rPr>
              <a:t>MyApp.BodyText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855041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Introduction to </a:t>
            </a:r>
            <a:r>
              <a:rPr lang="en-US" dirty="0" smtClean="0"/>
              <a:t>Fuse</a:t>
            </a:r>
            <a:endParaRPr lang="en-US" dirty="0"/>
          </a:p>
        </p:txBody>
      </p:sp>
      <p:sp>
        <p:nvSpPr>
          <p:cNvPr id="3" name="Content Placeholder 2"/>
          <p:cNvSpPr>
            <a:spLocks noGrp="1"/>
          </p:cNvSpPr>
          <p:nvPr>
            <p:ph type="subTitle" idx="1"/>
          </p:nvPr>
        </p:nvSpPr>
        <p:spPr/>
        <p:txBody>
          <a:bodyPr>
            <a:normAutofit fontScale="40000" lnSpcReduction="20000"/>
          </a:bodyPr>
          <a:lstStyle/>
          <a:p>
            <a:pPr marL="0" indent="0">
              <a:buNone/>
            </a:pPr>
            <a:endParaRPr lang="en-US" sz="4800" dirty="0" smtClean="0"/>
          </a:p>
          <a:p>
            <a:pPr marL="0" indent="0">
              <a:buNone/>
            </a:pPr>
            <a:endParaRPr lang="en-US" sz="4800" dirty="0" smtClean="0"/>
          </a:p>
        </p:txBody>
      </p:sp>
    </p:spTree>
    <p:extLst>
      <p:ext uri="{BB962C8B-B14F-4D97-AF65-F5344CB8AC3E}">
        <p14:creationId xmlns:p14="http://schemas.microsoft.com/office/powerpoint/2010/main" val="2111382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Fuse</a:t>
            </a:r>
            <a:endParaRPr lang="en-US" dirty="0"/>
          </a:p>
        </p:txBody>
      </p:sp>
      <p:sp>
        <p:nvSpPr>
          <p:cNvPr id="3" name="Content Placeholder 2"/>
          <p:cNvSpPr>
            <a:spLocks noGrp="1"/>
          </p:cNvSpPr>
          <p:nvPr>
            <p:ph idx="1"/>
          </p:nvPr>
        </p:nvSpPr>
        <p:spPr/>
        <p:txBody>
          <a:bodyPr/>
          <a:lstStyle/>
          <a:p>
            <a:pPr algn="just"/>
            <a:r>
              <a:rPr lang="en-US" dirty="0"/>
              <a:t>This module will provide you with an introduction to the fundamentals of Fuse and is a good place to be if you're just getting started. While we don't assume any prior experience with programming, some familiarity with markup languages can be helpful.</a:t>
            </a:r>
          </a:p>
          <a:p>
            <a:pPr algn="just"/>
            <a:r>
              <a:rPr lang="en-US" dirty="0"/>
              <a:t>The goal of this module is to give you a good understanding of what makes up a Fuse app, and to gain some practical knowledge in the process</a:t>
            </a:r>
            <a:r>
              <a:rPr lang="en-US" dirty="0" smtClean="0"/>
              <a:t>.</a:t>
            </a:r>
          </a:p>
          <a:p>
            <a:pPr algn="just"/>
            <a:r>
              <a:rPr lang="en-US" dirty="0"/>
              <a:t>We will also cover how JavaScript fits in with Fuse, so some experience with JavaScript will be helpful in that section.</a:t>
            </a:r>
          </a:p>
          <a:p>
            <a:pPr marL="0" indent="0" algn="just">
              <a:buNone/>
            </a:pPr>
            <a:r>
              <a:rPr lang="en-US" dirty="0"/>
              <a:t/>
            </a:r>
            <a:br>
              <a:rPr lang="en-US" dirty="0"/>
            </a:br>
            <a:endParaRPr lang="en-US" dirty="0"/>
          </a:p>
        </p:txBody>
      </p:sp>
    </p:spTree>
    <p:extLst>
      <p:ext uri="{BB962C8B-B14F-4D97-AF65-F5344CB8AC3E}">
        <p14:creationId xmlns:p14="http://schemas.microsoft.com/office/powerpoint/2010/main" val="163042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New </a:t>
            </a:r>
            <a:r>
              <a:rPr lang="en-US" b="0" dirty="0" smtClean="0"/>
              <a:t>project</a:t>
            </a:r>
            <a:endParaRPr lang="en-US" dirty="0"/>
          </a:p>
        </p:txBody>
      </p:sp>
      <p:sp>
        <p:nvSpPr>
          <p:cNvPr id="3" name="Content Placeholder 2"/>
          <p:cNvSpPr>
            <a:spLocks noGrp="1"/>
          </p:cNvSpPr>
          <p:nvPr>
            <p:ph idx="1"/>
          </p:nvPr>
        </p:nvSpPr>
        <p:spPr/>
        <p:txBody>
          <a:bodyPr/>
          <a:lstStyle/>
          <a:p>
            <a:pPr algn="just"/>
            <a:r>
              <a:rPr lang="en-US" dirty="0"/>
              <a:t>We start off by creating a new project. If you followed the </a:t>
            </a:r>
            <a:r>
              <a:rPr lang="en-US" dirty="0" err="1"/>
              <a:t>quickstart</a:t>
            </a:r>
            <a:r>
              <a:rPr lang="en-US" dirty="0"/>
              <a:t> guide, feel free to skip to the next section.</a:t>
            </a:r>
          </a:p>
          <a:p>
            <a:pPr algn="just"/>
            <a:r>
              <a:rPr lang="en-US" dirty="0"/>
              <a:t>When you first open Fuse, you are presented with the Fuse dashboard. From here, you can start a new project using one of the provided templates, or open one of your previous ones. For this section, we want to create a new project using the "Fuse project" template. This gives us a good starting point for playing around with some of the core features of Fuse.</a:t>
            </a:r>
          </a:p>
          <a:p>
            <a:pPr algn="just"/>
            <a:endParaRPr lang="en-US" dirty="0"/>
          </a:p>
        </p:txBody>
      </p:sp>
    </p:spTree>
    <p:extLst>
      <p:ext uri="{BB962C8B-B14F-4D97-AF65-F5344CB8AC3E}">
        <p14:creationId xmlns:p14="http://schemas.microsoft.com/office/powerpoint/2010/main" val="306286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New project</a:t>
            </a:r>
            <a:endParaRPr lang="en-US" dirty="0"/>
          </a:p>
        </p:txBody>
      </p:sp>
      <p:sp>
        <p:nvSpPr>
          <p:cNvPr id="3" name="Content Placeholder 2"/>
          <p:cNvSpPr>
            <a:spLocks noGrp="1"/>
          </p:cNvSpPr>
          <p:nvPr>
            <p:ph idx="1"/>
          </p:nvPr>
        </p:nvSpPr>
        <p:spPr>
          <a:xfrm>
            <a:off x="818712" y="2222287"/>
            <a:ext cx="4080834" cy="3636511"/>
          </a:xfrm>
        </p:spPr>
        <p:txBody>
          <a:bodyPr/>
          <a:lstStyle/>
          <a:p>
            <a:pPr algn="just"/>
            <a:r>
              <a:rPr lang="en-US" dirty="0"/>
              <a:t>After selecting the template, click "create". Pick a name and location and then click "create" again. When Fuse is done building your project you will be presented with a preview viewport with a white, blank screen.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491" y="1971476"/>
            <a:ext cx="5716302" cy="4661962"/>
          </a:xfrm>
          <a:prstGeom prst="rect">
            <a:avLst/>
          </a:prstGeom>
        </p:spPr>
      </p:pic>
    </p:spTree>
    <p:extLst>
      <p:ext uri="{BB962C8B-B14F-4D97-AF65-F5344CB8AC3E}">
        <p14:creationId xmlns:p14="http://schemas.microsoft.com/office/powerpoint/2010/main" val="3570235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Fuse </a:t>
            </a:r>
            <a:r>
              <a:rPr lang="en-US" b="0" dirty="0" smtClean="0"/>
              <a:t>projects</a:t>
            </a:r>
            <a:endParaRPr lang="en-US" dirty="0"/>
          </a:p>
        </p:txBody>
      </p:sp>
      <p:sp>
        <p:nvSpPr>
          <p:cNvPr id="3" name="Content Placeholder 2"/>
          <p:cNvSpPr>
            <a:spLocks noGrp="1"/>
          </p:cNvSpPr>
          <p:nvPr>
            <p:ph idx="1"/>
          </p:nvPr>
        </p:nvSpPr>
        <p:spPr/>
        <p:txBody>
          <a:bodyPr/>
          <a:lstStyle/>
          <a:p>
            <a:pPr marL="0" indent="0">
              <a:buNone/>
            </a:pPr>
            <a:r>
              <a:rPr lang="en-US" dirty="0"/>
              <a:t>Every Fuse app consists of at least two files:</a:t>
            </a:r>
          </a:p>
          <a:p>
            <a:r>
              <a:rPr lang="en-US" dirty="0"/>
              <a:t>ProjectName.unoproj -- Contains information about the project, like which files to include, app icons, allowed screen orientations and </a:t>
            </a:r>
            <a:r>
              <a:rPr lang="en-US" u="sng" dirty="0"/>
              <a:t>much more</a:t>
            </a:r>
            <a:r>
              <a:rPr lang="en-US" dirty="0"/>
              <a:t>.</a:t>
            </a:r>
          </a:p>
          <a:p>
            <a:r>
              <a:rPr lang="en-US" dirty="0"/>
              <a:t>MainView.ux -- The main UX file of our app. It is in UX files we do most of our work in Fuse. Anything from GUI layout to animations are put in these files.</a:t>
            </a:r>
          </a:p>
          <a:p>
            <a:pPr lvl="1"/>
            <a:r>
              <a:rPr lang="en-US" dirty="0"/>
              <a:t>New projects usually start off with a single UX file, but we can create as many as we want.</a:t>
            </a:r>
          </a:p>
          <a:p>
            <a:pPr marL="0" indent="0">
              <a:buNone/>
            </a:pPr>
            <a:endParaRPr lang="en-US" dirty="0"/>
          </a:p>
        </p:txBody>
      </p:sp>
    </p:spTree>
    <p:extLst>
      <p:ext uri="{BB962C8B-B14F-4D97-AF65-F5344CB8AC3E}">
        <p14:creationId xmlns:p14="http://schemas.microsoft.com/office/powerpoint/2010/main" val="724356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Fuse projects</a:t>
            </a:r>
            <a:endParaRPr lang="en-US" dirty="0"/>
          </a:p>
        </p:txBody>
      </p:sp>
      <p:sp>
        <p:nvSpPr>
          <p:cNvPr id="3" name="Content Placeholder 2"/>
          <p:cNvSpPr>
            <a:spLocks noGrp="1"/>
          </p:cNvSpPr>
          <p:nvPr>
            <p:ph idx="1"/>
          </p:nvPr>
        </p:nvSpPr>
        <p:spPr/>
        <p:txBody>
          <a:bodyPr/>
          <a:lstStyle/>
          <a:p>
            <a:pPr algn="just"/>
            <a:r>
              <a:rPr lang="en-US" dirty="0"/>
              <a:t>When we start the Fuse preview, it looks for </a:t>
            </a:r>
            <a:r>
              <a:rPr lang="en-US" dirty="0" smtClean="0"/>
              <a:t>a .</a:t>
            </a:r>
            <a:r>
              <a:rPr lang="en-US" b="1" u="sng" dirty="0" err="1" smtClean="0"/>
              <a:t>unoproj</a:t>
            </a:r>
            <a:r>
              <a:rPr lang="en-US" dirty="0" smtClean="0"/>
              <a:t> </a:t>
            </a:r>
            <a:r>
              <a:rPr lang="en-US" dirty="0"/>
              <a:t>file in the folder we're in. As long as this file exists, and we have </a:t>
            </a:r>
            <a:r>
              <a:rPr lang="en-US" dirty="0" smtClean="0"/>
              <a:t>a .</a:t>
            </a:r>
            <a:r>
              <a:rPr lang="en-US" b="1" u="sng" dirty="0" smtClean="0"/>
              <a:t>ux</a:t>
            </a:r>
            <a:r>
              <a:rPr lang="en-US" dirty="0" smtClean="0"/>
              <a:t> </a:t>
            </a:r>
            <a:r>
              <a:rPr lang="en-US" dirty="0"/>
              <a:t>file with </a:t>
            </a:r>
            <a:r>
              <a:rPr lang="en-US" dirty="0" smtClean="0"/>
              <a:t>an </a:t>
            </a:r>
            <a:r>
              <a:rPr lang="en-US" b="1" u="sng" dirty="0" smtClean="0"/>
              <a:t>App</a:t>
            </a:r>
            <a:r>
              <a:rPr lang="en-US" dirty="0" smtClean="0"/>
              <a:t> </a:t>
            </a:r>
            <a:r>
              <a:rPr lang="en-US" dirty="0"/>
              <a:t>tag (we'll cover UX markup next), we have a valid Fuse project</a:t>
            </a:r>
            <a:r>
              <a:rPr lang="en-US" dirty="0" smtClean="0"/>
              <a:t>.</a:t>
            </a:r>
          </a:p>
          <a:p>
            <a:pPr algn="just"/>
            <a:r>
              <a:rPr lang="en-US" dirty="0"/>
              <a:t>Why is it called .</a:t>
            </a:r>
            <a:r>
              <a:rPr lang="en-US" b="1" u="sng" dirty="0" err="1"/>
              <a:t>unoproj</a:t>
            </a:r>
            <a:r>
              <a:rPr lang="en-US" dirty="0"/>
              <a:t> you might wonder? Fuse is built on top of a programming language called Uno. This means that when Fuse compiles your code, it is actually compiling an Uno project. Knowledge about Uno is </a:t>
            </a:r>
            <a:r>
              <a:rPr lang="en-US" b="1" dirty="0"/>
              <a:t>not required</a:t>
            </a:r>
            <a:r>
              <a:rPr lang="en-US" dirty="0"/>
              <a:t> in order to use Fuse, but for anyone who wants to dig deeper into the Fuse technology </a:t>
            </a:r>
            <a:r>
              <a:rPr lang="en-US" dirty="0" smtClean="0"/>
              <a:t>stack.</a:t>
            </a:r>
            <a:endParaRPr lang="en-US" dirty="0"/>
          </a:p>
        </p:txBody>
      </p:sp>
    </p:spTree>
    <p:extLst>
      <p:ext uri="{BB962C8B-B14F-4D97-AF65-F5344CB8AC3E}">
        <p14:creationId xmlns:p14="http://schemas.microsoft.com/office/powerpoint/2010/main" val="536353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UX </a:t>
            </a:r>
            <a:r>
              <a:rPr lang="en-US" b="0" dirty="0" smtClean="0"/>
              <a:t>files</a:t>
            </a:r>
            <a:endParaRPr lang="en-US" dirty="0"/>
          </a:p>
        </p:txBody>
      </p:sp>
      <p:sp>
        <p:nvSpPr>
          <p:cNvPr id="3" name="Content Placeholder 2"/>
          <p:cNvSpPr>
            <a:spLocks noGrp="1"/>
          </p:cNvSpPr>
          <p:nvPr>
            <p:ph idx="1"/>
          </p:nvPr>
        </p:nvSpPr>
        <p:spPr/>
        <p:txBody>
          <a:bodyPr/>
          <a:lstStyle/>
          <a:p>
            <a:pPr algn="just"/>
            <a:r>
              <a:rPr lang="en-US" dirty="0"/>
              <a:t>All UX file names end with </a:t>
            </a:r>
            <a:r>
              <a:rPr lang="en-US" dirty="0" smtClean="0"/>
              <a:t>the </a:t>
            </a:r>
            <a:r>
              <a:rPr lang="en-US" b="1" u="sng" dirty="0" smtClean="0"/>
              <a:t>.ux</a:t>
            </a:r>
            <a:r>
              <a:rPr lang="en-US" dirty="0" smtClean="0"/>
              <a:t> </a:t>
            </a:r>
            <a:r>
              <a:rPr lang="en-US" dirty="0"/>
              <a:t>file extension. UX is a markup language based on XML. It provides a powerful and expressive way of defining all visual aspects of our apps: GUI layout, animations, navigation structure, reusable components, input controls, and more</a:t>
            </a:r>
            <a:r>
              <a:rPr lang="en-US" dirty="0" smtClean="0"/>
              <a:t>.</a:t>
            </a:r>
          </a:p>
          <a:p>
            <a:pPr algn="just"/>
            <a:r>
              <a:rPr lang="en-US" dirty="0"/>
              <a:t>Our chosen project template gives us only one UX file to start with, </a:t>
            </a:r>
            <a:r>
              <a:rPr lang="en-US" dirty="0" smtClean="0"/>
              <a:t>called </a:t>
            </a:r>
            <a:r>
              <a:rPr lang="en-US" b="1" u="sng" dirty="0" smtClean="0"/>
              <a:t>MainView.ux</a:t>
            </a:r>
            <a:r>
              <a:rPr lang="en-US" dirty="0" smtClean="0"/>
              <a:t> </a:t>
            </a:r>
            <a:r>
              <a:rPr lang="en-US" dirty="0"/>
              <a:t>. To start building your app, open this file in your text editor of choice. You'll notice the file only contains two lines of code; a pair of opening and </a:t>
            </a:r>
            <a:r>
              <a:rPr lang="en-US" dirty="0" smtClean="0"/>
              <a:t>closing </a:t>
            </a:r>
            <a:r>
              <a:rPr lang="en-US" b="1" u="sng" dirty="0" smtClean="0"/>
              <a:t>App</a:t>
            </a:r>
            <a:r>
              <a:rPr lang="en-US" dirty="0" smtClean="0"/>
              <a:t> tags.</a:t>
            </a:r>
          </a:p>
          <a:p>
            <a:pPr algn="just"/>
            <a:r>
              <a:rPr lang="en-US" dirty="0"/>
              <a:t>UX markup is explained in detail in the next section</a:t>
            </a:r>
            <a:r>
              <a:rPr lang="en-US" dirty="0" smtClean="0"/>
              <a:t>.</a:t>
            </a:r>
          </a:p>
          <a:p>
            <a:pPr marL="0" indent="0" algn="just">
              <a:buNone/>
            </a:pPr>
            <a:r>
              <a:rPr lang="en-US" dirty="0" smtClean="0"/>
              <a:t>	</a:t>
            </a:r>
            <a:r>
              <a:rPr lang="en-US" dirty="0" smtClean="0">
                <a:solidFill>
                  <a:schemeClr val="accent1">
                    <a:lumMod val="60000"/>
                    <a:lumOff val="40000"/>
                  </a:schemeClr>
                </a:solidFill>
              </a:rPr>
              <a:t>&lt;</a:t>
            </a:r>
            <a:r>
              <a:rPr lang="en-US" dirty="0" smtClean="0">
                <a:solidFill>
                  <a:srgbClr val="FF0000"/>
                </a:solidFill>
              </a:rPr>
              <a:t>App</a:t>
            </a:r>
            <a:r>
              <a:rPr lang="en-US" dirty="0">
                <a:solidFill>
                  <a:schemeClr val="accent1">
                    <a:lumMod val="60000"/>
                    <a:lumOff val="40000"/>
                  </a:schemeClr>
                </a:solidFill>
              </a:rPr>
              <a:t>&gt;</a:t>
            </a:r>
            <a:r>
              <a:rPr lang="en-US" dirty="0">
                <a:solidFill>
                  <a:srgbClr val="FF0000"/>
                </a:solidFill>
              </a:rPr>
              <a:t> </a:t>
            </a:r>
            <a:endParaRPr lang="en-US" dirty="0" smtClean="0">
              <a:solidFill>
                <a:srgbClr val="FF0000"/>
              </a:solidFill>
            </a:endParaRPr>
          </a:p>
          <a:p>
            <a:pPr marL="0" indent="0" algn="just">
              <a:buNone/>
            </a:pPr>
            <a:r>
              <a:rPr lang="en-US" dirty="0" smtClean="0">
                <a:solidFill>
                  <a:srgbClr val="FF0000"/>
                </a:solidFill>
              </a:rPr>
              <a:t>	</a:t>
            </a:r>
            <a:r>
              <a:rPr lang="en-US" dirty="0" smtClean="0">
                <a:solidFill>
                  <a:schemeClr val="accent1">
                    <a:lumMod val="60000"/>
                    <a:lumOff val="40000"/>
                  </a:schemeClr>
                </a:solidFill>
              </a:rPr>
              <a:t>&lt;/</a:t>
            </a:r>
            <a:r>
              <a:rPr lang="en-US" dirty="0">
                <a:solidFill>
                  <a:srgbClr val="FF0000"/>
                </a:solidFill>
              </a:rPr>
              <a:t>App</a:t>
            </a:r>
            <a:r>
              <a:rPr lang="en-US" dirty="0">
                <a:solidFill>
                  <a:schemeClr val="accent1">
                    <a:lumMod val="60000"/>
                    <a:lumOff val="40000"/>
                  </a:schemeClr>
                </a:solidFill>
              </a:rPr>
              <a:t>&gt;</a:t>
            </a:r>
          </a:p>
        </p:txBody>
      </p:sp>
    </p:spTree>
    <p:extLst>
      <p:ext uri="{BB962C8B-B14F-4D97-AF65-F5344CB8AC3E}">
        <p14:creationId xmlns:p14="http://schemas.microsoft.com/office/powerpoint/2010/main" val="1416618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UX </a:t>
            </a:r>
            <a:r>
              <a:rPr lang="en-US" b="0" dirty="0" smtClean="0"/>
              <a:t>files cont’</a:t>
            </a:r>
            <a:endParaRPr lang="en-US" dirty="0"/>
          </a:p>
        </p:txBody>
      </p:sp>
      <p:sp>
        <p:nvSpPr>
          <p:cNvPr id="3" name="Content Placeholder 2"/>
          <p:cNvSpPr>
            <a:spLocks noGrp="1"/>
          </p:cNvSpPr>
          <p:nvPr>
            <p:ph idx="1"/>
          </p:nvPr>
        </p:nvSpPr>
        <p:spPr/>
        <p:txBody>
          <a:bodyPr/>
          <a:lstStyle/>
          <a:p>
            <a:r>
              <a:rPr lang="en-US" dirty="0"/>
              <a:t>Any Fuse project must, and can only, have one pair </a:t>
            </a:r>
            <a:r>
              <a:rPr lang="en-US" dirty="0" smtClean="0"/>
              <a:t>of </a:t>
            </a:r>
            <a:r>
              <a:rPr lang="en-US" b="1" u="sng" dirty="0" smtClean="0"/>
              <a:t>App</a:t>
            </a:r>
            <a:r>
              <a:rPr lang="en-US" dirty="0" smtClean="0"/>
              <a:t> </a:t>
            </a:r>
            <a:r>
              <a:rPr lang="en-US" dirty="0"/>
              <a:t>tags, and everything between these tags is a part of your app</a:t>
            </a:r>
            <a:r>
              <a:rPr lang="en-US" dirty="0" smtClean="0"/>
              <a:t>.</a:t>
            </a:r>
          </a:p>
          <a:p>
            <a:r>
              <a:rPr lang="en-US" dirty="0" smtClean="0"/>
              <a:t>If you paste the following code into your MainView.ux file and save it, you'll notice the Fuse preview window updating with the text "Hello, world!" displayed in the top left corner. Don't worry too much about the code means, we will cover everything in the next section</a:t>
            </a:r>
          </a:p>
          <a:p>
            <a:pPr marL="0" indent="0">
              <a:buNone/>
            </a:pPr>
            <a:r>
              <a:rPr lang="en-US" dirty="0" smtClean="0"/>
              <a:t>	</a:t>
            </a:r>
            <a:r>
              <a:rPr lang="en-US" dirty="0" smtClean="0">
                <a:solidFill>
                  <a:schemeClr val="accent1">
                    <a:lumMod val="60000"/>
                    <a:lumOff val="40000"/>
                  </a:schemeClr>
                </a:solidFill>
              </a:rPr>
              <a:t>&lt;</a:t>
            </a:r>
            <a:r>
              <a:rPr lang="en-US" dirty="0" smtClean="0">
                <a:solidFill>
                  <a:srgbClr val="FF0000"/>
                </a:solidFill>
              </a:rPr>
              <a:t>App</a:t>
            </a:r>
            <a:r>
              <a:rPr lang="en-US" dirty="0" smtClean="0">
                <a:solidFill>
                  <a:schemeClr val="accent1">
                    <a:lumMod val="60000"/>
                    <a:lumOff val="40000"/>
                  </a:schemeClr>
                </a:solidFill>
              </a:rPr>
              <a:t>&gt;</a:t>
            </a:r>
            <a:r>
              <a:rPr lang="en-US" dirty="0" smtClean="0"/>
              <a:t> </a:t>
            </a:r>
          </a:p>
          <a:p>
            <a:pPr marL="0" indent="0">
              <a:buNone/>
            </a:pPr>
            <a:r>
              <a:rPr lang="en-US" dirty="0"/>
              <a:t>	</a:t>
            </a:r>
            <a:r>
              <a:rPr lang="en-US" dirty="0" smtClean="0"/>
              <a:t>	</a:t>
            </a:r>
            <a:r>
              <a:rPr lang="en-US" dirty="0" smtClean="0">
                <a:solidFill>
                  <a:schemeClr val="accent1">
                    <a:lumMod val="60000"/>
                    <a:lumOff val="40000"/>
                  </a:schemeClr>
                </a:solidFill>
              </a:rPr>
              <a:t>&lt;</a:t>
            </a:r>
            <a:r>
              <a:rPr lang="en-US" dirty="0">
                <a:solidFill>
                  <a:srgbClr val="FF0000"/>
                </a:solidFill>
              </a:rPr>
              <a:t>Text</a:t>
            </a:r>
            <a:r>
              <a:rPr lang="en-US" dirty="0"/>
              <a:t> </a:t>
            </a:r>
            <a:r>
              <a:rPr lang="en-US" dirty="0" smtClean="0">
                <a:solidFill>
                  <a:srgbClr val="FFC000"/>
                </a:solidFill>
              </a:rPr>
              <a:t>Value</a:t>
            </a:r>
            <a:r>
              <a:rPr lang="en-US" dirty="0" smtClean="0"/>
              <a:t>=</a:t>
            </a:r>
            <a:r>
              <a:rPr lang="en-US" dirty="0" smtClean="0">
                <a:solidFill>
                  <a:srgbClr val="92D050"/>
                </a:solidFill>
              </a:rPr>
              <a:t>"</a:t>
            </a:r>
            <a:r>
              <a:rPr lang="en-US" dirty="0">
                <a:solidFill>
                  <a:srgbClr val="92D050"/>
                </a:solidFill>
              </a:rPr>
              <a:t>Hello, world!"</a:t>
            </a:r>
            <a:r>
              <a:rPr lang="en-US" dirty="0"/>
              <a:t> </a:t>
            </a:r>
            <a:r>
              <a:rPr lang="en-US" dirty="0">
                <a:solidFill>
                  <a:schemeClr val="accent1">
                    <a:lumMod val="60000"/>
                    <a:lumOff val="40000"/>
                  </a:schemeClr>
                </a:solidFill>
              </a:rPr>
              <a:t>/&gt;</a:t>
            </a:r>
            <a:r>
              <a:rPr lang="en-US" dirty="0"/>
              <a:t> </a:t>
            </a:r>
            <a:endParaRPr lang="en-US" dirty="0" smtClean="0"/>
          </a:p>
          <a:p>
            <a:pPr marL="0" indent="0">
              <a:buNone/>
            </a:pPr>
            <a:r>
              <a:rPr lang="en-US" dirty="0"/>
              <a:t>	</a:t>
            </a:r>
            <a:r>
              <a:rPr lang="en-US" dirty="0" smtClean="0">
                <a:solidFill>
                  <a:schemeClr val="accent1">
                    <a:lumMod val="60000"/>
                    <a:lumOff val="40000"/>
                  </a:schemeClr>
                </a:solidFill>
              </a:rPr>
              <a:t>&lt;/</a:t>
            </a:r>
            <a:r>
              <a:rPr lang="en-US" dirty="0" smtClean="0">
                <a:solidFill>
                  <a:srgbClr val="FF0000"/>
                </a:solidFill>
              </a:rPr>
              <a:t>App</a:t>
            </a:r>
            <a:r>
              <a:rPr lang="en-US" dirty="0" smtClean="0">
                <a:solidFill>
                  <a:schemeClr val="accent1">
                    <a:lumMod val="60000"/>
                    <a:lumOff val="40000"/>
                  </a:schemeClr>
                </a:solidFill>
              </a:rPr>
              <a:t>&gt;</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3740030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Introduction to </a:t>
            </a:r>
            <a:r>
              <a:rPr lang="en-US" b="0" dirty="0" smtClean="0"/>
              <a:t>UX</a:t>
            </a:r>
            <a:endParaRPr lang="en-US" dirty="0"/>
          </a:p>
        </p:txBody>
      </p:sp>
      <p:sp>
        <p:nvSpPr>
          <p:cNvPr id="3" name="Content Placeholder 2"/>
          <p:cNvSpPr>
            <a:spLocks noGrp="1"/>
          </p:cNvSpPr>
          <p:nvPr>
            <p:ph idx="1"/>
          </p:nvPr>
        </p:nvSpPr>
        <p:spPr/>
        <p:txBody>
          <a:bodyPr/>
          <a:lstStyle/>
          <a:p>
            <a:pPr algn="just"/>
            <a:r>
              <a:rPr lang="en-US" dirty="0"/>
              <a:t>As mentioned in the previous section, UX is the way we do most of our work in Fuse. It is where we define everything visual, as well as animations and navigation. In this section we'll introduce the basics of UX markup.</a:t>
            </a:r>
          </a:p>
          <a:p>
            <a:pPr algn="just"/>
            <a:r>
              <a:rPr lang="en-US" dirty="0"/>
              <a:t>If you're already familiar with XML, feel free to skip forward to the next sub chapter. The terminology is a bit different from regular XML though so it may be worth a look</a:t>
            </a:r>
            <a:r>
              <a:rPr lang="en-US" dirty="0" smtClean="0"/>
              <a:t>.</a:t>
            </a:r>
            <a:endParaRPr lang="en-US" dirty="0"/>
          </a:p>
        </p:txBody>
      </p:sp>
    </p:spTree>
    <p:extLst>
      <p:ext uri="{BB962C8B-B14F-4D97-AF65-F5344CB8AC3E}">
        <p14:creationId xmlns:p14="http://schemas.microsoft.com/office/powerpoint/2010/main" val="151119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marL="0" indent="0"/>
            <a:r>
              <a:rPr lang="en-US" dirty="0"/>
              <a:t>Installation and Quick start</a:t>
            </a:r>
          </a:p>
        </p:txBody>
      </p:sp>
      <p:sp>
        <p:nvSpPr>
          <p:cNvPr id="3" name="Content Placeholder 2"/>
          <p:cNvSpPr>
            <a:spLocks noGrp="1"/>
          </p:cNvSpPr>
          <p:nvPr>
            <p:ph type="subTitle" idx="1"/>
          </p:nvPr>
        </p:nvSpPr>
        <p:spPr/>
        <p:txBody>
          <a:bodyPr>
            <a:normAutofit fontScale="40000" lnSpcReduction="20000"/>
          </a:bodyPr>
          <a:lstStyle/>
          <a:p>
            <a:endParaRPr lang="en-US" sz="4800" dirty="0" smtClean="0"/>
          </a:p>
          <a:p>
            <a:endParaRPr lang="en-US" sz="4800" dirty="0"/>
          </a:p>
          <a:p>
            <a:pPr marL="0" indent="0">
              <a:buNone/>
            </a:pPr>
            <a:endParaRPr lang="en-US" sz="4800" dirty="0"/>
          </a:p>
          <a:p>
            <a:endParaRPr lang="en-US" sz="4800" dirty="0"/>
          </a:p>
        </p:txBody>
      </p:sp>
    </p:spTree>
    <p:extLst>
      <p:ext uri="{BB962C8B-B14F-4D97-AF65-F5344CB8AC3E}">
        <p14:creationId xmlns:p14="http://schemas.microsoft.com/office/powerpoint/2010/main" val="4083277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UX for</a:t>
            </a:r>
            <a:r>
              <a:rPr lang="en-US" b="0" dirty="0" smtClean="0"/>
              <a: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UX is used for anything and everything visual. You define your app layout, all animations, navigation, and even gesture recognition in UX.</a:t>
            </a:r>
          </a:p>
          <a:p>
            <a:pPr algn="just"/>
            <a:r>
              <a:rPr lang="en-US" b="1" dirty="0"/>
              <a:t>Layout</a:t>
            </a:r>
            <a:r>
              <a:rPr lang="en-US" dirty="0"/>
              <a:t> is the act of arranging various shapes and controls on the screen. Fuse layout engine lets us easily define reactive layouts, that automatically adapt to different screen sizes and aspect ratios.</a:t>
            </a:r>
          </a:p>
          <a:p>
            <a:pPr algn="just"/>
            <a:r>
              <a:rPr lang="en-US" b="1" dirty="0"/>
              <a:t>Animation</a:t>
            </a:r>
            <a:r>
              <a:rPr lang="en-US" dirty="0"/>
              <a:t> is the act of making things change over time. Fuse comes with a state of the art declarative animation system, which lets you animate absolutely anything you can think of. Any object can be moved, and any property can be changed.</a:t>
            </a:r>
          </a:p>
          <a:p>
            <a:pPr algn="just"/>
            <a:r>
              <a:rPr lang="en-US" dirty="0"/>
              <a:t>With </a:t>
            </a:r>
            <a:r>
              <a:rPr lang="en-US" b="1" dirty="0"/>
              <a:t>navigation</a:t>
            </a:r>
            <a:r>
              <a:rPr lang="en-US" dirty="0"/>
              <a:t> we define the structure of our app. Which pages exist, and how do we go from one page to the next. We can even define completely custom transitions in pure declarative UX.</a:t>
            </a:r>
          </a:p>
          <a:p>
            <a:pPr algn="just"/>
            <a:r>
              <a:rPr lang="en-US" dirty="0"/>
              <a:t>UX is also used to define reusable components. Custom input controls can be created using the </a:t>
            </a:r>
            <a:r>
              <a:rPr lang="en-US" b="1" u="sng" dirty="0"/>
              <a:t>gesture</a:t>
            </a:r>
            <a:r>
              <a:rPr lang="en-US" dirty="0"/>
              <a:t> and </a:t>
            </a:r>
            <a:r>
              <a:rPr lang="en-US" b="1" u="sng" dirty="0" smtClean="0"/>
              <a:t>selection</a:t>
            </a:r>
            <a:r>
              <a:rPr lang="en-US" dirty="0" smtClean="0"/>
              <a:t> APIs</a:t>
            </a:r>
            <a:r>
              <a:rPr lang="en-US" dirty="0"/>
              <a:t>, and can easily be turned into reusable packages that can easily be shared between several app projects.</a:t>
            </a:r>
          </a:p>
          <a:p>
            <a:pPr marL="0" indent="0" algn="just">
              <a:buNone/>
            </a:pPr>
            <a:r>
              <a:rPr lang="en-US" dirty="0"/>
              <a:t/>
            </a:r>
            <a:br>
              <a:rPr lang="en-US" dirty="0"/>
            </a:br>
            <a:endParaRPr lang="en-US" dirty="0"/>
          </a:p>
        </p:txBody>
      </p:sp>
    </p:spTree>
    <p:extLst>
      <p:ext uri="{BB962C8B-B14F-4D97-AF65-F5344CB8AC3E}">
        <p14:creationId xmlns:p14="http://schemas.microsoft.com/office/powerpoint/2010/main" val="3617107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a:t>
            </a:r>
            <a:r>
              <a:rPr lang="en-US" dirty="0"/>
              <a:t>not</a:t>
            </a:r>
            <a:r>
              <a:rPr lang="en-US" b="0" dirty="0"/>
              <a:t> to use UX </a:t>
            </a:r>
            <a:r>
              <a:rPr lang="en-US" b="0" dirty="0" smtClean="0"/>
              <a:t>for</a:t>
            </a:r>
            <a:endParaRPr lang="en-US" dirty="0"/>
          </a:p>
        </p:txBody>
      </p:sp>
      <p:sp>
        <p:nvSpPr>
          <p:cNvPr id="3" name="Content Placeholder 2"/>
          <p:cNvSpPr>
            <a:spLocks noGrp="1"/>
          </p:cNvSpPr>
          <p:nvPr>
            <p:ph idx="1"/>
          </p:nvPr>
        </p:nvSpPr>
        <p:spPr/>
        <p:txBody>
          <a:bodyPr/>
          <a:lstStyle/>
          <a:p>
            <a:r>
              <a:rPr lang="en-US" dirty="0"/>
              <a:t>UX is not used for fetching and transforming data. For that, we use JavaScript. While UX does have a powerful </a:t>
            </a:r>
            <a:r>
              <a:rPr lang="en-US" b="1" u="sng" dirty="0"/>
              <a:t>expression language</a:t>
            </a:r>
            <a:r>
              <a:rPr lang="en-US" dirty="0"/>
              <a:t> built in, it is not a suitable scripting language. We also prefer to keep and mutate the app state in JavaScript.</a:t>
            </a:r>
          </a:p>
          <a:p>
            <a:pPr marL="0" indent="0">
              <a:buNone/>
            </a:pPr>
            <a:endParaRPr lang="en-US" dirty="0"/>
          </a:p>
        </p:txBody>
      </p:sp>
    </p:spTree>
    <p:extLst>
      <p:ext uri="{BB962C8B-B14F-4D97-AF65-F5344CB8AC3E}">
        <p14:creationId xmlns:p14="http://schemas.microsoft.com/office/powerpoint/2010/main" val="1575599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Getting started writing </a:t>
            </a:r>
            <a:r>
              <a:rPr lang="en-US" b="0" dirty="0" smtClean="0"/>
              <a:t>UX</a:t>
            </a:r>
            <a:endParaRPr lang="en-US" dirty="0"/>
          </a:p>
        </p:txBody>
      </p:sp>
      <p:sp>
        <p:nvSpPr>
          <p:cNvPr id="3" name="Content Placeholder 2"/>
          <p:cNvSpPr>
            <a:spLocks noGrp="1"/>
          </p:cNvSpPr>
          <p:nvPr>
            <p:ph idx="1"/>
          </p:nvPr>
        </p:nvSpPr>
        <p:spPr/>
        <p:txBody>
          <a:bodyPr/>
          <a:lstStyle/>
          <a:p>
            <a:pPr algn="just"/>
            <a:r>
              <a:rPr lang="en-US" dirty="0"/>
              <a:t>In spoken languages there are many ways to say the same thing. In UX we write what we want in a specific way so that Fuse can easily work out precisely what we are saying. When we talk about the 'way we write things' in languages we are talking about </a:t>
            </a:r>
            <a:r>
              <a:rPr lang="en-US" dirty="0" smtClean="0"/>
              <a:t>the </a:t>
            </a:r>
            <a:r>
              <a:rPr lang="en-US" b="1" u="sng" dirty="0" smtClean="0"/>
              <a:t>Syntax </a:t>
            </a:r>
            <a:r>
              <a:rPr lang="en-US" dirty="0"/>
              <a:t>of the language.</a:t>
            </a:r>
            <a:endParaRPr lang="en-US" b="1" u="sng" dirty="0"/>
          </a:p>
        </p:txBody>
      </p:sp>
    </p:spTree>
    <p:extLst>
      <p:ext uri="{BB962C8B-B14F-4D97-AF65-F5344CB8AC3E}">
        <p14:creationId xmlns:p14="http://schemas.microsoft.com/office/powerpoint/2010/main" val="4149434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syntax of UX (the way we write UX</a:t>
            </a:r>
            <a:r>
              <a:rPr lang="en-US" b="0" dirty="0" smtClean="0"/>
              <a:t>)</a:t>
            </a:r>
            <a:endParaRPr lang="en-US" dirty="0"/>
          </a:p>
        </p:txBody>
      </p:sp>
      <p:sp>
        <p:nvSpPr>
          <p:cNvPr id="3" name="Content Placeholder 2"/>
          <p:cNvSpPr>
            <a:spLocks noGrp="1"/>
          </p:cNvSpPr>
          <p:nvPr>
            <p:ph idx="1"/>
          </p:nvPr>
        </p:nvSpPr>
        <p:spPr>
          <a:xfrm>
            <a:off x="818712" y="2222287"/>
            <a:ext cx="10554574" cy="4287695"/>
          </a:xfrm>
        </p:spPr>
        <p:txBody>
          <a:bodyPr>
            <a:noAutofit/>
          </a:bodyPr>
          <a:lstStyle/>
          <a:p>
            <a:pPr marL="0" indent="0">
              <a:buNone/>
            </a:pPr>
            <a:r>
              <a:rPr lang="en-US" sz="1600" dirty="0"/>
              <a:t>UX is made up of </a:t>
            </a:r>
            <a:r>
              <a:rPr lang="en-US" sz="1600" i="1" dirty="0"/>
              <a:t>objects</a:t>
            </a:r>
            <a:r>
              <a:rPr lang="en-US" sz="1600" dirty="0"/>
              <a:t>. What an </a:t>
            </a:r>
            <a:r>
              <a:rPr lang="en-US" sz="1600" i="1" dirty="0"/>
              <a:t>object</a:t>
            </a:r>
            <a:r>
              <a:rPr lang="en-US" sz="1600" dirty="0"/>
              <a:t> "does" or "what it's for" depends on it's name and where it is used. </a:t>
            </a:r>
            <a:r>
              <a:rPr lang="en-US" sz="1600" i="1" dirty="0" smtClean="0"/>
              <a:t>Objects </a:t>
            </a:r>
            <a:r>
              <a:rPr lang="en-US" sz="1600" dirty="0" smtClean="0"/>
              <a:t>can </a:t>
            </a:r>
            <a:r>
              <a:rPr lang="en-US" sz="1600" dirty="0"/>
              <a:t>be written in two ways</a:t>
            </a:r>
            <a:r>
              <a:rPr lang="en-US" sz="1600" dirty="0" smtClean="0"/>
              <a:t>:</a:t>
            </a:r>
          </a:p>
          <a:p>
            <a:pPr lvl="1"/>
            <a:r>
              <a:rPr lang="en-US" dirty="0" smtClean="0"/>
              <a:t>&lt;Something</a:t>
            </a:r>
            <a:r>
              <a:rPr lang="ar-SA" dirty="0" smtClean="0"/>
              <a:t> </a:t>
            </a:r>
            <a:r>
              <a:rPr lang="en-US" dirty="0" smtClean="0"/>
              <a:t>/&gt;</a:t>
            </a:r>
          </a:p>
          <a:p>
            <a:pPr lvl="1"/>
            <a:r>
              <a:rPr lang="en-US" dirty="0" smtClean="0"/>
              <a:t>&lt;</a:t>
            </a:r>
            <a:r>
              <a:rPr lang="en-US" dirty="0"/>
              <a:t>Something</a:t>
            </a:r>
            <a:r>
              <a:rPr lang="ar-SA" dirty="0"/>
              <a:t> </a:t>
            </a:r>
            <a:r>
              <a:rPr lang="en-US" dirty="0" smtClean="0"/>
              <a:t>&gt; &lt;/Something</a:t>
            </a:r>
            <a:r>
              <a:rPr lang="ar-SA" dirty="0" smtClean="0"/>
              <a:t> </a:t>
            </a:r>
            <a:r>
              <a:rPr lang="en-US" dirty="0" smtClean="0"/>
              <a:t>&gt;</a:t>
            </a:r>
          </a:p>
          <a:p>
            <a:r>
              <a:rPr lang="en-US" sz="1600" dirty="0"/>
              <a:t>Right now, all we have to know is that the second version is used when we want to put </a:t>
            </a:r>
            <a:r>
              <a:rPr lang="en-US" sz="1600" dirty="0" smtClean="0"/>
              <a:t>other </a:t>
            </a:r>
            <a:r>
              <a:rPr lang="en-US" sz="1600" b="1" u="sng" dirty="0" smtClean="0"/>
              <a:t>Objects</a:t>
            </a:r>
            <a:r>
              <a:rPr lang="en-US" sz="1600" dirty="0" smtClean="0"/>
              <a:t> </a:t>
            </a:r>
            <a:r>
              <a:rPr lang="en-US" sz="1600" dirty="0"/>
              <a:t>inside our </a:t>
            </a:r>
            <a:r>
              <a:rPr lang="en-US" sz="1600" b="1" u="sng" dirty="0" smtClean="0"/>
              <a:t>Something</a:t>
            </a:r>
            <a:r>
              <a:rPr lang="en-US" sz="1600" dirty="0" smtClean="0"/>
              <a:t> </a:t>
            </a:r>
            <a:r>
              <a:rPr lang="en-US" sz="1600" b="1" u="sng" dirty="0" smtClean="0"/>
              <a:t>Object.</a:t>
            </a:r>
            <a:r>
              <a:rPr lang="en-US" sz="1600" dirty="0" smtClean="0"/>
              <a:t> </a:t>
            </a:r>
            <a:r>
              <a:rPr lang="en-US" sz="1600" dirty="0"/>
              <a:t>Phew, it's all a bit abstract right now but once we plow through a few more details we can start seeing this stuff in context.</a:t>
            </a:r>
            <a:r>
              <a:rPr lang="en-US" sz="1600" b="1" u="sng" dirty="0" smtClean="0"/>
              <a:t> </a:t>
            </a:r>
          </a:p>
          <a:p>
            <a:r>
              <a:rPr lang="en-US" sz="1600" dirty="0"/>
              <a:t>It is very common for people to talk about parts of the text in our UX so we need to know one extra thing: this is a tag </a:t>
            </a:r>
            <a:r>
              <a:rPr lang="en-US" sz="1600" dirty="0" smtClean="0"/>
              <a:t>&lt;</a:t>
            </a:r>
            <a:r>
              <a:rPr lang="en-US" sz="1600" b="1" u="sng" dirty="0" smtClean="0"/>
              <a:t>Name</a:t>
            </a:r>
            <a:r>
              <a:rPr lang="en-US" sz="1600" dirty="0" smtClean="0"/>
              <a:t>&gt; </a:t>
            </a:r>
            <a:r>
              <a:rPr lang="en-US" sz="1600" dirty="0"/>
              <a:t>More precisely the tag is what we call the thing that starts </a:t>
            </a:r>
            <a:r>
              <a:rPr lang="en-US" sz="1600" dirty="0" smtClean="0"/>
              <a:t>with &lt; </a:t>
            </a:r>
            <a:r>
              <a:rPr lang="en-US" sz="1600" b="1" u="sng" dirty="0" smtClean="0"/>
              <a:t>and </a:t>
            </a:r>
            <a:r>
              <a:rPr lang="en-US" sz="1600" b="1" u="sng" dirty="0"/>
              <a:t>ends </a:t>
            </a:r>
            <a:r>
              <a:rPr lang="en-US" sz="1600" b="1" u="sng" dirty="0" smtClean="0"/>
              <a:t>with</a:t>
            </a:r>
            <a:r>
              <a:rPr lang="en-US" sz="1600" dirty="0" smtClean="0"/>
              <a:t> &gt; </a:t>
            </a:r>
            <a:r>
              <a:rPr lang="en-US" sz="1600" dirty="0"/>
              <a:t>. It will contain </a:t>
            </a:r>
            <a:r>
              <a:rPr lang="en-US" sz="1600" i="1" dirty="0"/>
              <a:t>at least</a:t>
            </a:r>
            <a:r>
              <a:rPr lang="en-US" sz="1600" dirty="0"/>
              <a:t> a name, but often more</a:t>
            </a:r>
            <a:r>
              <a:rPr lang="en-US" sz="1600" dirty="0" smtClean="0"/>
              <a:t>.</a:t>
            </a:r>
          </a:p>
          <a:p>
            <a:r>
              <a:rPr lang="en-US" sz="1600" dirty="0"/>
              <a:t>Up above we were showing two ways of writing an </a:t>
            </a:r>
            <a:r>
              <a:rPr lang="en-US" sz="1600" i="1" dirty="0"/>
              <a:t>object</a:t>
            </a:r>
            <a:r>
              <a:rPr lang="en-US" sz="1600" dirty="0"/>
              <a:t>:</a:t>
            </a:r>
          </a:p>
          <a:p>
            <a:pPr lvl="1"/>
            <a:r>
              <a:rPr lang="en-US" dirty="0"/>
              <a:t>&lt;Something</a:t>
            </a:r>
            <a:r>
              <a:rPr lang="ar-SA" dirty="0"/>
              <a:t> </a:t>
            </a:r>
            <a:r>
              <a:rPr lang="en-US" dirty="0" smtClean="0"/>
              <a:t>/&gt;</a:t>
            </a:r>
            <a:endParaRPr lang="en-US" sz="1600" dirty="0"/>
          </a:p>
        </p:txBody>
      </p:sp>
    </p:spTree>
    <p:extLst>
      <p:ext uri="{BB962C8B-B14F-4D97-AF65-F5344CB8AC3E}">
        <p14:creationId xmlns:p14="http://schemas.microsoft.com/office/powerpoint/2010/main" val="1215332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The syntax of UX (the way we write UX</a:t>
            </a:r>
            <a:r>
              <a:rPr lang="en-US" sz="3600" b="0" dirty="0" smtClean="0"/>
              <a:t>) cont’</a:t>
            </a:r>
            <a:endParaRPr lang="en-US" sz="3600" dirty="0"/>
          </a:p>
        </p:txBody>
      </p:sp>
      <p:sp>
        <p:nvSpPr>
          <p:cNvPr id="3" name="Content Placeholder 2"/>
          <p:cNvSpPr>
            <a:spLocks noGrp="1"/>
          </p:cNvSpPr>
          <p:nvPr>
            <p:ph idx="1"/>
          </p:nvPr>
        </p:nvSpPr>
        <p:spPr>
          <a:xfrm>
            <a:off x="818712" y="2222287"/>
            <a:ext cx="10554574" cy="4287695"/>
          </a:xfrm>
        </p:spPr>
        <p:txBody>
          <a:bodyPr>
            <a:noAutofit/>
          </a:bodyPr>
          <a:lstStyle/>
          <a:p>
            <a:pPr marL="0" indent="0" algn="just">
              <a:buNone/>
            </a:pPr>
            <a:r>
              <a:rPr lang="en-US" sz="1600" dirty="0"/>
              <a:t>This is an </a:t>
            </a:r>
            <a:r>
              <a:rPr lang="en-US" sz="1600" i="1" dirty="0"/>
              <a:t>object</a:t>
            </a:r>
            <a:r>
              <a:rPr lang="en-US" sz="1600" dirty="0"/>
              <a:t> that doesn't contain any other </a:t>
            </a:r>
            <a:r>
              <a:rPr lang="en-US" sz="1600" i="1" dirty="0"/>
              <a:t>objects</a:t>
            </a:r>
            <a:r>
              <a:rPr lang="en-US" sz="1600" dirty="0"/>
              <a:t>. When you see a tag ending </a:t>
            </a:r>
            <a:r>
              <a:rPr lang="en-US" sz="1600" dirty="0" smtClean="0"/>
              <a:t>in </a:t>
            </a:r>
            <a:r>
              <a:rPr lang="en-US" sz="1600" b="1" u="sng" dirty="0" smtClean="0"/>
              <a:t>/&gt;</a:t>
            </a:r>
            <a:r>
              <a:rPr lang="en-US" sz="1600" dirty="0" smtClean="0"/>
              <a:t> </a:t>
            </a:r>
            <a:r>
              <a:rPr lang="en-US" sz="1600" dirty="0"/>
              <a:t>then it's called a 'self closing </a:t>
            </a:r>
            <a:r>
              <a:rPr lang="en-US" sz="1600" dirty="0" smtClean="0"/>
              <a:t>tag‘.</a:t>
            </a:r>
          </a:p>
          <a:p>
            <a:pPr lvl="1" algn="just"/>
            <a:r>
              <a:rPr lang="en-US" dirty="0" smtClean="0"/>
              <a:t>&lt;</a:t>
            </a:r>
            <a:r>
              <a:rPr lang="en-US" dirty="0"/>
              <a:t>Something</a:t>
            </a:r>
            <a:r>
              <a:rPr lang="ar-SA" dirty="0"/>
              <a:t> </a:t>
            </a:r>
            <a:r>
              <a:rPr lang="en-US" dirty="0" smtClean="0"/>
              <a:t>&gt; &lt;/Something</a:t>
            </a:r>
            <a:r>
              <a:rPr lang="ar-SA" dirty="0" smtClean="0"/>
              <a:t> </a:t>
            </a:r>
            <a:r>
              <a:rPr lang="en-US" dirty="0" smtClean="0"/>
              <a:t>&gt;</a:t>
            </a:r>
          </a:p>
          <a:p>
            <a:pPr algn="just"/>
            <a:r>
              <a:rPr lang="en-US" sz="1600" dirty="0"/>
              <a:t>Here we see that </a:t>
            </a:r>
            <a:r>
              <a:rPr lang="en-US" sz="1600" dirty="0" smtClean="0"/>
              <a:t>the </a:t>
            </a:r>
            <a:r>
              <a:rPr lang="en-US" sz="1600" b="1" u="sng" dirty="0" smtClean="0"/>
              <a:t>&lt;Something</a:t>
            </a:r>
            <a:r>
              <a:rPr lang="ar-SA" sz="1600" b="1" u="sng" dirty="0" smtClean="0"/>
              <a:t> </a:t>
            </a:r>
            <a:r>
              <a:rPr lang="en-US" sz="1600" b="1" u="sng" dirty="0" smtClean="0"/>
              <a:t>&gt;</a:t>
            </a:r>
            <a:r>
              <a:rPr lang="en-US" sz="1600" dirty="0" smtClean="0"/>
              <a:t>tag </a:t>
            </a:r>
            <a:r>
              <a:rPr lang="en-US" sz="1600" dirty="0"/>
              <a:t>doesn't end </a:t>
            </a:r>
            <a:r>
              <a:rPr lang="en-US" sz="1600" dirty="0" smtClean="0"/>
              <a:t>in </a:t>
            </a:r>
            <a:r>
              <a:rPr lang="en-US" sz="1600" b="1" u="sng" dirty="0" smtClean="0"/>
              <a:t>/&gt; </a:t>
            </a:r>
            <a:r>
              <a:rPr lang="en-US" sz="1600" dirty="0"/>
              <a:t>so it needs to be closed. That's why the second tag starts </a:t>
            </a:r>
            <a:r>
              <a:rPr lang="en-US" sz="1600" dirty="0" smtClean="0"/>
              <a:t>with </a:t>
            </a:r>
            <a:r>
              <a:rPr lang="en-US" sz="1600" b="1" u="sng" dirty="0" smtClean="0"/>
              <a:t>&lt;/</a:t>
            </a:r>
            <a:r>
              <a:rPr lang="en-US" sz="1600" dirty="0" smtClean="0"/>
              <a:t> </a:t>
            </a:r>
            <a:r>
              <a:rPr lang="en-US" sz="1600" dirty="0"/>
              <a:t>. It is saying that this is 'closing tag' for </a:t>
            </a:r>
            <a:r>
              <a:rPr lang="en-US" sz="1600" b="1" u="sng" dirty="0" smtClean="0"/>
              <a:t>Something</a:t>
            </a:r>
            <a:r>
              <a:rPr lang="en-US" sz="1600" dirty="0" smtClean="0"/>
              <a:t> </a:t>
            </a:r>
            <a:r>
              <a:rPr lang="en-US" sz="1600" dirty="0"/>
              <a:t>tag above.</a:t>
            </a:r>
            <a:endParaRPr lang="en-US" sz="1600" b="1" u="sng" dirty="0" smtClean="0"/>
          </a:p>
          <a:p>
            <a:pPr algn="just"/>
            <a:r>
              <a:rPr lang="en-US" sz="1600" dirty="0"/>
              <a:t>Remember that even though example number two has 2 tags it is still one </a:t>
            </a:r>
            <a:r>
              <a:rPr lang="en-US" sz="1600" i="1" dirty="0"/>
              <a:t>object</a:t>
            </a:r>
            <a:r>
              <a:rPr lang="en-US" sz="1600" dirty="0"/>
              <a:t>. It's just one that can contain other </a:t>
            </a:r>
            <a:r>
              <a:rPr lang="en-US" sz="1600" i="1" dirty="0"/>
              <a:t>objects</a:t>
            </a:r>
            <a:r>
              <a:rPr lang="en-US" sz="1600" dirty="0"/>
              <a:t> as well. </a:t>
            </a:r>
          </a:p>
        </p:txBody>
      </p:sp>
    </p:spTree>
    <p:extLst>
      <p:ext uri="{BB962C8B-B14F-4D97-AF65-F5344CB8AC3E}">
        <p14:creationId xmlns:p14="http://schemas.microsoft.com/office/powerpoint/2010/main" val="716169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Using this </a:t>
            </a:r>
            <a:r>
              <a:rPr lang="en-US" b="0" dirty="0" smtClean="0"/>
              <a:t>knowledge</a:t>
            </a:r>
            <a:endParaRPr lang="en-US" dirty="0"/>
          </a:p>
        </p:txBody>
      </p:sp>
      <p:sp>
        <p:nvSpPr>
          <p:cNvPr id="3" name="Content Placeholder 2"/>
          <p:cNvSpPr>
            <a:spLocks noGrp="1"/>
          </p:cNvSpPr>
          <p:nvPr>
            <p:ph idx="1"/>
          </p:nvPr>
        </p:nvSpPr>
        <p:spPr>
          <a:xfrm>
            <a:off x="818712" y="2222287"/>
            <a:ext cx="3985300" cy="3636511"/>
          </a:xfrm>
        </p:spPr>
        <p:txBody>
          <a:bodyPr/>
          <a:lstStyle/>
          <a:p>
            <a:pPr algn="just"/>
            <a:r>
              <a:rPr lang="en-US" dirty="0"/>
              <a:t>If you are anything like me, then at this point your head is swimming with all these terms that we don't have a use for yet, so lets look at some real UX</a:t>
            </a:r>
            <a:r>
              <a:rPr lang="en-US" dirty="0" smtClean="0"/>
              <a:t>.</a:t>
            </a:r>
          </a:p>
          <a:p>
            <a:pPr algn="just"/>
            <a:r>
              <a:rPr lang="en-US" dirty="0"/>
              <a:t>With our newly acquired prowess in UX we can read the UX above as</a:t>
            </a:r>
            <a:r>
              <a:rPr lang="en-US" dirty="0" smtClean="0"/>
              <a:t>:</a:t>
            </a:r>
          </a:p>
          <a:p>
            <a:pPr algn="just"/>
            <a:r>
              <a:rPr lang="en-US" dirty="0" smtClean="0"/>
              <a:t>We have a </a:t>
            </a:r>
            <a:r>
              <a:rPr lang="en-US" b="1" u="sng" dirty="0" smtClean="0"/>
              <a:t>StackPanel</a:t>
            </a:r>
            <a:r>
              <a:rPr lang="en-US" dirty="0" smtClean="0"/>
              <a:t> </a:t>
            </a:r>
            <a:r>
              <a:rPr lang="en-US" b="1" u="sng" dirty="0" smtClean="0"/>
              <a:t>Objects</a:t>
            </a:r>
            <a:r>
              <a:rPr lang="en-US" dirty="0" smtClean="0"/>
              <a:t> which contains 2 </a:t>
            </a:r>
            <a:r>
              <a:rPr lang="en-US" b="1" u="sng" dirty="0" smtClean="0"/>
              <a:t>Text</a:t>
            </a:r>
            <a:r>
              <a:rPr lang="en-US" dirty="0" smtClean="0"/>
              <a:t> </a:t>
            </a:r>
            <a:r>
              <a:rPr lang="en-US" b="1" u="sng" dirty="0" smtClean="0"/>
              <a:t>Objects</a:t>
            </a:r>
            <a:endParaRPr lang="en-US" b="1" u="sng" dirty="0"/>
          </a:p>
        </p:txBody>
      </p:sp>
      <p:sp>
        <p:nvSpPr>
          <p:cNvPr id="4" name="Rectangle 3"/>
          <p:cNvSpPr/>
          <p:nvPr/>
        </p:nvSpPr>
        <p:spPr>
          <a:xfrm>
            <a:off x="5285998" y="3174074"/>
            <a:ext cx="6096000" cy="1200329"/>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Orientation</a:t>
            </a:r>
            <a:r>
              <a:rPr lang="en-US" dirty="0">
                <a:solidFill>
                  <a:srgbClr val="7DCBC4"/>
                </a:solidFill>
                <a:latin typeface="Source Code Pro Regular"/>
              </a:rPr>
              <a:t>=</a:t>
            </a:r>
            <a:r>
              <a:rPr lang="en-US" dirty="0">
                <a:solidFill>
                  <a:srgbClr val="C3E88D"/>
                </a:solidFill>
                <a:latin typeface="Source Code Pro Regular"/>
              </a:rPr>
              <a:t>"Horizontal"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"Hello Jim!"</a:t>
            </a:r>
            <a:r>
              <a:rPr lang="en-US" dirty="0">
                <a:solidFill>
                  <a:srgbClr val="7DCBC4"/>
                </a:solidFill>
                <a:latin typeface="Source Code Pro Regular"/>
              </a:rPr>
              <a:t> &gt;&lt;/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"World"</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470403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Using this </a:t>
            </a:r>
            <a:r>
              <a:rPr lang="en-US" b="0" dirty="0" smtClean="0"/>
              <a:t>knowledge cont’</a:t>
            </a:r>
            <a:endParaRPr lang="en-US" dirty="0"/>
          </a:p>
        </p:txBody>
      </p:sp>
      <p:sp>
        <p:nvSpPr>
          <p:cNvPr id="3" name="Content Placeholder 2"/>
          <p:cNvSpPr>
            <a:spLocks noGrp="1"/>
          </p:cNvSpPr>
          <p:nvPr>
            <p:ph idx="1"/>
          </p:nvPr>
        </p:nvSpPr>
        <p:spPr>
          <a:xfrm>
            <a:off x="818712" y="2222287"/>
            <a:ext cx="3507628" cy="3636511"/>
          </a:xfrm>
        </p:spPr>
        <p:txBody>
          <a:bodyPr/>
          <a:lstStyle/>
          <a:p>
            <a:pPr algn="just"/>
            <a:r>
              <a:rPr lang="en-US" dirty="0"/>
              <a:t>We could also get super technical and point out some details</a:t>
            </a:r>
            <a:r>
              <a:rPr lang="en-US" dirty="0" smtClean="0"/>
              <a:t>:</a:t>
            </a:r>
          </a:p>
          <a:p>
            <a:pPr algn="just"/>
            <a:r>
              <a:rPr lang="en-US" dirty="0"/>
              <a:t>But you may be looking at those opening and self closing tags above and wondering why they have extra stuff in them. If you are then well spotted! Those are called </a:t>
            </a:r>
            <a:r>
              <a:rPr lang="en-US" b="1" u="sng" dirty="0" smtClean="0"/>
              <a:t>Properties</a:t>
            </a:r>
            <a:endParaRPr lang="en-US" b="1" u="sng" dirty="0"/>
          </a:p>
        </p:txBody>
      </p:sp>
      <p:sp>
        <p:nvSpPr>
          <p:cNvPr id="5" name="Rectangle 4"/>
          <p:cNvSpPr/>
          <p:nvPr/>
        </p:nvSpPr>
        <p:spPr>
          <a:xfrm>
            <a:off x="4672084" y="2813166"/>
            <a:ext cx="6546376" cy="2862322"/>
          </a:xfrm>
          <a:prstGeom prst="rect">
            <a:avLst/>
          </a:prstGeom>
        </p:spPr>
        <p:txBody>
          <a:bodyPr wrap="square">
            <a:spAutoFit/>
          </a:bodyPr>
          <a:lstStyle/>
          <a:p>
            <a:r>
              <a:rPr lang="en-US" dirty="0">
                <a:solidFill>
                  <a:srgbClr val="FFFFFF"/>
                </a:solidFill>
                <a:latin typeface="Source Code Pro Regular"/>
              </a:rPr>
              <a:t>------------------------------------ Opening </a:t>
            </a:r>
            <a:r>
              <a:rPr lang="en-US" dirty="0" smtClean="0">
                <a:solidFill>
                  <a:srgbClr val="FFFFFF"/>
                </a:solidFill>
                <a:latin typeface="Source Code Pro Regular"/>
              </a:rPr>
              <a:t>tag</a:t>
            </a:r>
          </a:p>
          <a:p>
            <a:r>
              <a:rPr lang="en-US" dirty="0" smtClean="0">
                <a:solidFill>
                  <a:srgbClr val="FFFFFF"/>
                </a:solidFill>
                <a:latin typeface="Source Code Pro Regular"/>
              </a:rPr>
              <a:t>/</a:t>
            </a:r>
          </a:p>
          <a:p>
            <a:r>
              <a:rPr lang="en-US" dirty="0" smtClean="0">
                <a:solidFill>
                  <a:srgbClr val="FFFFFF"/>
                </a:solidFill>
                <a:latin typeface="Source Code Pro Regular"/>
              </a:rPr>
              <a:t>V</a:t>
            </a:r>
          </a:p>
          <a:p>
            <a:r>
              <a:rPr lang="en-US" dirty="0" smtClean="0">
                <a:solidFill>
                  <a:srgbClr val="FFFFFF"/>
                </a:solidFill>
                <a:latin typeface="Source Code Pro Regular"/>
              </a:rPr>
              <a:t> </a:t>
            </a:r>
            <a:r>
              <a:rPr lang="en-US" dirty="0">
                <a:solidFill>
                  <a:srgbClr val="FFFFFF"/>
                </a:solidFill>
                <a:latin typeface="Source Code Pro Regular"/>
              </a:rPr>
              <a:t>&lt;StackPanel Orientation=</a:t>
            </a:r>
            <a:r>
              <a:rPr lang="en-US" dirty="0">
                <a:solidFill>
                  <a:srgbClr val="C3E88D"/>
                </a:solidFill>
                <a:latin typeface="Source Code Pro Regular"/>
              </a:rPr>
              <a:t>"Horizontal</a:t>
            </a:r>
            <a:r>
              <a:rPr lang="en-US" dirty="0" smtClean="0">
                <a:solidFill>
                  <a:srgbClr val="C3E88D"/>
                </a:solidFill>
                <a:latin typeface="Source Code Pro Regular"/>
              </a:rPr>
              <a:t>"</a:t>
            </a:r>
            <a:r>
              <a:rPr lang="en-US" dirty="0" smtClean="0">
                <a:solidFill>
                  <a:srgbClr val="FFFFFF"/>
                </a:solidFill>
                <a:latin typeface="Source Code Pro Regular"/>
              </a:rPr>
              <a:t>&gt;</a:t>
            </a:r>
          </a:p>
          <a:p>
            <a:r>
              <a:rPr lang="en-US" dirty="0" smtClean="0">
                <a:solidFill>
                  <a:srgbClr val="FFFFFF"/>
                </a:solidFill>
                <a:latin typeface="Source Code Pro Regular"/>
              </a:rPr>
              <a:t>         </a:t>
            </a:r>
            <a:r>
              <a:rPr lang="en-US" dirty="0">
                <a:solidFill>
                  <a:srgbClr val="FFFFFF"/>
                </a:solidFill>
                <a:latin typeface="Source Code Pro Regular"/>
              </a:rPr>
              <a:t>&lt;Text Value=</a:t>
            </a:r>
            <a:r>
              <a:rPr lang="en-US" dirty="0">
                <a:solidFill>
                  <a:srgbClr val="C3E88D"/>
                </a:solidFill>
                <a:latin typeface="Source Code Pro Regular"/>
              </a:rPr>
              <a:t>"Hello"</a:t>
            </a:r>
            <a:r>
              <a:rPr lang="en-US" dirty="0">
                <a:solidFill>
                  <a:srgbClr val="FFFFFF"/>
                </a:solidFill>
                <a:latin typeface="Source Code Pro Regular"/>
              </a:rPr>
              <a:t> </a:t>
            </a:r>
            <a:r>
              <a:rPr lang="en-US" dirty="0" smtClean="0">
                <a:solidFill>
                  <a:srgbClr val="FFFFFF"/>
                </a:solidFill>
                <a:latin typeface="Source Code Pro Regular"/>
              </a:rPr>
              <a:t>/&gt; </a:t>
            </a:r>
            <a:r>
              <a:rPr lang="en-US" dirty="0">
                <a:solidFill>
                  <a:srgbClr val="FFFFFF"/>
                </a:solidFill>
                <a:latin typeface="Source Code Pro Regular"/>
              </a:rPr>
              <a:t>&lt;--------------- self closing tag </a:t>
            </a:r>
            <a:r>
              <a:rPr lang="en-US" dirty="0" smtClean="0">
                <a:solidFill>
                  <a:srgbClr val="FFFFFF"/>
                </a:solidFill>
                <a:latin typeface="Source Code Pro Regular"/>
              </a:rPr>
              <a:t>             </a:t>
            </a:r>
          </a:p>
          <a:p>
            <a:r>
              <a:rPr lang="en-US" dirty="0" smtClean="0">
                <a:solidFill>
                  <a:srgbClr val="FFFFFF"/>
                </a:solidFill>
                <a:latin typeface="Source Code Pro Regular"/>
              </a:rPr>
              <a:t>         </a:t>
            </a:r>
            <a:r>
              <a:rPr lang="en-US" dirty="0">
                <a:solidFill>
                  <a:srgbClr val="FFFFFF"/>
                </a:solidFill>
                <a:latin typeface="Source Code Pro Regular"/>
              </a:rPr>
              <a:t>&lt;Text Value=</a:t>
            </a:r>
            <a:r>
              <a:rPr lang="en-US" dirty="0">
                <a:solidFill>
                  <a:srgbClr val="C3E88D"/>
                </a:solidFill>
                <a:latin typeface="Source Code Pro Regular"/>
              </a:rPr>
              <a:t>"World"</a:t>
            </a:r>
            <a:r>
              <a:rPr lang="en-US" dirty="0">
                <a:solidFill>
                  <a:srgbClr val="FFFFFF"/>
                </a:solidFill>
                <a:latin typeface="Source Code Pro Regular"/>
              </a:rPr>
              <a:t> /&gt; &lt;--------------- self closing tag</a:t>
            </a:r>
            <a:endParaRPr lang="en-US" dirty="0" smtClean="0">
              <a:solidFill>
                <a:srgbClr val="FFFFFF"/>
              </a:solidFill>
              <a:latin typeface="Source Code Pro Regular"/>
            </a:endParaRPr>
          </a:p>
          <a:p>
            <a:r>
              <a:rPr lang="en-US" dirty="0" smtClean="0">
                <a:solidFill>
                  <a:srgbClr val="FFFFFF"/>
                </a:solidFill>
                <a:latin typeface="Source Code Pro Regular"/>
              </a:rPr>
              <a:t>&lt;/</a:t>
            </a:r>
            <a:r>
              <a:rPr lang="en-US" dirty="0">
                <a:solidFill>
                  <a:srgbClr val="FFFFFF"/>
                </a:solidFill>
                <a:latin typeface="Source Code Pro Regular"/>
              </a:rPr>
              <a:t>StackPanel&gt;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 </a:t>
            </a:r>
          </a:p>
          <a:p>
            <a:r>
              <a:rPr lang="en-US" dirty="0">
                <a:solidFill>
                  <a:srgbClr val="FFFFFF"/>
                </a:solidFill>
                <a:latin typeface="Source Code Pro Regular"/>
              </a:rPr>
              <a:t> </a:t>
            </a:r>
            <a:r>
              <a:rPr lang="en-US" dirty="0" smtClean="0">
                <a:solidFill>
                  <a:srgbClr val="FFFFFF"/>
                </a:solidFill>
                <a:latin typeface="Source Code Pro Regular"/>
              </a:rPr>
              <a:t>             ------------------------------------ </a:t>
            </a:r>
            <a:r>
              <a:rPr lang="en-US" dirty="0">
                <a:solidFill>
                  <a:srgbClr val="FFFFFF"/>
                </a:solidFill>
                <a:latin typeface="Source Code Pro Regular"/>
              </a:rPr>
              <a:t>Closing </a:t>
            </a:r>
            <a:r>
              <a:rPr lang="en-US" dirty="0" smtClean="0">
                <a:solidFill>
                  <a:srgbClr val="FFFFFF"/>
                </a:solidFill>
                <a:latin typeface="Source Code Pro Regular"/>
              </a:rPr>
              <a:t>tag </a:t>
            </a:r>
          </a:p>
          <a:p>
            <a:endParaRPr lang="en-US" dirty="0"/>
          </a:p>
        </p:txBody>
      </p:sp>
    </p:spTree>
    <p:extLst>
      <p:ext uri="{BB962C8B-B14F-4D97-AF65-F5344CB8AC3E}">
        <p14:creationId xmlns:p14="http://schemas.microsoft.com/office/powerpoint/2010/main" val="149196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Using this knowledge cont’</a:t>
            </a:r>
            <a:endParaRPr lang="en-US" dirty="0"/>
          </a:p>
        </p:txBody>
      </p:sp>
      <p:sp>
        <p:nvSpPr>
          <p:cNvPr id="3" name="Content Placeholder 2"/>
          <p:cNvSpPr>
            <a:spLocks noGrp="1"/>
          </p:cNvSpPr>
          <p:nvPr>
            <p:ph idx="1"/>
          </p:nvPr>
        </p:nvSpPr>
        <p:spPr>
          <a:xfrm>
            <a:off x="818712" y="2222287"/>
            <a:ext cx="10554574" cy="4328638"/>
          </a:xfrm>
        </p:spPr>
        <p:txBody>
          <a:bodyPr>
            <a:normAutofit/>
          </a:bodyPr>
          <a:lstStyle/>
          <a:p>
            <a:r>
              <a:rPr lang="en-US" dirty="0"/>
              <a:t>If we have an apple in real life and you were asked about its properties, you might say "it's round" or "it's ripe" or something like that. Properties in this case gives us extra information about the nature of the apple. The exact same it true for Properties in UX.</a:t>
            </a:r>
          </a:p>
          <a:p>
            <a:r>
              <a:rPr lang="en-US" dirty="0"/>
              <a:t>Let's look back at the example above</a:t>
            </a:r>
            <a:r>
              <a:rPr lang="en-US" dirty="0" smtClean="0"/>
              <a:t>:</a:t>
            </a:r>
          </a:p>
          <a:p>
            <a:endParaRPr lang="en-US" dirty="0"/>
          </a:p>
          <a:p>
            <a:endParaRPr lang="en-US" dirty="0" smtClean="0"/>
          </a:p>
          <a:p>
            <a:r>
              <a:rPr lang="en-US" dirty="0" smtClean="0"/>
              <a:t>The </a:t>
            </a:r>
            <a:r>
              <a:rPr lang="en-US" b="1" u="sng" dirty="0" smtClean="0"/>
              <a:t>Text</a:t>
            </a:r>
            <a:r>
              <a:rPr lang="en-US" dirty="0" smtClean="0"/>
              <a:t> </a:t>
            </a:r>
            <a:r>
              <a:rPr lang="en-US" i="1" dirty="0"/>
              <a:t>object</a:t>
            </a:r>
            <a:r>
              <a:rPr lang="en-US" dirty="0"/>
              <a:t> is what we use to show text in our App and </a:t>
            </a:r>
            <a:r>
              <a:rPr lang="en-US" dirty="0" smtClean="0"/>
              <a:t>the </a:t>
            </a:r>
            <a:r>
              <a:rPr lang="en-US" b="1" u="sng" dirty="0" smtClean="0"/>
              <a:t>Value </a:t>
            </a:r>
            <a:r>
              <a:rPr lang="en-US" dirty="0"/>
              <a:t>Property tells Fuse you want the text to be "Hello Jim</a:t>
            </a:r>
            <a:r>
              <a:rPr lang="en-US" dirty="0" smtClean="0"/>
              <a:t>".</a:t>
            </a:r>
          </a:p>
          <a:p>
            <a:r>
              <a:rPr lang="en-US" dirty="0"/>
              <a:t>Just like how an apple and a truck have different properties in real life, different </a:t>
            </a:r>
            <a:r>
              <a:rPr lang="en-US" i="1" dirty="0"/>
              <a:t>objects</a:t>
            </a:r>
            <a:r>
              <a:rPr lang="en-US" dirty="0"/>
              <a:t> in UX have different properties too. To find what properties you can put on each </a:t>
            </a:r>
            <a:r>
              <a:rPr lang="en-US" i="1" dirty="0"/>
              <a:t>object</a:t>
            </a:r>
            <a:r>
              <a:rPr lang="en-US" dirty="0"/>
              <a:t> type, we have lots of </a:t>
            </a:r>
            <a:r>
              <a:rPr lang="en-US" u="sng" dirty="0"/>
              <a:t>documentation</a:t>
            </a:r>
            <a:r>
              <a:rPr lang="en-US" dirty="0"/>
              <a:t> to help.</a:t>
            </a:r>
            <a:endParaRPr lang="en-US" b="1" u="sng" dirty="0"/>
          </a:p>
          <a:p>
            <a:pPr marL="0" indent="0">
              <a:buNone/>
            </a:pPr>
            <a:endParaRPr lang="en-US" dirty="0"/>
          </a:p>
        </p:txBody>
      </p:sp>
      <p:sp>
        <p:nvSpPr>
          <p:cNvPr id="4" name="Rectangle 3"/>
          <p:cNvSpPr/>
          <p:nvPr/>
        </p:nvSpPr>
        <p:spPr>
          <a:xfrm>
            <a:off x="1275484" y="3835825"/>
            <a:ext cx="2953629"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"Hello Jim!"</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181333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Using this knowledge cont’</a:t>
            </a:r>
            <a:endParaRPr lang="en-US" dirty="0"/>
          </a:p>
        </p:txBody>
      </p:sp>
      <p:sp>
        <p:nvSpPr>
          <p:cNvPr id="3" name="Content Placeholder 2"/>
          <p:cNvSpPr>
            <a:spLocks noGrp="1"/>
          </p:cNvSpPr>
          <p:nvPr>
            <p:ph idx="1"/>
          </p:nvPr>
        </p:nvSpPr>
        <p:spPr>
          <a:xfrm>
            <a:off x="818712" y="2113105"/>
            <a:ext cx="10554574" cy="4478764"/>
          </a:xfrm>
        </p:spPr>
        <p:txBody>
          <a:bodyPr>
            <a:normAutofit/>
          </a:bodyPr>
          <a:lstStyle/>
          <a:p>
            <a:pPr algn="just"/>
            <a:r>
              <a:rPr lang="en-US" dirty="0"/>
              <a:t>One last note on properties: when we have an </a:t>
            </a:r>
            <a:r>
              <a:rPr lang="en-US" i="1" dirty="0"/>
              <a:t>object</a:t>
            </a:r>
            <a:r>
              <a:rPr lang="en-US" dirty="0"/>
              <a:t> with </a:t>
            </a:r>
            <a:r>
              <a:rPr lang="en-US" i="1" dirty="0"/>
              <a:t>opening</a:t>
            </a:r>
            <a:r>
              <a:rPr lang="en-US" dirty="0"/>
              <a:t> &amp; </a:t>
            </a:r>
            <a:r>
              <a:rPr lang="en-US" i="1" dirty="0"/>
              <a:t>closing</a:t>
            </a:r>
            <a:r>
              <a:rPr lang="en-US" dirty="0"/>
              <a:t> tags we only add the properties to the </a:t>
            </a:r>
            <a:r>
              <a:rPr lang="en-US" i="1" dirty="0"/>
              <a:t>opening</a:t>
            </a:r>
            <a:r>
              <a:rPr lang="en-US" dirty="0"/>
              <a:t> tag, so</a:t>
            </a:r>
            <a:r>
              <a:rPr lang="en-US" dirty="0" smtClean="0"/>
              <a:t>:</a:t>
            </a:r>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r>
              <a:rPr lang="en-US" dirty="0" smtClean="0"/>
              <a:t>And </a:t>
            </a:r>
            <a:r>
              <a:rPr lang="en-US" dirty="0"/>
              <a:t>given that we are talking about small details: </a:t>
            </a:r>
            <a:r>
              <a:rPr lang="en-US" i="1" dirty="0"/>
              <a:t>objects</a:t>
            </a:r>
            <a:r>
              <a:rPr lang="en-US" dirty="0"/>
              <a:t> that are inside other </a:t>
            </a:r>
            <a:r>
              <a:rPr lang="en-US" i="1" dirty="0"/>
              <a:t>objects</a:t>
            </a:r>
            <a:r>
              <a:rPr lang="en-US" dirty="0"/>
              <a:t> are called </a:t>
            </a:r>
            <a:r>
              <a:rPr lang="en-US" i="1" dirty="0"/>
              <a:t>children</a:t>
            </a:r>
            <a:r>
              <a:rPr lang="en-US" dirty="0"/>
              <a:t>. The </a:t>
            </a:r>
            <a:r>
              <a:rPr lang="en-US" i="1" dirty="0" err="1"/>
              <a:t>object</a:t>
            </a:r>
            <a:r>
              <a:rPr lang="en-US" dirty="0" err="1"/>
              <a:t>that</a:t>
            </a:r>
            <a:r>
              <a:rPr lang="en-US" dirty="0"/>
              <a:t> contains them is called the </a:t>
            </a:r>
            <a:r>
              <a:rPr lang="en-US" i="1" dirty="0"/>
              <a:t>parent object</a:t>
            </a:r>
            <a:r>
              <a:rPr lang="en-US" dirty="0"/>
              <a:t>.</a:t>
            </a:r>
          </a:p>
          <a:p>
            <a:pPr marL="0" indent="0" algn="just">
              <a:buNone/>
            </a:pPr>
            <a:endParaRPr lang="en-US" dirty="0"/>
          </a:p>
        </p:txBody>
      </p:sp>
      <p:sp>
        <p:nvSpPr>
          <p:cNvPr id="4" name="Rectangle 3"/>
          <p:cNvSpPr/>
          <p:nvPr/>
        </p:nvSpPr>
        <p:spPr>
          <a:xfrm>
            <a:off x="959891" y="3226394"/>
            <a:ext cx="6450843" cy="1477328"/>
          </a:xfrm>
          <a:prstGeom prst="rect">
            <a:avLst/>
          </a:prstGeom>
        </p:spPr>
        <p:txBody>
          <a:bodyPr wrap="square">
            <a:spAutoFit/>
          </a:bodyPr>
          <a:lstStyle/>
          <a:p>
            <a:r>
              <a:rPr lang="en-US" dirty="0">
                <a:solidFill>
                  <a:srgbClr val="FFFFFF"/>
                </a:solidFill>
                <a:latin typeface="Source Code Pro Regular"/>
              </a:rPr>
              <a:t>/ Only need properties </a:t>
            </a:r>
            <a:r>
              <a:rPr lang="en-US" dirty="0">
                <a:solidFill>
                  <a:srgbClr val="C3E88D"/>
                </a:solidFill>
                <a:latin typeface="Source Code Pro Regular"/>
              </a:rPr>
              <a:t>on</a:t>
            </a:r>
            <a:r>
              <a:rPr lang="en-US" dirty="0">
                <a:solidFill>
                  <a:srgbClr val="FFFFFF"/>
                </a:solidFill>
                <a:latin typeface="Source Code Pro Regular"/>
              </a:rPr>
              <a:t> </a:t>
            </a:r>
            <a:r>
              <a:rPr lang="en-US" dirty="0">
                <a:solidFill>
                  <a:srgbClr val="C3E88D"/>
                </a:solidFill>
                <a:latin typeface="Source Code Pro Regular"/>
              </a:rPr>
              <a:t>this</a:t>
            </a:r>
            <a:r>
              <a:rPr lang="en-US" dirty="0">
                <a:solidFill>
                  <a:srgbClr val="FFFFFF"/>
                </a:solidFill>
                <a:latin typeface="Source Code Pro Regular"/>
              </a:rPr>
              <a:t> one. </a:t>
            </a:r>
            <a:endParaRPr lang="en-US" dirty="0" smtClean="0">
              <a:solidFill>
                <a:srgbClr val="FFFFFF"/>
              </a:solidFill>
              <a:latin typeface="Source Code Pro Regular"/>
            </a:endParaRPr>
          </a:p>
          <a:p>
            <a:r>
              <a:rPr lang="en-US" dirty="0" smtClean="0">
                <a:solidFill>
                  <a:srgbClr val="FFFFFF"/>
                </a:solidFill>
                <a:latin typeface="Source Code Pro Regular"/>
              </a:rPr>
              <a:t>v </a:t>
            </a:r>
            <a:r>
              <a:rPr lang="en-US" dirty="0">
                <a:solidFill>
                  <a:srgbClr val="FFFFFF"/>
                </a:solidFill>
                <a:latin typeface="Source Code Pro Regular"/>
              </a:rPr>
              <a:t>&lt;StackPanel Orientation=</a:t>
            </a:r>
            <a:r>
              <a:rPr lang="en-US" dirty="0">
                <a:solidFill>
                  <a:srgbClr val="C3E88D"/>
                </a:solidFill>
                <a:latin typeface="Source Code Pro Regular"/>
              </a:rPr>
              <a:t>"Horizontal</a:t>
            </a:r>
            <a:r>
              <a:rPr lang="en-US" dirty="0" smtClean="0">
                <a:solidFill>
                  <a:srgbClr val="C3E88D"/>
                </a:solidFill>
                <a:latin typeface="Source Code Pro Regular"/>
              </a:rPr>
              <a:t>"</a:t>
            </a:r>
            <a:r>
              <a:rPr lang="en-US" dirty="0" smtClean="0">
                <a:solidFill>
                  <a:srgbClr val="FFFFFF"/>
                </a:solidFill>
                <a:latin typeface="Source Code Pro Regular"/>
              </a:rPr>
              <a:t>&gt;</a:t>
            </a:r>
          </a:p>
          <a:p>
            <a:r>
              <a:rPr lang="en-US" dirty="0" smtClean="0">
                <a:solidFill>
                  <a:srgbClr val="FFFFFF"/>
                </a:solidFill>
                <a:latin typeface="Source Code Pro Regular"/>
              </a:rPr>
              <a:t>&lt;/</a:t>
            </a:r>
            <a:r>
              <a:rPr lang="en-US" dirty="0">
                <a:solidFill>
                  <a:srgbClr val="FFFFFF"/>
                </a:solidFill>
                <a:latin typeface="Source Code Pro Regular"/>
              </a:rPr>
              <a:t>StackPanel&gt;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a:t>
            </a:r>
            <a:r>
              <a:rPr lang="en-US" dirty="0">
                <a:solidFill>
                  <a:srgbClr val="FFFFFF"/>
                </a:solidFill>
                <a:latin typeface="Source Code Pro Regular"/>
              </a:rPr>
              <a:t>We are not allowed to </a:t>
            </a:r>
            <a:r>
              <a:rPr lang="en-US" dirty="0">
                <a:solidFill>
                  <a:srgbClr val="C3E88D"/>
                </a:solidFill>
                <a:latin typeface="Source Code Pro Regular"/>
              </a:rPr>
              <a:t>set</a:t>
            </a:r>
            <a:r>
              <a:rPr lang="en-US" dirty="0">
                <a:solidFill>
                  <a:srgbClr val="FFFFFF"/>
                </a:solidFill>
                <a:latin typeface="Source Code Pro Regular"/>
              </a:rPr>
              <a:t> properties here!</a:t>
            </a:r>
            <a:endParaRPr lang="en-US" dirty="0"/>
          </a:p>
        </p:txBody>
      </p:sp>
    </p:spTree>
    <p:extLst>
      <p:ext uri="{BB962C8B-B14F-4D97-AF65-F5344CB8AC3E}">
        <p14:creationId xmlns:p14="http://schemas.microsoft.com/office/powerpoint/2010/main" val="988220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Using this knowledge cont’</a:t>
            </a:r>
            <a:endParaRPr lang="en-US" dirty="0"/>
          </a:p>
        </p:txBody>
      </p:sp>
      <p:sp>
        <p:nvSpPr>
          <p:cNvPr id="3" name="Content Placeholder 2"/>
          <p:cNvSpPr>
            <a:spLocks noGrp="1"/>
          </p:cNvSpPr>
          <p:nvPr>
            <p:ph idx="1"/>
          </p:nvPr>
        </p:nvSpPr>
        <p:spPr/>
        <p:txBody>
          <a:bodyPr/>
          <a:lstStyle/>
          <a:p>
            <a:r>
              <a:rPr lang="en-US" dirty="0"/>
              <a:t>Before we wrap up this part lets annotate our UX again with what we have learned</a:t>
            </a: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Rectangle 3"/>
          <p:cNvSpPr/>
          <p:nvPr/>
        </p:nvSpPr>
        <p:spPr>
          <a:xfrm>
            <a:off x="641445" y="3134647"/>
            <a:ext cx="10740553" cy="2862322"/>
          </a:xfrm>
          <a:prstGeom prst="rect">
            <a:avLst/>
          </a:prstGeom>
        </p:spPr>
        <p:txBody>
          <a:bodyPr wrap="square">
            <a:spAutoFit/>
          </a:bodyPr>
          <a:lstStyle/>
          <a:p>
            <a:r>
              <a:rPr lang="en-US" dirty="0">
                <a:solidFill>
                  <a:srgbClr val="FFFFFF"/>
                </a:solidFill>
                <a:latin typeface="Source Code Pro Regular"/>
              </a:rPr>
              <a:t>------------------------------------ Opening </a:t>
            </a:r>
            <a:r>
              <a:rPr lang="en-US" dirty="0">
                <a:solidFill>
                  <a:srgbClr val="FF5370"/>
                </a:solidFill>
                <a:latin typeface="Source Code Pro Regular"/>
              </a:rPr>
              <a:t>tag</a:t>
            </a:r>
            <a:r>
              <a:rPr lang="en-US" dirty="0">
                <a:solidFill>
                  <a:srgbClr val="FFFFFF"/>
                </a:solidFill>
                <a:latin typeface="Source Code Pro Regular"/>
              </a:rPr>
              <a:t> (named StackPanel). Parent to two objects</a:t>
            </a:r>
            <a:r>
              <a:rPr lang="en-US" dirty="0" smtClean="0">
                <a:solidFill>
                  <a:srgbClr val="FFFFFF"/>
                </a:solidFill>
                <a:latin typeface="Source Code Pro Regular"/>
              </a:rPr>
              <a:t>.</a:t>
            </a:r>
          </a:p>
          <a:p>
            <a:r>
              <a:rPr lang="en-US" dirty="0" smtClean="0">
                <a:solidFill>
                  <a:srgbClr val="FFFFFF"/>
                </a:solidFill>
                <a:latin typeface="Source Code Pro Regular"/>
              </a:rPr>
              <a:t>/	 </a:t>
            </a:r>
            <a:r>
              <a:rPr lang="en-US" dirty="0">
                <a:solidFill>
                  <a:srgbClr val="FFFFFF"/>
                </a:solidFill>
                <a:latin typeface="Source Code Pro Regular"/>
              </a:rPr>
              <a:t>------------------------ Has an Orientation Property </a:t>
            </a:r>
            <a:endParaRPr lang="en-US" dirty="0" smtClean="0">
              <a:solidFill>
                <a:srgbClr val="FFFFFF"/>
              </a:solidFill>
              <a:latin typeface="Source Code Pro Regular"/>
            </a:endParaRPr>
          </a:p>
          <a:p>
            <a:r>
              <a:rPr lang="en-US" dirty="0" smtClean="0">
                <a:solidFill>
                  <a:srgbClr val="FFFFFF"/>
                </a:solidFill>
                <a:latin typeface="Source Code Pro Regular"/>
              </a:rPr>
              <a:t>/	 </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V	V  </a:t>
            </a:r>
          </a:p>
          <a:p>
            <a:r>
              <a:rPr lang="en-US" dirty="0" smtClean="0">
                <a:solidFill>
                  <a:srgbClr val="FFFFFF"/>
                </a:solidFill>
                <a:latin typeface="Source Code Pro Regular"/>
              </a:rPr>
              <a:t>&lt;</a:t>
            </a:r>
            <a:r>
              <a:rPr lang="en-US" dirty="0">
                <a:solidFill>
                  <a:srgbClr val="FFFFFF"/>
                </a:solidFill>
                <a:latin typeface="Source Code Pro Regular"/>
              </a:rPr>
              <a:t>StackPanel Orientation=</a:t>
            </a:r>
            <a:r>
              <a:rPr lang="en-US" dirty="0">
                <a:solidFill>
                  <a:srgbClr val="C3E88D"/>
                </a:solidFill>
                <a:latin typeface="Source Code Pro Regular"/>
              </a:rPr>
              <a:t>"Horizontal"</a:t>
            </a:r>
            <a:r>
              <a:rPr lang="en-US" dirty="0">
                <a:solidFill>
                  <a:srgbClr val="FFFFFF"/>
                </a:solidFill>
                <a:latin typeface="Source Code Pro Regular"/>
              </a:rPr>
              <a:t>&gt;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&lt;</a:t>
            </a:r>
            <a:r>
              <a:rPr lang="en-US" dirty="0">
                <a:solidFill>
                  <a:srgbClr val="FFFFFF"/>
                </a:solidFill>
                <a:latin typeface="Source Code Pro Regular"/>
              </a:rPr>
              <a:t>Text Value=</a:t>
            </a:r>
            <a:r>
              <a:rPr lang="en-US" dirty="0">
                <a:solidFill>
                  <a:srgbClr val="C3E88D"/>
                </a:solidFill>
                <a:latin typeface="Source Code Pro Regular"/>
              </a:rPr>
              <a:t>"Hello Jim!"</a:t>
            </a:r>
            <a:r>
              <a:rPr lang="en-US" dirty="0">
                <a:solidFill>
                  <a:srgbClr val="FFFFFF"/>
                </a:solidFill>
                <a:latin typeface="Source Code Pro Regular"/>
              </a:rPr>
              <a:t> /&gt; &lt;----------- Child </a:t>
            </a:r>
            <a:r>
              <a:rPr lang="en-US" dirty="0">
                <a:solidFill>
                  <a:srgbClr val="C3E88D"/>
                </a:solidFill>
                <a:latin typeface="Source Code Pro Regular"/>
              </a:rPr>
              <a:t>object</a:t>
            </a:r>
            <a:r>
              <a:rPr lang="en-US" dirty="0">
                <a:solidFill>
                  <a:srgbClr val="FFFFFF"/>
                </a:solidFill>
                <a:latin typeface="Source Code Pro Regular"/>
              </a:rPr>
              <a:t> / self closing tag / Has a Value Property </a:t>
            </a:r>
            <a:r>
              <a:rPr lang="en-US" dirty="0" smtClean="0">
                <a:solidFill>
                  <a:srgbClr val="FFFFFF"/>
                </a:solidFill>
                <a:latin typeface="Source Code Pro Regular"/>
              </a:rPr>
              <a:t>	&lt;</a:t>
            </a:r>
            <a:r>
              <a:rPr lang="en-US" dirty="0">
                <a:solidFill>
                  <a:srgbClr val="FFFFFF"/>
                </a:solidFill>
                <a:latin typeface="Source Code Pro Regular"/>
              </a:rPr>
              <a:t>Text Value=</a:t>
            </a:r>
            <a:r>
              <a:rPr lang="en-US" dirty="0">
                <a:solidFill>
                  <a:srgbClr val="C3E88D"/>
                </a:solidFill>
                <a:latin typeface="Source Code Pro Regular"/>
              </a:rPr>
              <a:t>"World"</a:t>
            </a:r>
            <a:r>
              <a:rPr lang="en-US" dirty="0">
                <a:solidFill>
                  <a:srgbClr val="FFFFFF"/>
                </a:solidFill>
                <a:latin typeface="Source Code Pro Regular"/>
              </a:rPr>
              <a:t> /&gt; &lt;--------------- Another child / self closing tag / Has a Value Property &lt;/StackPanel&gt;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FFFF"/>
                </a:solidFill>
                <a:latin typeface="Source Code Pro Regular"/>
              </a:rPr>
              <a:t>	------------------------------------ </a:t>
            </a:r>
            <a:r>
              <a:rPr lang="en-US" dirty="0">
                <a:solidFill>
                  <a:srgbClr val="FFFFFF"/>
                </a:solidFill>
                <a:latin typeface="Source Code Pro Regular"/>
              </a:rPr>
              <a:t>Closing tag</a:t>
            </a:r>
            <a:endParaRPr lang="en-US" dirty="0"/>
          </a:p>
        </p:txBody>
      </p:sp>
    </p:spTree>
    <p:extLst>
      <p:ext uri="{BB962C8B-B14F-4D97-AF65-F5344CB8AC3E}">
        <p14:creationId xmlns:p14="http://schemas.microsoft.com/office/powerpoint/2010/main" val="62163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a:t>
            </a:r>
            <a:r>
              <a:rPr lang="en-US" dirty="0" smtClean="0"/>
              <a:t>Quickstart</a:t>
            </a:r>
            <a:endParaRPr lang="en-US" dirty="0"/>
          </a:p>
        </p:txBody>
      </p:sp>
      <p:sp>
        <p:nvSpPr>
          <p:cNvPr id="3" name="Content Placeholder 2"/>
          <p:cNvSpPr>
            <a:spLocks noGrp="1"/>
          </p:cNvSpPr>
          <p:nvPr>
            <p:ph idx="1"/>
          </p:nvPr>
        </p:nvSpPr>
        <p:spPr/>
        <p:txBody>
          <a:bodyPr/>
          <a:lstStyle/>
          <a:p>
            <a:pPr algn="just"/>
            <a:r>
              <a:rPr lang="en-US" dirty="0"/>
              <a:t>This is a step-by-step tutorial that takes you through setting up Fuse and creating your first project. Should you happen to run into problems during installation, please let us know!</a:t>
            </a:r>
          </a:p>
          <a:p>
            <a:pPr marL="0" indent="0" algn="just">
              <a:buNone/>
            </a:pPr>
            <a:endParaRPr lang="en-US" dirty="0"/>
          </a:p>
        </p:txBody>
      </p:sp>
    </p:spTree>
    <p:extLst>
      <p:ext uri="{BB962C8B-B14F-4D97-AF65-F5344CB8AC3E}">
        <p14:creationId xmlns:p14="http://schemas.microsoft.com/office/powerpoint/2010/main" val="3514487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Classes</a:t>
            </a:r>
            <a:endParaRPr lang="en-US" dirty="0"/>
          </a:p>
        </p:txBody>
      </p:sp>
      <p:sp>
        <p:nvSpPr>
          <p:cNvPr id="3" name="Content Placeholder 2"/>
          <p:cNvSpPr>
            <a:spLocks noGrp="1"/>
          </p:cNvSpPr>
          <p:nvPr>
            <p:ph idx="1"/>
          </p:nvPr>
        </p:nvSpPr>
        <p:spPr>
          <a:xfrm>
            <a:off x="818712" y="2222287"/>
            <a:ext cx="10554574" cy="3636511"/>
          </a:xfrm>
        </p:spPr>
        <p:txBody>
          <a:bodyPr/>
          <a:lstStyle/>
          <a:p>
            <a:pPr algn="just"/>
            <a:r>
              <a:rPr lang="en-US" dirty="0"/>
              <a:t>A class defines a </a:t>
            </a:r>
            <a:r>
              <a:rPr lang="en-US" i="1" dirty="0"/>
              <a:t>recipe</a:t>
            </a:r>
            <a:r>
              <a:rPr lang="en-US" dirty="0"/>
              <a:t> for an </a:t>
            </a:r>
            <a:r>
              <a:rPr lang="en-US" i="1" dirty="0"/>
              <a:t>object</a:t>
            </a:r>
            <a:r>
              <a:rPr lang="en-US" dirty="0"/>
              <a:t>. Fuse has lots of useful objects defined for you but very soon you will want to define your own.</a:t>
            </a:r>
          </a:p>
          <a:p>
            <a:pPr algn="just"/>
            <a:r>
              <a:rPr lang="en-US" dirty="0"/>
              <a:t>Luckily all we have to do is make something we like and then tell Fuse that this is a recipe for making </a:t>
            </a:r>
            <a:r>
              <a:rPr lang="en-US" i="1" dirty="0"/>
              <a:t>objects</a:t>
            </a:r>
            <a:r>
              <a:rPr lang="en-US" dirty="0"/>
              <a:t> just like it.</a:t>
            </a:r>
          </a:p>
          <a:p>
            <a:pPr algn="just"/>
            <a:r>
              <a:rPr lang="en-US" dirty="0"/>
              <a:t>For example, let's say we make a </a:t>
            </a:r>
            <a:r>
              <a:rPr lang="en-US" dirty="0" smtClean="0"/>
              <a:t>nice </a:t>
            </a:r>
            <a:r>
              <a:rPr lang="en-US" b="1" u="sng" dirty="0" smtClean="0"/>
              <a:t>Rectangle</a:t>
            </a:r>
            <a:r>
              <a:rPr lang="en-US" dirty="0" smtClean="0"/>
              <a:t> with a </a:t>
            </a:r>
            <a:r>
              <a:rPr lang="en-US" b="1" u="sng" dirty="0" smtClean="0"/>
              <a:t>Text</a:t>
            </a:r>
            <a:r>
              <a:rPr lang="en-US" dirty="0" smtClean="0"/>
              <a:t> </a:t>
            </a:r>
            <a:r>
              <a:rPr lang="en-US" dirty="0"/>
              <a:t>object inside it:</a:t>
            </a:r>
            <a:endParaRPr lang="en-US" b="1" u="sng" dirty="0"/>
          </a:p>
        </p:txBody>
      </p:sp>
      <p:sp>
        <p:nvSpPr>
          <p:cNvPr id="4" name="Rectangle 3"/>
          <p:cNvSpPr/>
          <p:nvPr/>
        </p:nvSpPr>
        <p:spPr>
          <a:xfrm>
            <a:off x="2583976" y="5212467"/>
            <a:ext cx="6096000" cy="923330"/>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"#f0a"</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	&lt;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"Button"</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927064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Classes</a:t>
            </a:r>
            <a:endParaRPr lang="en-US" dirty="0"/>
          </a:p>
        </p:txBody>
      </p:sp>
      <p:sp>
        <p:nvSpPr>
          <p:cNvPr id="3" name="Content Placeholder 2"/>
          <p:cNvSpPr>
            <a:spLocks noGrp="1"/>
          </p:cNvSpPr>
          <p:nvPr>
            <p:ph idx="1"/>
          </p:nvPr>
        </p:nvSpPr>
        <p:spPr/>
        <p:txBody>
          <a:bodyPr/>
          <a:lstStyle/>
          <a:p>
            <a:pPr algn="just"/>
            <a:r>
              <a:rPr lang="en-US" dirty="0"/>
              <a:t>Later on we decide we want to use this in lots of places in our app. All we have to do to turn this into </a:t>
            </a:r>
            <a:r>
              <a:rPr lang="en-US" dirty="0" smtClean="0"/>
              <a:t>a </a:t>
            </a:r>
            <a:r>
              <a:rPr lang="en-US" b="1" u="sng" dirty="0" smtClean="0"/>
              <a:t>Class</a:t>
            </a:r>
            <a:r>
              <a:rPr lang="en-US" dirty="0" smtClean="0"/>
              <a:t> </a:t>
            </a:r>
            <a:r>
              <a:rPr lang="en-US" dirty="0"/>
              <a:t>(a recipe for objects) is </a:t>
            </a:r>
            <a:r>
              <a:rPr lang="en-US" dirty="0" smtClean="0"/>
              <a:t>use </a:t>
            </a:r>
            <a:r>
              <a:rPr lang="en-US" b="1" u="sng" dirty="0" smtClean="0"/>
              <a:t>ux:Class</a:t>
            </a:r>
            <a:r>
              <a:rPr lang="en-US" dirty="0" smtClean="0"/>
              <a:t> </a:t>
            </a:r>
            <a:r>
              <a:rPr lang="en-US" dirty="0"/>
              <a:t>and give it a name</a:t>
            </a:r>
            <a:r>
              <a:rPr lang="en-US" dirty="0" smtClean="0"/>
              <a:t>.</a:t>
            </a:r>
          </a:p>
          <a:p>
            <a:pPr algn="just"/>
            <a:endParaRPr lang="en-US" b="1" u="sng" dirty="0"/>
          </a:p>
          <a:p>
            <a:pPr algn="just"/>
            <a:endParaRPr lang="en-US" b="1" u="sng" dirty="0" smtClean="0"/>
          </a:p>
          <a:p>
            <a:pPr algn="just"/>
            <a:endParaRPr lang="en-US" b="1" u="sng" dirty="0"/>
          </a:p>
          <a:p>
            <a:pPr algn="just"/>
            <a:r>
              <a:rPr lang="en-US" dirty="0"/>
              <a:t>And now we can use it just like any other object that came with Fuse!</a:t>
            </a:r>
            <a:endParaRPr lang="en-US" b="1" u="sng" dirty="0"/>
          </a:p>
        </p:txBody>
      </p:sp>
      <p:sp>
        <p:nvSpPr>
          <p:cNvPr id="4" name="Rectangle 3"/>
          <p:cNvSpPr/>
          <p:nvPr/>
        </p:nvSpPr>
        <p:spPr>
          <a:xfrm>
            <a:off x="1451212" y="3717376"/>
            <a:ext cx="6096000" cy="923330"/>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"TextRectangle"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"#f0a"</a:t>
            </a:r>
            <a:r>
              <a:rPr lang="en-US" dirty="0">
                <a:solidFill>
                  <a:srgbClr val="7DCBC4"/>
                </a:solidFill>
                <a:latin typeface="Source Code Pro Regular"/>
              </a:rPr>
              <a:t>&gt;</a:t>
            </a:r>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"Button"</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a:p>
        </p:txBody>
      </p:sp>
      <p:sp>
        <p:nvSpPr>
          <p:cNvPr id="5" name="Rectangle 4"/>
          <p:cNvSpPr/>
          <p:nvPr/>
        </p:nvSpPr>
        <p:spPr>
          <a:xfrm>
            <a:off x="1451212" y="5489466"/>
            <a:ext cx="2044214"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TextRectangle</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1622354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Introduction to </a:t>
            </a:r>
            <a:r>
              <a:rPr lang="en-US" b="0" dirty="0" smtClean="0"/>
              <a:t>Layout</a:t>
            </a:r>
            <a:endParaRPr lang="en-US" dirty="0"/>
          </a:p>
        </p:txBody>
      </p:sp>
      <p:sp>
        <p:nvSpPr>
          <p:cNvPr id="3" name="Content Placeholder 2"/>
          <p:cNvSpPr>
            <a:spLocks noGrp="1"/>
          </p:cNvSpPr>
          <p:nvPr>
            <p:ph idx="1"/>
          </p:nvPr>
        </p:nvSpPr>
        <p:spPr/>
        <p:txBody>
          <a:bodyPr>
            <a:normAutofit lnSpcReduction="10000"/>
          </a:bodyPr>
          <a:lstStyle/>
          <a:p>
            <a:pPr algn="just"/>
            <a:r>
              <a:rPr lang="en-US" dirty="0"/>
              <a:t>As we mentioned in the previous section; layout is the act of sizing and positioning elements on the screen. Since our apps are expected to run on a ton of different screen sizes, with different aspect ratios and pixel densities, creating app layouts is not as simple in the real world as it is in a prototyping tool. Now, that doesn't necessarily make it harder, you just have to be aware of how to properly structure things in order to get the expected layout on your various devices.</a:t>
            </a:r>
          </a:p>
          <a:p>
            <a:pPr algn="just"/>
            <a:r>
              <a:rPr lang="en-US" dirty="0"/>
              <a:t>We do this in Fuse by grouping objects together using various </a:t>
            </a:r>
            <a:r>
              <a:rPr lang="en-US" dirty="0" smtClean="0"/>
              <a:t>different </a:t>
            </a:r>
            <a:r>
              <a:rPr lang="en-US" b="1" u="sng" dirty="0" smtClean="0"/>
              <a:t>Panel</a:t>
            </a:r>
            <a:r>
              <a:rPr lang="en-US" dirty="0" smtClean="0"/>
              <a:t> </a:t>
            </a:r>
            <a:r>
              <a:rPr lang="en-US" dirty="0"/>
              <a:t>types, each with their own layout behavior. Panels are in charge of positioning their children according to different predefined layout rules. In this section we'll cover the most important ones, and how they can be used together to easily create almost any app layout</a:t>
            </a:r>
            <a:r>
              <a:rPr lang="en-US" dirty="0" smtClean="0"/>
              <a:t>.</a:t>
            </a:r>
          </a:p>
          <a:p>
            <a:r>
              <a:rPr lang="en-US" dirty="0"/>
              <a:t>Before we get started looking at the various layout types, there are a couple concepts you should be aware of</a:t>
            </a:r>
            <a:r>
              <a:rPr lang="en-US" dirty="0" smtClean="0"/>
              <a:t>.</a:t>
            </a:r>
            <a:endParaRPr lang="en-US" dirty="0"/>
          </a:p>
        </p:txBody>
      </p:sp>
    </p:spTree>
    <p:extLst>
      <p:ext uri="{BB962C8B-B14F-4D97-AF65-F5344CB8AC3E}">
        <p14:creationId xmlns:p14="http://schemas.microsoft.com/office/powerpoint/2010/main" val="2006911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Available </a:t>
            </a:r>
            <a:r>
              <a:rPr lang="en-US" b="0" dirty="0" smtClean="0"/>
              <a:t>space</a:t>
            </a:r>
            <a:endParaRPr lang="en-US" dirty="0"/>
          </a:p>
        </p:txBody>
      </p:sp>
      <p:sp>
        <p:nvSpPr>
          <p:cNvPr id="3" name="Content Placeholder 2"/>
          <p:cNvSpPr>
            <a:spLocks noGrp="1"/>
          </p:cNvSpPr>
          <p:nvPr>
            <p:ph idx="1"/>
          </p:nvPr>
        </p:nvSpPr>
        <p:spPr>
          <a:xfrm>
            <a:off x="818712" y="2222287"/>
            <a:ext cx="4722279" cy="4519707"/>
          </a:xfrm>
        </p:spPr>
        <p:txBody>
          <a:bodyPr/>
          <a:lstStyle/>
          <a:p>
            <a:pPr algn="just"/>
            <a:r>
              <a:rPr lang="en-US" dirty="0"/>
              <a:t>Each panel is in charge of assigning a size and position to all of its children. Each object (not just panels) has a certain available space in which it must place its children. How this size is determined can vary depending on the panel type, but most often it is assigned by the panels parent object, in just the same way as the panel assigns a size to its own children. It is a recursive process, where the available space is shrunk (or sometimes just kept the same) in each layer.</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405" y="2423131"/>
            <a:ext cx="4108461" cy="4108461"/>
          </a:xfrm>
          <a:prstGeom prst="rect">
            <a:avLst/>
          </a:prstGeom>
        </p:spPr>
      </p:pic>
    </p:spTree>
    <p:extLst>
      <p:ext uri="{BB962C8B-B14F-4D97-AF65-F5344CB8AC3E}">
        <p14:creationId xmlns:p14="http://schemas.microsoft.com/office/powerpoint/2010/main" val="1816666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Alignment</a:t>
            </a:r>
            <a:endParaRPr lang="en-US" b="0" dirty="0"/>
          </a:p>
        </p:txBody>
      </p:sp>
      <p:sp>
        <p:nvSpPr>
          <p:cNvPr id="3" name="Content Placeholder 2"/>
          <p:cNvSpPr>
            <a:spLocks noGrp="1"/>
          </p:cNvSpPr>
          <p:nvPr>
            <p:ph idx="1"/>
          </p:nvPr>
        </p:nvSpPr>
        <p:spPr>
          <a:xfrm>
            <a:off x="818712" y="2222287"/>
            <a:ext cx="10554574" cy="4929140"/>
          </a:xfrm>
        </p:spPr>
        <p:txBody>
          <a:bodyPr>
            <a:normAutofit/>
          </a:bodyPr>
          <a:lstStyle/>
          <a:p>
            <a:r>
              <a:rPr lang="en-US" dirty="0"/>
              <a:t>All visual objects can also have </a:t>
            </a:r>
            <a:r>
              <a:rPr lang="en-US" dirty="0" smtClean="0"/>
              <a:t>an </a:t>
            </a:r>
            <a:r>
              <a:rPr lang="en-US" b="1" u="sng" dirty="0" smtClean="0"/>
              <a:t>Alignment</a:t>
            </a:r>
            <a:r>
              <a:rPr lang="en-US" dirty="0" smtClean="0"/>
              <a:t> </a:t>
            </a:r>
            <a:r>
              <a:rPr lang="en-US" dirty="0"/>
              <a:t>, which determines how an element should place itself in the case where it is smaller than its available space</a:t>
            </a:r>
            <a:r>
              <a:rPr lang="en-US" dirty="0" smtClean="0"/>
              <a:t>.</a:t>
            </a:r>
          </a:p>
          <a:p>
            <a:r>
              <a:rPr lang="en-US" dirty="0"/>
              <a:t>The </a:t>
            </a:r>
            <a:r>
              <a:rPr lang="en-US" b="1" u="sng" dirty="0" smtClean="0"/>
              <a:t>Alignment</a:t>
            </a:r>
            <a:r>
              <a:rPr lang="en-US" dirty="0" smtClean="0"/>
              <a:t> </a:t>
            </a:r>
            <a:r>
              <a:rPr lang="en-US" dirty="0"/>
              <a:t>property can be set to one of the following values</a:t>
            </a:r>
            <a:r>
              <a:rPr lang="en-US" dirty="0" smtClean="0"/>
              <a:t>:</a:t>
            </a:r>
          </a:p>
          <a:p>
            <a:pPr lvl="1"/>
            <a:r>
              <a:rPr lang="en-US" altLang="en-US" dirty="0"/>
              <a:t>Default - Stretches the object in all </a:t>
            </a:r>
            <a:r>
              <a:rPr lang="en-US" altLang="en-US" dirty="0" smtClean="0"/>
              <a:t>directions</a:t>
            </a:r>
          </a:p>
          <a:p>
            <a:pPr lvl="1"/>
            <a:r>
              <a:rPr lang="en-US" altLang="en-US" dirty="0"/>
              <a:t>Left - Aligns element to the left</a:t>
            </a:r>
          </a:p>
          <a:p>
            <a:pPr lvl="1" fontAlgn="base">
              <a:lnSpc>
                <a:spcPct val="170000"/>
              </a:lnSpc>
            </a:pPr>
            <a:r>
              <a:rPr lang="en-US" altLang="en-US" dirty="0" err="1" smtClean="0"/>
              <a:t>HorizontalCenter</a:t>
            </a:r>
            <a:r>
              <a:rPr lang="en-US" altLang="en-US" dirty="0"/>
              <a:t> - Centers element horizontally</a:t>
            </a:r>
          </a:p>
          <a:p>
            <a:pPr lvl="1" fontAlgn="base">
              <a:lnSpc>
                <a:spcPct val="170000"/>
              </a:lnSpc>
            </a:pPr>
            <a:r>
              <a:rPr lang="en-US" altLang="en-US" dirty="0"/>
              <a:t>Right - Aligns element to the right</a:t>
            </a:r>
          </a:p>
          <a:p>
            <a:pPr lvl="1" fontAlgn="base">
              <a:lnSpc>
                <a:spcPct val="170000"/>
              </a:lnSpc>
            </a:pPr>
            <a:r>
              <a:rPr lang="en-US" altLang="en-US" dirty="0"/>
              <a:t>Top - Aligns element to the top.</a:t>
            </a:r>
          </a:p>
          <a:p>
            <a:pPr lvl="1" fontAlgn="base">
              <a:lnSpc>
                <a:spcPct val="170000"/>
              </a:lnSpc>
            </a:pPr>
            <a:r>
              <a:rPr lang="en-US" altLang="en-US" dirty="0" err="1"/>
              <a:t>VerticalCenter</a:t>
            </a:r>
            <a:r>
              <a:rPr lang="en-US" altLang="en-US" dirty="0"/>
              <a:t> - Centers element vertically.</a:t>
            </a:r>
          </a:p>
          <a:p>
            <a:pPr marL="0" lvl="0" indent="0" defTabSz="914400" eaLnBrk="0" fontAlgn="base" hangingPunct="0">
              <a:spcBef>
                <a:spcPct val="0"/>
              </a:spcBef>
              <a:spcAft>
                <a:spcPct val="0"/>
              </a:spcAft>
              <a:buClrTx/>
              <a:buNone/>
            </a:pPr>
            <a:endParaRPr lang="en-US" altLang="en-US" dirty="0">
              <a:latin typeface="Arial" panose="020B0604020202020204" pitchFamily="34" charset="0"/>
            </a:endParaRPr>
          </a:p>
          <a:p>
            <a:endParaRPr lang="en-US" dirty="0" smtClean="0"/>
          </a:p>
          <a:p>
            <a:endParaRPr lang="en-US" b="1" u="sng" dirty="0"/>
          </a:p>
        </p:txBody>
      </p:sp>
    </p:spTree>
    <p:extLst>
      <p:ext uri="{BB962C8B-B14F-4D97-AF65-F5344CB8AC3E}">
        <p14:creationId xmlns:p14="http://schemas.microsoft.com/office/powerpoint/2010/main" val="2288800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Alignment cont’</a:t>
            </a:r>
            <a:endParaRPr lang="en-US" dirty="0"/>
          </a:p>
        </p:txBody>
      </p:sp>
      <p:sp>
        <p:nvSpPr>
          <p:cNvPr id="3" name="Content Placeholder 2"/>
          <p:cNvSpPr>
            <a:spLocks noGrp="1"/>
          </p:cNvSpPr>
          <p:nvPr>
            <p:ph idx="1"/>
          </p:nvPr>
        </p:nvSpPr>
        <p:spPr>
          <a:xfrm>
            <a:off x="818712" y="2222287"/>
            <a:ext cx="10554574" cy="4410525"/>
          </a:xfrm>
        </p:spPr>
        <p:txBody>
          <a:bodyPr>
            <a:normAutofit fontScale="70000" lnSpcReduction="20000"/>
          </a:bodyPr>
          <a:lstStyle/>
          <a:p>
            <a:pPr lvl="1" fontAlgn="base">
              <a:lnSpc>
                <a:spcPct val="170000"/>
              </a:lnSpc>
            </a:pPr>
            <a:r>
              <a:rPr lang="en-US" altLang="en-US" sz="1900" dirty="0"/>
              <a:t>Bottom - Aligns element to the bottom</a:t>
            </a:r>
          </a:p>
          <a:p>
            <a:pPr lvl="1" fontAlgn="base">
              <a:lnSpc>
                <a:spcPct val="170000"/>
              </a:lnSpc>
            </a:pPr>
            <a:r>
              <a:rPr lang="en-US" altLang="en-US" sz="1900" dirty="0" err="1"/>
              <a:t>TopLeft</a:t>
            </a:r>
            <a:r>
              <a:rPr lang="en-US" altLang="en-US" sz="1900" dirty="0"/>
              <a:t> - Aligns element to the top left corner</a:t>
            </a:r>
          </a:p>
          <a:p>
            <a:pPr lvl="1" fontAlgn="base">
              <a:lnSpc>
                <a:spcPct val="170000"/>
              </a:lnSpc>
            </a:pPr>
            <a:r>
              <a:rPr lang="en-US" altLang="en-US" sz="1900" dirty="0" err="1"/>
              <a:t>TopCenter</a:t>
            </a:r>
            <a:r>
              <a:rPr lang="en-US" altLang="en-US" sz="1900" dirty="0"/>
              <a:t> - Centers element horizontally and aligns it to the top</a:t>
            </a:r>
          </a:p>
          <a:p>
            <a:pPr lvl="1" fontAlgn="base">
              <a:lnSpc>
                <a:spcPct val="170000"/>
              </a:lnSpc>
            </a:pPr>
            <a:r>
              <a:rPr lang="en-US" altLang="en-US" sz="1900" dirty="0" err="1"/>
              <a:t>TopRight</a:t>
            </a:r>
            <a:r>
              <a:rPr lang="en-US" altLang="en-US" sz="1900" dirty="0"/>
              <a:t> - Aligns element to the top right corner</a:t>
            </a:r>
          </a:p>
          <a:p>
            <a:pPr lvl="1" fontAlgn="base">
              <a:lnSpc>
                <a:spcPct val="170000"/>
              </a:lnSpc>
            </a:pPr>
            <a:r>
              <a:rPr lang="en-US" altLang="en-US" sz="1900" dirty="0" err="1"/>
              <a:t>CenterLeft</a:t>
            </a:r>
            <a:r>
              <a:rPr lang="en-US" altLang="en-US" sz="1900" dirty="0"/>
              <a:t> - Centers element vertically and aligns it to the left,</a:t>
            </a:r>
          </a:p>
          <a:p>
            <a:pPr lvl="1" fontAlgn="base">
              <a:lnSpc>
                <a:spcPct val="170000"/>
              </a:lnSpc>
            </a:pPr>
            <a:r>
              <a:rPr lang="en-US" altLang="en-US" sz="1900" dirty="0"/>
              <a:t>Center - Centers element both horizontally and vertically</a:t>
            </a:r>
          </a:p>
          <a:p>
            <a:pPr lvl="1" fontAlgn="base">
              <a:lnSpc>
                <a:spcPct val="170000"/>
              </a:lnSpc>
            </a:pPr>
            <a:r>
              <a:rPr lang="en-US" altLang="en-US" sz="1900" dirty="0" err="1"/>
              <a:t>CenterRight</a:t>
            </a:r>
            <a:r>
              <a:rPr lang="en-US" altLang="en-US" sz="1900" dirty="0"/>
              <a:t> - Centers element vertically and aligns it to the right</a:t>
            </a:r>
          </a:p>
          <a:p>
            <a:pPr lvl="1" fontAlgn="base">
              <a:lnSpc>
                <a:spcPct val="170000"/>
              </a:lnSpc>
            </a:pPr>
            <a:r>
              <a:rPr lang="en-US" altLang="en-US" sz="1900" dirty="0" err="1"/>
              <a:t>BottomLeft</a:t>
            </a:r>
            <a:r>
              <a:rPr lang="en-US" altLang="en-US" sz="1900" dirty="0"/>
              <a:t> - Aligns element to the bottom left corner</a:t>
            </a:r>
          </a:p>
          <a:p>
            <a:pPr lvl="1" fontAlgn="base">
              <a:lnSpc>
                <a:spcPct val="170000"/>
              </a:lnSpc>
            </a:pPr>
            <a:r>
              <a:rPr lang="en-US" altLang="en-US" sz="1900" dirty="0" err="1"/>
              <a:t>BottomCenter</a:t>
            </a:r>
            <a:r>
              <a:rPr lang="en-US" altLang="en-US" sz="1900" dirty="0"/>
              <a:t> - Centers element horizontally and aligns it to the bottom</a:t>
            </a:r>
          </a:p>
          <a:p>
            <a:pPr lvl="1" fontAlgn="base">
              <a:lnSpc>
                <a:spcPct val="170000"/>
              </a:lnSpc>
            </a:pPr>
            <a:r>
              <a:rPr lang="en-US" altLang="en-US" sz="1900" dirty="0" err="1"/>
              <a:t>BottomRight</a:t>
            </a:r>
            <a:r>
              <a:rPr lang="en-US" altLang="en-US" sz="1900" dirty="0"/>
              <a:t> - Aligns element to the bottom right corner</a:t>
            </a:r>
          </a:p>
          <a:p>
            <a:endParaRPr lang="en-US" dirty="0"/>
          </a:p>
        </p:txBody>
      </p:sp>
    </p:spTree>
    <p:extLst>
      <p:ext uri="{BB962C8B-B14F-4D97-AF65-F5344CB8AC3E}">
        <p14:creationId xmlns:p14="http://schemas.microsoft.com/office/powerpoint/2010/main" val="3781208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Alignment cont’</a:t>
            </a:r>
            <a:endParaRPr lang="en-US" dirty="0"/>
          </a:p>
        </p:txBody>
      </p:sp>
      <p:sp>
        <p:nvSpPr>
          <p:cNvPr id="3" name="Content Placeholder 2"/>
          <p:cNvSpPr>
            <a:spLocks noGrp="1"/>
          </p:cNvSpPr>
          <p:nvPr>
            <p:ph idx="1"/>
          </p:nvPr>
        </p:nvSpPr>
        <p:spPr>
          <a:xfrm>
            <a:off x="818712" y="2222287"/>
            <a:ext cx="2688763" cy="4410525"/>
          </a:xfrm>
        </p:spPr>
        <p:txBody>
          <a:bodyPr>
            <a:normAutofit/>
          </a:bodyPr>
          <a:lstStyle/>
          <a:p>
            <a:pPr algn="just"/>
            <a:r>
              <a:rPr lang="en-US" dirty="0"/>
              <a:t>The following figure shows how objects respond to a handful of the alignment options listed above.</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049" y="2222287"/>
            <a:ext cx="4557227" cy="4557227"/>
          </a:xfrm>
          <a:prstGeom prst="rect">
            <a:avLst/>
          </a:prstGeom>
        </p:spPr>
      </p:pic>
    </p:spTree>
    <p:extLst>
      <p:ext uri="{BB962C8B-B14F-4D97-AF65-F5344CB8AC3E}">
        <p14:creationId xmlns:p14="http://schemas.microsoft.com/office/powerpoint/2010/main" val="1377144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Layout </a:t>
            </a:r>
            <a:r>
              <a:rPr lang="en-US" b="0" dirty="0" smtClean="0"/>
              <a:t>types</a:t>
            </a:r>
            <a:endParaRPr lang="en-US" dirty="0"/>
          </a:p>
        </p:txBody>
      </p:sp>
      <p:sp>
        <p:nvSpPr>
          <p:cNvPr id="3" name="Content Placeholder 2"/>
          <p:cNvSpPr>
            <a:spLocks noGrp="1"/>
          </p:cNvSpPr>
          <p:nvPr>
            <p:ph idx="1"/>
          </p:nvPr>
        </p:nvSpPr>
        <p:spPr>
          <a:xfrm>
            <a:off x="818712" y="2222287"/>
            <a:ext cx="10554574" cy="4137570"/>
          </a:xfrm>
        </p:spPr>
        <p:txBody>
          <a:bodyPr/>
          <a:lstStyle/>
          <a:p>
            <a:pPr algn="just"/>
            <a:r>
              <a:rPr lang="en-US" dirty="0"/>
              <a:t>Now it's time to learn about some layout types and how they can be combined to create almost any app layout you can think of. You'll be introduced to three layout types</a:t>
            </a:r>
            <a:r>
              <a:rPr lang="en-US" dirty="0" smtClean="0"/>
              <a:t>: </a:t>
            </a:r>
            <a:r>
              <a:rPr lang="en-US" b="1" u="sng" dirty="0" smtClean="0"/>
              <a:t>StackPanel</a:t>
            </a:r>
            <a:r>
              <a:rPr lang="en-US" dirty="0" smtClean="0"/>
              <a:t>, </a:t>
            </a:r>
            <a:r>
              <a:rPr lang="en-US" b="1" u="sng" dirty="0" smtClean="0"/>
              <a:t>DockPanel</a:t>
            </a:r>
            <a:r>
              <a:rPr lang="en-US" dirty="0"/>
              <a:t> </a:t>
            </a:r>
            <a:r>
              <a:rPr lang="en-US" dirty="0" smtClean="0"/>
              <a:t>and </a:t>
            </a:r>
            <a:r>
              <a:rPr lang="en-US" b="1" u="sng" dirty="0" smtClean="0"/>
              <a:t>Grid</a:t>
            </a:r>
            <a:r>
              <a:rPr lang="en-US" dirty="0" smtClean="0"/>
              <a:t> </a:t>
            </a:r>
            <a:r>
              <a:rPr lang="en-US" dirty="0"/>
              <a:t>. Note however that these aren't the only layout types in Fuse. They are however by far the most commonly used ones, and cover most of the use-cases you'll run into. You'll </a:t>
            </a:r>
            <a:r>
              <a:rPr lang="en-US" dirty="0" smtClean="0"/>
              <a:t>see </a:t>
            </a:r>
            <a:r>
              <a:rPr lang="en-US" dirty="0"/>
              <a:t>more of them listed in the outline at </a:t>
            </a:r>
            <a:r>
              <a:rPr lang="en-US" u="sng" dirty="0"/>
              <a:t>fusetools.com/docs</a:t>
            </a:r>
            <a:r>
              <a:rPr lang="en-US" dirty="0" smtClean="0"/>
              <a:t>.</a:t>
            </a:r>
          </a:p>
          <a:p>
            <a:pPr algn="just"/>
            <a:r>
              <a:rPr lang="en-US" altLang="en-US" dirty="0"/>
              <a:t>The various panels we introduce here are actually just normal panels with an associated </a:t>
            </a:r>
            <a:r>
              <a:rPr lang="en-US" altLang="en-US" b="1" u="sng" dirty="0"/>
              <a:t>Layout</a:t>
            </a:r>
            <a:r>
              <a:rPr lang="en-US" altLang="en-US" dirty="0"/>
              <a:t> type. What we mean by this is that a </a:t>
            </a:r>
            <a:r>
              <a:rPr lang="en-US" altLang="en-US" b="1" u="sng" dirty="0"/>
              <a:t>StackPanel</a:t>
            </a:r>
            <a:r>
              <a:rPr lang="en-US" altLang="en-US" dirty="0"/>
              <a:t> is actually just a </a:t>
            </a:r>
            <a:r>
              <a:rPr lang="en-US" altLang="en-US" b="1" u="sng" dirty="0"/>
              <a:t>Panel</a:t>
            </a:r>
            <a:r>
              <a:rPr lang="en-US" altLang="en-US" dirty="0"/>
              <a:t> with a </a:t>
            </a:r>
            <a:r>
              <a:rPr lang="en-US" altLang="en-US" b="1" u="sng" dirty="0" err="1"/>
              <a:t>StackLayout</a:t>
            </a:r>
            <a:r>
              <a:rPr lang="en-US" altLang="en-US" dirty="0"/>
              <a:t> attached to it. Some of the available layout types do not have these </a:t>
            </a:r>
            <a:r>
              <a:rPr lang="en-US" altLang="en-US" b="1" u="sng" dirty="0"/>
              <a:t>Panel</a:t>
            </a:r>
            <a:r>
              <a:rPr lang="en-US" altLang="en-US" dirty="0"/>
              <a:t> wrappers, and so you have to add them to a normal </a:t>
            </a:r>
            <a:r>
              <a:rPr lang="en-US" altLang="en-US" b="1" u="sng" dirty="0"/>
              <a:t>Panel</a:t>
            </a:r>
            <a:r>
              <a:rPr lang="en-US" altLang="en-US" dirty="0"/>
              <a:t> yourself in order to use them. </a:t>
            </a:r>
            <a:endParaRPr lang="en-US" altLang="en-US" dirty="0" smtClean="0"/>
          </a:p>
          <a:p>
            <a:pPr algn="just"/>
            <a:r>
              <a:rPr lang="en-US" altLang="en-US" dirty="0"/>
              <a:t>Here is an example showing how you can use the </a:t>
            </a:r>
            <a:r>
              <a:rPr lang="en-US" altLang="en-US" b="1" u="sng" dirty="0"/>
              <a:t>ColumnLayout</a:t>
            </a:r>
            <a:r>
              <a:rPr lang="en-US" altLang="en-US" dirty="0"/>
              <a:t> </a:t>
            </a:r>
            <a:r>
              <a:rPr lang="en-US" altLang="en-US" dirty="0" smtClean="0"/>
              <a:t>layout.</a:t>
            </a:r>
            <a:endParaRPr lang="en-US" altLang="en-US" dirty="0"/>
          </a:p>
          <a:p>
            <a:pPr algn="just"/>
            <a:endParaRPr lang="en-US" dirty="0" smtClean="0"/>
          </a:p>
          <a:p>
            <a:pPr algn="just"/>
            <a:endParaRPr lang="en-US" dirty="0"/>
          </a:p>
        </p:txBody>
      </p:sp>
      <p:sp>
        <p:nvSpPr>
          <p:cNvPr id="7" name="Rectangle 6"/>
          <p:cNvSpPr/>
          <p:nvPr/>
        </p:nvSpPr>
        <p:spPr>
          <a:xfrm>
            <a:off x="4836680" y="5731217"/>
            <a:ext cx="2518638" cy="923330"/>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p>
          <a:p>
            <a:r>
              <a:rPr lang="en-US" dirty="0" smtClean="0">
                <a:solidFill>
                  <a:srgbClr val="7DCBC4"/>
                </a:solidFill>
                <a:latin typeface="Source Code Pro Regular"/>
              </a:rPr>
              <a:t>      &lt;</a:t>
            </a:r>
            <a:r>
              <a:rPr lang="en-US" dirty="0">
                <a:solidFill>
                  <a:srgbClr val="FF5370"/>
                </a:solidFill>
                <a:latin typeface="Source Code Pro Regular"/>
              </a:rPr>
              <a:t>ColumnLayout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803484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StackPanel</a:t>
            </a:r>
            <a:endParaRPr lang="en-US" dirty="0"/>
          </a:p>
        </p:txBody>
      </p:sp>
      <p:sp>
        <p:nvSpPr>
          <p:cNvPr id="3" name="Content Placeholder 2"/>
          <p:cNvSpPr>
            <a:spLocks noGrp="1"/>
          </p:cNvSpPr>
          <p:nvPr>
            <p:ph idx="1"/>
          </p:nvPr>
        </p:nvSpPr>
        <p:spPr>
          <a:xfrm>
            <a:off x="818712" y="2099457"/>
            <a:ext cx="10554574" cy="5079265"/>
          </a:xfrm>
        </p:spPr>
        <p:txBody>
          <a:bodyPr/>
          <a:lstStyle/>
          <a:p>
            <a:pPr algn="just"/>
            <a:r>
              <a:rPr lang="en-US" dirty="0" smtClean="0"/>
              <a:t>The </a:t>
            </a:r>
            <a:r>
              <a:rPr lang="en-US" b="1" u="sng" dirty="0" smtClean="0"/>
              <a:t>StackPanel</a:t>
            </a:r>
            <a:r>
              <a:rPr lang="en-US" dirty="0" smtClean="0"/>
              <a:t> </a:t>
            </a:r>
            <a:r>
              <a:rPr lang="en-US" dirty="0"/>
              <a:t>arranges its children in a line, either vertically or horizontally</a:t>
            </a:r>
            <a:r>
              <a:rPr lang="en-US" dirty="0" smtClean="0"/>
              <a:t>.</a:t>
            </a:r>
          </a:p>
          <a:p>
            <a:pPr algn="just"/>
            <a:endParaRPr lang="en-US" dirty="0"/>
          </a:p>
          <a:p>
            <a:pPr algn="just"/>
            <a:endParaRPr lang="en-US" dirty="0" smtClean="0"/>
          </a:p>
          <a:p>
            <a:pPr algn="just"/>
            <a:endParaRPr lang="en-US" dirty="0" smtClean="0"/>
          </a:p>
          <a:p>
            <a:pPr marL="0" indent="0" algn="just">
              <a:buNone/>
            </a:pPr>
            <a:endParaRPr lang="en-US" dirty="0" smtClean="0"/>
          </a:p>
          <a:p>
            <a:pPr algn="just"/>
            <a:r>
              <a:rPr lang="en-US" altLang="en-US" dirty="0"/>
              <a:t>Notice that we've set the </a:t>
            </a:r>
            <a:r>
              <a:rPr lang="en-US" altLang="en-US" b="1" u="sng" dirty="0"/>
              <a:t>Height</a:t>
            </a:r>
            <a:r>
              <a:rPr lang="en-US" altLang="en-US" dirty="0"/>
              <a:t> of each </a:t>
            </a:r>
            <a:r>
              <a:rPr lang="en-US" altLang="en-US" b="1" u="sng" dirty="0"/>
              <a:t>Rectangle</a:t>
            </a:r>
            <a:r>
              <a:rPr lang="en-US" altLang="en-US" dirty="0"/>
              <a:t> to </a:t>
            </a:r>
            <a:r>
              <a:rPr lang="en-US" altLang="en-US" b="1" u="sng" dirty="0"/>
              <a:t>50</a:t>
            </a:r>
            <a:r>
              <a:rPr lang="en-US" altLang="en-US" dirty="0"/>
              <a:t>. This is necessary because rectangles don't have any implicit size. Otherwise, because of the way the </a:t>
            </a:r>
            <a:r>
              <a:rPr lang="en-US" altLang="en-US" b="1" u="sng" dirty="0"/>
              <a:t>StackPanel</a:t>
            </a:r>
            <a:r>
              <a:rPr lang="en-US" altLang="en-US" dirty="0"/>
              <a:t> sizes its children, they wouldn't get any height at all. This is not necessary for </a:t>
            </a:r>
            <a:r>
              <a:rPr lang="en-US" altLang="en-US" b="1" u="sng" dirty="0"/>
              <a:t>Text</a:t>
            </a:r>
            <a:r>
              <a:rPr lang="en-US" altLang="en-US" dirty="0"/>
              <a:t> objects since they have an implicit height based on their value and font size. </a:t>
            </a:r>
            <a:endParaRPr lang="en-US" b="1" u="sng" dirty="0"/>
          </a:p>
          <a:p>
            <a:pPr marL="0" indent="0" algn="just">
              <a:buNone/>
            </a:pPr>
            <a:endParaRPr lang="en-US" dirty="0"/>
          </a:p>
        </p:txBody>
      </p:sp>
      <p:sp>
        <p:nvSpPr>
          <p:cNvPr id="12" name="Rectangle 11"/>
          <p:cNvSpPr/>
          <p:nvPr/>
        </p:nvSpPr>
        <p:spPr>
          <a:xfrm>
            <a:off x="1178256" y="3284591"/>
            <a:ext cx="6096000" cy="1477328"/>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err="1">
                <a:solidFill>
                  <a:srgbClr val="FFCB6B"/>
                </a:solidFill>
                <a:latin typeface="Source Code Pro Regular"/>
              </a:rPr>
              <a:t>ItemSpacing</a:t>
            </a:r>
            <a:r>
              <a:rPr lang="en-US" dirty="0">
                <a:solidFill>
                  <a:srgbClr val="7DCBC4"/>
                </a:solidFill>
                <a:latin typeface="Source Code Pro Regular"/>
              </a:rPr>
              <a:t>=</a:t>
            </a:r>
            <a:r>
              <a:rPr lang="en-US" dirty="0">
                <a:solidFill>
                  <a:srgbClr val="C3E88D"/>
                </a:solidFill>
                <a:latin typeface="Source Code Pro Regular"/>
              </a:rPr>
              <a:t>"10</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"Some text"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"50"</a:t>
            </a:r>
            <a:r>
              <a:rPr lang="en-US" dirty="0">
                <a:solidFill>
                  <a:srgbClr val="7DCBC4"/>
                </a:solidFill>
                <a:latin typeface="Source Code Pro Regular"/>
              </a:rPr>
              <a:t>/&gt;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152477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StackPanel cont’</a:t>
            </a:r>
            <a:endParaRPr lang="en-US" dirty="0"/>
          </a:p>
        </p:txBody>
      </p:sp>
      <p:sp>
        <p:nvSpPr>
          <p:cNvPr id="7" name="Content Placeholder 6"/>
          <p:cNvSpPr>
            <a:spLocks noGrp="1"/>
          </p:cNvSpPr>
          <p:nvPr>
            <p:ph idx="1"/>
          </p:nvPr>
        </p:nvSpPr>
        <p:spPr>
          <a:xfrm>
            <a:off x="818712" y="2222287"/>
            <a:ext cx="2606876" cy="3636511"/>
          </a:xfrm>
        </p:spPr>
        <p:txBody>
          <a:bodyPr/>
          <a:lstStyle/>
          <a:p>
            <a:pPr algn="just"/>
            <a:r>
              <a:rPr lang="en-US" altLang="en-US" dirty="0"/>
              <a:t>You can read about the details of StackPanel in its reference docs. </a:t>
            </a:r>
          </a:p>
          <a:p>
            <a:pPr marL="0" indent="0" algn="just">
              <a:buNone/>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588" y="2152600"/>
            <a:ext cx="4316439" cy="4316439"/>
          </a:xfrm>
          <a:prstGeom prst="rect">
            <a:avLst/>
          </a:prstGeom>
        </p:spPr>
      </p:pic>
    </p:spTree>
    <p:extLst>
      <p:ext uri="{BB962C8B-B14F-4D97-AF65-F5344CB8AC3E}">
        <p14:creationId xmlns:p14="http://schemas.microsoft.com/office/powerpoint/2010/main" val="422564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pPr algn="just"/>
            <a:r>
              <a:rPr lang="en-US" dirty="0"/>
              <a:t>The latest version of Fuse can always be downloaded from the downloads page. Download the installer for your operating system and open it to start the installation procedure.</a:t>
            </a:r>
          </a:p>
          <a:p>
            <a:pPr algn="just"/>
            <a:r>
              <a:rPr lang="en-US" dirty="0"/>
              <a:t>Both the Windows and macOS installers require an internet connection in order to complete.</a:t>
            </a:r>
          </a:p>
          <a:p>
            <a:pPr algn="just"/>
            <a:r>
              <a:rPr lang="en-US" b="1" dirty="0"/>
              <a:t>Windows:</a:t>
            </a:r>
            <a:r>
              <a:rPr lang="en-US" dirty="0"/>
              <a:t> You may have to log out and in again (or simply reboot) to make sure the path for fuse is properly updated.</a:t>
            </a:r>
          </a:p>
          <a:p>
            <a:pPr algn="just"/>
            <a:r>
              <a:rPr lang="en-US" b="1" dirty="0"/>
              <a:t>macOS:</a:t>
            </a:r>
            <a:r>
              <a:rPr lang="en-US" dirty="0"/>
              <a:t> If for any reason you need to remove all of the Fuse components, you can use this uninstall script.</a:t>
            </a:r>
          </a:p>
          <a:p>
            <a:pPr algn="just"/>
            <a:endParaRPr lang="en-US" dirty="0"/>
          </a:p>
        </p:txBody>
      </p:sp>
    </p:spTree>
    <p:extLst>
      <p:ext uri="{BB962C8B-B14F-4D97-AF65-F5344CB8AC3E}">
        <p14:creationId xmlns:p14="http://schemas.microsoft.com/office/powerpoint/2010/main" val="174488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DockPanel</a:t>
            </a:r>
            <a:endParaRPr lang="en-US" dirty="0"/>
          </a:p>
        </p:txBody>
      </p:sp>
      <p:sp>
        <p:nvSpPr>
          <p:cNvPr id="3" name="Content Placeholder 2"/>
          <p:cNvSpPr>
            <a:spLocks noGrp="1"/>
          </p:cNvSpPr>
          <p:nvPr>
            <p:ph idx="1"/>
          </p:nvPr>
        </p:nvSpPr>
        <p:spPr>
          <a:xfrm>
            <a:off x="818712" y="2222288"/>
            <a:ext cx="2920775" cy="2499838"/>
          </a:xfrm>
        </p:spPr>
        <p:txBody>
          <a:bodyPr/>
          <a:lstStyle/>
          <a:p>
            <a:r>
              <a:rPr lang="en-US" dirty="0" smtClean="0"/>
              <a:t>The </a:t>
            </a:r>
            <a:r>
              <a:rPr lang="en-US" b="1" u="sng" dirty="0" smtClean="0"/>
              <a:t>DockPanel</a:t>
            </a:r>
            <a:r>
              <a:rPr lang="en-US" dirty="0" smtClean="0"/>
              <a:t> allows </a:t>
            </a:r>
            <a:r>
              <a:rPr lang="en-US" dirty="0"/>
              <a:t>us to subdivide the available space by "docking" each child to one of its four sides, one after the 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547" y="2043257"/>
            <a:ext cx="4671442" cy="4671442"/>
          </a:xfrm>
          <a:prstGeom prst="rect">
            <a:avLst/>
          </a:prstGeom>
        </p:spPr>
      </p:pic>
      <p:sp>
        <p:nvSpPr>
          <p:cNvPr id="5" name="Rectangle 4"/>
          <p:cNvSpPr/>
          <p:nvPr/>
        </p:nvSpPr>
        <p:spPr>
          <a:xfrm>
            <a:off x="810000" y="4511113"/>
            <a:ext cx="6096000" cy="2031325"/>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   &lt;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"Left"</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&lt;</a:t>
            </a:r>
            <a:r>
              <a:rPr lang="en-US" dirty="0" smtClean="0">
                <a:solidFill>
                  <a:srgbClr val="FF5370"/>
                </a:solidFill>
                <a:latin typeface="Source Code Pro Regular"/>
              </a:rPr>
              <a:t>Rectangle</a:t>
            </a:r>
            <a:r>
              <a:rPr lang="en-US" dirty="0" smtClean="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smtClean="0">
                <a:solidFill>
                  <a:srgbClr val="C3E88D"/>
                </a:solidFill>
                <a:latin typeface="Source Code Pro Regular"/>
              </a:rPr>
              <a:t>"</a:t>
            </a:r>
            <a:r>
              <a:rPr lang="en-US" dirty="0" smtClean="0">
                <a:solidFill>
                  <a:srgbClr val="7DCBC4"/>
                </a:solidFill>
                <a:latin typeface="Source Code Pro Regular"/>
              </a:rPr>
              <a:t>/&gt;</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"Right"</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smtClean="0">
                <a:solidFill>
                  <a:srgbClr val="C3E88D"/>
                </a:solidFill>
                <a:latin typeface="Source Code Pro Regular"/>
              </a:rPr>
              <a:t>"</a:t>
            </a:r>
            <a:r>
              <a:rPr lang="en-US" dirty="0" smtClean="0">
                <a:solidFill>
                  <a:srgbClr val="7DCBC4"/>
                </a:solidFill>
                <a:latin typeface="Source Code Pro Regular"/>
              </a:rPr>
              <a:t>/&gt;</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Rectangle</a:t>
            </a:r>
            <a:r>
              <a:rPr lang="en-US" dirty="0" smtClean="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"Teal</a:t>
            </a:r>
            <a:r>
              <a:rPr lang="en-US" dirty="0" smtClean="0">
                <a:solidFill>
                  <a:srgbClr val="C3E88D"/>
                </a:solidFill>
                <a:latin typeface="Source Code Pro Regular"/>
              </a:rPr>
              <a:t>"</a:t>
            </a:r>
            <a:r>
              <a:rPr lang="en-US" dirty="0" smtClean="0">
                <a:solidFill>
                  <a:srgbClr val="7DCBC4"/>
                </a:solidFill>
                <a:latin typeface="Source Code Pro Regular"/>
              </a:rPr>
              <a:t>/&gt;</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smtClean="0">
                <a:solidFill>
                  <a:srgbClr val="FF5370"/>
                </a:solidFill>
                <a:latin typeface="Source Code Pro Regular"/>
              </a:rPr>
              <a:t>Rectangle</a:t>
            </a:r>
            <a:r>
              <a:rPr lang="en-US" dirty="0" smtClean="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"Yellow"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770981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smtClean="0"/>
              <a:t>DockPanel cont’</a:t>
            </a:r>
            <a:endParaRPr lang="en-US" dirty="0"/>
          </a:p>
        </p:txBody>
      </p:sp>
      <p:sp>
        <p:nvSpPr>
          <p:cNvPr id="6" name="Content Placeholder 5"/>
          <p:cNvSpPr>
            <a:spLocks noGrp="1"/>
          </p:cNvSpPr>
          <p:nvPr>
            <p:ph idx="1"/>
          </p:nvPr>
        </p:nvSpPr>
        <p:spPr/>
        <p:txBody>
          <a:bodyPr/>
          <a:lstStyle/>
          <a:p>
            <a:pPr algn="just" fontAlgn="base"/>
            <a:r>
              <a:rPr lang="en-US" altLang="en-US" dirty="0"/>
              <a:t>Just as with the </a:t>
            </a:r>
            <a:r>
              <a:rPr lang="en-US" altLang="en-US" b="1" u="sng" dirty="0"/>
              <a:t>StackPanel</a:t>
            </a:r>
            <a:r>
              <a:rPr lang="en-US" altLang="en-US" dirty="0"/>
              <a:t>, we must set the height and width of some of the children. When docking to the left or right, we must ensure that the object being docked has some width, either by assigning a width explicitly like we've done here, or by making sure the object has its own implicit width. If we don't specify the </a:t>
            </a:r>
            <a:r>
              <a:rPr lang="en-US" altLang="en-US" b="1" u="sng" dirty="0"/>
              <a:t>Dock</a:t>
            </a:r>
            <a:r>
              <a:rPr lang="en-US" altLang="en-US" dirty="0"/>
              <a:t> property for a child, it is stretched to fill the remaining space of the </a:t>
            </a:r>
            <a:r>
              <a:rPr lang="en-US" altLang="en-US" b="1" u="sng" dirty="0"/>
              <a:t>DockPanel</a:t>
            </a:r>
            <a:r>
              <a:rPr lang="en-US" altLang="en-US" dirty="0"/>
              <a:t>.</a:t>
            </a:r>
          </a:p>
          <a:p>
            <a:pPr lvl="0" algn="just" fontAlgn="base"/>
            <a:r>
              <a:rPr lang="en-US" altLang="en-US" dirty="0"/>
              <a:t>Read all about the </a:t>
            </a:r>
            <a:r>
              <a:rPr lang="en-US" altLang="en-US" b="1" u="sng" dirty="0"/>
              <a:t>DockPanel</a:t>
            </a:r>
            <a:r>
              <a:rPr lang="en-US" altLang="en-US" dirty="0"/>
              <a:t> </a:t>
            </a:r>
            <a:r>
              <a:rPr lang="en-US" altLang="en-US" dirty="0">
                <a:hlinkClick r:id="rId2"/>
              </a:rPr>
              <a:t>here</a:t>
            </a:r>
            <a:endParaRPr lang="en-US" altLang="en-US" dirty="0"/>
          </a:p>
          <a:p>
            <a:pPr algn="just"/>
            <a:endParaRPr lang="en-US" dirty="0"/>
          </a:p>
        </p:txBody>
      </p:sp>
    </p:spTree>
    <p:extLst>
      <p:ext uri="{BB962C8B-B14F-4D97-AF65-F5344CB8AC3E}">
        <p14:creationId xmlns:p14="http://schemas.microsoft.com/office/powerpoint/2010/main" val="1425844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sp>
        <p:nvSpPr>
          <p:cNvPr id="3" name="Content Placeholder 2"/>
          <p:cNvSpPr>
            <a:spLocks noGrp="1"/>
          </p:cNvSpPr>
          <p:nvPr>
            <p:ph idx="1"/>
          </p:nvPr>
        </p:nvSpPr>
        <p:spPr>
          <a:xfrm>
            <a:off x="818712" y="2222287"/>
            <a:ext cx="3493981" cy="1912985"/>
          </a:xfrm>
        </p:spPr>
        <p:txBody>
          <a:bodyPr/>
          <a:lstStyle/>
          <a:p>
            <a:pPr algn="just"/>
            <a:r>
              <a:rPr lang="en-US" b="1" u="sng" dirty="0" smtClean="0"/>
              <a:t>Grid</a:t>
            </a:r>
            <a:r>
              <a:rPr lang="en-US" dirty="0" smtClean="0"/>
              <a:t> lets </a:t>
            </a:r>
            <a:r>
              <a:rPr lang="en-US" dirty="0"/>
              <a:t>us divide the available space into a set of rows and columns, and use those to place its children.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5326" y="2222287"/>
            <a:ext cx="4522442" cy="4522442"/>
          </a:xfrm>
          <a:prstGeom prst="rect">
            <a:avLst/>
          </a:prstGeom>
        </p:spPr>
      </p:pic>
      <p:sp>
        <p:nvSpPr>
          <p:cNvPr id="5" name="Rectangle 4"/>
          <p:cNvSpPr/>
          <p:nvPr/>
        </p:nvSpPr>
        <p:spPr>
          <a:xfrm>
            <a:off x="810000" y="4135272"/>
            <a:ext cx="6096000" cy="2308324"/>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RowCount</a:t>
            </a:r>
            <a:r>
              <a:rPr lang="en-US" dirty="0">
                <a:solidFill>
                  <a:srgbClr val="7DCBC4"/>
                </a:solidFill>
                <a:latin typeface="Source Code Pro Regular"/>
              </a:rPr>
              <a:t>=</a:t>
            </a:r>
            <a:r>
              <a:rPr lang="en-US" dirty="0">
                <a:solidFill>
                  <a:srgbClr val="C3E88D"/>
                </a:solidFill>
                <a:latin typeface="Source Code Pro Regular"/>
              </a:rPr>
              <a:t>"2"</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"3"</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"Yellow"</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"Orange"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"Teal"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095959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Grid cont’</a:t>
            </a:r>
            <a:endParaRPr lang="en-US" dirty="0"/>
          </a:p>
        </p:txBody>
      </p:sp>
      <p:sp>
        <p:nvSpPr>
          <p:cNvPr id="6" name="Content Placeholder 5"/>
          <p:cNvSpPr>
            <a:spLocks noGrp="1"/>
          </p:cNvSpPr>
          <p:nvPr>
            <p:ph idx="1"/>
          </p:nvPr>
        </p:nvSpPr>
        <p:spPr/>
        <p:txBody>
          <a:bodyPr/>
          <a:lstStyle/>
          <a:p>
            <a:endParaRPr lang="en-US" dirty="0"/>
          </a:p>
          <a:p>
            <a:r>
              <a:rPr lang="en-US" altLang="en-US" dirty="0"/>
              <a:t>In the example above, we've created a </a:t>
            </a:r>
            <a:r>
              <a:rPr lang="en-US" altLang="en-US" b="1" u="sng" dirty="0"/>
              <a:t>Grid</a:t>
            </a:r>
            <a:r>
              <a:rPr lang="en-US" altLang="en-US" dirty="0"/>
              <a:t> with two rows and three columns, where each row has the same height, and each column has the same width. Unlike with the </a:t>
            </a:r>
            <a:r>
              <a:rPr lang="en-US" altLang="en-US" b="1" u="sng" dirty="0"/>
              <a:t>StackPanel</a:t>
            </a:r>
            <a:r>
              <a:rPr lang="en-US" altLang="en-US" dirty="0"/>
              <a:t> and </a:t>
            </a:r>
            <a:r>
              <a:rPr lang="en-US" altLang="en-US" b="1" u="sng" dirty="0"/>
              <a:t>DockPanel</a:t>
            </a:r>
            <a:r>
              <a:rPr lang="en-US" altLang="en-US" dirty="0"/>
              <a:t>, objects placed by the </a:t>
            </a:r>
            <a:r>
              <a:rPr lang="en-US" altLang="en-US" b="1" u="sng" dirty="0" smtClean="0"/>
              <a:t>Grid</a:t>
            </a:r>
            <a:r>
              <a:rPr lang="en-US" altLang="en-US" dirty="0" smtClean="0"/>
              <a:t> don't </a:t>
            </a:r>
            <a:r>
              <a:rPr lang="en-US" altLang="en-US" dirty="0"/>
              <a:t>need an explicit or implicit size, since they don't themselves affect the size of the cells (unless we use </a:t>
            </a:r>
            <a:r>
              <a:rPr lang="en-US" altLang="en-US" dirty="0">
                <a:hlinkClick r:id="rId2"/>
              </a:rPr>
              <a:t>automatically sized rows/columns</a:t>
            </a:r>
            <a:r>
              <a:rPr lang="en-US" altLang="en-US" dirty="0" smtClean="0"/>
              <a:t>).</a:t>
            </a:r>
          </a:p>
          <a:p>
            <a:r>
              <a:rPr lang="en-US" altLang="en-US" dirty="0"/>
              <a:t>We have many options when defining the rows and columns of a Grid. The RowCount and ColumnCount properties provide us with a convenient way of defining a number of equally sized rows and columns, but there are other, more configurable, ways of defining them as well. You can read about it </a:t>
            </a:r>
            <a:r>
              <a:rPr lang="en-US" altLang="en-US" dirty="0">
                <a:hlinkClick r:id="rId3"/>
              </a:rPr>
              <a:t>here</a:t>
            </a:r>
            <a:r>
              <a:rPr lang="en-US" altLang="en-US" dirty="0"/>
              <a:t>.</a:t>
            </a:r>
          </a:p>
          <a:p>
            <a:endParaRPr lang="en-US" altLang="en-US" dirty="0"/>
          </a:p>
          <a:p>
            <a:endParaRPr lang="en-US" dirty="0"/>
          </a:p>
        </p:txBody>
      </p:sp>
    </p:spTree>
    <p:extLst>
      <p:ext uri="{BB962C8B-B14F-4D97-AF65-F5344CB8AC3E}">
        <p14:creationId xmlns:p14="http://schemas.microsoft.com/office/powerpoint/2010/main" val="204766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1759588" cy="970450"/>
          </a:xfrm>
        </p:spPr>
        <p:txBody>
          <a:bodyPr/>
          <a:lstStyle/>
          <a:p>
            <a:r>
              <a:rPr lang="en-US" sz="3600" b="0" dirty="0"/>
              <a:t>Combining layout types to create something </a:t>
            </a:r>
            <a:r>
              <a:rPr lang="en-US" sz="3600" b="0" dirty="0" smtClean="0"/>
              <a:t>real</a:t>
            </a:r>
            <a:endParaRPr lang="en-US" sz="3600" dirty="0"/>
          </a:p>
        </p:txBody>
      </p:sp>
      <p:sp>
        <p:nvSpPr>
          <p:cNvPr id="3" name="Content Placeholder 2"/>
          <p:cNvSpPr>
            <a:spLocks noGrp="1"/>
          </p:cNvSpPr>
          <p:nvPr>
            <p:ph idx="1"/>
          </p:nvPr>
        </p:nvSpPr>
        <p:spPr>
          <a:xfrm>
            <a:off x="818712" y="2222287"/>
            <a:ext cx="10399747" cy="3636511"/>
          </a:xfrm>
        </p:spPr>
        <p:txBody>
          <a:bodyPr/>
          <a:lstStyle/>
          <a:p>
            <a:pPr algn="just"/>
            <a:r>
              <a:rPr lang="en-US" dirty="0"/>
              <a:t>Lets combine what we've learned so far to create something a bit more complex than just a single layout panel.</a:t>
            </a:r>
          </a:p>
        </p:txBody>
      </p:sp>
    </p:spTree>
    <p:extLst>
      <p:ext uri="{BB962C8B-B14F-4D97-AF65-F5344CB8AC3E}">
        <p14:creationId xmlns:p14="http://schemas.microsoft.com/office/powerpoint/2010/main" val="3199074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Combining layout types to create something </a:t>
            </a:r>
            <a:r>
              <a:rPr lang="en-US" sz="3600" b="0" dirty="0" smtClean="0"/>
              <a:t>real cont’</a:t>
            </a:r>
            <a:endParaRPr lang="en-US" sz="3600" dirty="0"/>
          </a:p>
        </p:txBody>
      </p:sp>
      <p:sp>
        <p:nvSpPr>
          <p:cNvPr id="4" name="Rectangle 3"/>
          <p:cNvSpPr/>
          <p:nvPr/>
        </p:nvSpPr>
        <p:spPr>
          <a:xfrm>
            <a:off x="809999" y="2332463"/>
            <a:ext cx="10886131" cy="4524315"/>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 </a:t>
            </a:r>
            <a:r>
              <a:rPr lang="en-US" dirty="0">
                <a:solidFill>
                  <a:srgbClr val="FFCB6B"/>
                </a:solidFill>
                <a:latin typeface="Source Code Pro Regular"/>
              </a:rPr>
              <a:t>Background</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ddd</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"#63b8ff"</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"My first app"</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"5"</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"45"</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"35"</a:t>
            </a:r>
            <a:r>
              <a:rPr lang="en-US" dirty="0">
                <a:solidFill>
                  <a:srgbClr val="7DCBC4"/>
                </a:solidFill>
                <a:latin typeface="Source Code Pro Regular"/>
              </a:rPr>
              <a:t>&gt;</a:t>
            </a:r>
            <a:r>
              <a:rPr lang="en-US" dirty="0">
                <a:solidFill>
                  <a:srgbClr val="FFFFFF"/>
                </a:solidFill>
                <a:latin typeface="Source Code Pro Regular"/>
              </a:rPr>
              <a:t>This is</a:t>
            </a:r>
            <a:r>
              <a:rPr lang="en-US" dirty="0">
                <a:solidFill>
                  <a:srgbClr val="7DCBC4"/>
                </a:solidFill>
                <a:latin typeface="Source Code Pro Regular"/>
              </a:rPr>
              <a:t>&lt;/</a:t>
            </a:r>
            <a:r>
              <a:rPr lang="en-US" dirty="0">
                <a:solidFill>
                  <a:srgbClr val="FF5370"/>
                </a:solidFill>
                <a:latin typeface="Source Code Pro Regular"/>
              </a:rPr>
              <a:t>Text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our</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"25"</a:t>
            </a:r>
            <a:r>
              <a:rPr lang="en-US" dirty="0">
                <a:solidFill>
                  <a:srgbClr val="7DCBC4"/>
                </a:solidFill>
                <a:latin typeface="Source Code Pro Regular"/>
              </a:rPr>
              <a:t>&gt;</a:t>
            </a:r>
            <a:r>
              <a:rPr lang="en-US" dirty="0">
                <a:solidFill>
                  <a:srgbClr val="FFFFFF"/>
                </a:solidFill>
                <a:latin typeface="Source Code Pro Regular"/>
              </a:rPr>
              <a:t>first</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Image</a:t>
            </a:r>
            <a:r>
              <a:rPr lang="en-US" dirty="0">
                <a:solidFill>
                  <a:srgbClr val="7DCBC4"/>
                </a:solidFill>
                <a:latin typeface="Source Code Pro Regular"/>
              </a:rPr>
              <a:t> </a:t>
            </a:r>
            <a:r>
              <a:rPr lang="en-US" dirty="0">
                <a:solidFill>
                  <a:srgbClr val="FFCB6B"/>
                </a:solidFill>
                <a:latin typeface="Source Code Pro Regular"/>
              </a:rPr>
              <a:t>Url</a:t>
            </a:r>
            <a:r>
              <a:rPr lang="en-US" dirty="0">
                <a:solidFill>
                  <a:srgbClr val="7DCBC4"/>
                </a:solidFill>
                <a:latin typeface="Source Code Pro Regular"/>
              </a:rPr>
              <a:t>=</a:t>
            </a:r>
            <a:r>
              <a:rPr lang="en-US" dirty="0">
                <a:solidFill>
                  <a:srgbClr val="C3E88D"/>
                </a:solidFill>
                <a:latin typeface="Source Code Pro Regular"/>
              </a:rPr>
              <a:t>"https://www.fusetools.com/assets/dist/images/logo-white-header.png"</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a:t>
            </a:r>
            <a:r>
              <a:rPr lang="en-US" dirty="0" smtClean="0">
                <a:solidFill>
                  <a:srgbClr val="C3E88D"/>
                </a:solidFill>
                <a:latin typeface="Source Code Pro Regular"/>
              </a:rPr>
              <a:t>333“</a:t>
            </a:r>
            <a:endParaRPr lang="en-US" dirty="0">
              <a:solidFill>
                <a:srgbClr val="7DCBC4"/>
              </a:solidFill>
              <a:latin typeface="Source Code Pro Regular"/>
            </a:endParaRPr>
          </a:p>
          <a:p>
            <a:r>
              <a:rPr lang="en-US" dirty="0" smtClean="0">
                <a:solidFill>
                  <a:srgbClr val="7DCBC4"/>
                </a:solidFill>
                <a:latin typeface="Source Code Pro Regular"/>
              </a:rPr>
              <a:t>               </a:t>
            </a:r>
            <a:r>
              <a:rPr lang="en-US" dirty="0" err="1" smtClean="0">
                <a:solidFill>
                  <a:srgbClr val="FFCB6B"/>
                </a:solidFill>
                <a:latin typeface="Source Code Pro Regular"/>
              </a:rPr>
              <a:t>StretchMode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PixelPrecise</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            &lt;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"30"</a:t>
            </a:r>
            <a:r>
              <a:rPr lang="en-US" dirty="0">
                <a:solidFill>
                  <a:srgbClr val="7DCBC4"/>
                </a:solidFill>
                <a:latin typeface="Source Code Pro Regular"/>
              </a:rPr>
              <a:t>&gt;</a:t>
            </a:r>
            <a:r>
              <a:rPr lang="en-US" dirty="0">
                <a:solidFill>
                  <a:srgbClr val="FFFFFF"/>
                </a:solidFill>
                <a:latin typeface="Source Code Pro Regular"/>
              </a:rPr>
              <a:t>App</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7DCBC4"/>
                </a:solidFill>
                <a:latin typeface="Source Code Pro Regular"/>
              </a:rPr>
              <a:t> </a:t>
            </a:r>
            <a:r>
              <a:rPr lang="en-US" dirty="0" smtClean="0">
                <a:solidFill>
                  <a:srgbClr val="7DCBC4"/>
                </a:solidFill>
                <a:latin typeface="Source Code Pro Regular"/>
              </a:rPr>
              <a:t>    &lt;/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endParaRPr lang="en-US" dirty="0"/>
          </a:p>
        </p:txBody>
      </p:sp>
    </p:spTree>
    <p:extLst>
      <p:ext uri="{BB962C8B-B14F-4D97-AF65-F5344CB8AC3E}">
        <p14:creationId xmlns:p14="http://schemas.microsoft.com/office/powerpoint/2010/main" val="4113283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Combining layout types to create something real cont’</a:t>
            </a:r>
            <a:endParaRPr lang="en-US" sz="3600" dirty="0"/>
          </a:p>
        </p:txBody>
      </p:sp>
      <p:sp>
        <p:nvSpPr>
          <p:cNvPr id="3" name="Content Placeholder 2"/>
          <p:cNvSpPr>
            <a:spLocks noGrp="1"/>
          </p:cNvSpPr>
          <p:nvPr>
            <p:ph idx="1"/>
          </p:nvPr>
        </p:nvSpPr>
        <p:spPr/>
        <p:txBody>
          <a:bodyPr/>
          <a:lstStyle/>
          <a:p>
            <a:pPr marL="800100" lvl="2" indent="0">
              <a:buNone/>
            </a:pPr>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"3"</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"60"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marL="800100" lvl="2" indent="0">
              <a:buNone/>
            </a:pPr>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"Left"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marL="800100" lvl="2" indent="0">
              <a:buNone/>
            </a:pPr>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marL="800100" lvl="2" indent="0">
              <a:buNone/>
            </a:pPr>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"Right"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marL="800100" lvl="2" indent="0">
              <a:buNone/>
            </a:pPr>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marL="400050" lvl="1" indent="0">
              <a:buNone/>
            </a:pP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marL="0" indent="0">
              <a:buNone/>
            </a:pPr>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a:p>
            <a:endParaRPr lang="en-US" dirty="0"/>
          </a:p>
        </p:txBody>
      </p:sp>
    </p:spTree>
    <p:extLst>
      <p:ext uri="{BB962C8B-B14F-4D97-AF65-F5344CB8AC3E}">
        <p14:creationId xmlns:p14="http://schemas.microsoft.com/office/powerpoint/2010/main" val="1708977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0" dirty="0"/>
              <a:t>Combining layout types to create something real cont’</a:t>
            </a:r>
            <a:endParaRPr lang="en-US" dirty="0"/>
          </a:p>
        </p:txBody>
      </p:sp>
      <p:sp>
        <p:nvSpPr>
          <p:cNvPr id="6" name="Content Placeholder 5"/>
          <p:cNvSpPr>
            <a:spLocks noGrp="1"/>
          </p:cNvSpPr>
          <p:nvPr>
            <p:ph idx="1"/>
          </p:nvPr>
        </p:nvSpPr>
        <p:spPr>
          <a:xfrm>
            <a:off x="818712" y="2222287"/>
            <a:ext cx="10554574" cy="4178513"/>
          </a:xfrm>
        </p:spPr>
        <p:txBody>
          <a:bodyPr/>
          <a:lstStyle/>
          <a:p>
            <a:pPr algn="just"/>
            <a:r>
              <a:rPr lang="en-US" altLang="en-US" dirty="0"/>
              <a:t>The example above has three main parts. The outer most panel (right after the </a:t>
            </a:r>
            <a:r>
              <a:rPr lang="en-US" altLang="en-US" b="1" u="sng" dirty="0"/>
              <a:t>App</a:t>
            </a:r>
            <a:r>
              <a:rPr lang="en-US" altLang="en-US" dirty="0"/>
              <a:t> object) is a </a:t>
            </a:r>
            <a:r>
              <a:rPr lang="en-US" altLang="en-US" b="1" u="sng" dirty="0"/>
              <a:t>DockPanel</a:t>
            </a:r>
            <a:r>
              <a:rPr lang="en-US" altLang="en-US" dirty="0"/>
              <a:t>. Within this DockPanel we've placed three rectangles. </a:t>
            </a:r>
            <a:r>
              <a:rPr lang="en-US" altLang="en-US" b="1" u="sng" dirty="0"/>
              <a:t>Docked</a:t>
            </a:r>
            <a:r>
              <a:rPr lang="en-US" altLang="en-US" dirty="0"/>
              <a:t> to the top, we've created an "app bar" with the title of our app and a blue/turquoise background. Docked to the bottom, we've made a dummy "navigation bar", which is quite common to see in most apps with more than a single page. This navigation bar consists of a </a:t>
            </a:r>
            <a:r>
              <a:rPr lang="en-US" altLang="en-US" b="1" u="sng" dirty="0"/>
              <a:t>Grid</a:t>
            </a:r>
            <a:r>
              <a:rPr lang="en-US" altLang="en-US" dirty="0"/>
              <a:t> with three columns and just one (by default) row. It automatically places its three </a:t>
            </a:r>
            <a:r>
              <a:rPr lang="en-US" altLang="en-US" b="1" u="sng" dirty="0"/>
              <a:t>Text</a:t>
            </a:r>
            <a:r>
              <a:rPr lang="en-US" altLang="en-US" dirty="0"/>
              <a:t> objects (its child objects) into these columns. Finally, we've added a stack of </a:t>
            </a:r>
            <a:r>
              <a:rPr lang="en-US" altLang="en-US" b="1" u="sng" dirty="0"/>
              <a:t>Text</a:t>
            </a:r>
            <a:r>
              <a:rPr lang="en-US" altLang="en-US" dirty="0"/>
              <a:t> objects with an image in the middle, pointing to the Fuse logo using the </a:t>
            </a:r>
            <a:r>
              <a:rPr lang="en-US" altLang="en-US" b="1" u="sng" dirty="0" smtClean="0"/>
              <a:t>Url</a:t>
            </a:r>
            <a:r>
              <a:rPr lang="en-US" altLang="en-US" dirty="0" smtClean="0"/>
              <a:t> property</a:t>
            </a:r>
            <a:r>
              <a:rPr lang="en-US" altLang="en-US" dirty="0"/>
              <a:t>. Their parent </a:t>
            </a:r>
            <a:r>
              <a:rPr lang="en-US" altLang="en-US" b="1" u="sng" dirty="0"/>
              <a:t>StackPanel</a:t>
            </a:r>
            <a:r>
              <a:rPr lang="en-US" altLang="en-US" dirty="0"/>
              <a:t> is inside a </a:t>
            </a:r>
            <a:r>
              <a:rPr lang="en-US" altLang="en-US" b="1" u="sng" dirty="0"/>
              <a:t>Rectangle</a:t>
            </a:r>
            <a:r>
              <a:rPr lang="en-US" altLang="en-US" dirty="0"/>
              <a:t> which has a white background and some </a:t>
            </a:r>
            <a:r>
              <a:rPr lang="en-US" altLang="en-US" b="1" u="sng" dirty="0"/>
              <a:t>CornerRadius</a:t>
            </a:r>
            <a:r>
              <a:rPr lang="en-US" altLang="en-US" dirty="0"/>
              <a:t>, to make its corners curved. </a:t>
            </a:r>
            <a:endParaRPr lang="en-US" altLang="en-US" dirty="0" smtClean="0"/>
          </a:p>
          <a:p>
            <a:pPr algn="just"/>
            <a:r>
              <a:rPr lang="en-US" altLang="en-US" dirty="0"/>
              <a:t>If you copy and paste this code into your </a:t>
            </a:r>
            <a:r>
              <a:rPr lang="en-US" altLang="en-US" b="1" u="sng" dirty="0"/>
              <a:t>MainView.ux</a:t>
            </a:r>
            <a:r>
              <a:rPr lang="en-US" altLang="en-US" dirty="0"/>
              <a:t> and save the file, you'll notice how easy it is to get started creating realistic app layouts, with just a few lines of UX. </a:t>
            </a:r>
            <a:endParaRPr lang="en-US" altLang="en-US" dirty="0" smtClean="0"/>
          </a:p>
          <a:p>
            <a:pPr algn="just"/>
            <a:endParaRPr lang="en-US" altLang="en-US" dirty="0"/>
          </a:p>
          <a:p>
            <a:pPr algn="just"/>
            <a:endParaRPr lang="en-US" dirty="0"/>
          </a:p>
        </p:txBody>
      </p:sp>
    </p:spTree>
    <p:extLst>
      <p:ext uri="{BB962C8B-B14F-4D97-AF65-F5344CB8AC3E}">
        <p14:creationId xmlns:p14="http://schemas.microsoft.com/office/powerpoint/2010/main" val="3569223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Adding some business logic with </a:t>
            </a:r>
            <a:r>
              <a:rPr lang="en-US" sz="3600" b="0" dirty="0" smtClean="0"/>
              <a:t>JavaScript</a:t>
            </a:r>
            <a:endParaRPr lang="en-US" sz="3600" dirty="0"/>
          </a:p>
        </p:txBody>
      </p:sp>
      <p:sp>
        <p:nvSpPr>
          <p:cNvPr id="5" name="Content Placeholder 4"/>
          <p:cNvSpPr>
            <a:spLocks noGrp="1"/>
          </p:cNvSpPr>
          <p:nvPr>
            <p:ph idx="1"/>
          </p:nvPr>
        </p:nvSpPr>
        <p:spPr/>
        <p:txBody>
          <a:bodyPr/>
          <a:lstStyle/>
          <a:p>
            <a:pPr algn="just"/>
            <a:r>
              <a:rPr lang="en-US" altLang="en-US" dirty="0"/>
              <a:t>The easiest way to get started adding some JavaScript to our app is </a:t>
            </a:r>
            <a:r>
              <a:rPr lang="en-US" altLang="en-US" dirty="0" smtClean="0"/>
              <a:t>to add</a:t>
            </a:r>
            <a:r>
              <a:rPr lang="en-US" altLang="en-US" dirty="0"/>
              <a:t> JavaScript object. We can then write </a:t>
            </a:r>
            <a:r>
              <a:rPr lang="en-US" altLang="en-US" b="1" u="sng" dirty="0"/>
              <a:t>JavaScript</a:t>
            </a:r>
            <a:r>
              <a:rPr lang="en-US" altLang="en-US" dirty="0"/>
              <a:t> directly inside it, like so</a:t>
            </a:r>
            <a:r>
              <a:rPr lang="en-US" altLang="en-US" dirty="0" smtClean="0"/>
              <a:t>:</a:t>
            </a:r>
          </a:p>
          <a:p>
            <a:pPr algn="just"/>
            <a:endParaRPr lang="en-US" altLang="en-US" dirty="0"/>
          </a:p>
          <a:p>
            <a:pPr algn="just"/>
            <a:endParaRPr lang="en-US" altLang="en-US" dirty="0" smtClean="0"/>
          </a:p>
          <a:p>
            <a:pPr algn="just"/>
            <a:r>
              <a:rPr lang="en-US" dirty="0"/>
              <a:t>We can either write the code inline, like above, or keep it in its own file and reference it from UX:</a:t>
            </a:r>
            <a:endParaRPr lang="en-US" altLang="en-US" dirty="0"/>
          </a:p>
          <a:p>
            <a:pPr algn="just"/>
            <a:endParaRPr lang="en-US" dirty="0"/>
          </a:p>
        </p:txBody>
      </p:sp>
      <p:sp>
        <p:nvSpPr>
          <p:cNvPr id="6" name="Rectangle 5"/>
          <p:cNvSpPr/>
          <p:nvPr/>
        </p:nvSpPr>
        <p:spPr>
          <a:xfrm>
            <a:off x="1587464" y="3671210"/>
            <a:ext cx="6151043"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r>
              <a:rPr lang="en-US" dirty="0">
                <a:solidFill>
                  <a:srgbClr val="C3E88D"/>
                </a:solidFill>
                <a:latin typeface="Source Code Pro Regular"/>
              </a:rPr>
              <a:t>var</a:t>
            </a:r>
            <a:r>
              <a:rPr lang="en-US" dirty="0">
                <a:solidFill>
                  <a:srgbClr val="FFFFFF"/>
                </a:solidFill>
                <a:latin typeface="Source Code Pro Regular"/>
              </a:rPr>
              <a:t> some = </a:t>
            </a:r>
            <a:r>
              <a:rPr lang="en-US" dirty="0">
                <a:solidFill>
                  <a:srgbClr val="C3E88D"/>
                </a:solidFill>
                <a:latin typeface="Source Code Pro Regular"/>
              </a:rPr>
              <a:t>"JavaScript code"</a:t>
            </a:r>
            <a:r>
              <a:rPr lang="en-US" dirty="0">
                <a:solidFill>
                  <a:srgbClr val="FFFFFF"/>
                </a:solidFill>
                <a:latin typeface="Source Code Pro Regular"/>
              </a:rPr>
              <a:t>; &lt;/JavaScript&gt;</a:t>
            </a:r>
            <a:endParaRPr lang="en-US" dirty="0"/>
          </a:p>
        </p:txBody>
      </p:sp>
      <p:sp>
        <p:nvSpPr>
          <p:cNvPr id="7" name="Rectangle 6"/>
          <p:cNvSpPr/>
          <p:nvPr/>
        </p:nvSpPr>
        <p:spPr>
          <a:xfrm>
            <a:off x="1587464" y="5004896"/>
            <a:ext cx="3829895"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 </a:t>
            </a:r>
            <a:r>
              <a:rPr lang="en-US" dirty="0">
                <a:solidFill>
                  <a:srgbClr val="FFCB6B"/>
                </a:solidFill>
                <a:latin typeface="Source Code Pro Regular"/>
              </a:rPr>
              <a:t>File</a:t>
            </a:r>
            <a:r>
              <a:rPr lang="en-US" dirty="0">
                <a:solidFill>
                  <a:srgbClr val="7DCBC4"/>
                </a:solidFill>
                <a:latin typeface="Source Code Pro Regular"/>
              </a:rPr>
              <a:t>=</a:t>
            </a:r>
            <a:r>
              <a:rPr lang="en-US" dirty="0">
                <a:solidFill>
                  <a:srgbClr val="C3E88D"/>
                </a:solidFill>
                <a:latin typeface="Source Code Pro Regular"/>
              </a:rPr>
              <a:t>"someJSFile.js"</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1558822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Adding some business logic with </a:t>
            </a:r>
            <a:r>
              <a:rPr lang="en-US" sz="3600" b="0" dirty="0" smtClean="0"/>
              <a:t>JavaScript cont’</a:t>
            </a:r>
            <a:endParaRPr lang="en-US" sz="3600" dirty="0"/>
          </a:p>
        </p:txBody>
      </p:sp>
      <p:sp>
        <p:nvSpPr>
          <p:cNvPr id="3" name="Content Placeholder 2"/>
          <p:cNvSpPr>
            <a:spLocks noGrp="1"/>
          </p:cNvSpPr>
          <p:nvPr>
            <p:ph idx="1"/>
          </p:nvPr>
        </p:nvSpPr>
        <p:spPr/>
        <p:txBody>
          <a:bodyPr>
            <a:normAutofit fontScale="92500"/>
          </a:bodyPr>
          <a:lstStyle/>
          <a:p>
            <a:pPr algn="just"/>
            <a:r>
              <a:rPr lang="en-US" altLang="en-US" dirty="0" smtClean="0"/>
              <a:t>In </a:t>
            </a:r>
            <a:r>
              <a:rPr lang="en-US" altLang="en-US" dirty="0"/>
              <a:t>either case, the JavaScript object defines a CommonJS module. For our purposes, what this means is that there exists an object called </a:t>
            </a:r>
            <a:r>
              <a:rPr lang="en-US" altLang="en-US" b="1" u="sng" dirty="0"/>
              <a:t>module</a:t>
            </a:r>
            <a:r>
              <a:rPr lang="en-US" altLang="en-US" dirty="0"/>
              <a:t>, through which we can export our variables to the outside world (our UX). By adding them to the </a:t>
            </a:r>
            <a:r>
              <a:rPr lang="en-US" altLang="en-US" b="1" u="sng" dirty="0"/>
              <a:t>exports</a:t>
            </a:r>
            <a:r>
              <a:rPr lang="en-US" altLang="en-US" dirty="0"/>
              <a:t> member on the </a:t>
            </a:r>
            <a:r>
              <a:rPr lang="en-US" altLang="en-US" b="1" u="sng" dirty="0"/>
              <a:t>module</a:t>
            </a:r>
            <a:r>
              <a:rPr lang="en-US" altLang="en-US" dirty="0"/>
              <a:t> object: </a:t>
            </a:r>
            <a:endParaRPr lang="en-US" altLang="en-US" dirty="0" smtClean="0"/>
          </a:p>
          <a:p>
            <a:pPr algn="just"/>
            <a:endParaRPr lang="en-US" altLang="en-US" dirty="0"/>
          </a:p>
          <a:p>
            <a:pPr algn="just"/>
            <a:endParaRPr lang="en-US" altLang="en-US" dirty="0" smtClean="0"/>
          </a:p>
          <a:p>
            <a:pPr algn="just"/>
            <a:endParaRPr lang="en-US" altLang="en-US" dirty="0"/>
          </a:p>
          <a:p>
            <a:pPr algn="just"/>
            <a:endParaRPr lang="en-US" altLang="en-US" dirty="0" smtClean="0"/>
          </a:p>
          <a:p>
            <a:pPr algn="just"/>
            <a:r>
              <a:rPr lang="en-US" altLang="en-US" b="1" u="sng" dirty="0"/>
              <a:t>myVariable</a:t>
            </a:r>
            <a:r>
              <a:rPr lang="en-US" altLang="en-US" dirty="0"/>
              <a:t> is now available from UX. In order to use it however, we need to create a binding to it. This is very easily done by enclosing the name in curly braces: </a:t>
            </a:r>
            <a:r>
              <a:rPr lang="en-US" altLang="en-US" b="1" u="sng" dirty="0"/>
              <a:t>{name}. </a:t>
            </a:r>
            <a:r>
              <a:rPr lang="en-US" altLang="en-US" dirty="0"/>
              <a:t>In our case, we can bind to </a:t>
            </a:r>
            <a:r>
              <a:rPr lang="en-US" altLang="en-US" b="1" u="sng" dirty="0"/>
              <a:t>myVariable</a:t>
            </a:r>
            <a:r>
              <a:rPr lang="en-US" altLang="en-US" dirty="0"/>
              <a:t> like so: </a:t>
            </a:r>
            <a:r>
              <a:rPr lang="en-US" altLang="en-US" b="1" u="sng" dirty="0"/>
              <a:t>{myVariable}</a:t>
            </a:r>
            <a:r>
              <a:rPr lang="en-US" altLang="en-US" dirty="0"/>
              <a:t>. The following example shows how we would bind the </a:t>
            </a:r>
            <a:r>
              <a:rPr lang="en-US" altLang="en-US" b="1" u="sng" dirty="0"/>
              <a:t>Value</a:t>
            </a:r>
            <a:r>
              <a:rPr lang="en-US" altLang="en-US" dirty="0"/>
              <a:t> property of a </a:t>
            </a:r>
            <a:r>
              <a:rPr lang="en-US" altLang="en-US" b="1" u="sng" dirty="0"/>
              <a:t>Text</a:t>
            </a:r>
            <a:r>
              <a:rPr lang="en-US" altLang="en-US" dirty="0"/>
              <a:t> object to the </a:t>
            </a:r>
            <a:r>
              <a:rPr lang="en-US" altLang="en-US" b="1" u="sng" dirty="0"/>
              <a:t>myVariable</a:t>
            </a:r>
            <a:r>
              <a:rPr lang="en-US" altLang="en-US" dirty="0"/>
              <a:t> variable: </a:t>
            </a:r>
          </a:p>
        </p:txBody>
      </p:sp>
      <p:sp>
        <p:nvSpPr>
          <p:cNvPr id="5" name="Rectangle 4"/>
          <p:cNvSpPr/>
          <p:nvPr/>
        </p:nvSpPr>
        <p:spPr>
          <a:xfrm>
            <a:off x="1382973" y="3269608"/>
            <a:ext cx="6096000" cy="1200329"/>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C3E88D"/>
                </a:solidFill>
                <a:latin typeface="Source Code Pro Regular"/>
              </a:rPr>
              <a:t>var</a:t>
            </a:r>
            <a:r>
              <a:rPr lang="en-US" dirty="0" smtClean="0">
                <a:solidFill>
                  <a:srgbClr val="FFFFFF"/>
                </a:solidFill>
                <a:latin typeface="Source Code Pro Regular"/>
              </a:rPr>
              <a:t> </a:t>
            </a:r>
            <a:r>
              <a:rPr lang="en-US" dirty="0">
                <a:solidFill>
                  <a:srgbClr val="FFFFFF"/>
                </a:solidFill>
                <a:latin typeface="Source Code Pro Regular"/>
              </a:rPr>
              <a:t>myVariable = </a:t>
            </a:r>
            <a:r>
              <a:rPr lang="en-US" dirty="0">
                <a:solidFill>
                  <a:srgbClr val="C3E88D"/>
                </a:solidFill>
                <a:latin typeface="Source Code Pro Regular"/>
              </a:rPr>
              <a:t>1234</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5370"/>
                </a:solidFill>
                <a:latin typeface="Source Code Pro Regular"/>
              </a:rPr>
              <a:t>module</a:t>
            </a:r>
            <a:r>
              <a:rPr lang="en-US" dirty="0" smtClean="0">
                <a:solidFill>
                  <a:srgbClr val="FFFFFF"/>
                </a:solidFill>
                <a:latin typeface="Source Code Pro Regular"/>
              </a:rPr>
              <a:t>.exports </a:t>
            </a:r>
            <a:r>
              <a:rPr lang="en-US" dirty="0">
                <a:solidFill>
                  <a:srgbClr val="FFFFFF"/>
                </a:solidFill>
                <a:latin typeface="Source Code Pro Regular"/>
              </a:rPr>
              <a:t>= { </a:t>
            </a:r>
            <a:r>
              <a:rPr lang="en-US" dirty="0">
                <a:solidFill>
                  <a:srgbClr val="FFCB6B"/>
                </a:solidFill>
                <a:latin typeface="Source Code Pro Regular"/>
              </a:rPr>
              <a:t>myVariable</a:t>
            </a:r>
            <a:r>
              <a:rPr lang="en-US" dirty="0">
                <a:solidFill>
                  <a:srgbClr val="FFFFFF"/>
                </a:solidFill>
                <a:latin typeface="Source Code Pro Regular"/>
              </a:rPr>
              <a:t>: myVariable }; &lt;/JavaScript&gt;</a:t>
            </a:r>
            <a:endParaRPr lang="en-US" dirty="0"/>
          </a:p>
        </p:txBody>
      </p:sp>
      <p:sp>
        <p:nvSpPr>
          <p:cNvPr id="8" name="Rectangle 7"/>
          <p:cNvSpPr/>
          <p:nvPr/>
        </p:nvSpPr>
        <p:spPr>
          <a:xfrm>
            <a:off x="1382973" y="6183896"/>
            <a:ext cx="3231462" cy="369332"/>
          </a:xfrm>
          <a:prstGeom prst="rect">
            <a:avLst/>
          </a:prstGeom>
        </p:spPr>
        <p:txBody>
          <a:bodyPr wrap="none">
            <a:spAutoFit/>
          </a:bodyPr>
          <a:lstStyle/>
          <a:p>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"{myVariable}"</a:t>
            </a:r>
            <a:r>
              <a:rPr lang="en-US" dirty="0">
                <a:solidFill>
                  <a:srgbClr val="7DCBC4"/>
                </a:solidFill>
                <a:latin typeface="Source Code Pro Regular"/>
              </a:rPr>
              <a:t> /&gt;</a:t>
            </a:r>
            <a:endParaRPr lang="en-US" dirty="0"/>
          </a:p>
        </p:txBody>
      </p:sp>
    </p:spTree>
    <p:extLst>
      <p:ext uri="{BB962C8B-B14F-4D97-AF65-F5344CB8AC3E}">
        <p14:creationId xmlns:p14="http://schemas.microsoft.com/office/powerpoint/2010/main" val="181393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MacOS</a:t>
            </a:r>
            <a:r>
              <a:rPr lang="en-US" dirty="0"/>
              <a:t> </a:t>
            </a:r>
            <a:r>
              <a:rPr lang="en-US" dirty="0" smtClean="0"/>
              <a:t>&amp; Windows</a:t>
            </a:r>
            <a:r>
              <a:rPr lang="en-US" dirty="0"/>
              <a:t> </a:t>
            </a:r>
            <a:r>
              <a:rPr lang="en-US" dirty="0" smtClean="0"/>
              <a:t>Requirements</a:t>
            </a:r>
            <a:endParaRPr lang="en-US" dirty="0"/>
          </a:p>
        </p:txBody>
      </p:sp>
      <p:sp>
        <p:nvSpPr>
          <p:cNvPr id="3" name="Content Placeholder 2"/>
          <p:cNvSpPr>
            <a:spLocks noGrp="1"/>
          </p:cNvSpPr>
          <p:nvPr>
            <p:ph idx="1"/>
          </p:nvPr>
        </p:nvSpPr>
        <p:spPr/>
        <p:txBody>
          <a:bodyPr/>
          <a:lstStyle/>
          <a:p>
            <a:pPr algn="justLow"/>
            <a:r>
              <a:rPr lang="en-US" b="1" dirty="0" smtClean="0"/>
              <a:t>MacOS </a:t>
            </a:r>
            <a:r>
              <a:rPr lang="en-US" b="1" dirty="0"/>
              <a:t>Requirements</a:t>
            </a:r>
          </a:p>
          <a:p>
            <a:pPr lvl="1" algn="justLow"/>
            <a:r>
              <a:rPr lang="en-US" dirty="0"/>
              <a:t>A modern Mac running macOS Yosemite or later</a:t>
            </a:r>
          </a:p>
          <a:p>
            <a:pPr algn="justLow"/>
            <a:r>
              <a:rPr lang="en-US" b="1" dirty="0"/>
              <a:t>Windows Requirements</a:t>
            </a:r>
          </a:p>
          <a:p>
            <a:pPr lvl="1" algn="justLow"/>
            <a:r>
              <a:rPr lang="en-US" dirty="0"/>
              <a:t>Window 7 or newer</a:t>
            </a:r>
          </a:p>
          <a:p>
            <a:pPr lvl="1" algn="justLow"/>
            <a:r>
              <a:rPr lang="en-US" dirty="0"/>
              <a:t>OpenGL 2.1-capable GPU (Very basic on-board/shared resource GPUs such as the Intel GMA-series are not sufficient!!).</a:t>
            </a:r>
          </a:p>
          <a:p>
            <a:pPr marL="0" indent="0" algn="justLow">
              <a:buNone/>
            </a:pPr>
            <a:endParaRPr lang="en-US" dirty="0"/>
          </a:p>
        </p:txBody>
      </p:sp>
    </p:spTree>
    <p:extLst>
      <p:ext uri="{BB962C8B-B14F-4D97-AF65-F5344CB8AC3E}">
        <p14:creationId xmlns:p14="http://schemas.microsoft.com/office/powerpoint/2010/main" val="10269491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Adding some business logic with JavaScript cont’</a:t>
            </a:r>
            <a:endParaRPr lang="en-US" sz="3600" dirty="0"/>
          </a:p>
        </p:txBody>
      </p:sp>
      <p:sp>
        <p:nvSpPr>
          <p:cNvPr id="3" name="Content Placeholder 2"/>
          <p:cNvSpPr>
            <a:spLocks noGrp="1"/>
          </p:cNvSpPr>
          <p:nvPr>
            <p:ph idx="1"/>
          </p:nvPr>
        </p:nvSpPr>
        <p:spPr/>
        <p:txBody>
          <a:bodyPr/>
          <a:lstStyle/>
          <a:p>
            <a:r>
              <a:rPr lang="en-US" dirty="0"/>
              <a:t>Your can also bind events to functions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150961" y="2840213"/>
            <a:ext cx="6096000" cy="2585323"/>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C3E88D"/>
                </a:solidFill>
                <a:latin typeface="Source Code Pro Regular"/>
              </a:rPr>
              <a:t>function</a:t>
            </a:r>
            <a:r>
              <a:rPr lang="en-US" dirty="0" smtClean="0">
                <a:solidFill>
                  <a:srgbClr val="FFFFFF"/>
                </a:solidFill>
                <a:latin typeface="Source Code Pro Regular"/>
              </a:rPr>
              <a:t> </a:t>
            </a:r>
            <a:r>
              <a:rPr lang="en-US" dirty="0" err="1">
                <a:solidFill>
                  <a:srgbClr val="FF5370"/>
                </a:solidFill>
                <a:latin typeface="Source Code Pro Regular"/>
              </a:rPr>
              <a:t>buttonClicked</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FF5370"/>
                </a:solidFill>
                <a:latin typeface="Source Code Pro Regular"/>
              </a:rPr>
              <a:t>console</a:t>
            </a:r>
            <a:r>
              <a:rPr lang="en-US" dirty="0" smtClean="0">
                <a:solidFill>
                  <a:srgbClr val="FFFFFF"/>
                </a:solidFill>
                <a:latin typeface="Source Code Pro Regular"/>
              </a:rPr>
              <a:t>.log</a:t>
            </a:r>
            <a:r>
              <a:rPr lang="en-US" dirty="0">
                <a:solidFill>
                  <a:srgbClr val="FFFFFF"/>
                </a:solidFill>
                <a:latin typeface="Source Code Pro Regular"/>
              </a:rPr>
              <a:t>(</a:t>
            </a:r>
            <a:r>
              <a:rPr lang="en-US" dirty="0">
                <a:solidFill>
                  <a:srgbClr val="C3E88D"/>
                </a:solidFill>
                <a:latin typeface="Source Code Pro Regular"/>
              </a:rPr>
              <a:t>"A button was clicked"</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p>
          <a:p>
            <a:r>
              <a:rPr lang="en-US" dirty="0">
                <a:solidFill>
                  <a:srgbClr val="FFFFFF"/>
                </a:solidFill>
                <a:latin typeface="Source Code Pro Regular"/>
              </a:rPr>
              <a:t>	</a:t>
            </a:r>
            <a:r>
              <a:rPr lang="en-US" dirty="0" smtClean="0">
                <a:solidFill>
                  <a:srgbClr val="FF5370"/>
                </a:solidFill>
                <a:latin typeface="Source Code Pro Regular"/>
              </a:rPr>
              <a:t>module</a:t>
            </a:r>
            <a:r>
              <a:rPr lang="en-US" dirty="0" smtClean="0">
                <a:solidFill>
                  <a:srgbClr val="FFFFFF"/>
                </a:solidFill>
                <a:latin typeface="Source Code Pro Regular"/>
              </a:rPr>
              <a:t>.exports </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err="1" smtClean="0">
                <a:solidFill>
                  <a:srgbClr val="FFCB6B"/>
                </a:solidFill>
                <a:latin typeface="Source Code Pro Regular"/>
              </a:rPr>
              <a:t>buttonClicked</a:t>
            </a:r>
            <a:r>
              <a:rPr lang="en-US" dirty="0">
                <a:solidFill>
                  <a:srgbClr val="FFFFFF"/>
                </a:solidFill>
                <a:latin typeface="Source Code Pro Regular"/>
              </a:rPr>
              <a:t>: </a:t>
            </a:r>
            <a:r>
              <a:rPr lang="en-US" dirty="0" err="1">
                <a:solidFill>
                  <a:srgbClr val="FFFFFF"/>
                </a:solidFill>
                <a:latin typeface="Source Code Pro Regular"/>
              </a:rPr>
              <a:t>buttonClicked</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p>
          <a:p>
            <a:r>
              <a:rPr lang="en-US" dirty="0" smtClean="0">
                <a:solidFill>
                  <a:srgbClr val="FFFFFF"/>
                </a:solidFill>
                <a:latin typeface="Source Code Pro Regular"/>
              </a:rPr>
              <a:t>&lt;/</a:t>
            </a:r>
            <a:r>
              <a:rPr lang="en-US" dirty="0">
                <a:solidFill>
                  <a:srgbClr val="FFFFFF"/>
                </a:solidFill>
                <a:latin typeface="Source Code Pro Regular"/>
              </a:rPr>
              <a:t>JavaScript&gt;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Button</a:t>
            </a:r>
            <a:r>
              <a:rPr lang="en-US" dirty="0">
                <a:solidFill>
                  <a:srgbClr val="7DCBC4"/>
                </a:solidFill>
                <a:latin typeface="Source Code Pro Regular"/>
              </a:rPr>
              <a:t> </a:t>
            </a:r>
            <a:r>
              <a:rPr lang="en-US" dirty="0">
                <a:solidFill>
                  <a:srgbClr val="FFCB6B"/>
                </a:solidFill>
                <a:latin typeface="Source Code Pro Regular"/>
              </a:rPr>
              <a:t>Text</a:t>
            </a:r>
            <a:r>
              <a:rPr lang="en-US" dirty="0">
                <a:solidFill>
                  <a:srgbClr val="7DCBC4"/>
                </a:solidFill>
                <a:latin typeface="Source Code Pro Regular"/>
              </a:rPr>
              <a:t>=</a:t>
            </a:r>
            <a:r>
              <a:rPr lang="en-US" dirty="0">
                <a:solidFill>
                  <a:srgbClr val="C3E88D"/>
                </a:solidFill>
                <a:latin typeface="Source Code Pro Regular"/>
              </a:rPr>
              <a:t>"My button"</a:t>
            </a:r>
            <a:r>
              <a:rPr lang="en-US" dirty="0">
                <a:solidFill>
                  <a:srgbClr val="7DCBC4"/>
                </a:solidFill>
                <a:latin typeface="Source Code Pro Regular"/>
              </a:rPr>
              <a:t> </a:t>
            </a:r>
            <a:r>
              <a:rPr lang="en-US" dirty="0">
                <a:solidFill>
                  <a:srgbClr val="FFCB6B"/>
                </a:solidFill>
                <a:latin typeface="Source Code Pro Regular"/>
              </a:rPr>
              <a:t>Clicked</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buttonClicked</a:t>
            </a:r>
            <a:r>
              <a:rPr lang="en-US" dirty="0">
                <a:solidFill>
                  <a:srgbClr val="C3E88D"/>
                </a:solidFill>
                <a:latin typeface="Source Code Pro Regular"/>
              </a:rPr>
              <a:t>}"</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418847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Displaying lists of </a:t>
            </a:r>
            <a:r>
              <a:rPr lang="en-US" b="0" dirty="0" smtClean="0"/>
              <a:t>data</a:t>
            </a:r>
            <a:endParaRPr lang="en-US" dirty="0"/>
          </a:p>
        </p:txBody>
      </p:sp>
      <p:sp>
        <p:nvSpPr>
          <p:cNvPr id="3" name="Content Placeholder 2"/>
          <p:cNvSpPr>
            <a:spLocks noGrp="1"/>
          </p:cNvSpPr>
          <p:nvPr>
            <p:ph idx="1"/>
          </p:nvPr>
        </p:nvSpPr>
        <p:spPr/>
        <p:txBody>
          <a:bodyPr/>
          <a:lstStyle/>
          <a:p>
            <a:pPr algn="just"/>
            <a:r>
              <a:rPr lang="en-US" dirty="0"/>
              <a:t>Most apps need to display lists of content, and for a lot of apps this is how most of its content is displayed. You can export arrays of data from JavaScript just as you export any other variable. You might wonder how we build a list using UX? The answer is </a:t>
            </a:r>
            <a:r>
              <a:rPr lang="en-US" dirty="0" smtClean="0"/>
              <a:t>the </a:t>
            </a:r>
            <a:r>
              <a:rPr lang="en-US" b="1" u="sng" dirty="0" smtClean="0"/>
              <a:t>Each</a:t>
            </a:r>
            <a:r>
              <a:rPr lang="en-US" dirty="0" smtClean="0"/>
              <a:t> Class</a:t>
            </a:r>
          </a:p>
          <a:p>
            <a:pPr algn="just"/>
            <a:r>
              <a:rPr lang="en-US" altLang="en-US" b="1" u="sng" dirty="0"/>
              <a:t>Each</a:t>
            </a:r>
            <a:r>
              <a:rPr lang="en-US" altLang="en-US" dirty="0"/>
              <a:t> is a class that can be used to replicate an object once per item in an array. </a:t>
            </a:r>
            <a:r>
              <a:rPr lang="en-US" altLang="en-US" b="1" u="sng" dirty="0"/>
              <a:t>Each</a:t>
            </a:r>
            <a:r>
              <a:rPr lang="en-US" altLang="en-US" dirty="0"/>
              <a:t> has a property called </a:t>
            </a:r>
            <a:r>
              <a:rPr lang="en-US" altLang="en-US" b="1" u="sng" dirty="0" smtClean="0"/>
              <a:t>Items</a:t>
            </a:r>
            <a:r>
              <a:rPr lang="en-US" altLang="en-US" dirty="0" smtClean="0"/>
              <a:t> which </a:t>
            </a:r>
            <a:r>
              <a:rPr lang="en-US" altLang="en-US" dirty="0"/>
              <a:t>we can bind to an array. It will then replicate whatever children it has once per item in that array. The following example creates a stack of colored rectangles, each with their own text item. </a:t>
            </a:r>
          </a:p>
          <a:p>
            <a:pPr algn="just"/>
            <a:endParaRPr lang="en-US" dirty="0"/>
          </a:p>
        </p:txBody>
      </p:sp>
    </p:spTree>
    <p:extLst>
      <p:ext uri="{BB962C8B-B14F-4D97-AF65-F5344CB8AC3E}">
        <p14:creationId xmlns:p14="http://schemas.microsoft.com/office/powerpoint/2010/main" val="2857981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Displaying lists of </a:t>
            </a:r>
            <a:r>
              <a:rPr lang="en-US" b="0" dirty="0" smtClean="0"/>
              <a:t>data cont’</a:t>
            </a:r>
            <a:endParaRPr lang="en-US" dirty="0"/>
          </a:p>
        </p:txBody>
      </p:sp>
      <p:sp>
        <p:nvSpPr>
          <p:cNvPr id="4" name="Rectangle 3"/>
          <p:cNvSpPr/>
          <p:nvPr/>
        </p:nvSpPr>
        <p:spPr>
          <a:xfrm>
            <a:off x="810000" y="2222271"/>
            <a:ext cx="8115636" cy="4524315"/>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C3E88D"/>
                </a:solidFill>
                <a:latin typeface="Source Code Pro Regular"/>
              </a:rPr>
              <a:t>var</a:t>
            </a:r>
            <a:r>
              <a:rPr lang="en-US" dirty="0" smtClean="0">
                <a:solidFill>
                  <a:srgbClr val="FFFFFF"/>
                </a:solidFill>
                <a:latin typeface="Source Code Pro Regular"/>
              </a:rPr>
              <a:t> </a:t>
            </a:r>
            <a:r>
              <a:rPr lang="en-US" dirty="0">
                <a:solidFill>
                  <a:srgbClr val="FFFFFF"/>
                </a:solidFill>
                <a:latin typeface="Source Code Pro Regular"/>
              </a:rPr>
              <a:t>ourList =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 </a:t>
            </a:r>
            <a:r>
              <a:rPr lang="en-US" dirty="0">
                <a:solidFill>
                  <a:srgbClr val="FFCB6B"/>
                </a:solidFill>
                <a:latin typeface="Source Code Pro Regular"/>
              </a:rPr>
              <a:t>text</a:t>
            </a:r>
            <a:r>
              <a:rPr lang="en-US" dirty="0">
                <a:solidFill>
                  <a:srgbClr val="FFFFFF"/>
                </a:solidFill>
                <a:latin typeface="Source Code Pro Regular"/>
              </a:rPr>
              <a:t>: </a:t>
            </a:r>
            <a:r>
              <a:rPr lang="en-US" dirty="0">
                <a:solidFill>
                  <a:srgbClr val="C3E88D"/>
                </a:solidFill>
                <a:latin typeface="Source Code Pro Regular"/>
              </a:rPr>
              <a:t>"Welcome"</a:t>
            </a:r>
            <a:r>
              <a:rPr lang="en-US" dirty="0">
                <a:solidFill>
                  <a:srgbClr val="FFFFFF"/>
                </a:solidFill>
                <a:latin typeface="Source Code Pro Regular"/>
              </a:rPr>
              <a:t>, </a:t>
            </a:r>
            <a:r>
              <a:rPr lang="en-US" dirty="0">
                <a:solidFill>
                  <a:srgbClr val="FFCB6B"/>
                </a:solidFill>
                <a:latin typeface="Source Code Pro Regular"/>
              </a:rPr>
              <a:t>color</a:t>
            </a:r>
            <a:r>
              <a:rPr lang="en-US" dirty="0">
                <a:solidFill>
                  <a:srgbClr val="FFFFFF"/>
                </a:solidFill>
                <a:latin typeface="Source Code Pro Regular"/>
              </a:rPr>
              <a:t>: </a:t>
            </a:r>
            <a:r>
              <a:rPr lang="en-US" dirty="0">
                <a:solidFill>
                  <a:srgbClr val="C3E88D"/>
                </a:solidFill>
                <a:latin typeface="Source Code Pro Regular"/>
              </a:rPr>
              <a:t>"#7FDBFF"</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 </a:t>
            </a:r>
            <a:r>
              <a:rPr lang="en-US" dirty="0">
                <a:solidFill>
                  <a:srgbClr val="FFCB6B"/>
                </a:solidFill>
                <a:latin typeface="Source Code Pro Regular"/>
              </a:rPr>
              <a:t>text</a:t>
            </a:r>
            <a:r>
              <a:rPr lang="en-US" dirty="0">
                <a:solidFill>
                  <a:srgbClr val="FFFFFF"/>
                </a:solidFill>
                <a:latin typeface="Source Code Pro Regular"/>
              </a:rPr>
              <a:t>: </a:t>
            </a:r>
            <a:r>
              <a:rPr lang="en-US" dirty="0">
                <a:solidFill>
                  <a:srgbClr val="C3E88D"/>
                </a:solidFill>
                <a:latin typeface="Source Code Pro Regular"/>
              </a:rPr>
              <a:t>"to"</a:t>
            </a:r>
            <a:r>
              <a:rPr lang="en-US" dirty="0">
                <a:solidFill>
                  <a:srgbClr val="FFFFFF"/>
                </a:solidFill>
                <a:latin typeface="Source Code Pro Regular"/>
              </a:rPr>
              <a:t>, </a:t>
            </a:r>
            <a:r>
              <a:rPr lang="en-US" dirty="0">
                <a:solidFill>
                  <a:srgbClr val="FFCB6B"/>
                </a:solidFill>
                <a:latin typeface="Source Code Pro Regular"/>
              </a:rPr>
              <a:t>color</a:t>
            </a:r>
            <a:r>
              <a:rPr lang="en-US" dirty="0">
                <a:solidFill>
                  <a:srgbClr val="FFFFFF"/>
                </a:solidFill>
                <a:latin typeface="Source Code Pro Regular"/>
              </a:rPr>
              <a:t>: </a:t>
            </a:r>
            <a:r>
              <a:rPr lang="en-US" dirty="0">
                <a:solidFill>
                  <a:srgbClr val="C3E88D"/>
                </a:solidFill>
                <a:latin typeface="Source Code Pro Regular"/>
              </a:rPr>
              <a:t>"#01FF70"</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 </a:t>
            </a:r>
            <a:r>
              <a:rPr lang="en-US" dirty="0">
                <a:solidFill>
                  <a:srgbClr val="FFCB6B"/>
                </a:solidFill>
                <a:latin typeface="Source Code Pro Regular"/>
              </a:rPr>
              <a:t>text</a:t>
            </a:r>
            <a:r>
              <a:rPr lang="en-US" dirty="0">
                <a:solidFill>
                  <a:srgbClr val="FFFFFF"/>
                </a:solidFill>
                <a:latin typeface="Source Code Pro Regular"/>
              </a:rPr>
              <a:t>: </a:t>
            </a:r>
            <a:r>
              <a:rPr lang="en-US" dirty="0">
                <a:solidFill>
                  <a:srgbClr val="C3E88D"/>
                </a:solidFill>
                <a:latin typeface="Source Code Pro Regular"/>
              </a:rPr>
              <a:t>"Fuse"</a:t>
            </a:r>
            <a:r>
              <a:rPr lang="en-US" dirty="0">
                <a:solidFill>
                  <a:srgbClr val="FFFFFF"/>
                </a:solidFill>
                <a:latin typeface="Source Code Pro Regular"/>
              </a:rPr>
              <a:t>, </a:t>
            </a:r>
            <a:r>
              <a:rPr lang="en-US" dirty="0">
                <a:solidFill>
                  <a:srgbClr val="FFCB6B"/>
                </a:solidFill>
                <a:latin typeface="Source Code Pro Regular"/>
              </a:rPr>
              <a:t>color</a:t>
            </a:r>
            <a:r>
              <a:rPr lang="en-US" dirty="0">
                <a:solidFill>
                  <a:srgbClr val="FFFFFF"/>
                </a:solidFill>
                <a:latin typeface="Source Code Pro Regular"/>
              </a:rPr>
              <a:t>: </a:t>
            </a:r>
            <a:r>
              <a:rPr lang="en-US" dirty="0">
                <a:solidFill>
                  <a:srgbClr val="C3E88D"/>
                </a:solidFill>
                <a:latin typeface="Source Code Pro Regular"/>
              </a:rPr>
              <a:t>"#FF4136"</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 </a:t>
            </a:r>
            <a:r>
              <a:rPr lang="en-US" dirty="0">
                <a:solidFill>
                  <a:srgbClr val="FFCB6B"/>
                </a:solidFill>
                <a:latin typeface="Source Code Pro Regular"/>
              </a:rPr>
              <a:t>text</a:t>
            </a:r>
            <a:r>
              <a:rPr lang="en-US" dirty="0">
                <a:solidFill>
                  <a:srgbClr val="FFFFFF"/>
                </a:solidFill>
                <a:latin typeface="Source Code Pro Regular"/>
              </a:rPr>
              <a:t>: </a:t>
            </a:r>
            <a:r>
              <a:rPr lang="en-US" dirty="0">
                <a:solidFill>
                  <a:srgbClr val="C3E88D"/>
                </a:solidFill>
                <a:latin typeface="Source Code Pro Regular"/>
              </a:rPr>
              <a:t>"!"</a:t>
            </a:r>
            <a:r>
              <a:rPr lang="en-US" dirty="0">
                <a:solidFill>
                  <a:srgbClr val="FFFFFF"/>
                </a:solidFill>
                <a:latin typeface="Source Code Pro Regular"/>
              </a:rPr>
              <a:t>, </a:t>
            </a:r>
            <a:r>
              <a:rPr lang="en-US" dirty="0">
                <a:solidFill>
                  <a:srgbClr val="FFCB6B"/>
                </a:solidFill>
                <a:latin typeface="Source Code Pro Regular"/>
              </a:rPr>
              <a:t>color</a:t>
            </a:r>
            <a:r>
              <a:rPr lang="en-US" dirty="0">
                <a:solidFill>
                  <a:srgbClr val="FFFFFF"/>
                </a:solidFill>
                <a:latin typeface="Source Code Pro Regular"/>
              </a:rPr>
              <a:t>: </a:t>
            </a:r>
            <a:r>
              <a:rPr lang="en-US" dirty="0">
                <a:solidFill>
                  <a:srgbClr val="C3E88D"/>
                </a:solidFill>
                <a:latin typeface="Source Code Pro Regular"/>
              </a:rPr>
              <a:t>"#B10DC9"</a:t>
            </a:r>
            <a:r>
              <a:rPr lang="en-US" dirty="0">
                <a:solidFill>
                  <a:srgbClr val="FFFFFF"/>
                </a:solidFill>
                <a:latin typeface="Source Code Pro Regular"/>
              </a:rPr>
              <a:t> },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5370"/>
                </a:solidFill>
                <a:latin typeface="Source Code Pro Regular"/>
              </a:rPr>
              <a:t>module</a:t>
            </a:r>
            <a:r>
              <a:rPr lang="en-US" dirty="0" smtClean="0">
                <a:solidFill>
                  <a:srgbClr val="FFFFFF"/>
                </a:solidFill>
                <a:latin typeface="Source Code Pro Regular"/>
              </a:rPr>
              <a:t>.exports </a:t>
            </a:r>
            <a:r>
              <a:rPr lang="en-US" dirty="0">
                <a:solidFill>
                  <a:srgbClr val="FFFFFF"/>
                </a:solidFill>
                <a:latin typeface="Source Code Pro Regular"/>
              </a:rPr>
              <a:t>= {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FFCB6B"/>
                </a:solidFill>
                <a:latin typeface="Source Code Pro Regular"/>
              </a:rPr>
              <a:t>ourList</a:t>
            </a:r>
            <a:r>
              <a:rPr lang="en-US" dirty="0">
                <a:solidFill>
                  <a:srgbClr val="FFFFFF"/>
                </a:solidFill>
                <a:latin typeface="Source Code Pro Regular"/>
              </a:rPr>
              <a:t>: ourList }; </a:t>
            </a:r>
            <a:endParaRPr lang="en-US" dirty="0" smtClean="0">
              <a:solidFill>
                <a:srgbClr val="FFFFFF"/>
              </a:solidFill>
              <a:latin typeface="Source Code Pro Regular"/>
            </a:endParaRPr>
          </a:p>
          <a:p>
            <a:r>
              <a:rPr lang="en-US" dirty="0" smtClean="0">
                <a:solidFill>
                  <a:srgbClr val="FFFFFF"/>
                </a:solidFill>
                <a:latin typeface="Source Code Pro Regular"/>
              </a:rPr>
              <a:t>&lt;/</a:t>
            </a:r>
            <a:r>
              <a:rPr lang="en-US" dirty="0">
                <a:solidFill>
                  <a:srgbClr val="FFFFFF"/>
                </a:solidFill>
                <a:latin typeface="Source Code Pro Regular"/>
              </a:rPr>
              <a:t>JavaScript&gt;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 </a:t>
            </a:r>
            <a:r>
              <a:rPr lang="en-US" dirty="0">
                <a:solidFill>
                  <a:srgbClr val="FFCB6B"/>
                </a:solidFill>
                <a:latin typeface="Source Code Pro Regular"/>
              </a:rPr>
              <a:t>Items</a:t>
            </a:r>
            <a:r>
              <a:rPr lang="en-US" dirty="0">
                <a:solidFill>
                  <a:srgbClr val="7DCBC4"/>
                </a:solidFill>
                <a:latin typeface="Source Code Pro Regular"/>
              </a:rPr>
              <a:t>=</a:t>
            </a:r>
            <a:r>
              <a:rPr lang="en-US" dirty="0">
                <a:solidFill>
                  <a:srgbClr val="C3E88D"/>
                </a:solidFill>
                <a:latin typeface="Source Code Pro Regular"/>
              </a:rPr>
              <a:t>"{ourList}"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1"/>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"{color}"</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pPr lvl="1"/>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"15,10"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pPr lvl="1"/>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Each</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3944094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Responding to changes in the </a:t>
            </a:r>
            <a:r>
              <a:rPr lang="en-US" b="0" dirty="0" smtClean="0"/>
              <a:t>data</a:t>
            </a:r>
            <a:endParaRPr lang="en-US" dirty="0"/>
          </a:p>
        </p:txBody>
      </p:sp>
      <p:sp>
        <p:nvSpPr>
          <p:cNvPr id="5" name="Content Placeholder 4"/>
          <p:cNvSpPr>
            <a:spLocks noGrp="1"/>
          </p:cNvSpPr>
          <p:nvPr>
            <p:ph idx="1"/>
          </p:nvPr>
        </p:nvSpPr>
        <p:spPr/>
        <p:txBody>
          <a:bodyPr/>
          <a:lstStyle/>
          <a:p>
            <a:r>
              <a:rPr lang="en-US" altLang="en-US" dirty="0"/>
              <a:t>In order to make our UI automatically update when we make changes to our data, we need a way to let it know that a something has happened. In Fuse, we do this through something called Observables. An Observable value is a value that can change over time. Other entities, like our UI, can subscribe to being notified of whenever one of these observable values have changed. To create an Observable value, we first have to get a hold of the </a:t>
            </a:r>
            <a:r>
              <a:rPr lang="en-US" altLang="en-US" b="1" u="sng" dirty="0"/>
              <a:t>FuseJS/Observable</a:t>
            </a:r>
            <a:r>
              <a:rPr lang="en-US" altLang="en-US" dirty="0"/>
              <a:t> module</a:t>
            </a:r>
            <a:r>
              <a:rPr lang="en-US" altLang="en-US" dirty="0" smtClean="0"/>
              <a:t>:</a:t>
            </a:r>
          </a:p>
          <a:p>
            <a:endParaRPr lang="en-US" altLang="en-US" dirty="0"/>
          </a:p>
          <a:p>
            <a:endParaRPr lang="en-US" altLang="en-US" dirty="0" smtClean="0"/>
          </a:p>
          <a:p>
            <a:r>
              <a:rPr lang="en-US" dirty="0"/>
              <a:t>With the observable module at hand, we can very easily create an observable value like so:</a:t>
            </a:r>
            <a:endParaRPr lang="en-US" altLang="en-US" dirty="0"/>
          </a:p>
          <a:p>
            <a:endParaRPr lang="en-US" dirty="0"/>
          </a:p>
        </p:txBody>
      </p:sp>
      <p:sp>
        <p:nvSpPr>
          <p:cNvPr id="6" name="Rectangle 5"/>
          <p:cNvSpPr/>
          <p:nvPr/>
        </p:nvSpPr>
        <p:spPr>
          <a:xfrm>
            <a:off x="1138668" y="4226972"/>
            <a:ext cx="5137945" cy="369332"/>
          </a:xfrm>
          <a:prstGeom prst="rect">
            <a:avLst/>
          </a:prstGeom>
        </p:spPr>
        <p:txBody>
          <a:bodyPr wrap="none">
            <a:spAutoFit/>
          </a:bodyPr>
          <a:lstStyle/>
          <a:p>
            <a:r>
              <a:rPr lang="en-US" dirty="0">
                <a:solidFill>
                  <a:srgbClr val="C3E88D"/>
                </a:solidFill>
                <a:latin typeface="Source Code Pro Regular"/>
              </a:rPr>
              <a:t>var</a:t>
            </a:r>
            <a:r>
              <a:rPr lang="en-US" dirty="0">
                <a:solidFill>
                  <a:srgbClr val="FFFFFF"/>
                </a:solidFill>
                <a:latin typeface="Source Code Pro Regular"/>
              </a:rPr>
              <a:t> Observable = require(</a:t>
            </a:r>
            <a:r>
              <a:rPr lang="en-US" dirty="0">
                <a:solidFill>
                  <a:srgbClr val="C3E88D"/>
                </a:solidFill>
                <a:latin typeface="Source Code Pro Regular"/>
              </a:rPr>
              <a:t>"FuseJS/Observable"</a:t>
            </a:r>
            <a:r>
              <a:rPr lang="en-US" dirty="0">
                <a:solidFill>
                  <a:srgbClr val="FFFFFF"/>
                </a:solidFill>
                <a:latin typeface="Source Code Pro Regular"/>
              </a:rPr>
              <a:t>);</a:t>
            </a:r>
            <a:endParaRPr lang="en-US" dirty="0"/>
          </a:p>
        </p:txBody>
      </p:sp>
      <p:sp>
        <p:nvSpPr>
          <p:cNvPr id="10" name="Rectangle 9"/>
          <p:cNvSpPr/>
          <p:nvPr/>
        </p:nvSpPr>
        <p:spPr>
          <a:xfrm>
            <a:off x="1138668" y="5674132"/>
            <a:ext cx="4187878" cy="369332"/>
          </a:xfrm>
          <a:prstGeom prst="rect">
            <a:avLst/>
          </a:prstGeom>
        </p:spPr>
        <p:txBody>
          <a:bodyPr wrap="none">
            <a:spAutoFit/>
          </a:bodyPr>
          <a:lstStyle/>
          <a:p>
            <a:r>
              <a:rPr lang="en-US" dirty="0">
                <a:solidFill>
                  <a:srgbClr val="C3E88D"/>
                </a:solidFill>
                <a:latin typeface="Source Code Pro Regular"/>
              </a:rPr>
              <a:t>var</a:t>
            </a:r>
            <a:r>
              <a:rPr lang="en-US" dirty="0">
                <a:solidFill>
                  <a:srgbClr val="FFFFFF"/>
                </a:solidFill>
                <a:latin typeface="Source Code Pro Regular"/>
              </a:rPr>
              <a:t> observableValue = Observable(</a:t>
            </a:r>
            <a:r>
              <a:rPr lang="en-US" dirty="0">
                <a:solidFill>
                  <a:srgbClr val="C3E88D"/>
                </a:solidFill>
                <a:latin typeface="Source Code Pro Regular"/>
              </a:rPr>
              <a:t>10</a:t>
            </a:r>
            <a:r>
              <a:rPr lang="en-US" dirty="0">
                <a:solidFill>
                  <a:srgbClr val="FFFFFF"/>
                </a:solidFill>
                <a:latin typeface="Source Code Pro Regular"/>
              </a:rPr>
              <a:t>);</a:t>
            </a:r>
            <a:endParaRPr lang="en-US" dirty="0"/>
          </a:p>
        </p:txBody>
      </p:sp>
    </p:spTree>
    <p:extLst>
      <p:ext uri="{BB962C8B-B14F-4D97-AF65-F5344CB8AC3E}">
        <p14:creationId xmlns:p14="http://schemas.microsoft.com/office/powerpoint/2010/main" val="3881293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Responding to changes in the </a:t>
            </a:r>
            <a:r>
              <a:rPr lang="en-US" b="0" dirty="0" smtClean="0"/>
              <a:t>data cont’</a:t>
            </a:r>
            <a:endParaRPr lang="en-US" dirty="0"/>
          </a:p>
        </p:txBody>
      </p:sp>
      <p:sp>
        <p:nvSpPr>
          <p:cNvPr id="3" name="Content Placeholder 2"/>
          <p:cNvSpPr>
            <a:spLocks noGrp="1"/>
          </p:cNvSpPr>
          <p:nvPr>
            <p:ph idx="1"/>
          </p:nvPr>
        </p:nvSpPr>
        <p:spPr/>
        <p:txBody>
          <a:bodyPr/>
          <a:lstStyle/>
          <a:p>
            <a:r>
              <a:rPr lang="en-US" dirty="0"/>
              <a:t>and make changes to it through </a:t>
            </a:r>
            <a:r>
              <a:rPr lang="en-US" dirty="0" smtClean="0"/>
              <a:t>its </a:t>
            </a:r>
            <a:r>
              <a:rPr lang="en-US" b="1" u="sng" dirty="0" smtClean="0"/>
              <a:t>Value</a:t>
            </a:r>
            <a:r>
              <a:rPr lang="en-US" dirty="0" smtClean="0"/>
              <a:t> Prosperity:</a:t>
            </a:r>
          </a:p>
          <a:p>
            <a:endParaRPr lang="en-US" dirty="0"/>
          </a:p>
          <a:p>
            <a:endParaRPr lang="en-US" dirty="0" smtClean="0"/>
          </a:p>
          <a:p>
            <a:r>
              <a:rPr lang="en-US" dirty="0"/>
              <a:t>if we data-bind to this variable, the UI will automatically update whenever we make changes to it</a:t>
            </a:r>
            <a:r>
              <a:rPr lang="en-US" dirty="0" smtClean="0"/>
              <a:t>.</a:t>
            </a:r>
          </a:p>
          <a:p>
            <a:endParaRPr lang="en-US" dirty="0"/>
          </a:p>
          <a:p>
            <a:r>
              <a:rPr lang="en-US" dirty="0"/>
              <a:t>We do </a:t>
            </a:r>
            <a:r>
              <a:rPr lang="en-US" b="1" dirty="0"/>
              <a:t>not</a:t>
            </a:r>
            <a:r>
              <a:rPr lang="en-US" dirty="0"/>
              <a:t> use </a:t>
            </a:r>
            <a:r>
              <a:rPr lang="en-US" dirty="0" smtClean="0"/>
              <a:t>the </a:t>
            </a:r>
            <a:r>
              <a:rPr lang="en-US" b="1" u="sng" dirty="0" smtClean="0"/>
              <a:t>new</a:t>
            </a:r>
            <a:r>
              <a:rPr lang="en-US" dirty="0" smtClean="0"/>
              <a:t> </a:t>
            </a:r>
            <a:r>
              <a:rPr lang="en-US" dirty="0"/>
              <a:t>keyword when creating Observable values.</a:t>
            </a:r>
          </a:p>
        </p:txBody>
      </p:sp>
      <p:sp>
        <p:nvSpPr>
          <p:cNvPr id="5" name="Rectangle 4"/>
          <p:cNvSpPr/>
          <p:nvPr/>
        </p:nvSpPr>
        <p:spPr>
          <a:xfrm>
            <a:off x="1182498" y="3271630"/>
            <a:ext cx="3085012" cy="369332"/>
          </a:xfrm>
          <a:prstGeom prst="rect">
            <a:avLst/>
          </a:prstGeom>
        </p:spPr>
        <p:txBody>
          <a:bodyPr wrap="none">
            <a:spAutoFit/>
          </a:bodyPr>
          <a:lstStyle/>
          <a:p>
            <a:r>
              <a:rPr lang="en-US" dirty="0">
                <a:solidFill>
                  <a:srgbClr val="FFFFFF"/>
                </a:solidFill>
                <a:latin typeface="Source Code Pro Regular"/>
              </a:rPr>
              <a:t>observableValue.</a:t>
            </a:r>
            <a:r>
              <a:rPr lang="en-US" dirty="0">
                <a:solidFill>
                  <a:srgbClr val="C3E88D"/>
                </a:solidFill>
                <a:latin typeface="Source Code Pro Regular"/>
              </a:rPr>
              <a:t>value</a:t>
            </a:r>
            <a:r>
              <a:rPr lang="en-US" dirty="0">
                <a:solidFill>
                  <a:srgbClr val="FFFFFF"/>
                </a:solidFill>
                <a:latin typeface="Source Code Pro Regular"/>
              </a:rPr>
              <a:t> = </a:t>
            </a:r>
            <a:r>
              <a:rPr lang="en-US" dirty="0">
                <a:solidFill>
                  <a:srgbClr val="C3E88D"/>
                </a:solidFill>
                <a:latin typeface="Source Code Pro Regular"/>
              </a:rPr>
              <a:t>40</a:t>
            </a:r>
            <a:r>
              <a:rPr lang="en-US" dirty="0">
                <a:solidFill>
                  <a:srgbClr val="FFFFFF"/>
                </a:solidFill>
                <a:latin typeface="Source Code Pro Regular"/>
              </a:rPr>
              <a:t>;</a:t>
            </a:r>
            <a:endParaRPr lang="en-US" dirty="0"/>
          </a:p>
        </p:txBody>
      </p:sp>
    </p:spTree>
    <p:extLst>
      <p:ext uri="{BB962C8B-B14F-4D97-AF65-F5344CB8AC3E}">
        <p14:creationId xmlns:p14="http://schemas.microsoft.com/office/powerpoint/2010/main" val="3701396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List </a:t>
            </a:r>
            <a:r>
              <a:rPr lang="en-US" b="0" dirty="0" smtClean="0"/>
              <a:t>observables</a:t>
            </a:r>
            <a:endParaRPr lang="en-US" dirty="0"/>
          </a:p>
        </p:txBody>
      </p:sp>
      <p:sp>
        <p:nvSpPr>
          <p:cNvPr id="3" name="Content Placeholder 2"/>
          <p:cNvSpPr>
            <a:spLocks noGrp="1"/>
          </p:cNvSpPr>
          <p:nvPr>
            <p:ph idx="1"/>
          </p:nvPr>
        </p:nvSpPr>
        <p:spPr>
          <a:xfrm>
            <a:off x="818712" y="2304173"/>
            <a:ext cx="10554574" cy="3636511"/>
          </a:xfrm>
        </p:spPr>
        <p:txBody>
          <a:bodyPr>
            <a:normAutofit fontScale="92500" lnSpcReduction="10000"/>
          </a:bodyPr>
          <a:lstStyle/>
          <a:p>
            <a:r>
              <a:rPr lang="en-US" dirty="0"/>
              <a:t>Observables can also act as lists of observable values. We create an observable list in the exact same way as we create observable values</a:t>
            </a:r>
            <a:r>
              <a:rPr lang="en-US" dirty="0" smtClean="0"/>
              <a:t>:</a:t>
            </a:r>
          </a:p>
          <a:p>
            <a:endParaRPr lang="en-US" dirty="0"/>
          </a:p>
          <a:p>
            <a:endParaRPr lang="en-US" dirty="0" smtClean="0"/>
          </a:p>
          <a:p>
            <a:r>
              <a:rPr lang="en-US" dirty="0"/>
              <a:t>We can then display this list in the exact same way as we did with the array, except we can now also add and remove items and have the UI automatically update</a:t>
            </a:r>
            <a:r>
              <a:rPr lang="en-US" dirty="0" smtClean="0"/>
              <a:t>.</a:t>
            </a:r>
          </a:p>
          <a:p>
            <a:endParaRPr lang="en-US" dirty="0"/>
          </a:p>
          <a:p>
            <a:endParaRPr lang="en-US" dirty="0" smtClean="0"/>
          </a:p>
          <a:p>
            <a:endParaRPr lang="en-US" dirty="0"/>
          </a:p>
          <a:p>
            <a:r>
              <a:rPr lang="en-US" dirty="0"/>
              <a:t>Check out the </a:t>
            </a:r>
            <a:r>
              <a:rPr lang="en-US" u="sng" dirty="0">
                <a:hlinkClick r:id="rId2"/>
              </a:rPr>
              <a:t>observable API reference</a:t>
            </a:r>
            <a:r>
              <a:rPr lang="en-US" dirty="0"/>
              <a:t> for a full list of cool stuff you can do with observables.</a:t>
            </a:r>
          </a:p>
          <a:p>
            <a:pPr marL="0" indent="0">
              <a:buNone/>
            </a:pPr>
            <a:endParaRPr lang="en-US" dirty="0"/>
          </a:p>
        </p:txBody>
      </p:sp>
      <p:sp>
        <p:nvSpPr>
          <p:cNvPr id="4" name="Rectangle 3"/>
          <p:cNvSpPr/>
          <p:nvPr/>
        </p:nvSpPr>
        <p:spPr>
          <a:xfrm>
            <a:off x="1260143" y="2914181"/>
            <a:ext cx="8306937" cy="369332"/>
          </a:xfrm>
          <a:prstGeom prst="rect">
            <a:avLst/>
          </a:prstGeom>
        </p:spPr>
        <p:txBody>
          <a:bodyPr wrap="square">
            <a:spAutoFit/>
          </a:bodyPr>
          <a:lstStyle/>
          <a:p>
            <a:r>
              <a:rPr lang="en-US" dirty="0">
                <a:solidFill>
                  <a:srgbClr val="C3E88D"/>
                </a:solidFill>
                <a:latin typeface="Source Code Pro Regular"/>
              </a:rPr>
              <a:t>var</a:t>
            </a:r>
            <a:r>
              <a:rPr lang="en-US" dirty="0">
                <a:solidFill>
                  <a:srgbClr val="FFFFFF"/>
                </a:solidFill>
                <a:latin typeface="Source Code Pro Regular"/>
              </a:rPr>
              <a:t> observableList = Observable(</a:t>
            </a:r>
            <a:r>
              <a:rPr lang="en-US" dirty="0">
                <a:solidFill>
                  <a:srgbClr val="C3E88D"/>
                </a:solidFill>
                <a:latin typeface="Source Code Pro Regular"/>
              </a:rPr>
              <a:t>1</a:t>
            </a:r>
            <a:r>
              <a:rPr lang="en-US" dirty="0">
                <a:solidFill>
                  <a:srgbClr val="FFFFFF"/>
                </a:solidFill>
                <a:latin typeface="Source Code Pro Regular"/>
              </a:rPr>
              <a:t>,</a:t>
            </a:r>
            <a:r>
              <a:rPr lang="en-US" dirty="0">
                <a:solidFill>
                  <a:srgbClr val="C3E88D"/>
                </a:solidFill>
                <a:latin typeface="Source Code Pro Regular"/>
              </a:rPr>
              <a:t>2</a:t>
            </a:r>
            <a:r>
              <a:rPr lang="en-US" dirty="0">
                <a:solidFill>
                  <a:srgbClr val="FFFFFF"/>
                </a:solidFill>
                <a:latin typeface="Source Code Pro Regular"/>
              </a:rPr>
              <a:t>,</a:t>
            </a:r>
            <a:r>
              <a:rPr lang="en-US" dirty="0">
                <a:solidFill>
                  <a:srgbClr val="C3E88D"/>
                </a:solidFill>
                <a:latin typeface="Source Code Pro Regular"/>
              </a:rPr>
              <a:t>3</a:t>
            </a:r>
            <a:r>
              <a:rPr lang="en-US" dirty="0">
                <a:solidFill>
                  <a:srgbClr val="FFFFFF"/>
                </a:solidFill>
                <a:latin typeface="Source Code Pro Regular"/>
              </a:rPr>
              <a:t>,</a:t>
            </a:r>
            <a:r>
              <a:rPr lang="en-US" dirty="0">
                <a:solidFill>
                  <a:srgbClr val="C3E88D"/>
                </a:solidFill>
                <a:latin typeface="Source Code Pro Regular"/>
              </a:rPr>
              <a:t>4</a:t>
            </a:r>
            <a:r>
              <a:rPr lang="en-US" dirty="0">
                <a:solidFill>
                  <a:srgbClr val="FFFFFF"/>
                </a:solidFill>
                <a:latin typeface="Source Code Pro Regular"/>
              </a:rPr>
              <a:t>,</a:t>
            </a:r>
            <a:r>
              <a:rPr lang="en-US" dirty="0">
                <a:solidFill>
                  <a:srgbClr val="C3E88D"/>
                </a:solidFill>
                <a:latin typeface="Source Code Pro Regular"/>
              </a:rPr>
              <a:t>5</a:t>
            </a:r>
            <a:r>
              <a:rPr lang="en-US" dirty="0">
                <a:solidFill>
                  <a:srgbClr val="FFFFFF"/>
                </a:solidFill>
                <a:latin typeface="Source Code Pro Regular"/>
              </a:rPr>
              <a:t>) </a:t>
            </a:r>
            <a:r>
              <a:rPr lang="en-US" dirty="0">
                <a:solidFill>
                  <a:srgbClr val="CDD3DE"/>
                </a:solidFill>
                <a:latin typeface="Source Code Pro Regular"/>
              </a:rPr>
              <a:t>//observable list with 5 values</a:t>
            </a:r>
            <a:endParaRPr lang="en-US" dirty="0"/>
          </a:p>
        </p:txBody>
      </p:sp>
      <p:sp>
        <p:nvSpPr>
          <p:cNvPr id="5" name="Rectangle 4"/>
          <p:cNvSpPr/>
          <p:nvPr/>
        </p:nvSpPr>
        <p:spPr>
          <a:xfrm>
            <a:off x="1260143" y="4238600"/>
            <a:ext cx="6096000" cy="923330"/>
          </a:xfrm>
          <a:prstGeom prst="rect">
            <a:avLst/>
          </a:prstGeom>
        </p:spPr>
        <p:txBody>
          <a:bodyPr>
            <a:spAutoFit/>
          </a:bodyPr>
          <a:lstStyle/>
          <a:p>
            <a:r>
              <a:rPr lang="en-US" dirty="0">
                <a:solidFill>
                  <a:srgbClr val="FFFFFF"/>
                </a:solidFill>
                <a:latin typeface="Source Code Pro Regular"/>
              </a:rPr>
              <a:t>observableList.</a:t>
            </a:r>
            <a:r>
              <a:rPr lang="en-US" dirty="0">
                <a:solidFill>
                  <a:srgbClr val="C3E88D"/>
                </a:solidFill>
                <a:latin typeface="Source Code Pro Regular"/>
              </a:rPr>
              <a:t>add</a:t>
            </a:r>
            <a:r>
              <a:rPr lang="en-US" dirty="0">
                <a:solidFill>
                  <a:srgbClr val="FFFFFF"/>
                </a:solidFill>
                <a:latin typeface="Source Code Pro Regular"/>
              </a:rPr>
              <a:t>(</a:t>
            </a:r>
            <a:r>
              <a:rPr lang="en-US" dirty="0">
                <a:solidFill>
                  <a:srgbClr val="C3E88D"/>
                </a:solidFill>
                <a:latin typeface="Source Code Pro Regular"/>
              </a:rPr>
              <a:t>6</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observableList.</a:t>
            </a:r>
            <a:r>
              <a:rPr lang="en-US" dirty="0" smtClean="0">
                <a:solidFill>
                  <a:srgbClr val="C3E88D"/>
                </a:solidFill>
                <a:latin typeface="Source Code Pro Regular"/>
              </a:rPr>
              <a:t>remove</a:t>
            </a:r>
            <a:r>
              <a:rPr lang="en-US" dirty="0" smtClean="0">
                <a:solidFill>
                  <a:srgbClr val="FFFFFF"/>
                </a:solidFill>
                <a:latin typeface="Source Code Pro Regular"/>
              </a:rPr>
              <a:t>(</a:t>
            </a:r>
            <a:r>
              <a:rPr lang="en-US" dirty="0" smtClean="0">
                <a:solidFill>
                  <a:srgbClr val="C3E88D"/>
                </a:solidFill>
                <a:latin typeface="Source Code Pro Regular"/>
              </a:rPr>
              <a:t>5</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observableList.removeAt(</a:t>
            </a:r>
            <a:r>
              <a:rPr lang="en-US" dirty="0" smtClean="0">
                <a:solidFill>
                  <a:srgbClr val="C3E88D"/>
                </a:solidFill>
                <a:latin typeface="Source Code Pro Regular"/>
              </a:rPr>
              <a:t>0</a:t>
            </a:r>
            <a:r>
              <a:rPr lang="en-US" dirty="0">
                <a:solidFill>
                  <a:srgbClr val="FFFFFF"/>
                </a:solidFill>
                <a:latin typeface="Source Code Pro Regular"/>
              </a:rPr>
              <a:t>);</a:t>
            </a:r>
            <a:endParaRPr lang="en-US" dirty="0"/>
          </a:p>
        </p:txBody>
      </p:sp>
    </p:spTree>
    <p:extLst>
      <p:ext uri="{BB962C8B-B14F-4D97-AF65-F5344CB8AC3E}">
        <p14:creationId xmlns:p14="http://schemas.microsoft.com/office/powerpoint/2010/main" val="7509448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When not to use </a:t>
            </a:r>
            <a:r>
              <a:rPr lang="en-US" b="0" dirty="0" smtClean="0"/>
              <a:t>JavaScript</a:t>
            </a:r>
            <a:endParaRPr lang="en-US" dirty="0"/>
          </a:p>
        </p:txBody>
      </p:sp>
      <p:sp>
        <p:nvSpPr>
          <p:cNvPr id="3" name="Content Placeholder 2"/>
          <p:cNvSpPr>
            <a:spLocks noGrp="1"/>
          </p:cNvSpPr>
          <p:nvPr>
            <p:ph idx="1"/>
          </p:nvPr>
        </p:nvSpPr>
        <p:spPr/>
        <p:txBody>
          <a:bodyPr>
            <a:normAutofit/>
          </a:bodyPr>
          <a:lstStyle/>
          <a:p>
            <a:pPr algn="just"/>
            <a:r>
              <a:rPr lang="en-US" dirty="0"/>
              <a:t>While JavaScript is an extremely useful language, we want to make sure we use it for suitable tasks. In Fuse, we rely on JavaScript when we need to manipulate our app state or communicate with the outside world. That means such things as fetching data from a REST API, communicating with a chat server over web sockets, or saving user preferences to disk.</a:t>
            </a:r>
          </a:p>
          <a:p>
            <a:pPr algn="just"/>
            <a:r>
              <a:rPr lang="en-US" dirty="0"/>
              <a:t>It is important to understand that all animations in Fuse are done purely in UX markup. Our animations can be parameterized by binding to JavaScript, but there is no event loop going on from the JavaScript side. All JavaScript happens on its own thread, asynchronously. Everything that is performance critical runs as close to the app UI as it can to keep animations fast and smooth.</a:t>
            </a:r>
          </a:p>
          <a:p>
            <a:pPr marL="0" indent="0" algn="just">
              <a:buNone/>
            </a:pPr>
            <a:endParaRPr lang="en-US" dirty="0"/>
          </a:p>
        </p:txBody>
      </p:sp>
    </p:spTree>
    <p:extLst>
      <p:ext uri="{BB962C8B-B14F-4D97-AF65-F5344CB8AC3E}">
        <p14:creationId xmlns:p14="http://schemas.microsoft.com/office/powerpoint/2010/main" val="1885538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Working with </a:t>
            </a:r>
            <a:r>
              <a:rPr lang="en-US" b="0" dirty="0" smtClean="0"/>
              <a:t>components</a:t>
            </a:r>
            <a:endParaRPr lang="en-US" dirty="0"/>
          </a:p>
        </p:txBody>
      </p:sp>
      <p:sp>
        <p:nvSpPr>
          <p:cNvPr id="3" name="Content Placeholder 2"/>
          <p:cNvSpPr>
            <a:spLocks noGrp="1"/>
          </p:cNvSpPr>
          <p:nvPr>
            <p:ph idx="1"/>
          </p:nvPr>
        </p:nvSpPr>
        <p:spPr/>
        <p:txBody>
          <a:bodyPr/>
          <a:lstStyle/>
          <a:p>
            <a:r>
              <a:rPr lang="en-US" dirty="0"/>
              <a:t>Componentization is a cornerstone of the Fuse workflow. Componentization is the act of splitting your UX into smaller reusable blocks, either as a means of styling, to reduce the need for repeating UX in several places, or just as a way of splitting our UX up into different files.</a:t>
            </a:r>
          </a:p>
          <a:p>
            <a:r>
              <a:rPr lang="en-US" dirty="0"/>
              <a:t>Since componentization is such an important part of Fuse, we've spent a lot of our time and effort in making it both simple and powerful. As mentioned earlier in this module; all that is needed in order to turn a piece of UX into a reusable component, is to add </a:t>
            </a:r>
            <a:r>
              <a:rPr lang="en-US" dirty="0" smtClean="0"/>
              <a:t>the </a:t>
            </a:r>
            <a:r>
              <a:rPr lang="en-US" b="1" u="sng" dirty="0" smtClean="0"/>
              <a:t>ux:Class</a:t>
            </a:r>
            <a:r>
              <a:rPr lang="en-US" dirty="0" smtClean="0"/>
              <a:t> </a:t>
            </a:r>
            <a:r>
              <a:rPr lang="en-US" dirty="0"/>
              <a:t>attribute to it, at which point we call that piece of UX a </a:t>
            </a:r>
            <a:r>
              <a:rPr lang="en-US" i="1" dirty="0"/>
              <a:t>class definition</a:t>
            </a:r>
            <a:r>
              <a:rPr lang="en-US" dirty="0"/>
              <a:t>. Lets see how we can use this to clean up the code we wrote in the layout chapter:</a:t>
            </a:r>
            <a:endParaRPr lang="en-US" b="1" u="sng" dirty="0"/>
          </a:p>
          <a:p>
            <a:endParaRPr lang="en-US" dirty="0"/>
          </a:p>
        </p:txBody>
      </p:sp>
    </p:spTree>
    <p:extLst>
      <p:ext uri="{BB962C8B-B14F-4D97-AF65-F5344CB8AC3E}">
        <p14:creationId xmlns:p14="http://schemas.microsoft.com/office/powerpoint/2010/main" val="41212460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Working with </a:t>
            </a:r>
            <a:r>
              <a:rPr lang="en-US" b="0" dirty="0" smtClean="0"/>
              <a:t>components cont’</a:t>
            </a:r>
            <a:endParaRPr lang="en-US" dirty="0"/>
          </a:p>
        </p:txBody>
      </p:sp>
      <p:sp>
        <p:nvSpPr>
          <p:cNvPr id="4" name="Rectangle 3"/>
          <p:cNvSpPr/>
          <p:nvPr/>
        </p:nvSpPr>
        <p:spPr>
          <a:xfrm>
            <a:off x="100082" y="2213051"/>
            <a:ext cx="11281916" cy="4247317"/>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 </a:t>
            </a:r>
            <a:r>
              <a:rPr lang="en-US" dirty="0">
                <a:solidFill>
                  <a:srgbClr val="FFCB6B"/>
                </a:solidFill>
                <a:latin typeface="Source Code Pro Regular"/>
              </a:rPr>
              <a:t>Background</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ddd</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"#63b8ff</a:t>
            </a:r>
            <a:r>
              <a:rPr lang="en-US" dirty="0" smtClean="0">
                <a:solidFill>
                  <a:srgbClr val="C3E88D"/>
                </a:solidFill>
                <a:latin typeface="Source Code Pro Regular"/>
              </a:rPr>
              <a:t>"</a:t>
            </a:r>
            <a:r>
              <a:rPr lang="en-US" dirty="0" smtClean="0">
                <a:solidFill>
                  <a:srgbClr val="7DCBC4"/>
                </a:solidFill>
                <a:latin typeface="Source Code Pro Regular"/>
              </a:rPr>
              <a:t>&gt;</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"My first app"</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"5"</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smtClean="0">
                <a:solidFill>
                  <a:srgbClr val="7DCBC4"/>
                </a:solidFill>
                <a:latin typeface="Source Code Pro Regular"/>
              </a:rPr>
              <a:t>	      &lt;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"45"</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"35"</a:t>
            </a:r>
            <a:r>
              <a:rPr lang="en-US" dirty="0">
                <a:solidFill>
                  <a:srgbClr val="7DCBC4"/>
                </a:solidFill>
                <a:latin typeface="Source Code Pro Regular"/>
              </a:rPr>
              <a:t>&gt;</a:t>
            </a:r>
            <a:r>
              <a:rPr lang="en-US" dirty="0">
                <a:solidFill>
                  <a:srgbClr val="FFFFFF"/>
                </a:solidFill>
                <a:latin typeface="Source Code Pro Regular"/>
              </a:rPr>
              <a:t>This is</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our</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"25"</a:t>
            </a:r>
            <a:r>
              <a:rPr lang="en-US" dirty="0">
                <a:solidFill>
                  <a:srgbClr val="7DCBC4"/>
                </a:solidFill>
                <a:latin typeface="Source Code Pro Regular"/>
              </a:rPr>
              <a:t>&gt;</a:t>
            </a:r>
            <a:r>
              <a:rPr lang="en-US" dirty="0">
                <a:solidFill>
                  <a:srgbClr val="FFFFFF"/>
                </a:solidFill>
                <a:latin typeface="Source Code Pro Regular"/>
              </a:rPr>
              <a:t>first</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Image</a:t>
            </a:r>
            <a:r>
              <a:rPr lang="en-US" dirty="0">
                <a:solidFill>
                  <a:srgbClr val="7DCBC4"/>
                </a:solidFill>
                <a:latin typeface="Source Code Pro Regular"/>
              </a:rPr>
              <a:t> </a:t>
            </a:r>
            <a:r>
              <a:rPr lang="en-US" dirty="0">
                <a:solidFill>
                  <a:srgbClr val="FFCB6B"/>
                </a:solidFill>
                <a:latin typeface="Source Code Pro Regular"/>
              </a:rPr>
              <a:t>Url</a:t>
            </a:r>
            <a:r>
              <a:rPr lang="en-US" dirty="0">
                <a:solidFill>
                  <a:srgbClr val="7DCBC4"/>
                </a:solidFill>
                <a:latin typeface="Source Code Pro Regular"/>
              </a:rPr>
              <a:t>=</a:t>
            </a:r>
            <a:r>
              <a:rPr lang="en-US" dirty="0">
                <a:solidFill>
                  <a:srgbClr val="C3E88D"/>
                </a:solidFill>
                <a:latin typeface="Source Code Pro Regular"/>
              </a:rPr>
              <a:t>"https://www.fusetools.com/assets/dist/images/logo-white-header.png"</a:t>
            </a:r>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"#333"</a:t>
            </a:r>
            <a:r>
              <a:rPr lang="en-US" dirty="0">
                <a:solidFill>
                  <a:srgbClr val="7DCBC4"/>
                </a:solidFill>
                <a:latin typeface="Source Code Pro Regular"/>
              </a:rPr>
              <a:t> </a:t>
            </a:r>
            <a:r>
              <a:rPr lang="en-US" dirty="0" err="1">
                <a:solidFill>
                  <a:srgbClr val="FFCB6B"/>
                </a:solidFill>
                <a:latin typeface="Source Code Pro Regular"/>
              </a:rPr>
              <a:t>StretchMode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PixelPrecise</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"30"</a:t>
            </a:r>
            <a:r>
              <a:rPr lang="en-US" dirty="0">
                <a:solidFill>
                  <a:srgbClr val="7DCBC4"/>
                </a:solidFill>
                <a:latin typeface="Source Code Pro Regular"/>
              </a:rPr>
              <a:t>&gt;</a:t>
            </a:r>
            <a:r>
              <a:rPr lang="en-US" dirty="0">
                <a:solidFill>
                  <a:srgbClr val="FFFFFF"/>
                </a:solidFill>
                <a:latin typeface="Source Code Pro Regular"/>
              </a:rPr>
              <a:t>App</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smtClean="0">
                <a:solidFill>
                  <a:srgbClr val="7DCBC4"/>
                </a:solidFill>
                <a:latin typeface="Source Code Pro Regular"/>
              </a:rPr>
              <a:t>&gt;</a:t>
            </a:r>
            <a:endParaRPr lang="en-US" dirty="0"/>
          </a:p>
        </p:txBody>
      </p:sp>
    </p:spTree>
    <p:extLst>
      <p:ext uri="{BB962C8B-B14F-4D97-AF65-F5344CB8AC3E}">
        <p14:creationId xmlns:p14="http://schemas.microsoft.com/office/powerpoint/2010/main" val="1248219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Working with components cont’</a:t>
            </a:r>
            <a:endParaRPr lang="en-US" dirty="0"/>
          </a:p>
        </p:txBody>
      </p:sp>
      <p:sp>
        <p:nvSpPr>
          <p:cNvPr id="4" name="Rectangle 3"/>
          <p:cNvSpPr/>
          <p:nvPr/>
        </p:nvSpPr>
        <p:spPr>
          <a:xfrm>
            <a:off x="959891" y="2431029"/>
            <a:ext cx="10299511" cy="2031325"/>
          </a:xfrm>
          <a:prstGeom prst="rect">
            <a:avLst/>
          </a:prstGeom>
        </p:spPr>
        <p:txBody>
          <a:bodyPr wrap="square">
            <a:spAutoFit/>
          </a:bodyPr>
          <a:lstStyle/>
          <a:p>
            <a:r>
              <a:rPr lang="en-US" dirty="0" smtClean="0">
                <a:solidFill>
                  <a:srgbClr val="7DCBC4"/>
                </a:solidFill>
                <a:latin typeface="Source Code Pro Regular"/>
              </a:rPr>
              <a:t>	  &lt;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"3"</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"60"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"Left"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"Right"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404720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text </a:t>
            </a:r>
            <a:r>
              <a:rPr lang="en-US" dirty="0" smtClean="0"/>
              <a:t>editor</a:t>
            </a:r>
            <a:endParaRPr lang="en-US" dirty="0"/>
          </a:p>
        </p:txBody>
      </p:sp>
      <p:sp>
        <p:nvSpPr>
          <p:cNvPr id="3" name="Content Placeholder 2"/>
          <p:cNvSpPr>
            <a:spLocks noGrp="1"/>
          </p:cNvSpPr>
          <p:nvPr>
            <p:ph idx="1"/>
          </p:nvPr>
        </p:nvSpPr>
        <p:spPr/>
        <p:txBody>
          <a:bodyPr/>
          <a:lstStyle/>
          <a:p>
            <a:pPr algn="just"/>
            <a:r>
              <a:rPr lang="en-US" dirty="0"/>
              <a:t>Fuse requires an external text editor in order to make changes to the UX markup in our app. To streamline your experience with Fuse, we provide plugins for some of the more popular text editors which provide code completion, error lists, output logs and the ability to launch Fuse apps from within the text editor.</a:t>
            </a:r>
          </a:p>
          <a:p>
            <a:pPr algn="just"/>
            <a:r>
              <a:rPr lang="en-US" dirty="0"/>
              <a:t>We currently provide plugins for the following text editors:</a:t>
            </a:r>
          </a:p>
          <a:p>
            <a:pPr marL="0" indent="0" algn="just">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48313477"/>
              </p:ext>
            </p:extLst>
          </p:nvPr>
        </p:nvGraphicFramePr>
        <p:xfrm>
          <a:off x="818773" y="4723426"/>
          <a:ext cx="10563225" cy="1463040"/>
        </p:xfrm>
        <a:graphic>
          <a:graphicData uri="http://schemas.openxmlformats.org/drawingml/2006/table">
            <a:tbl>
              <a:tblPr/>
              <a:tblGrid>
                <a:gridCol w="3521075">
                  <a:extLst>
                    <a:ext uri="{9D8B030D-6E8A-4147-A177-3AD203B41FA5}">
                      <a16:colId xmlns:a16="http://schemas.microsoft.com/office/drawing/2014/main" val="20000"/>
                    </a:ext>
                  </a:extLst>
                </a:gridCol>
                <a:gridCol w="3521075">
                  <a:extLst>
                    <a:ext uri="{9D8B030D-6E8A-4147-A177-3AD203B41FA5}">
                      <a16:colId xmlns:a16="http://schemas.microsoft.com/office/drawing/2014/main" val="20001"/>
                    </a:ext>
                  </a:extLst>
                </a:gridCol>
                <a:gridCol w="3521075">
                  <a:extLst>
                    <a:ext uri="{9D8B030D-6E8A-4147-A177-3AD203B41FA5}">
                      <a16:colId xmlns:a16="http://schemas.microsoft.com/office/drawing/2014/main" val="20002"/>
                    </a:ext>
                  </a:extLst>
                </a:gridCol>
              </a:tblGrid>
              <a:tr h="0">
                <a:tc>
                  <a:txBody>
                    <a:bodyPr/>
                    <a:lstStyle/>
                    <a:p>
                      <a:r>
                        <a:rPr lang="en-US" dirty="0"/>
                        <a:t>Editor</a:t>
                      </a:r>
                    </a:p>
                  </a:txBody>
                  <a:tcPr anchor="ctr">
                    <a:lnL>
                      <a:noFill/>
                    </a:lnL>
                    <a:lnR>
                      <a:noFill/>
                    </a:lnR>
                    <a:lnT>
                      <a:noFill/>
                    </a:lnT>
                    <a:lnB>
                      <a:noFill/>
                    </a:lnB>
                  </a:tcPr>
                </a:tc>
                <a:tc>
                  <a:txBody>
                    <a:bodyPr/>
                    <a:lstStyle/>
                    <a:p>
                      <a:r>
                        <a:rPr lang="en-US"/>
                        <a:t>Installation</a:t>
                      </a:r>
                    </a:p>
                  </a:txBody>
                  <a:tcPr anchor="ctr">
                    <a:lnL>
                      <a:noFill/>
                    </a:lnL>
                    <a:lnR>
                      <a:noFill/>
                    </a:lnR>
                    <a:lnT>
                      <a:noFill/>
                    </a:lnT>
                    <a:lnB>
                      <a:noFill/>
                    </a:lnB>
                  </a:tcPr>
                </a:tc>
                <a:tc>
                  <a:txBody>
                    <a:bodyPr/>
                    <a:lstStyle/>
                    <a:p>
                      <a:r>
                        <a:rPr lang="en-US"/>
                        <a:t>Plugin homepage</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dirty="0"/>
                        <a:t>Visual Studio Code</a:t>
                      </a:r>
                    </a:p>
                  </a:txBody>
                  <a:tcPr anchor="ctr">
                    <a:lnL>
                      <a:noFill/>
                    </a:lnL>
                    <a:lnR>
                      <a:noFill/>
                    </a:lnR>
                    <a:lnT>
                      <a:noFill/>
                    </a:lnT>
                    <a:lnB>
                      <a:noFill/>
                    </a:lnB>
                  </a:tcPr>
                </a:tc>
                <a:tc>
                  <a:txBody>
                    <a:bodyPr/>
                    <a:lstStyle/>
                    <a:p>
                      <a:r>
                        <a:rPr lang="en-US" dirty="0">
                          <a:hlinkClick r:id="rId2" action="ppaction://hlinkfile"/>
                        </a:rPr>
                        <a:t>link</a:t>
                      </a:r>
                      <a:endParaRPr lang="en-US" dirty="0"/>
                    </a:p>
                  </a:txBody>
                  <a:tcPr anchor="ctr">
                    <a:lnL>
                      <a:noFill/>
                    </a:lnL>
                    <a:lnR>
                      <a:noFill/>
                    </a:lnR>
                    <a:lnT>
                      <a:noFill/>
                    </a:lnT>
                    <a:lnB>
                      <a:noFill/>
                    </a:lnB>
                  </a:tcPr>
                </a:tc>
                <a:tc>
                  <a:txBody>
                    <a:bodyPr/>
                    <a:lstStyle/>
                    <a:p>
                      <a:r>
                        <a:rPr lang="en-US">
                          <a:hlinkClick r:id="rId3"/>
                        </a:rPr>
                        <a:t>link</a:t>
                      </a:r>
                      <a:endParaRPr lang="en-US"/>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dirty="0"/>
                        <a:t>Atom</a:t>
                      </a:r>
                    </a:p>
                  </a:txBody>
                  <a:tcPr anchor="ctr">
                    <a:lnL>
                      <a:noFill/>
                    </a:lnL>
                    <a:lnR>
                      <a:noFill/>
                    </a:lnR>
                    <a:lnT>
                      <a:noFill/>
                    </a:lnT>
                    <a:lnB>
                      <a:noFill/>
                    </a:lnB>
                  </a:tcPr>
                </a:tc>
                <a:tc>
                  <a:txBody>
                    <a:bodyPr/>
                    <a:lstStyle/>
                    <a:p>
                      <a:r>
                        <a:rPr lang="en-US">
                          <a:hlinkClick r:id="rId4" action="ppaction://hlinkfile"/>
                        </a:rPr>
                        <a:t>link</a:t>
                      </a:r>
                      <a:endParaRPr lang="en-US"/>
                    </a:p>
                  </a:txBody>
                  <a:tcPr anchor="ctr">
                    <a:lnL>
                      <a:noFill/>
                    </a:lnL>
                    <a:lnR>
                      <a:noFill/>
                    </a:lnR>
                    <a:lnT>
                      <a:noFill/>
                    </a:lnT>
                    <a:lnB>
                      <a:noFill/>
                    </a:lnB>
                  </a:tcPr>
                </a:tc>
                <a:tc>
                  <a:txBody>
                    <a:bodyPr/>
                    <a:lstStyle/>
                    <a:p>
                      <a:r>
                        <a:rPr lang="en-US">
                          <a:hlinkClick r:id="rId5"/>
                        </a:rPr>
                        <a:t>link</a:t>
                      </a:r>
                      <a:endParaRPr lang="en-US"/>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dirty="0"/>
                        <a:t>Sublime Text 3</a:t>
                      </a:r>
                    </a:p>
                  </a:txBody>
                  <a:tcPr anchor="ctr">
                    <a:lnL>
                      <a:noFill/>
                    </a:lnL>
                    <a:lnR>
                      <a:noFill/>
                    </a:lnR>
                    <a:lnT>
                      <a:noFill/>
                    </a:lnT>
                    <a:lnB>
                      <a:noFill/>
                    </a:lnB>
                  </a:tcPr>
                </a:tc>
                <a:tc>
                  <a:txBody>
                    <a:bodyPr/>
                    <a:lstStyle/>
                    <a:p>
                      <a:r>
                        <a:rPr lang="en-US">
                          <a:hlinkClick r:id="rId6" action="ppaction://hlinkfile"/>
                        </a:rPr>
                        <a:t>link</a:t>
                      </a:r>
                      <a:endParaRPr lang="en-US"/>
                    </a:p>
                  </a:txBody>
                  <a:tcPr anchor="ctr">
                    <a:lnL>
                      <a:noFill/>
                    </a:lnL>
                    <a:lnR>
                      <a:noFill/>
                    </a:lnR>
                    <a:lnT>
                      <a:noFill/>
                    </a:lnT>
                    <a:lnB>
                      <a:noFill/>
                    </a:lnB>
                  </a:tcPr>
                </a:tc>
                <a:tc>
                  <a:txBody>
                    <a:bodyPr/>
                    <a:lstStyle/>
                    <a:p>
                      <a:r>
                        <a:rPr lang="en-US" dirty="0">
                          <a:hlinkClick r:id="rId7"/>
                        </a:rPr>
                        <a:t>link</a:t>
                      </a:r>
                      <a:endParaRPr lang="en-US" dirty="0"/>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787181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Working with components cont’</a:t>
            </a:r>
            <a:endParaRPr lang="en-US" dirty="0"/>
          </a:p>
        </p:txBody>
      </p:sp>
      <p:sp>
        <p:nvSpPr>
          <p:cNvPr id="3" name="Content Placeholder 2"/>
          <p:cNvSpPr>
            <a:spLocks noGrp="1"/>
          </p:cNvSpPr>
          <p:nvPr>
            <p:ph idx="1"/>
          </p:nvPr>
        </p:nvSpPr>
        <p:spPr/>
        <p:txBody>
          <a:bodyPr/>
          <a:lstStyle/>
          <a:p>
            <a:r>
              <a:rPr lang="en-US" dirty="0"/>
              <a:t>This app screen has three logical components: the top bar, the bottom bar, and the card we've put in the center. Lets turn each into a component and put it in its own file:</a:t>
            </a:r>
          </a:p>
          <a:p>
            <a:r>
              <a:rPr lang="en-US" b="1" dirty="0"/>
              <a:t>AppBar.ux</a:t>
            </a:r>
            <a:r>
              <a:rPr lang="en-US" b="1" dirty="0" smtClean="0"/>
              <a:t>:</a:t>
            </a:r>
          </a:p>
          <a:p>
            <a:endParaRPr lang="en-US" b="1" dirty="0"/>
          </a:p>
          <a:p>
            <a:endParaRPr lang="en-US" b="1" dirty="0" smtClean="0"/>
          </a:p>
          <a:p>
            <a:endParaRPr lang="en-US" b="1" dirty="0"/>
          </a:p>
          <a:p>
            <a:r>
              <a:rPr lang="en-US" b="1" dirty="0" err="1"/>
              <a:t>TabBar.ux</a:t>
            </a:r>
            <a:r>
              <a:rPr lang="en-US" b="1" dirty="0"/>
              <a:t>:</a:t>
            </a:r>
            <a:endParaRPr lang="en-US" dirty="0"/>
          </a:p>
          <a:p>
            <a:endParaRPr lang="en-US" dirty="0"/>
          </a:p>
        </p:txBody>
      </p:sp>
      <p:sp>
        <p:nvSpPr>
          <p:cNvPr id="4" name="Rectangle 3"/>
          <p:cNvSpPr/>
          <p:nvPr/>
        </p:nvSpPr>
        <p:spPr>
          <a:xfrm>
            <a:off x="1137313" y="3578877"/>
            <a:ext cx="8320586" cy="923330"/>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TopBar</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"#63b8ff"</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"My first app"</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"20"</a:t>
            </a:r>
            <a:r>
              <a:rPr lang="en-US" dirty="0">
                <a:solidFill>
                  <a:srgbClr val="7DCBC4"/>
                </a:solidFill>
                <a:latin typeface="Source Code Pro Regular"/>
              </a:rPr>
              <a:t>/&gt;</a:t>
            </a:r>
            <a:r>
              <a:rPr lang="en-US" dirty="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a:p>
        </p:txBody>
      </p:sp>
      <p:sp>
        <p:nvSpPr>
          <p:cNvPr id="5" name="Rectangle 4"/>
          <p:cNvSpPr/>
          <p:nvPr/>
        </p:nvSpPr>
        <p:spPr>
          <a:xfrm>
            <a:off x="1137313" y="5336764"/>
            <a:ext cx="7624550" cy="1477328"/>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TabBar</a:t>
            </a:r>
            <a:r>
              <a:rPr lang="en-US" dirty="0">
                <a:solidFill>
                  <a:srgbClr val="C3E88D"/>
                </a:solidFill>
                <a:latin typeface="Source Code Pro Regular"/>
              </a:rPr>
              <a:t>"</a:t>
            </a:r>
            <a:r>
              <a:rPr lang="en-US" dirty="0">
                <a:solidFill>
                  <a:srgbClr val="7DCBC4"/>
                </a:solidFill>
                <a:latin typeface="Source Code Pro Regular"/>
              </a:rPr>
              <a:t> </a:t>
            </a:r>
            <a:r>
              <a:rPr lang="en-US" dirty="0">
                <a:solidFill>
                  <a:srgbClr val="FFCB6B"/>
                </a:solidFill>
                <a:latin typeface="Source Code Pro Regular"/>
              </a:rPr>
              <a:t>ColumnCount</a:t>
            </a:r>
            <a:r>
              <a:rPr lang="en-US" dirty="0">
                <a:solidFill>
                  <a:srgbClr val="7DCBC4"/>
                </a:solidFill>
                <a:latin typeface="Source Code Pro Regular"/>
              </a:rPr>
              <a:t>=</a:t>
            </a:r>
            <a:r>
              <a:rPr lang="en-US" dirty="0">
                <a:solidFill>
                  <a:srgbClr val="C3E88D"/>
                </a:solidFill>
                <a:latin typeface="Source Code Pro Regular"/>
              </a:rPr>
              <a:t>"3"</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"60"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&gt;</a:t>
            </a:r>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"Left"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"Right"</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Grid</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3002767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Working with components cont’</a:t>
            </a:r>
            <a:endParaRPr lang="en-US" dirty="0"/>
          </a:p>
        </p:txBody>
      </p:sp>
      <p:sp>
        <p:nvSpPr>
          <p:cNvPr id="3" name="Content Placeholder 2"/>
          <p:cNvSpPr>
            <a:spLocks noGrp="1"/>
          </p:cNvSpPr>
          <p:nvPr>
            <p:ph idx="1"/>
          </p:nvPr>
        </p:nvSpPr>
        <p:spPr/>
        <p:txBody>
          <a:bodyPr/>
          <a:lstStyle/>
          <a:p>
            <a:r>
              <a:rPr lang="en-US" b="1" dirty="0" err="1" smtClean="0"/>
              <a:t>Card.ux</a:t>
            </a:r>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
        <p:nvSpPr>
          <p:cNvPr id="7" name="Rectangle 6"/>
          <p:cNvSpPr/>
          <p:nvPr/>
        </p:nvSpPr>
        <p:spPr>
          <a:xfrm>
            <a:off x="932597" y="2812661"/>
            <a:ext cx="10640704" cy="2862322"/>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"Card"</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"45"</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"35"</a:t>
            </a:r>
            <a:r>
              <a:rPr lang="en-US" dirty="0">
                <a:solidFill>
                  <a:srgbClr val="7DCBC4"/>
                </a:solidFill>
                <a:latin typeface="Source Code Pro Regular"/>
              </a:rPr>
              <a:t>&gt;</a:t>
            </a:r>
            <a:r>
              <a:rPr lang="en-US" dirty="0">
                <a:solidFill>
                  <a:srgbClr val="FFFFFF"/>
                </a:solidFill>
                <a:latin typeface="Source Code Pro Regular"/>
              </a:rPr>
              <a:t>This is</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our</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"25"</a:t>
            </a:r>
            <a:r>
              <a:rPr lang="en-US" dirty="0">
                <a:solidFill>
                  <a:srgbClr val="7DCBC4"/>
                </a:solidFill>
                <a:latin typeface="Source Code Pro Regular"/>
              </a:rPr>
              <a:t>&gt;</a:t>
            </a:r>
            <a:r>
              <a:rPr lang="en-US" dirty="0">
                <a:solidFill>
                  <a:srgbClr val="FFFFFF"/>
                </a:solidFill>
                <a:latin typeface="Source Code Pro Regular"/>
              </a:rPr>
              <a:t>first</a:t>
            </a:r>
            <a:r>
              <a:rPr lang="en-US" dirty="0">
                <a:solidFill>
                  <a:srgbClr val="7DCBC4"/>
                </a:solidFill>
                <a:latin typeface="Source Code Pro Regular"/>
              </a:rPr>
              <a:t>&lt;/</a:t>
            </a:r>
            <a:r>
              <a:rPr lang="en-US" dirty="0">
                <a:solidFill>
                  <a:srgbClr val="FF5370"/>
                </a:solidFill>
                <a:latin typeface="Source Code Pro Regular"/>
              </a:rPr>
              <a:t>Text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&lt;</a:t>
            </a:r>
            <a:r>
              <a:rPr lang="en-US" dirty="0">
                <a:solidFill>
                  <a:srgbClr val="FF5370"/>
                </a:solidFill>
                <a:latin typeface="Source Code Pro Regular"/>
              </a:rPr>
              <a:t>Image</a:t>
            </a:r>
            <a:r>
              <a:rPr lang="en-US" dirty="0">
                <a:solidFill>
                  <a:srgbClr val="7DCBC4"/>
                </a:solidFill>
                <a:latin typeface="Source Code Pro Regular"/>
              </a:rPr>
              <a:t> </a:t>
            </a:r>
            <a:r>
              <a:rPr lang="en-US" dirty="0">
                <a:solidFill>
                  <a:srgbClr val="FFCB6B"/>
                </a:solidFill>
                <a:latin typeface="Source Code Pro Regular"/>
              </a:rPr>
              <a:t>Url</a:t>
            </a:r>
            <a:r>
              <a:rPr lang="en-US" dirty="0">
                <a:solidFill>
                  <a:srgbClr val="7DCBC4"/>
                </a:solidFill>
                <a:latin typeface="Source Code Pro Regular"/>
              </a:rPr>
              <a:t>=</a:t>
            </a:r>
            <a:r>
              <a:rPr lang="en-US" dirty="0">
                <a:solidFill>
                  <a:srgbClr val="C3E88D"/>
                </a:solidFill>
                <a:latin typeface="Source Code Pro Regular"/>
              </a:rPr>
              <a:t>"https://www.fusetools.com/assets/dist/images/logo-white-header.png"</a:t>
            </a:r>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"#333"</a:t>
            </a:r>
            <a:r>
              <a:rPr lang="en-US" dirty="0">
                <a:solidFill>
                  <a:srgbClr val="7DCBC4"/>
                </a:solidFill>
                <a:latin typeface="Source Code Pro Regular"/>
              </a:rPr>
              <a:t> </a:t>
            </a:r>
            <a:r>
              <a:rPr lang="en-US" dirty="0" err="1">
                <a:solidFill>
                  <a:srgbClr val="FFCB6B"/>
                </a:solidFill>
                <a:latin typeface="Source Code Pro Regular"/>
              </a:rPr>
              <a:t>StretchMode</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PixelPrecise</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HorizontalCenter</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"30"</a:t>
            </a:r>
            <a:r>
              <a:rPr lang="en-US" dirty="0">
                <a:solidFill>
                  <a:srgbClr val="7DCBC4"/>
                </a:solidFill>
                <a:latin typeface="Source Code Pro Regular"/>
              </a:rPr>
              <a:t>&gt;</a:t>
            </a:r>
            <a:r>
              <a:rPr lang="en-US" dirty="0">
                <a:solidFill>
                  <a:srgbClr val="FFFFFF"/>
                </a:solidFill>
                <a:latin typeface="Source Code Pro Regular"/>
              </a:rPr>
              <a:t>App</a:t>
            </a:r>
            <a:r>
              <a:rPr lang="en-US" dirty="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&gt;</a:t>
            </a:r>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StackPanel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4292502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Working with components cont’</a:t>
            </a:r>
            <a:endParaRPr lang="en-US" dirty="0"/>
          </a:p>
        </p:txBody>
      </p:sp>
      <p:sp>
        <p:nvSpPr>
          <p:cNvPr id="3" name="Content Placeholder 2"/>
          <p:cNvSpPr>
            <a:spLocks noGrp="1"/>
          </p:cNvSpPr>
          <p:nvPr>
            <p:ph idx="1"/>
          </p:nvPr>
        </p:nvSpPr>
        <p:spPr>
          <a:xfrm>
            <a:off x="810000" y="1874269"/>
            <a:ext cx="10554574" cy="4983731"/>
          </a:xfrm>
        </p:spPr>
        <p:txBody>
          <a:bodyPr>
            <a:normAutofit/>
          </a:bodyPr>
          <a:lstStyle/>
          <a:p>
            <a:r>
              <a:rPr lang="en-US" dirty="0"/>
              <a:t>and with these three components in place, we can simplify </a:t>
            </a:r>
            <a:r>
              <a:rPr lang="en-US" dirty="0" smtClean="0"/>
              <a:t>our </a:t>
            </a:r>
            <a:r>
              <a:rPr lang="en-US" b="1" u="sng" dirty="0" smtClean="0"/>
              <a:t>MainView.ux</a:t>
            </a:r>
            <a:r>
              <a:rPr lang="en-US" u="sng" dirty="0" smtClean="0"/>
              <a:t> </a:t>
            </a:r>
            <a:r>
              <a:rPr lang="en-US" dirty="0"/>
              <a:t>into the following:</a:t>
            </a:r>
            <a:endParaRPr lang="en-US" b="1" dirty="0" smtClean="0"/>
          </a:p>
          <a:p>
            <a:pPr marL="0" indent="0">
              <a:buNone/>
            </a:pPr>
            <a:endParaRPr lang="en-US" b="1" dirty="0" smtClean="0"/>
          </a:p>
          <a:p>
            <a:endParaRPr lang="en-US" b="1" dirty="0"/>
          </a:p>
          <a:p>
            <a:endParaRPr lang="en-US" b="1" dirty="0" smtClean="0"/>
          </a:p>
          <a:p>
            <a:pPr marL="0" indent="0">
              <a:buNone/>
            </a:pPr>
            <a:endParaRPr lang="en-US" dirty="0"/>
          </a:p>
          <a:p>
            <a:pPr marL="0" indent="0">
              <a:buNone/>
            </a:pPr>
            <a:endParaRPr lang="en-US" dirty="0"/>
          </a:p>
          <a:p>
            <a:r>
              <a:rPr lang="en-US" dirty="0" smtClean="0"/>
              <a:t>Doesn't </a:t>
            </a:r>
            <a:r>
              <a:rPr lang="en-US" dirty="0"/>
              <a:t>that look a lot cleaner? Note that we didn't make </a:t>
            </a:r>
            <a:r>
              <a:rPr lang="en-US" dirty="0" smtClean="0"/>
              <a:t>the </a:t>
            </a:r>
            <a:r>
              <a:rPr lang="en-US" b="1" u="sng" dirty="0" smtClean="0"/>
              <a:t>Dock</a:t>
            </a:r>
            <a:r>
              <a:rPr lang="en-US" dirty="0" smtClean="0"/>
              <a:t> and </a:t>
            </a:r>
            <a:r>
              <a:rPr lang="en-US" b="1" u="sng" dirty="0" smtClean="0"/>
              <a:t>Alignment </a:t>
            </a:r>
            <a:r>
              <a:rPr lang="en-US" dirty="0"/>
              <a:t> properties a part of the class definitions. That is because the decision of how to align or dock an object belongs at the place the object is create, not where its class is defined. This is however just a convention - the app would work just as well with these properties set on the class definition, it would just have been the wrong place to make the decision about docking.</a:t>
            </a:r>
            <a:endParaRPr lang="en-US" b="1" dirty="0"/>
          </a:p>
        </p:txBody>
      </p:sp>
      <p:sp>
        <p:nvSpPr>
          <p:cNvPr id="4" name="Rectangle 3"/>
          <p:cNvSpPr/>
          <p:nvPr/>
        </p:nvSpPr>
        <p:spPr>
          <a:xfrm>
            <a:off x="1423916" y="2803314"/>
            <a:ext cx="6096000" cy="2031325"/>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 </a:t>
            </a:r>
            <a:r>
              <a:rPr lang="en-US" dirty="0">
                <a:solidFill>
                  <a:srgbClr val="FFCB6B"/>
                </a:solidFill>
                <a:latin typeface="Source Code Pro Regular"/>
              </a:rPr>
              <a:t>Background</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ddd</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TopBar</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"Top"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Card</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TabBr</a:t>
            </a:r>
            <a:r>
              <a:rPr lang="en-US" dirty="0">
                <a:solidFill>
                  <a:srgbClr val="7DCBC4"/>
                </a:solidFill>
                <a:latin typeface="Source Code Pro Regular"/>
              </a:rPr>
              <a:t> </a:t>
            </a:r>
            <a:r>
              <a:rPr lang="en-US" dirty="0">
                <a:solidFill>
                  <a:srgbClr val="FFCB6B"/>
                </a:solidFill>
                <a:latin typeface="Source Code Pro Regular"/>
              </a:rPr>
              <a:t>Dock</a:t>
            </a:r>
            <a:r>
              <a:rPr lang="en-US" dirty="0">
                <a:solidFill>
                  <a:srgbClr val="7DCBC4"/>
                </a:solidFill>
                <a:latin typeface="Source Code Pro Regular"/>
              </a:rPr>
              <a:t>=</a:t>
            </a:r>
            <a:r>
              <a:rPr lang="en-US" dirty="0">
                <a:solidFill>
                  <a:srgbClr val="C3E88D"/>
                </a:solidFill>
                <a:latin typeface="Source Code Pro Regular"/>
              </a:rPr>
              <a:t>"Bottom"</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DockPanel</a:t>
            </a:r>
            <a:r>
              <a:rPr lang="en-US" dirty="0">
                <a:solidFill>
                  <a:srgbClr val="7DCBC4"/>
                </a:solidFill>
                <a:latin typeface="Source Code Pro Regular"/>
              </a:rPr>
              <a:t>&gt;</a:t>
            </a:r>
            <a:r>
              <a:rPr lang="en-US" dirty="0">
                <a:solidFill>
                  <a:srgbClr val="FFFFFF"/>
                </a:solidFill>
                <a:latin typeface="Source Code Pro Regular"/>
              </a:rPr>
              <a:t> </a:t>
            </a: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4028763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App structure and </a:t>
            </a:r>
            <a:r>
              <a:rPr lang="en-US" b="0" dirty="0" smtClean="0"/>
              <a:t>testing</a:t>
            </a:r>
            <a:endParaRPr lang="en-US" dirty="0"/>
          </a:p>
        </p:txBody>
      </p:sp>
      <p:sp>
        <p:nvSpPr>
          <p:cNvPr id="3" name="Content Placeholder 2"/>
          <p:cNvSpPr>
            <a:spLocks noGrp="1"/>
          </p:cNvSpPr>
          <p:nvPr>
            <p:ph idx="1"/>
          </p:nvPr>
        </p:nvSpPr>
        <p:spPr/>
        <p:txBody>
          <a:bodyPr/>
          <a:lstStyle/>
          <a:p>
            <a:r>
              <a:rPr lang="en-US" dirty="0"/>
              <a:t>In this section we want to give you a general idea of how we structure apps in Fuse. We will also cover how to get started writing unit tests.</a:t>
            </a:r>
          </a:p>
          <a:p>
            <a:pPr marL="0" indent="0">
              <a:buNone/>
            </a:pPr>
            <a:r>
              <a:rPr lang="en-US" dirty="0"/>
              <a:t/>
            </a:r>
            <a:br>
              <a:rPr lang="en-US" dirty="0"/>
            </a:br>
            <a:endParaRPr lang="en-US" dirty="0"/>
          </a:p>
        </p:txBody>
      </p:sp>
    </p:spTree>
    <p:extLst>
      <p:ext uri="{BB962C8B-B14F-4D97-AF65-F5344CB8AC3E}">
        <p14:creationId xmlns:p14="http://schemas.microsoft.com/office/powerpoint/2010/main" val="4192427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Structuring an app for </a:t>
            </a:r>
            <a:r>
              <a:rPr lang="en-US" b="0" dirty="0" smtClean="0"/>
              <a:t>scale</a:t>
            </a:r>
            <a:endParaRPr lang="en-US" dirty="0"/>
          </a:p>
        </p:txBody>
      </p:sp>
      <p:sp>
        <p:nvSpPr>
          <p:cNvPr id="3" name="Content Placeholder 2"/>
          <p:cNvSpPr>
            <a:spLocks noGrp="1"/>
          </p:cNvSpPr>
          <p:nvPr>
            <p:ph idx="1"/>
          </p:nvPr>
        </p:nvSpPr>
        <p:spPr/>
        <p:txBody>
          <a:bodyPr/>
          <a:lstStyle/>
          <a:p>
            <a:r>
              <a:rPr lang="en-US" dirty="0"/>
              <a:t>When just getting started with Fuse, it's ok to just put everything in one file. While we're just prototyping a single screen, this can even make it easier and faster to iterate. As our app grows however, we need to start thinking more about how to properly structure our app so that it doesn't become difficult to manage.</a:t>
            </a:r>
          </a:p>
          <a:p>
            <a:r>
              <a:rPr lang="en-US" dirty="0"/>
              <a:t>We usually separate between three component types in Fuse apps. We therefore like to separate our UX files based on what type of component it contains, and group them in different folders:</a:t>
            </a:r>
          </a:p>
          <a:p>
            <a:pPr lvl="1"/>
            <a:r>
              <a:rPr lang="en-US" dirty="0"/>
              <a:t>Components</a:t>
            </a:r>
          </a:p>
          <a:p>
            <a:pPr lvl="1"/>
            <a:r>
              <a:rPr lang="en-US" dirty="0"/>
              <a:t>Pages</a:t>
            </a:r>
          </a:p>
          <a:p>
            <a:pPr lvl="1"/>
            <a:r>
              <a:rPr lang="en-US" dirty="0"/>
              <a:t>Styles</a:t>
            </a:r>
          </a:p>
          <a:p>
            <a:pPr marL="0" indent="0">
              <a:buNone/>
            </a:pPr>
            <a:endParaRPr lang="en-US" dirty="0"/>
          </a:p>
        </p:txBody>
      </p:sp>
    </p:spTree>
    <p:extLst>
      <p:ext uri="{BB962C8B-B14F-4D97-AF65-F5344CB8AC3E}">
        <p14:creationId xmlns:p14="http://schemas.microsoft.com/office/powerpoint/2010/main" val="30274993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Structuring an app for </a:t>
            </a:r>
            <a:r>
              <a:rPr lang="en-US" b="0" dirty="0" smtClean="0"/>
              <a:t>scale cont’</a:t>
            </a:r>
            <a:endParaRPr lang="en-US" dirty="0"/>
          </a:p>
        </p:txBody>
      </p:sp>
      <p:sp>
        <p:nvSpPr>
          <p:cNvPr id="3" name="Content Placeholder 2"/>
          <p:cNvSpPr>
            <a:spLocks noGrp="1"/>
          </p:cNvSpPr>
          <p:nvPr>
            <p:ph idx="1"/>
          </p:nvPr>
        </p:nvSpPr>
        <p:spPr>
          <a:xfrm>
            <a:off x="818712" y="2222287"/>
            <a:ext cx="10554574" cy="4635713"/>
          </a:xfrm>
        </p:spPr>
        <p:txBody>
          <a:bodyPr>
            <a:normAutofit/>
          </a:bodyPr>
          <a:lstStyle/>
          <a:p>
            <a:r>
              <a:rPr lang="en-US" dirty="0"/>
              <a:t>In your </a:t>
            </a:r>
            <a:r>
              <a:rPr lang="en-US" i="1" dirty="0"/>
              <a:t>Components</a:t>
            </a:r>
            <a:r>
              <a:rPr lang="en-US" dirty="0"/>
              <a:t> folder, you'll add your custom components, which are created specifically for this app, but which are not in themselves entire pages. Here might be a "tab bar control", a custom "switch" or various list view items which should appear in more than just one list</a:t>
            </a:r>
            <a:r>
              <a:rPr lang="en-US" dirty="0" smtClean="0"/>
              <a:t>.</a:t>
            </a:r>
          </a:p>
          <a:p>
            <a:r>
              <a:rPr lang="en-US" altLang="en-US" dirty="0"/>
              <a:t>The Pages folder contains all the pages of our app. Most, if not all, components in this folder will derive from the </a:t>
            </a:r>
            <a:r>
              <a:rPr lang="en-US" altLang="en-US" b="1" u="sng" dirty="0" smtClean="0"/>
              <a:t>Page</a:t>
            </a:r>
            <a:r>
              <a:rPr lang="en-US" altLang="en-US" dirty="0" smtClean="0"/>
              <a:t> class</a:t>
            </a:r>
            <a:r>
              <a:rPr lang="en-US" altLang="en-US" dirty="0"/>
              <a:t>. Although deriving from </a:t>
            </a:r>
            <a:r>
              <a:rPr lang="en-US" altLang="en-US" b="1" u="sng" dirty="0"/>
              <a:t>Page</a:t>
            </a:r>
            <a:r>
              <a:rPr lang="en-US" altLang="en-US" dirty="0"/>
              <a:t> is usually not strictly necessary to be used in navigation, we consider it good practice, since it conveys both meaning and adds some additional properties which can be useful in the context of </a:t>
            </a:r>
            <a:r>
              <a:rPr lang="en-US" altLang="en-US" dirty="0" smtClean="0"/>
              <a:t>navigation.</a:t>
            </a:r>
          </a:p>
          <a:p>
            <a:r>
              <a:rPr lang="en-US" altLang="en-US" dirty="0"/>
              <a:t>Styles contain styled components, which are defined to give your app a consistent look. </a:t>
            </a:r>
            <a:r>
              <a:rPr lang="en-US" altLang="en-US" b="1" u="sng" dirty="0"/>
              <a:t>Text</a:t>
            </a:r>
            <a:r>
              <a:rPr lang="en-US" altLang="en-US" dirty="0"/>
              <a:t> classes with specific font and font sizes as well as styled with the correct colors. You will also want to define sizes and margins which should be the same across your entire app. </a:t>
            </a:r>
          </a:p>
          <a:p>
            <a:endParaRPr lang="en-US" altLang="en-US" dirty="0"/>
          </a:p>
          <a:p>
            <a:endParaRPr lang="en-US" dirty="0"/>
          </a:p>
        </p:txBody>
      </p:sp>
    </p:spTree>
    <p:extLst>
      <p:ext uri="{BB962C8B-B14F-4D97-AF65-F5344CB8AC3E}">
        <p14:creationId xmlns:p14="http://schemas.microsoft.com/office/powerpoint/2010/main" val="30901039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Testing</a:t>
            </a:r>
            <a:endParaRPr lang="en-US" dirty="0"/>
          </a:p>
        </p:txBody>
      </p:sp>
      <p:sp>
        <p:nvSpPr>
          <p:cNvPr id="3" name="Content Placeholder 2"/>
          <p:cNvSpPr>
            <a:spLocks noGrp="1"/>
          </p:cNvSpPr>
          <p:nvPr>
            <p:ph idx="1"/>
          </p:nvPr>
        </p:nvSpPr>
        <p:spPr>
          <a:xfrm>
            <a:off x="818712" y="2222287"/>
            <a:ext cx="10554574" cy="4792662"/>
          </a:xfrm>
        </p:spPr>
        <p:txBody>
          <a:bodyPr>
            <a:normAutofit/>
          </a:bodyPr>
          <a:lstStyle/>
          <a:p>
            <a:r>
              <a:rPr lang="en-US" dirty="0"/>
              <a:t>You can easily add unit tests for your Fuse projects using </a:t>
            </a:r>
            <a:r>
              <a:rPr lang="en-US" dirty="0" smtClean="0"/>
              <a:t>the </a:t>
            </a:r>
            <a:r>
              <a:rPr lang="en-US" b="1" u="sng" dirty="0" err="1" smtClean="0"/>
              <a:t>ux:Test</a:t>
            </a:r>
            <a:r>
              <a:rPr lang="en-US" dirty="0" smtClean="0"/>
              <a:t> </a:t>
            </a:r>
            <a:r>
              <a:rPr lang="en-US" dirty="0"/>
              <a:t>attribute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We can then run our tests using the following command from the terminal (on macOS) or command prompt (on Windows) while in your project directory:</a:t>
            </a:r>
          </a:p>
          <a:p>
            <a:pPr marL="0" indent="0">
              <a:buNone/>
            </a:pPr>
            <a:endParaRPr lang="en-US" dirty="0"/>
          </a:p>
        </p:txBody>
      </p:sp>
      <p:sp>
        <p:nvSpPr>
          <p:cNvPr id="4" name="Rectangle 3"/>
          <p:cNvSpPr/>
          <p:nvPr/>
        </p:nvSpPr>
        <p:spPr>
          <a:xfrm>
            <a:off x="1137313" y="2719653"/>
            <a:ext cx="7583606" cy="2862322"/>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err="1">
                <a:solidFill>
                  <a:srgbClr val="FFCB6B"/>
                </a:solidFill>
                <a:latin typeface="Source Code Pro Regular"/>
              </a:rPr>
              <a:t>ux:Test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AUnitTest</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C3E88D"/>
                </a:solidFill>
                <a:latin typeface="Source Code Pro Regular"/>
              </a:rPr>
              <a:t>throw</a:t>
            </a:r>
            <a:r>
              <a:rPr lang="en-US" dirty="0" smtClean="0">
                <a:solidFill>
                  <a:srgbClr val="FFFFFF"/>
                </a:solidFill>
                <a:latin typeface="Source Code Pro Regular"/>
              </a:rPr>
              <a:t> </a:t>
            </a:r>
            <a:r>
              <a:rPr lang="en-US" dirty="0">
                <a:solidFill>
                  <a:srgbClr val="C3E88D"/>
                </a:solidFill>
                <a:latin typeface="Source Code Pro Regular"/>
              </a:rPr>
              <a:t>new</a:t>
            </a:r>
            <a:r>
              <a:rPr lang="en-US" dirty="0">
                <a:solidFill>
                  <a:srgbClr val="FFFFFF"/>
                </a:solidFill>
                <a:latin typeface="Source Code Pro Regular"/>
              </a:rPr>
              <a:t> </a:t>
            </a:r>
            <a:r>
              <a:rPr lang="en-US" dirty="0">
                <a:solidFill>
                  <a:srgbClr val="FF5370"/>
                </a:solidFill>
                <a:latin typeface="Source Code Pro Regular"/>
              </a:rPr>
              <a:t>Error</a:t>
            </a:r>
            <a:r>
              <a:rPr lang="en-US" dirty="0">
                <a:solidFill>
                  <a:srgbClr val="FFFFFF"/>
                </a:solidFill>
                <a:latin typeface="Source Code Pro Regular"/>
              </a:rPr>
              <a:t>(</a:t>
            </a:r>
            <a:r>
              <a:rPr lang="en-US" dirty="0">
                <a:solidFill>
                  <a:srgbClr val="C3E88D"/>
                </a:solidFill>
                <a:latin typeface="Source Code Pro Regular"/>
              </a:rPr>
              <a:t>"This test fails"</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&lt;/</a:t>
            </a:r>
            <a:r>
              <a:rPr lang="en-US" dirty="0">
                <a:solidFill>
                  <a:srgbClr val="FFFFFF"/>
                </a:solidFill>
                <a:latin typeface="Source Code Pro Regular"/>
              </a:rPr>
              <a:t>JavaScript&gt;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 </a:t>
            </a:r>
            <a:r>
              <a:rPr lang="en-US" dirty="0" err="1">
                <a:solidFill>
                  <a:srgbClr val="FFCB6B"/>
                </a:solidFill>
                <a:latin typeface="Source Code Pro Regular"/>
              </a:rPr>
              <a:t>ux:Test</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AnotherUnitTest</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JavaScript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FF5370"/>
                </a:solidFill>
                <a:latin typeface="Source Code Pro Regular"/>
              </a:rPr>
              <a:t>console</a:t>
            </a:r>
            <a:r>
              <a:rPr lang="en-US" dirty="0" smtClean="0">
                <a:solidFill>
                  <a:srgbClr val="FFFFFF"/>
                </a:solidFill>
                <a:latin typeface="Source Code Pro Regular"/>
              </a:rPr>
              <a:t>.log</a:t>
            </a:r>
            <a:r>
              <a:rPr lang="en-US" dirty="0">
                <a:solidFill>
                  <a:srgbClr val="FFFFFF"/>
                </a:solidFill>
                <a:latin typeface="Source Code Pro Regular"/>
              </a:rPr>
              <a:t>(</a:t>
            </a:r>
            <a:r>
              <a:rPr lang="en-US" dirty="0">
                <a:solidFill>
                  <a:srgbClr val="C3E88D"/>
                </a:solidFill>
                <a:latin typeface="Source Code Pro Regular"/>
              </a:rPr>
              <a:t>"This test will pass"</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&lt;/</a:t>
            </a:r>
            <a:r>
              <a:rPr lang="en-US" dirty="0">
                <a:solidFill>
                  <a:srgbClr val="FFFFFF"/>
                </a:solidFill>
                <a:latin typeface="Source Code Pro Regular"/>
              </a:rPr>
              <a:t>JavaScript&gt;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Panel</a:t>
            </a:r>
            <a:r>
              <a:rPr lang="en-US" dirty="0">
                <a:solidFill>
                  <a:srgbClr val="7DCBC4"/>
                </a:solidFill>
                <a:latin typeface="Source Code Pro Regular"/>
              </a:rPr>
              <a:t>&gt;</a:t>
            </a:r>
            <a:endParaRPr lang="en-US" dirty="0"/>
          </a:p>
        </p:txBody>
      </p:sp>
      <p:sp>
        <p:nvSpPr>
          <p:cNvPr id="6" name="Rectangle 5"/>
          <p:cNvSpPr/>
          <p:nvPr/>
        </p:nvSpPr>
        <p:spPr>
          <a:xfrm>
            <a:off x="1137313" y="6474492"/>
            <a:ext cx="3236784" cy="369332"/>
          </a:xfrm>
          <a:prstGeom prst="rect">
            <a:avLst/>
          </a:prstGeom>
        </p:spPr>
        <p:txBody>
          <a:bodyPr wrap="none">
            <a:spAutoFit/>
          </a:bodyPr>
          <a:lstStyle/>
          <a:p>
            <a:r>
              <a:rPr lang="en-US" dirty="0">
                <a:solidFill>
                  <a:srgbClr val="FFFFFF"/>
                </a:solidFill>
                <a:latin typeface="Source Code Pro Regular"/>
              </a:rPr>
              <a:t>uno test ProjectName.unoproj</a:t>
            </a:r>
            <a:endParaRPr lang="en-US" dirty="0"/>
          </a:p>
        </p:txBody>
      </p:sp>
    </p:spTree>
    <p:extLst>
      <p:ext uri="{BB962C8B-B14F-4D97-AF65-F5344CB8AC3E}">
        <p14:creationId xmlns:p14="http://schemas.microsoft.com/office/powerpoint/2010/main" val="42904642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Testing cont’</a:t>
            </a:r>
            <a:endParaRPr lang="en-US" dirty="0"/>
          </a:p>
        </p:txBody>
      </p:sp>
      <p:sp>
        <p:nvSpPr>
          <p:cNvPr id="3" name="Content Placeholder 2"/>
          <p:cNvSpPr>
            <a:spLocks noGrp="1"/>
          </p:cNvSpPr>
          <p:nvPr>
            <p:ph idx="1"/>
          </p:nvPr>
        </p:nvSpPr>
        <p:spPr>
          <a:xfrm>
            <a:off x="818712" y="2222287"/>
            <a:ext cx="10554574" cy="4792662"/>
          </a:xfrm>
        </p:spPr>
        <p:txBody>
          <a:bodyPr>
            <a:normAutofit/>
          </a:bodyPr>
          <a:lstStyle/>
          <a:p>
            <a:r>
              <a:rPr lang="en-US" dirty="0"/>
              <a:t>If a test throws an error, it will be regarded as failing. If nothing is thrown, the test passes. Pretty simple! Check out the </a:t>
            </a:r>
            <a:r>
              <a:rPr lang="en-US" u="sng" dirty="0" err="1">
                <a:hlinkClick r:id="rId2"/>
              </a:rPr>
              <a:t>ux:Test</a:t>
            </a:r>
            <a:r>
              <a:rPr lang="en-US" u="sng" dirty="0">
                <a:hlinkClick r:id="rId2"/>
              </a:rPr>
              <a:t> documentation</a:t>
            </a:r>
            <a:r>
              <a:rPr lang="en-US" dirty="0"/>
              <a:t> for more details</a:t>
            </a:r>
            <a:r>
              <a:rPr lang="en-US" dirty="0" smtClean="0"/>
              <a:t>.</a:t>
            </a:r>
          </a:p>
          <a:p>
            <a:endParaRPr lang="en-US" dirty="0" smtClean="0"/>
          </a:p>
          <a:p>
            <a:r>
              <a:rPr lang="en-US" dirty="0"/>
              <a:t>The current implementation of unit tests in Fuse is quite rudimentary. You can expect the testing API to be expanded upon in the </a:t>
            </a:r>
            <a:r>
              <a:rPr lang="en-US" dirty="0" smtClean="0"/>
              <a:t>future.</a:t>
            </a:r>
            <a:endParaRPr lang="en-US" dirty="0"/>
          </a:p>
          <a:p>
            <a:pPr marL="0" indent="0">
              <a:buNone/>
            </a:pPr>
            <a:endParaRPr lang="en-US" dirty="0"/>
          </a:p>
        </p:txBody>
      </p:sp>
    </p:spTree>
    <p:extLst>
      <p:ext uri="{BB962C8B-B14F-4D97-AF65-F5344CB8AC3E}">
        <p14:creationId xmlns:p14="http://schemas.microsoft.com/office/powerpoint/2010/main" val="28362340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Animation </a:t>
            </a:r>
            <a:r>
              <a:rPr lang="en-US" b="0" dirty="0" smtClean="0"/>
              <a:t>basics</a:t>
            </a:r>
            <a:endParaRPr lang="en-US" dirty="0"/>
          </a:p>
        </p:txBody>
      </p:sp>
      <p:sp>
        <p:nvSpPr>
          <p:cNvPr id="3" name="Content Placeholder 2"/>
          <p:cNvSpPr>
            <a:spLocks noGrp="1"/>
          </p:cNvSpPr>
          <p:nvPr>
            <p:ph idx="1"/>
          </p:nvPr>
        </p:nvSpPr>
        <p:spPr>
          <a:xfrm>
            <a:off x="818712" y="2222287"/>
            <a:ext cx="10554574" cy="5079265"/>
          </a:xfrm>
        </p:spPr>
        <p:txBody>
          <a:bodyPr>
            <a:normAutofit/>
          </a:bodyPr>
          <a:lstStyle/>
          <a:p>
            <a:r>
              <a:rPr lang="en-US" dirty="0"/>
              <a:t>Fuse comes with a declarative and extremely expressive animation system, which is both easy to learn and very fun to play with.</a:t>
            </a:r>
          </a:p>
          <a:p>
            <a:r>
              <a:rPr lang="en-US" dirty="0"/>
              <a:t>There are two core concepts you need to grasp in order to create animations in Fuse: triggers and animators. In short, triggers are objects that respond to events or user input and which activate animators, while animators are in charge of transforming objects or changing their properties over time in response to being activated by triggers. A very nice thing about animators in Fuse, is that they always know how to undo themselves. This means that you never have to make sure you animate your objects back into place whenever a trigger is deactivated; this is taken care of by Fuse.</a:t>
            </a:r>
          </a:p>
          <a:p>
            <a:r>
              <a:rPr lang="en-US" dirty="0"/>
              <a:t>An important thing to understand about animations in Fuse, is that they describe a "deviation from a rest state". The rest state is the app as you describe it in UX, before any animation. If we for example are creating a button, we usually define the rest state of the button to be the "unpressed" state. We can then easily describe how the button should look when we press it using </a:t>
            </a:r>
            <a:r>
              <a:rPr lang="en-US" dirty="0" smtClean="0"/>
              <a:t>a </a:t>
            </a:r>
            <a:r>
              <a:rPr lang="en-US" b="1" u="sng" dirty="0" smtClean="0"/>
              <a:t>WhilePressed</a:t>
            </a:r>
            <a:r>
              <a:rPr lang="en-US" dirty="0" smtClean="0"/>
              <a:t> </a:t>
            </a:r>
            <a:r>
              <a:rPr lang="en-US" dirty="0"/>
              <a:t>trigger. The following example creates a custom button which is scaled down while it is pressed:</a:t>
            </a:r>
            <a:br>
              <a:rPr lang="en-US" dirty="0"/>
            </a:br>
            <a:endParaRPr lang="en-US" dirty="0"/>
          </a:p>
        </p:txBody>
      </p:sp>
    </p:spTree>
    <p:extLst>
      <p:ext uri="{BB962C8B-B14F-4D97-AF65-F5344CB8AC3E}">
        <p14:creationId xmlns:p14="http://schemas.microsoft.com/office/powerpoint/2010/main" val="15998148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Animation </a:t>
            </a:r>
            <a:r>
              <a:rPr lang="en-US" b="0" dirty="0" smtClean="0"/>
              <a:t>basics cont’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Any </a:t>
            </a:r>
            <a:r>
              <a:rPr lang="en-US" dirty="0"/>
              <a:t>visual object in Fuse is clickable, so animating in response to the user pressing is as simple as adding </a:t>
            </a:r>
            <a:r>
              <a:rPr lang="en-US" dirty="0" smtClean="0"/>
              <a:t>a</a:t>
            </a:r>
            <a:r>
              <a:rPr lang="en-US" dirty="0"/>
              <a:t> </a:t>
            </a:r>
            <a:r>
              <a:rPr lang="en-US" b="1" u="sng" dirty="0" smtClean="0"/>
              <a:t>WhilePressed</a:t>
            </a:r>
            <a:r>
              <a:rPr lang="en-US" dirty="0" smtClean="0"/>
              <a:t> </a:t>
            </a:r>
            <a:r>
              <a:rPr lang="en-US" dirty="0"/>
              <a:t>trigger as a child. Following is a quick introduction to some of the most useful triggers and animators. For the complete list, checkout the </a:t>
            </a:r>
            <a:r>
              <a:rPr lang="en-US" u="sng" dirty="0">
                <a:hlinkClick r:id="rId2"/>
              </a:rPr>
              <a:t>triggers</a:t>
            </a:r>
            <a:r>
              <a:rPr lang="en-US" dirty="0"/>
              <a:t> and </a:t>
            </a:r>
            <a:r>
              <a:rPr lang="en-US" u="sng" dirty="0">
                <a:hlinkClick r:id="rId3"/>
              </a:rPr>
              <a:t>animators</a:t>
            </a:r>
            <a:r>
              <a:rPr lang="en-US" dirty="0"/>
              <a:t> ux references.</a:t>
            </a:r>
          </a:p>
          <a:p>
            <a:endParaRPr lang="en-US" dirty="0"/>
          </a:p>
        </p:txBody>
      </p:sp>
      <p:sp>
        <p:nvSpPr>
          <p:cNvPr id="4" name="Rectangle 3"/>
          <p:cNvSpPr/>
          <p:nvPr/>
        </p:nvSpPr>
        <p:spPr>
          <a:xfrm>
            <a:off x="959893" y="2405755"/>
            <a:ext cx="6096000" cy="1754326"/>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AnimatedButton</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"Press me"</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Scale</a:t>
            </a:r>
            <a:r>
              <a:rPr lang="en-US" dirty="0">
                <a:solidFill>
                  <a:srgbClr val="7DCBC4"/>
                </a:solidFill>
                <a:latin typeface="Source Code Pro Regular"/>
              </a:rPr>
              <a:t> </a:t>
            </a:r>
            <a:r>
              <a:rPr lang="en-US" dirty="0">
                <a:solidFill>
                  <a:srgbClr val="FFCB6B"/>
                </a:solidFill>
                <a:latin typeface="Source Code Pro Regular"/>
              </a:rPr>
              <a:t>Factor</a:t>
            </a:r>
            <a:r>
              <a:rPr lang="en-US" dirty="0">
                <a:solidFill>
                  <a:srgbClr val="7DCBC4"/>
                </a:solidFill>
                <a:latin typeface="Source Code Pro Regular"/>
              </a:rPr>
              <a:t>=</a:t>
            </a:r>
            <a:r>
              <a:rPr lang="en-US" dirty="0">
                <a:solidFill>
                  <a:srgbClr val="C3E88D"/>
                </a:solidFill>
                <a:latin typeface="Source Code Pro Regular"/>
              </a:rPr>
              <a:t>"0.8"</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"0.2"</a:t>
            </a:r>
            <a:r>
              <a:rPr lang="en-US" dirty="0">
                <a:solidFill>
                  <a:srgbClr val="7DCBC4"/>
                </a:solidFill>
                <a:latin typeface="Source Code Pro Regular"/>
              </a:rPr>
              <a:t> </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157758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new </a:t>
            </a:r>
            <a:r>
              <a:rPr lang="en-US" dirty="0" smtClean="0"/>
              <a:t>project</a:t>
            </a:r>
            <a:endParaRPr lang="en-US" b="0" dirty="0"/>
          </a:p>
        </p:txBody>
      </p:sp>
      <p:sp>
        <p:nvSpPr>
          <p:cNvPr id="4" name="Rectangle 1"/>
          <p:cNvSpPr>
            <a:spLocks noGrp="1" noChangeArrowheads="1"/>
          </p:cNvSpPr>
          <p:nvPr>
            <p:ph idx="1"/>
          </p:nvPr>
        </p:nvSpPr>
        <p:spPr bwMode="auto">
          <a:xfrm>
            <a:off x="810000" y="2411869"/>
            <a:ext cx="11549957" cy="159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spcAft>
                <a:spcPts val="600"/>
              </a:spcAft>
            </a:pPr>
            <a:r>
              <a:rPr lang="en-US" altLang="en-US" dirty="0">
                <a:latin typeface="+mn-lt"/>
              </a:rPr>
              <a:t>To open Fuse, double click the </a:t>
            </a:r>
            <a:r>
              <a:rPr lang="en-US" altLang="en-US" dirty="0" err="1">
                <a:latin typeface="+mn-lt"/>
              </a:rPr>
              <a:t>the</a:t>
            </a:r>
            <a:r>
              <a:rPr lang="en-US" altLang="en-US" dirty="0">
                <a:latin typeface="+mn-lt"/>
              </a:rPr>
              <a:t> Fuse icon. On macOS it is located in the "Applications" folder. </a:t>
            </a:r>
          </a:p>
          <a:p>
            <a:pPr marL="0" marR="0" lvl="0" indent="0" algn="just" eaLnBrk="1" fontAlgn="base" hangingPunct="1">
              <a:lnSpc>
                <a:spcPct val="100000"/>
              </a:lnSpc>
              <a:spcBef>
                <a:spcPct val="20000"/>
              </a:spcBef>
              <a:spcAft>
                <a:spcPts val="600"/>
              </a:spcAft>
              <a:buSzTx/>
              <a:buFont typeface="Wingdings 2" charset="2"/>
              <a:buNone/>
              <a:tabLst/>
            </a:pPr>
            <a:r>
              <a:rPr lang="en-US" altLang="en-US" dirty="0" smtClean="0">
                <a:latin typeface="+mn-lt"/>
              </a:rPr>
              <a:t>	If </a:t>
            </a:r>
            <a:r>
              <a:rPr lang="en-US" altLang="en-US" dirty="0">
                <a:latin typeface="+mn-lt"/>
              </a:rPr>
              <a:t>you are on Windows, it can be located in the start menu.</a:t>
            </a:r>
          </a:p>
          <a:p>
            <a:pPr algn="just" eaLnBrk="1" hangingPunct="1">
              <a:spcBef>
                <a:spcPct val="20000"/>
              </a:spcBef>
              <a:spcAft>
                <a:spcPts val="600"/>
              </a:spcAft>
            </a:pPr>
            <a:r>
              <a:rPr lang="en-US" altLang="en-US" dirty="0">
                <a:latin typeface="+mn-lt"/>
              </a:rPr>
              <a:t>You can also start Fuse by running fuse from terminal on macOS or command prompt on Windows.</a:t>
            </a:r>
          </a:p>
          <a:p>
            <a:pPr algn="just" eaLnBrk="1" hangingPunct="1">
              <a:spcBef>
                <a:spcPct val="20000"/>
              </a:spcBef>
              <a:spcAft>
                <a:spcPts val="600"/>
              </a:spcAft>
            </a:pPr>
            <a:r>
              <a:rPr lang="en-US" altLang="en-US" dirty="0">
                <a:latin typeface="+mn-lt"/>
              </a:rPr>
              <a:t>When opening Fuse, the first thing you'll see is the dashboard:</a:t>
            </a:r>
          </a:p>
        </p:txBody>
      </p:sp>
      <p:sp>
        <p:nvSpPr>
          <p:cNvPr id="6" name="AutoShape 5"/>
          <p:cNvSpPr>
            <a:spLocks noChangeAspect="1" noChangeArrowheads="1"/>
          </p:cNvSpPr>
          <p:nvPr/>
        </p:nvSpPr>
        <p:spPr bwMode="auto">
          <a:xfrm>
            <a:off x="1379463" y="-2639181"/>
            <a:ext cx="7989619" cy="79896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26473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Triggers</a:t>
            </a:r>
            <a:endParaRPr lang="en-US" dirty="0"/>
          </a:p>
        </p:txBody>
      </p:sp>
      <p:sp>
        <p:nvSpPr>
          <p:cNvPr id="3" name="Content Placeholder 2"/>
          <p:cNvSpPr>
            <a:spLocks noGrp="1"/>
          </p:cNvSpPr>
          <p:nvPr>
            <p:ph idx="1"/>
          </p:nvPr>
        </p:nvSpPr>
        <p:spPr>
          <a:xfrm>
            <a:off x="818712" y="2222287"/>
            <a:ext cx="10554574" cy="4246752"/>
          </a:xfrm>
        </p:spPr>
        <p:txBody>
          <a:bodyPr/>
          <a:lstStyle/>
          <a:p>
            <a:pPr lvl="0" fontAlgn="base"/>
            <a:r>
              <a:rPr lang="en-US" altLang="en-US" b="1" u="sng" dirty="0"/>
              <a:t>WhilePressed</a:t>
            </a:r>
            <a:r>
              <a:rPr lang="en-US" altLang="en-US" dirty="0"/>
              <a:t> - active as long as your finger is on the object</a:t>
            </a:r>
          </a:p>
          <a:p>
            <a:pPr lvl="0" fontAlgn="base"/>
            <a:r>
              <a:rPr lang="en-US" altLang="en-US" b="1" u="sng" dirty="0"/>
              <a:t>Clicked</a:t>
            </a:r>
            <a:r>
              <a:rPr lang="en-US" altLang="en-US" dirty="0"/>
              <a:t> - activates when you press and release the finger on the same object. Deactivates as soon as it is done activating.</a:t>
            </a:r>
          </a:p>
          <a:p>
            <a:pPr lvl="0" fontAlgn="base"/>
            <a:r>
              <a:rPr lang="en-US" altLang="en-US" b="1" u="sng" dirty="0"/>
              <a:t>WhileTrue</a:t>
            </a:r>
            <a:r>
              <a:rPr lang="en-US" altLang="en-US" dirty="0"/>
              <a:t> - Can be toggled from UX, or data-bound to a </a:t>
            </a:r>
            <a:r>
              <a:rPr lang="en-US" altLang="en-US" dirty="0" err="1"/>
              <a:t>boolean</a:t>
            </a:r>
            <a:r>
              <a:rPr lang="en-US" altLang="en-US" dirty="0"/>
              <a:t> value in JavaScript.</a:t>
            </a:r>
          </a:p>
          <a:p>
            <a:pPr lvl="0" fontAlgn="base"/>
            <a:r>
              <a:rPr lang="en-US" altLang="en-US" b="1" u="sng" dirty="0"/>
              <a:t>Adding-/RemovingAnimation</a:t>
            </a:r>
            <a:r>
              <a:rPr lang="en-US" altLang="en-US" dirty="0"/>
              <a:t> - Used to animate objects that are added or removed from the visual tree.</a:t>
            </a:r>
          </a:p>
          <a:p>
            <a:pPr lvl="0" fontAlgn="base"/>
            <a:r>
              <a:rPr lang="en-US" altLang="en-US" b="1" u="sng" dirty="0"/>
              <a:t>LayoutAnimation</a:t>
            </a:r>
            <a:r>
              <a:rPr lang="en-US" altLang="en-US" dirty="0"/>
              <a:t> - Used to animate objects when they are assigned a new position or size by the layout engine.</a:t>
            </a:r>
          </a:p>
          <a:p>
            <a:pPr lvl="0" fontAlgn="base"/>
            <a:r>
              <a:rPr lang="en-US" altLang="en-US" b="1" u="sng" dirty="0"/>
              <a:t>WhileActive</a:t>
            </a:r>
            <a:r>
              <a:rPr lang="en-US" altLang="en-US" dirty="0"/>
              <a:t> - Is active as long as it is in the currently active page (we briefly discuss navigation in the next section).</a:t>
            </a:r>
          </a:p>
          <a:p>
            <a:endParaRPr lang="en-US" dirty="0"/>
          </a:p>
        </p:txBody>
      </p:sp>
    </p:spTree>
    <p:extLst>
      <p:ext uri="{BB962C8B-B14F-4D97-AF65-F5344CB8AC3E}">
        <p14:creationId xmlns:p14="http://schemas.microsoft.com/office/powerpoint/2010/main" val="2528120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Animators </a:t>
            </a:r>
            <a:endParaRPr lang="en-US" b="0" dirty="0"/>
          </a:p>
        </p:txBody>
      </p:sp>
      <p:sp>
        <p:nvSpPr>
          <p:cNvPr id="3" name="Content Placeholder 2"/>
          <p:cNvSpPr>
            <a:spLocks noGrp="1"/>
          </p:cNvSpPr>
          <p:nvPr>
            <p:ph idx="1"/>
          </p:nvPr>
        </p:nvSpPr>
        <p:spPr/>
        <p:txBody>
          <a:bodyPr/>
          <a:lstStyle/>
          <a:p>
            <a:pPr fontAlgn="base"/>
            <a:r>
              <a:rPr lang="en-US" altLang="en-US" b="1" u="sng" dirty="0"/>
              <a:t>Move</a:t>
            </a:r>
            <a:r>
              <a:rPr lang="en-US" altLang="en-US" dirty="0"/>
              <a:t> - Moves the object around</a:t>
            </a:r>
          </a:p>
          <a:p>
            <a:pPr fontAlgn="base"/>
            <a:r>
              <a:rPr lang="en-US" altLang="en-US" b="1" u="sng" dirty="0"/>
              <a:t>Scale</a:t>
            </a:r>
            <a:r>
              <a:rPr lang="en-US" altLang="en-US" dirty="0"/>
              <a:t> - Scales objects. This scaling does not affect layout.</a:t>
            </a:r>
          </a:p>
          <a:p>
            <a:pPr fontAlgn="base"/>
            <a:r>
              <a:rPr lang="en-US" altLang="en-US" b="1" u="sng" dirty="0"/>
              <a:t>Rotate</a:t>
            </a:r>
            <a:r>
              <a:rPr lang="en-US" altLang="en-US" dirty="0"/>
              <a:t> - Rotates an object. This is by default a 2D rotation, but Fuse can also do rotations in 3D.</a:t>
            </a:r>
          </a:p>
          <a:p>
            <a:pPr fontAlgn="base"/>
            <a:r>
              <a:rPr lang="en-US" altLang="en-US" b="1" u="sng" dirty="0"/>
              <a:t>Change</a:t>
            </a:r>
            <a:r>
              <a:rPr lang="en-US" altLang="en-US" dirty="0"/>
              <a:t> - Change allows you to animate any property</a:t>
            </a:r>
            <a:r>
              <a:rPr lang="en-US" altLang="en-US" dirty="0" smtClean="0"/>
              <a:t>.</a:t>
            </a:r>
          </a:p>
          <a:p>
            <a:pPr fontAlgn="base"/>
            <a:endParaRPr lang="en-US" altLang="en-US" dirty="0"/>
          </a:p>
          <a:p>
            <a:r>
              <a:rPr lang="en-US" altLang="en-US" dirty="0"/>
              <a:t>In the following example, we've extended our button to have a more complete animation. We now change its color, scale, and shadow distance, to make it look more natural. We've also added some nice Easing curves to it.</a:t>
            </a:r>
          </a:p>
          <a:p>
            <a:pPr marL="0" indent="0">
              <a:buNone/>
            </a:pPr>
            <a:endParaRPr lang="en-US" dirty="0"/>
          </a:p>
        </p:txBody>
      </p:sp>
      <p:sp>
        <p:nvSpPr>
          <p:cNvPr id="5" name="Rectangle 2"/>
          <p:cNvSpPr>
            <a:spLocks noChangeArrowheads="1"/>
          </p:cNvSpPr>
          <p:nvPr/>
        </p:nvSpPr>
        <p:spPr bwMode="auto">
          <a:xfrm>
            <a:off x="0" y="-25316"/>
            <a:ext cx="184731" cy="507831"/>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92B2C"/>
                </a:solidFill>
                <a:effectLst/>
                <a:latin typeface="Menlo"/>
              </a:rPr>
              <a:t/>
            </a:r>
            <a:br>
              <a:rPr kumimoji="0" lang="en-US" altLang="en-US" sz="1200" b="0" i="0" u="none" strike="noStrike" cap="none" normalizeH="0" baseline="0" dirty="0" smtClean="0">
                <a:ln>
                  <a:noFill/>
                </a:ln>
                <a:solidFill>
                  <a:srgbClr val="292B2C"/>
                </a:solidFill>
                <a:effectLst/>
                <a:latin typeface="Menl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8398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Animators cont’</a:t>
            </a:r>
            <a:endParaRPr lang="en-US" dirty="0"/>
          </a:p>
        </p:txBody>
      </p:sp>
      <p:sp>
        <p:nvSpPr>
          <p:cNvPr id="4" name="Rectangle 3"/>
          <p:cNvSpPr/>
          <p:nvPr/>
        </p:nvSpPr>
        <p:spPr>
          <a:xfrm>
            <a:off x="810000" y="2135834"/>
            <a:ext cx="12319146" cy="4247317"/>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ux:Class</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AnimatedButton</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Shadow</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"shadow"</a:t>
            </a:r>
            <a:r>
              <a:rPr lang="en-US" dirty="0">
                <a:solidFill>
                  <a:srgbClr val="7DCBC4"/>
                </a:solidFill>
                <a:latin typeface="Source Code Pro Regular"/>
              </a:rPr>
              <a:t> </a:t>
            </a:r>
            <a:r>
              <a:rPr lang="en-US" dirty="0">
                <a:solidFill>
                  <a:srgbClr val="FFCB6B"/>
                </a:solidFill>
                <a:latin typeface="Source Code Pro Regular"/>
              </a:rPr>
              <a:t>Distance</a:t>
            </a:r>
            <a:r>
              <a:rPr lang="en-US" dirty="0">
                <a:solidFill>
                  <a:srgbClr val="7DCBC4"/>
                </a:solidFill>
                <a:latin typeface="Source Code Pro Regular"/>
              </a:rPr>
              <a:t>=</a:t>
            </a:r>
            <a:r>
              <a:rPr lang="en-US" dirty="0">
                <a:solidFill>
                  <a:srgbClr val="C3E88D"/>
                </a:solidFill>
                <a:latin typeface="Source Code Pro Regular"/>
              </a:rPr>
              <a:t>"7"</a:t>
            </a:r>
            <a:r>
              <a:rPr lang="en-US" dirty="0">
                <a:solidFill>
                  <a:srgbClr val="7DCBC4"/>
                </a:solidFill>
                <a:latin typeface="Source Code Pro Regular"/>
              </a:rPr>
              <a:t> </a:t>
            </a:r>
            <a:r>
              <a:rPr lang="en-US" dirty="0">
                <a:solidFill>
                  <a:srgbClr val="FFCB6B"/>
                </a:solidFill>
                <a:latin typeface="Source Code Pro Regular"/>
              </a:rPr>
              <a:t>Angle</a:t>
            </a:r>
            <a:r>
              <a:rPr lang="en-US" dirty="0">
                <a:solidFill>
                  <a:srgbClr val="7DCBC4"/>
                </a:solidFill>
                <a:latin typeface="Source Code Pro Regular"/>
              </a:rPr>
              <a:t>=</a:t>
            </a:r>
            <a:r>
              <a:rPr lang="en-US" dirty="0">
                <a:solidFill>
                  <a:srgbClr val="C3E88D"/>
                </a:solidFill>
                <a:latin typeface="Source Code Pro Regular"/>
              </a:rPr>
              <a:t>"45"</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"Press me"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"White"</a:t>
            </a:r>
            <a:r>
              <a:rPr lang="en-US" dirty="0">
                <a:solidFill>
                  <a:srgbClr val="7DCBC4"/>
                </a:solidFill>
                <a:latin typeface="Source Code Pro Regular"/>
              </a:rPr>
              <a:t> </a:t>
            </a:r>
            <a:r>
              <a:rPr lang="en-US" dirty="0">
                <a:solidFill>
                  <a:srgbClr val="FFCB6B"/>
                </a:solidFill>
                <a:latin typeface="Source Code Pro Regular"/>
              </a:rPr>
              <a:t>Margin</a:t>
            </a:r>
            <a:r>
              <a:rPr lang="en-US" dirty="0">
                <a:solidFill>
                  <a:srgbClr val="7DCBC4"/>
                </a:solidFill>
                <a:latin typeface="Source Code Pro Regular"/>
              </a:rPr>
              <a:t>=</a:t>
            </a:r>
            <a:r>
              <a:rPr lang="en-US" dirty="0">
                <a:solidFill>
                  <a:srgbClr val="C3E88D"/>
                </a:solidFill>
                <a:latin typeface="Source Code Pro Regular"/>
              </a:rPr>
              <a:t>"18,14"</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LinearGradient</a:t>
            </a:r>
            <a:r>
              <a:rPr lang="en-US" dirty="0">
                <a:solidFill>
                  <a:srgbClr val="7DCBC4"/>
                </a:solidFill>
                <a:latin typeface="Source Code Pro Regular"/>
              </a:rPr>
              <a:t> </a:t>
            </a:r>
            <a:r>
              <a:rPr lang="en-US" dirty="0" err="1">
                <a:solidFill>
                  <a:srgbClr val="FFCB6B"/>
                </a:solidFill>
                <a:latin typeface="Source Code Pro Regular"/>
              </a:rPr>
              <a:t>StartPoint</a:t>
            </a:r>
            <a:r>
              <a:rPr lang="en-US" dirty="0">
                <a:solidFill>
                  <a:srgbClr val="7DCBC4"/>
                </a:solidFill>
                <a:latin typeface="Source Code Pro Regular"/>
              </a:rPr>
              <a:t>=</a:t>
            </a:r>
            <a:r>
              <a:rPr lang="en-US" dirty="0">
                <a:solidFill>
                  <a:srgbClr val="C3E88D"/>
                </a:solidFill>
                <a:latin typeface="Source Code Pro Regular"/>
              </a:rPr>
              <a:t>"0,0"</a:t>
            </a:r>
            <a:r>
              <a:rPr lang="en-US" dirty="0">
                <a:solidFill>
                  <a:srgbClr val="7DCBC4"/>
                </a:solidFill>
                <a:latin typeface="Source Code Pro Regular"/>
              </a:rPr>
              <a:t> </a:t>
            </a:r>
            <a:r>
              <a:rPr lang="en-US" dirty="0" err="1">
                <a:solidFill>
                  <a:srgbClr val="FFCB6B"/>
                </a:solidFill>
                <a:latin typeface="Source Code Pro Regular"/>
              </a:rPr>
              <a:t>EndPoint</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GradientStop</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"stop1"</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"#23A1AD"</a:t>
            </a:r>
            <a:r>
              <a:rPr lang="en-US" dirty="0">
                <a:solidFill>
                  <a:srgbClr val="7DCBC4"/>
                </a:solidFill>
                <a:latin typeface="Source Code Pro Regular"/>
              </a:rPr>
              <a:t> </a:t>
            </a:r>
            <a:r>
              <a:rPr lang="en-US" dirty="0">
                <a:solidFill>
                  <a:srgbClr val="FFCB6B"/>
                </a:solidFill>
                <a:latin typeface="Source Code Pro Regular"/>
              </a:rPr>
              <a:t>Offset</a:t>
            </a:r>
            <a:r>
              <a:rPr lang="en-US" dirty="0">
                <a:solidFill>
                  <a:srgbClr val="7DCBC4"/>
                </a:solidFill>
                <a:latin typeface="Source Code Pro Regular"/>
              </a:rPr>
              <a:t>=</a:t>
            </a:r>
            <a:r>
              <a:rPr lang="en-US" dirty="0">
                <a:solidFill>
                  <a:srgbClr val="C3E88D"/>
                </a:solidFill>
                <a:latin typeface="Source Code Pro Regular"/>
              </a:rPr>
              <a:t>"0"</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GradientStop</a:t>
            </a:r>
            <a:r>
              <a:rPr lang="en-US" dirty="0">
                <a:solidFill>
                  <a:srgbClr val="7DCBC4"/>
                </a:solidFill>
                <a:latin typeface="Source Code Pro Regular"/>
              </a:rPr>
              <a:t> </a:t>
            </a:r>
            <a:r>
              <a:rPr lang="en-US" dirty="0">
                <a:solidFill>
                  <a:srgbClr val="FFCB6B"/>
                </a:solidFill>
                <a:latin typeface="Source Code Pro Regular"/>
              </a:rPr>
              <a:t>ux:Name</a:t>
            </a:r>
            <a:r>
              <a:rPr lang="en-US" dirty="0">
                <a:solidFill>
                  <a:srgbClr val="7DCBC4"/>
                </a:solidFill>
                <a:latin typeface="Source Code Pro Regular"/>
              </a:rPr>
              <a:t>=</a:t>
            </a:r>
            <a:r>
              <a:rPr lang="en-US" dirty="0">
                <a:solidFill>
                  <a:srgbClr val="C3E88D"/>
                </a:solidFill>
                <a:latin typeface="Source Code Pro Regular"/>
              </a:rPr>
              <a:t>"stop2"</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"#28B892"</a:t>
            </a:r>
            <a:r>
              <a:rPr lang="en-US" dirty="0">
                <a:solidFill>
                  <a:srgbClr val="7DCBC4"/>
                </a:solidFill>
                <a:latin typeface="Source Code Pro Regular"/>
              </a:rPr>
              <a:t> </a:t>
            </a:r>
            <a:r>
              <a:rPr lang="en-US" dirty="0">
                <a:solidFill>
                  <a:srgbClr val="FFCB6B"/>
                </a:solidFill>
                <a:latin typeface="Source Code Pro Regular"/>
              </a:rPr>
              <a:t>Offset</a:t>
            </a:r>
            <a:r>
              <a:rPr lang="en-US" dirty="0">
                <a:solidFill>
                  <a:srgbClr val="7DCBC4"/>
                </a:solidFill>
                <a:latin typeface="Source Code Pro Regular"/>
              </a:rPr>
              <a:t>=</a:t>
            </a:r>
            <a:r>
              <a:rPr lang="en-US" dirty="0">
                <a:solidFill>
                  <a:srgbClr val="C3E88D"/>
                </a:solidFill>
                <a:latin typeface="Source Code Pro Regular"/>
              </a:rPr>
              <a:t>"1"</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LinearGradient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a:solidFill>
                  <a:srgbClr val="FFCB6B"/>
                </a:solidFill>
                <a:latin typeface="Source Code Pro Regular"/>
              </a:rPr>
              <a:t>stop1.Color</a:t>
            </a:r>
            <a:r>
              <a:rPr lang="en-US" dirty="0">
                <a:solidFill>
                  <a:srgbClr val="7DCBC4"/>
                </a:solidFill>
                <a:latin typeface="Source Code Pro Regular"/>
              </a:rPr>
              <a:t>=</a:t>
            </a:r>
            <a:r>
              <a:rPr lang="en-US" dirty="0">
                <a:solidFill>
                  <a:srgbClr val="C3E88D"/>
                </a:solidFill>
                <a:latin typeface="Source Code Pro Regular"/>
              </a:rPr>
              <a:t>"#4EC4A7"</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"0.15"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a:solidFill>
                  <a:srgbClr val="FFCB6B"/>
                </a:solidFill>
                <a:latin typeface="Source Code Pro Regular"/>
              </a:rPr>
              <a:t>stop2.Color</a:t>
            </a:r>
            <a:r>
              <a:rPr lang="en-US" dirty="0">
                <a:solidFill>
                  <a:srgbClr val="7DCBC4"/>
                </a:solidFill>
                <a:latin typeface="Source Code Pro Regular"/>
              </a:rPr>
              <a:t>=</a:t>
            </a:r>
            <a:r>
              <a:rPr lang="en-US" dirty="0">
                <a:solidFill>
                  <a:srgbClr val="C3E88D"/>
                </a:solidFill>
                <a:latin typeface="Source Code Pro Regular"/>
              </a:rPr>
              <a:t>"#43B4BD"</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"0.15"</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Change</a:t>
            </a:r>
            <a:r>
              <a:rPr lang="en-US" dirty="0">
                <a:solidFill>
                  <a:srgbClr val="7DCBC4"/>
                </a:solidFill>
                <a:latin typeface="Source Code Pro Regular"/>
              </a:rPr>
              <a:t> </a:t>
            </a:r>
            <a:r>
              <a:rPr lang="en-US" dirty="0" err="1">
                <a:solidFill>
                  <a:srgbClr val="FFCB6B"/>
                </a:solidFill>
                <a:latin typeface="Source Code Pro Regular"/>
              </a:rPr>
              <a:t>shadow.Distance</a:t>
            </a:r>
            <a:r>
              <a:rPr lang="en-US" dirty="0">
                <a:solidFill>
                  <a:srgbClr val="7DCBC4"/>
                </a:solidFill>
                <a:latin typeface="Source Code Pro Regular"/>
              </a:rPr>
              <a:t>=</a:t>
            </a:r>
            <a:r>
              <a:rPr lang="en-US" dirty="0">
                <a:solidFill>
                  <a:srgbClr val="C3E88D"/>
                </a:solidFill>
                <a:latin typeface="Source Code Pro Regular"/>
              </a:rPr>
              <a:t>"4"</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"0.15"</a:t>
            </a:r>
            <a:r>
              <a:rPr lang="en-US" dirty="0">
                <a:solidFill>
                  <a:srgbClr val="7DCBC4"/>
                </a:solidFill>
                <a:latin typeface="Source Code Pro Regular"/>
              </a:rPr>
              <a:t> </a:t>
            </a:r>
            <a:r>
              <a:rPr lang="en-US" dirty="0">
                <a:solidFill>
                  <a:srgbClr val="FFCB6B"/>
                </a:solidFill>
                <a:latin typeface="Source Code Pro Regular"/>
              </a:rPr>
              <a:t>Easing</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CubicOut</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EasingBack</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CubicIn</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Move</a:t>
            </a:r>
            <a:r>
              <a:rPr lang="en-US" dirty="0">
                <a:solidFill>
                  <a:srgbClr val="7DCBC4"/>
                </a:solidFill>
                <a:latin typeface="Source Code Pro Regular"/>
              </a:rPr>
              <a:t> </a:t>
            </a:r>
            <a:r>
              <a:rPr lang="en-US" dirty="0">
                <a:solidFill>
                  <a:srgbClr val="FFCB6B"/>
                </a:solidFill>
                <a:latin typeface="Source Code Pro Regular"/>
              </a:rPr>
              <a:t>Vector</a:t>
            </a:r>
            <a:r>
              <a:rPr lang="en-US" dirty="0">
                <a:solidFill>
                  <a:srgbClr val="7DCBC4"/>
                </a:solidFill>
                <a:latin typeface="Source Code Pro Regular"/>
              </a:rPr>
              <a:t>=</a:t>
            </a:r>
            <a:r>
              <a:rPr lang="en-US" dirty="0">
                <a:solidFill>
                  <a:srgbClr val="C3E88D"/>
                </a:solidFill>
                <a:latin typeface="Source Code Pro Regular"/>
              </a:rPr>
              <a:t>"-2,2,0"</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"0.15"</a:t>
            </a:r>
            <a:r>
              <a:rPr lang="en-US" dirty="0">
                <a:solidFill>
                  <a:srgbClr val="7DCBC4"/>
                </a:solidFill>
                <a:latin typeface="Source Code Pro Regular"/>
              </a:rPr>
              <a:t> </a:t>
            </a:r>
            <a:r>
              <a:rPr lang="en-US" dirty="0">
                <a:solidFill>
                  <a:srgbClr val="FFCB6B"/>
                </a:solidFill>
                <a:latin typeface="Source Code Pro Regular"/>
              </a:rPr>
              <a:t>Easing</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CubicOut</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EasingBack</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CubicIn</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Scale</a:t>
            </a:r>
            <a:r>
              <a:rPr lang="en-US" dirty="0">
                <a:solidFill>
                  <a:srgbClr val="7DCBC4"/>
                </a:solidFill>
                <a:latin typeface="Source Code Pro Regular"/>
              </a:rPr>
              <a:t> </a:t>
            </a:r>
            <a:r>
              <a:rPr lang="en-US" dirty="0">
                <a:solidFill>
                  <a:srgbClr val="FFCB6B"/>
                </a:solidFill>
                <a:latin typeface="Source Code Pro Regular"/>
              </a:rPr>
              <a:t>Factor</a:t>
            </a:r>
            <a:r>
              <a:rPr lang="en-US" dirty="0">
                <a:solidFill>
                  <a:srgbClr val="7DCBC4"/>
                </a:solidFill>
                <a:latin typeface="Source Code Pro Regular"/>
              </a:rPr>
              <a:t>=</a:t>
            </a:r>
            <a:r>
              <a:rPr lang="en-US" dirty="0">
                <a:solidFill>
                  <a:srgbClr val="C3E88D"/>
                </a:solidFill>
                <a:latin typeface="Source Code Pro Regular"/>
              </a:rPr>
              <a:t>"0.95"</a:t>
            </a:r>
            <a:r>
              <a:rPr lang="en-US" dirty="0">
                <a:solidFill>
                  <a:srgbClr val="7DCBC4"/>
                </a:solidFill>
                <a:latin typeface="Source Code Pro Regular"/>
              </a:rPr>
              <a:t> </a:t>
            </a:r>
            <a:r>
              <a:rPr lang="en-US" dirty="0">
                <a:solidFill>
                  <a:srgbClr val="FFCB6B"/>
                </a:solidFill>
                <a:latin typeface="Source Code Pro Regular"/>
              </a:rPr>
              <a:t>Duration</a:t>
            </a:r>
            <a:r>
              <a:rPr lang="en-US" dirty="0">
                <a:solidFill>
                  <a:srgbClr val="7DCBC4"/>
                </a:solidFill>
                <a:latin typeface="Source Code Pro Regular"/>
              </a:rPr>
              <a:t>=</a:t>
            </a:r>
            <a:r>
              <a:rPr lang="en-US" dirty="0">
                <a:solidFill>
                  <a:srgbClr val="C3E88D"/>
                </a:solidFill>
                <a:latin typeface="Source Code Pro Regular"/>
              </a:rPr>
              <a:t>"0.15"</a:t>
            </a:r>
            <a:r>
              <a:rPr lang="en-US" dirty="0">
                <a:solidFill>
                  <a:srgbClr val="7DCBC4"/>
                </a:solidFill>
                <a:latin typeface="Source Code Pro Regular"/>
              </a:rPr>
              <a:t> </a:t>
            </a:r>
            <a:r>
              <a:rPr lang="en-US" dirty="0">
                <a:solidFill>
                  <a:srgbClr val="FFCB6B"/>
                </a:solidFill>
                <a:latin typeface="Source Code Pro Regular"/>
              </a:rPr>
              <a:t>Easing</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CubicOut</a:t>
            </a:r>
            <a:r>
              <a:rPr lang="en-US" dirty="0">
                <a:solidFill>
                  <a:srgbClr val="C3E88D"/>
                </a:solidFill>
                <a:latin typeface="Source Code Pro Regular"/>
              </a:rPr>
              <a:t>"</a:t>
            </a:r>
            <a:r>
              <a:rPr lang="en-US" dirty="0">
                <a:solidFill>
                  <a:srgbClr val="7DCBC4"/>
                </a:solidFill>
                <a:latin typeface="Source Code Pro Regular"/>
              </a:rPr>
              <a:t> </a:t>
            </a:r>
            <a:r>
              <a:rPr lang="en-US" dirty="0" err="1">
                <a:solidFill>
                  <a:srgbClr val="FFCB6B"/>
                </a:solidFill>
                <a:latin typeface="Source Code Pro Regular"/>
              </a:rPr>
              <a:t>EasingBack</a:t>
            </a:r>
            <a:r>
              <a:rPr lang="en-US" dirty="0">
                <a:solidFill>
                  <a:srgbClr val="7DCBC4"/>
                </a:solidFill>
                <a:latin typeface="Source Code Pro Regular"/>
              </a:rPr>
              <a:t>=</a:t>
            </a:r>
            <a:r>
              <a:rPr lang="en-US" dirty="0">
                <a:solidFill>
                  <a:srgbClr val="C3E88D"/>
                </a:solidFill>
                <a:latin typeface="Source Code Pro Regular"/>
              </a:rPr>
              <a:t>"</a:t>
            </a:r>
            <a:r>
              <a:rPr lang="en-US" dirty="0" err="1">
                <a:solidFill>
                  <a:srgbClr val="C3E88D"/>
                </a:solidFill>
                <a:latin typeface="Source Code Pro Regular"/>
              </a:rPr>
              <a:t>CubicIn</a:t>
            </a:r>
            <a:r>
              <a:rPr lang="en-US" dirty="0">
                <a:solidFill>
                  <a:srgbClr val="C3E88D"/>
                </a:solidFill>
                <a:latin typeface="Source Code Pro Regular"/>
              </a:rPr>
              <a:t>"</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WhilePressed</a:t>
            </a:r>
            <a:r>
              <a:rPr lang="en-US" dirty="0" smtClean="0">
                <a:solidFill>
                  <a:srgbClr val="7DCBC4"/>
                </a:solidFill>
                <a:latin typeface="Source Code Pro Regular"/>
              </a:rPr>
              <a:t>&gt;</a:t>
            </a:r>
          </a:p>
          <a:p>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8847470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Navigation </a:t>
            </a:r>
            <a:r>
              <a:rPr lang="en-US" b="0" dirty="0" smtClean="0"/>
              <a:t>basics</a:t>
            </a:r>
            <a:endParaRPr lang="en-US" dirty="0"/>
          </a:p>
        </p:txBody>
      </p:sp>
      <p:sp>
        <p:nvSpPr>
          <p:cNvPr id="3" name="Content Placeholder 2"/>
          <p:cNvSpPr>
            <a:spLocks noGrp="1"/>
          </p:cNvSpPr>
          <p:nvPr>
            <p:ph idx="1"/>
          </p:nvPr>
        </p:nvSpPr>
        <p:spPr>
          <a:xfrm>
            <a:off x="810000" y="1786970"/>
            <a:ext cx="10554574" cy="4478764"/>
          </a:xfrm>
        </p:spPr>
        <p:txBody>
          <a:bodyPr>
            <a:normAutofit/>
          </a:bodyPr>
          <a:lstStyle/>
          <a:p>
            <a:pPr algn="just"/>
            <a:r>
              <a:rPr lang="en-US" altLang="en-US" dirty="0" smtClean="0"/>
              <a:t>Most </a:t>
            </a:r>
            <a:r>
              <a:rPr lang="en-US" altLang="en-US" dirty="0"/>
              <a:t>non-trivial apps consists of more than just one screen. When making multi-page apps, it is important to have a clear way of defining how one can move between pages. Fuse has its own hierarchical navigation system, based on the </a:t>
            </a:r>
            <a:r>
              <a:rPr lang="en-US" altLang="en-US" b="1" u="sng" dirty="0"/>
              <a:t>Router</a:t>
            </a:r>
            <a:r>
              <a:rPr lang="en-US" altLang="en-US" dirty="0"/>
              <a:t> and </a:t>
            </a:r>
            <a:r>
              <a:rPr lang="en-US" altLang="en-US" b="1" u="sng" dirty="0"/>
              <a:t>Navigator</a:t>
            </a:r>
            <a:r>
              <a:rPr lang="en-US" altLang="en-US" dirty="0"/>
              <a:t> classes. By using this system we automatically get the ability to keep track of navigation history, and make use of the hardware back button in the case of Android. Learning to use this system is however beyond the scope of this module, so if you're interested, take a look </a:t>
            </a:r>
            <a:r>
              <a:rPr lang="en-US" altLang="en-US" dirty="0">
                <a:hlinkClick r:id="rId2"/>
              </a:rPr>
              <a:t>here</a:t>
            </a:r>
            <a:r>
              <a:rPr lang="en-US" altLang="en-US" dirty="0" smtClean="0"/>
              <a:t>.</a:t>
            </a:r>
            <a:endParaRPr lang="en-US" dirty="0"/>
          </a:p>
          <a:p>
            <a:pPr algn="just"/>
            <a:r>
              <a:rPr lang="en-US" altLang="en-US" dirty="0"/>
              <a:t>For the purpose of just getting started, lets take a look at a different navigation primitive in Fuse, called the </a:t>
            </a:r>
            <a:r>
              <a:rPr lang="en-US" altLang="en-US" b="1" u="sng" dirty="0"/>
              <a:t>PageControl</a:t>
            </a:r>
            <a:r>
              <a:rPr lang="en-US" altLang="en-US" dirty="0"/>
              <a:t>. The </a:t>
            </a:r>
            <a:r>
              <a:rPr lang="en-US" altLang="en-US" b="1" u="sng" dirty="0"/>
              <a:t>PageControl</a:t>
            </a:r>
            <a:r>
              <a:rPr lang="en-US" altLang="en-US" dirty="0"/>
              <a:t>, although more limited in its usage, is an extremely useful control. It allows us to swipe with our finger to navigate horizontally (by default) between as many pages as we want. Lets create an app with three pages, each with its own full screen color:</a:t>
            </a:r>
          </a:p>
          <a:p>
            <a:pPr algn="just"/>
            <a:endParaRPr lang="en-US" dirty="0"/>
          </a:p>
        </p:txBody>
      </p:sp>
      <p:sp>
        <p:nvSpPr>
          <p:cNvPr id="4" name="Rectangle 1"/>
          <p:cNvSpPr>
            <a:spLocks noChangeArrowheads="1"/>
          </p:cNvSpPr>
          <p:nvPr/>
        </p:nvSpPr>
        <p:spPr bwMode="auto">
          <a:xfrm>
            <a:off x="1814733" y="1786970"/>
            <a:ext cx="184731" cy="323165"/>
          </a:xfrm>
          <a:prstGeom prst="rect">
            <a:avLst/>
          </a:prstGeom>
          <a:noFill/>
          <a:ln>
            <a:noFill/>
          </a:ln>
          <a:effec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n-lt"/>
            </a:endParaRPr>
          </a:p>
        </p:txBody>
      </p:sp>
    </p:spTree>
    <p:extLst>
      <p:ext uri="{BB962C8B-B14F-4D97-AF65-F5344CB8AC3E}">
        <p14:creationId xmlns:p14="http://schemas.microsoft.com/office/powerpoint/2010/main" val="42937637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Navigation </a:t>
            </a:r>
            <a:r>
              <a:rPr lang="en-US" b="0" dirty="0" smtClean="0"/>
              <a:t>basics cont’</a:t>
            </a:r>
            <a:endParaRPr lang="en-US" dirty="0"/>
          </a:p>
        </p:txBody>
      </p:sp>
      <p:sp>
        <p:nvSpPr>
          <p:cNvPr id="4" name="Rectangle 3"/>
          <p:cNvSpPr/>
          <p:nvPr/>
        </p:nvSpPr>
        <p:spPr>
          <a:xfrm>
            <a:off x="1110019" y="2222287"/>
            <a:ext cx="6096000" cy="2031325"/>
          </a:xfrm>
          <a:prstGeom prst="rect">
            <a:avLst/>
          </a:prstGeom>
        </p:spPr>
        <p:txBody>
          <a:bodyPr>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PageControl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PageControl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36932822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Navigation basics cont’</a:t>
            </a:r>
            <a:endParaRPr lang="en-US" dirty="0"/>
          </a:p>
        </p:txBody>
      </p:sp>
      <p:sp>
        <p:nvSpPr>
          <p:cNvPr id="3" name="Content Placeholder 2"/>
          <p:cNvSpPr>
            <a:spLocks noGrp="1"/>
          </p:cNvSpPr>
          <p:nvPr>
            <p:ph idx="1"/>
          </p:nvPr>
        </p:nvSpPr>
        <p:spPr/>
        <p:txBody>
          <a:bodyPr/>
          <a:lstStyle/>
          <a:p>
            <a:r>
              <a:rPr lang="en-US" altLang="en-US" dirty="0" smtClean="0"/>
              <a:t>It's </a:t>
            </a:r>
            <a:r>
              <a:rPr lang="en-US" altLang="en-US" dirty="0"/>
              <a:t>that simple! Feel free to open up one of the pages and start adding some content to the pages. Just open the </a:t>
            </a:r>
            <a:r>
              <a:rPr lang="en-US" altLang="en-US" dirty="0" smtClean="0"/>
              <a:t>Page object</a:t>
            </a:r>
            <a:r>
              <a:rPr lang="en-US" altLang="en-US" dirty="0" smtClean="0"/>
              <a:t> </a:t>
            </a:r>
            <a:r>
              <a:rPr lang="en-US" altLang="en-US" dirty="0"/>
              <a:t>and put whatever you want in between. You can also try moving the pages to their own files using the ux:Class attribute discussed earlier</a:t>
            </a:r>
            <a:r>
              <a:rPr lang="en-US" altLang="en-US" dirty="0" smtClean="0"/>
              <a:t>.</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a:p>
          <a:p>
            <a:endParaRPr lang="en-US" dirty="0"/>
          </a:p>
        </p:txBody>
      </p:sp>
      <p:sp>
        <p:nvSpPr>
          <p:cNvPr id="5" name="Rectangle 4"/>
          <p:cNvSpPr/>
          <p:nvPr/>
        </p:nvSpPr>
        <p:spPr>
          <a:xfrm>
            <a:off x="1137313" y="3024879"/>
            <a:ext cx="10818125" cy="3693319"/>
          </a:xfrm>
          <a:prstGeom prst="rect">
            <a:avLst/>
          </a:prstGeom>
        </p:spPr>
        <p:txBody>
          <a:bodyPr wrap="square">
            <a:spAutoFit/>
          </a:bodyPr>
          <a:lstStyle/>
          <a:p>
            <a:r>
              <a:rPr lang="en-US" dirty="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	&lt;</a:t>
            </a:r>
            <a:r>
              <a:rPr lang="en-US" dirty="0">
                <a:solidFill>
                  <a:srgbClr val="FF5370"/>
                </a:solidFill>
                <a:latin typeface="Source Code Pro Regular"/>
              </a:rPr>
              <a:t>PageControl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"Red"</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Text</a:t>
            </a:r>
            <a:r>
              <a:rPr lang="en-US" dirty="0">
                <a:solidFill>
                  <a:srgbClr val="7DCBC4"/>
                </a:solidFill>
                <a:latin typeface="Source Code Pro Regular"/>
              </a:rPr>
              <a:t> </a:t>
            </a:r>
            <a:r>
              <a:rPr lang="en-US" dirty="0">
                <a:solidFill>
                  <a:srgbClr val="FFCB6B"/>
                </a:solidFill>
                <a:latin typeface="Source Code Pro Regular"/>
              </a:rPr>
              <a:t>Value</a:t>
            </a:r>
            <a:r>
              <a:rPr lang="en-US" dirty="0">
                <a:solidFill>
                  <a:srgbClr val="7DCBC4"/>
                </a:solidFill>
                <a:latin typeface="Source Code Pro Regular"/>
              </a:rPr>
              <a:t>=</a:t>
            </a:r>
            <a:r>
              <a:rPr lang="en-US" dirty="0">
                <a:solidFill>
                  <a:srgbClr val="C3E88D"/>
                </a:solidFill>
                <a:latin typeface="Source Code Pro Regular"/>
              </a:rPr>
              <a:t>"This is some content"</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a:t>
            </a:r>
            <a:r>
              <a:rPr lang="en-US" dirty="0" err="1">
                <a:solidFill>
                  <a:srgbClr val="FFCB6B"/>
                </a:solidFill>
                <a:latin typeface="Source Code Pro Regular"/>
              </a:rPr>
              <a:t>FontSize</a:t>
            </a:r>
            <a:r>
              <a:rPr lang="en-US" dirty="0">
                <a:solidFill>
                  <a:srgbClr val="7DCBC4"/>
                </a:solidFill>
                <a:latin typeface="Source Code Pro Regular"/>
              </a:rPr>
              <a:t>=</a:t>
            </a:r>
            <a:r>
              <a:rPr lang="en-US" dirty="0">
                <a:solidFill>
                  <a:srgbClr val="C3E88D"/>
                </a:solidFill>
                <a:latin typeface="Source Code Pro Regular"/>
              </a:rPr>
              <a:t>"35</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"Green"</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err="1">
                <a:solidFill>
                  <a:srgbClr val="FF5370"/>
                </a:solidFill>
                <a:latin typeface="Source Code Pro Regular"/>
              </a:rPr>
              <a:t>AnimatedButton</a:t>
            </a:r>
            <a:r>
              <a:rPr lang="en-US" dirty="0">
                <a:solidFill>
                  <a:srgbClr val="7DCBC4"/>
                </a:solidFill>
                <a:latin typeface="Source Code Pro Regular"/>
              </a:rPr>
              <a:t> </a:t>
            </a:r>
            <a:r>
              <a:rPr lang="en-US" dirty="0">
                <a:solidFill>
                  <a:srgbClr val="FFCB6B"/>
                </a:solidFill>
                <a:latin typeface="Source Code Pro Regular"/>
              </a:rPr>
              <a:t>Alignment</a:t>
            </a:r>
            <a:r>
              <a:rPr lang="en-US" dirty="0">
                <a:solidFill>
                  <a:srgbClr val="7DCBC4"/>
                </a:solidFill>
                <a:latin typeface="Source Code Pro Regular"/>
              </a:rPr>
              <a:t>=</a:t>
            </a:r>
            <a:r>
              <a:rPr lang="en-US" dirty="0">
                <a:solidFill>
                  <a:srgbClr val="C3E88D"/>
                </a:solidFill>
                <a:latin typeface="Source Code Pro Regular"/>
              </a:rPr>
              <a:t>"Center"</a:t>
            </a:r>
            <a:r>
              <a:rPr lang="en-US" dirty="0">
                <a:solidFill>
                  <a:srgbClr val="7DCBC4"/>
                </a:solidFill>
                <a:latin typeface="Source Code Pro Regular"/>
              </a:rPr>
              <a:t> /&gt;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"Blue"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Rectangle</a:t>
            </a:r>
            <a:r>
              <a:rPr lang="en-US" dirty="0">
                <a:solidFill>
                  <a:srgbClr val="7DCBC4"/>
                </a:solidFill>
                <a:latin typeface="Source Code Pro Regular"/>
              </a:rPr>
              <a:t> </a:t>
            </a:r>
            <a:r>
              <a:rPr lang="en-US" dirty="0">
                <a:solidFill>
                  <a:srgbClr val="FFCB6B"/>
                </a:solidFill>
                <a:latin typeface="Source Code Pro Regular"/>
              </a:rPr>
              <a:t>CornerRadius</a:t>
            </a:r>
            <a:r>
              <a:rPr lang="en-US" dirty="0">
                <a:solidFill>
                  <a:srgbClr val="7DCBC4"/>
                </a:solidFill>
                <a:latin typeface="Source Code Pro Regular"/>
              </a:rPr>
              <a:t>=</a:t>
            </a:r>
            <a:r>
              <a:rPr lang="en-US" dirty="0">
                <a:solidFill>
                  <a:srgbClr val="C3E88D"/>
                </a:solidFill>
                <a:latin typeface="Source Code Pro Regular"/>
              </a:rPr>
              <a:t>"10"</a:t>
            </a:r>
            <a:r>
              <a:rPr lang="en-US" dirty="0">
                <a:solidFill>
                  <a:srgbClr val="7DCBC4"/>
                </a:solidFill>
                <a:latin typeface="Source Code Pro Regular"/>
              </a:rPr>
              <a:t> </a:t>
            </a:r>
            <a:r>
              <a:rPr lang="en-US" dirty="0">
                <a:solidFill>
                  <a:srgbClr val="FFCB6B"/>
                </a:solidFill>
                <a:latin typeface="Source Code Pro Regular"/>
              </a:rPr>
              <a:t>Color</a:t>
            </a:r>
            <a:r>
              <a:rPr lang="en-US" dirty="0">
                <a:solidFill>
                  <a:srgbClr val="7DCBC4"/>
                </a:solidFill>
                <a:latin typeface="Source Code Pro Regular"/>
              </a:rPr>
              <a:t>=</a:t>
            </a:r>
            <a:r>
              <a:rPr lang="en-US" dirty="0">
                <a:solidFill>
                  <a:srgbClr val="C3E88D"/>
                </a:solidFill>
                <a:latin typeface="Source Code Pro Regular"/>
              </a:rPr>
              <a:t>"#f0f"</a:t>
            </a:r>
            <a:r>
              <a:rPr lang="en-US" dirty="0">
                <a:solidFill>
                  <a:srgbClr val="7DCBC4"/>
                </a:solidFill>
                <a:latin typeface="Source Code Pro Regular"/>
              </a:rPr>
              <a:t> </a:t>
            </a:r>
            <a:r>
              <a:rPr lang="en-US" dirty="0">
                <a:solidFill>
                  <a:srgbClr val="FFCB6B"/>
                </a:solidFill>
                <a:latin typeface="Source Code Pro Regular"/>
              </a:rPr>
              <a:t>Width</a:t>
            </a:r>
            <a:r>
              <a:rPr lang="en-US" dirty="0">
                <a:solidFill>
                  <a:srgbClr val="7DCBC4"/>
                </a:solidFill>
                <a:latin typeface="Source Code Pro Regular"/>
              </a:rPr>
              <a:t>=</a:t>
            </a:r>
            <a:r>
              <a:rPr lang="en-US" dirty="0">
                <a:solidFill>
                  <a:srgbClr val="C3E88D"/>
                </a:solidFill>
                <a:latin typeface="Source Code Pro Regular"/>
              </a:rPr>
              <a:t>"100"</a:t>
            </a:r>
            <a:r>
              <a:rPr lang="en-US" dirty="0">
                <a:solidFill>
                  <a:srgbClr val="7DCBC4"/>
                </a:solidFill>
                <a:latin typeface="Source Code Pro Regular"/>
              </a:rPr>
              <a:t> </a:t>
            </a:r>
            <a:r>
              <a:rPr lang="en-US" dirty="0">
                <a:solidFill>
                  <a:srgbClr val="FFCB6B"/>
                </a:solidFill>
                <a:latin typeface="Source Code Pro Regular"/>
              </a:rPr>
              <a:t>Height</a:t>
            </a:r>
            <a:r>
              <a:rPr lang="en-US" dirty="0">
                <a:solidFill>
                  <a:srgbClr val="7DCBC4"/>
                </a:solidFill>
                <a:latin typeface="Source Code Pro Regular"/>
              </a:rPr>
              <a:t>=</a:t>
            </a:r>
            <a:r>
              <a:rPr lang="en-US" dirty="0">
                <a:solidFill>
                  <a:srgbClr val="C3E88D"/>
                </a:solidFill>
                <a:latin typeface="Source Code Pro Regular"/>
              </a:rPr>
              <a:t>"100</a:t>
            </a:r>
            <a:r>
              <a:rPr lang="en-US" dirty="0" smtClean="0">
                <a:solidFill>
                  <a:srgbClr val="C3E88D"/>
                </a:solidFill>
                <a:latin typeface="Source Code Pro Regular"/>
              </a:rPr>
              <a:t>"</a:t>
            </a:r>
            <a:r>
              <a:rPr lang="en-US" dirty="0" smtClean="0">
                <a:solidFill>
                  <a:srgbClr val="7DCBC4"/>
                </a:solidFill>
                <a:latin typeface="Source Code Pro Regular"/>
              </a:rPr>
              <a:t>/&gt;</a:t>
            </a:r>
          </a:p>
          <a:p>
            <a:r>
              <a:rPr lang="en-US" dirty="0">
                <a:solidFill>
                  <a:srgbClr val="7DCBC4"/>
                </a:solidFill>
                <a:latin typeface="Source Code Pro Regular"/>
              </a:rPr>
              <a:t>	</a:t>
            </a:r>
            <a:r>
              <a:rPr lang="en-US" dirty="0" smtClean="0">
                <a:solidFill>
                  <a:srgbClr val="7DCBC4"/>
                </a:solidFill>
                <a:latin typeface="Source Code Pro Regular"/>
              </a:rPr>
              <a:t>	</a:t>
            </a:r>
            <a:r>
              <a:rPr lang="en-US" dirty="0" smtClean="0">
                <a:solidFill>
                  <a:srgbClr val="FFFFFF"/>
                </a:solidFill>
                <a:latin typeface="Source Code Pro Regular"/>
              </a:rPr>
              <a:t> </a:t>
            </a:r>
            <a:r>
              <a:rPr lang="en-US" dirty="0">
                <a:solidFill>
                  <a:srgbClr val="7DCBC4"/>
                </a:solidFill>
                <a:latin typeface="Source Code Pro Regular"/>
              </a:rPr>
              <a:t>&lt;/</a:t>
            </a:r>
            <a:r>
              <a:rPr lang="en-US" dirty="0">
                <a:solidFill>
                  <a:srgbClr val="FF5370"/>
                </a:solidFill>
                <a:latin typeface="Source Code Pro Regular"/>
              </a:rPr>
              <a:t>Page</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a:solidFill>
                  <a:srgbClr val="FFFFFF"/>
                </a:solidFill>
                <a:latin typeface="Source Code Pro Regular"/>
              </a:rPr>
              <a:t>	</a:t>
            </a:r>
            <a:r>
              <a:rPr lang="en-US" dirty="0" smtClean="0">
                <a:solidFill>
                  <a:srgbClr val="7DCBC4"/>
                </a:solidFill>
                <a:latin typeface="Source Code Pro Regular"/>
              </a:rPr>
              <a:t>&lt;/</a:t>
            </a:r>
            <a:r>
              <a:rPr lang="en-US" dirty="0">
                <a:solidFill>
                  <a:srgbClr val="FF5370"/>
                </a:solidFill>
                <a:latin typeface="Source Code Pro Regular"/>
              </a:rPr>
              <a:t>PageControl</a:t>
            </a:r>
            <a:r>
              <a:rPr lang="en-US" dirty="0">
                <a:solidFill>
                  <a:srgbClr val="7DCBC4"/>
                </a:solidFill>
                <a:latin typeface="Source Code Pro Regular"/>
              </a:rPr>
              <a:t>&gt;</a:t>
            </a:r>
            <a:r>
              <a:rPr lang="en-US" dirty="0">
                <a:solidFill>
                  <a:srgbClr val="FFFFFF"/>
                </a:solidFill>
                <a:latin typeface="Source Code Pro Regular"/>
              </a:rPr>
              <a:t> </a:t>
            </a:r>
            <a:endParaRPr lang="en-US" dirty="0" smtClean="0">
              <a:solidFill>
                <a:srgbClr val="FFFFFF"/>
              </a:solidFill>
              <a:latin typeface="Source Code Pro Regular"/>
            </a:endParaRPr>
          </a:p>
          <a:p>
            <a:r>
              <a:rPr lang="en-US" dirty="0" smtClean="0">
                <a:solidFill>
                  <a:srgbClr val="7DCBC4"/>
                </a:solidFill>
                <a:latin typeface="Source Code Pro Regular"/>
              </a:rPr>
              <a:t>&lt;/</a:t>
            </a:r>
            <a:r>
              <a:rPr lang="en-US" dirty="0">
                <a:solidFill>
                  <a:srgbClr val="FF5370"/>
                </a:solidFill>
                <a:latin typeface="Source Code Pro Regular"/>
              </a:rPr>
              <a:t>App</a:t>
            </a:r>
            <a:r>
              <a:rPr lang="en-US" dirty="0">
                <a:solidFill>
                  <a:srgbClr val="7DCBC4"/>
                </a:solidFill>
                <a:latin typeface="Source Code Pro Regular"/>
              </a:rPr>
              <a:t>&gt;</a:t>
            </a:r>
            <a:endParaRPr lang="en-US" dirty="0"/>
          </a:p>
        </p:txBody>
      </p:sp>
    </p:spTree>
    <p:extLst>
      <p:ext uri="{BB962C8B-B14F-4D97-AF65-F5344CB8AC3E}">
        <p14:creationId xmlns:p14="http://schemas.microsoft.com/office/powerpoint/2010/main" val="21988791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Uno</a:t>
            </a:r>
            <a:r>
              <a:rPr lang="en-US" b="0" dirty="0" smtClean="0"/>
              <a:t>?</a:t>
            </a:r>
            <a:endParaRPr lang="en-US" dirty="0"/>
          </a:p>
        </p:txBody>
      </p:sp>
      <p:sp>
        <p:nvSpPr>
          <p:cNvPr id="3" name="Content Placeholder 2"/>
          <p:cNvSpPr>
            <a:spLocks noGrp="1"/>
          </p:cNvSpPr>
          <p:nvPr>
            <p:ph idx="1"/>
          </p:nvPr>
        </p:nvSpPr>
        <p:spPr>
          <a:xfrm>
            <a:off x="818712" y="2222287"/>
            <a:ext cx="10554574" cy="4779014"/>
          </a:xfrm>
        </p:spPr>
        <p:txBody>
          <a:bodyPr>
            <a:normAutofit fontScale="92500"/>
          </a:bodyPr>
          <a:lstStyle/>
          <a:p>
            <a:pPr algn="just"/>
            <a:r>
              <a:rPr lang="en-US" dirty="0"/>
              <a:t>We've mentioned the Uno programming language a couple times in this module, so we'll spend this last chapter setting the record straight about what Uno is, and how it might affect you.</a:t>
            </a:r>
          </a:p>
          <a:p>
            <a:pPr algn="just"/>
            <a:r>
              <a:rPr lang="en-US" dirty="0"/>
              <a:t>Uno is a programming language, quite similar to C#, which is the basis on which Fuse is built. Does this mean you need to learn Uno to create apps in Fuse? Absolutely not. The only case where you might need to use Uno, is if you're implementing a wrapper for some native library which has still not been covered by us or the community. While the Fuse components you use in UX markup are mostly implemented in Uno code, we have strived to make these APIs as expressive as possible, so that you can make whatever you can imagine in pure UX markup, and then rely on simple JavaScript for the business logic.</a:t>
            </a:r>
          </a:p>
          <a:p>
            <a:pPr algn="just"/>
            <a:r>
              <a:rPr lang="en-US" dirty="0"/>
              <a:t>That being said, Uno does have some very neat features, which, if you envision yourself as someone who might be interested in poking a bit deeper into the inner workings of Fuse, might be interested in. One of these features, and perhaps the most important one, is the ability to write Java and Objective-C directly in the language as </a:t>
            </a:r>
            <a:r>
              <a:rPr lang="en-US" u="sng" dirty="0">
                <a:hlinkClick r:id="rId2"/>
              </a:rPr>
              <a:t>foreign code blocks</a:t>
            </a:r>
            <a:r>
              <a:rPr lang="en-US" dirty="0"/>
              <a:t>. This makes interop with native libraries extremely convenient and easy to get started with. That's not to say you'll never run into any challenges when interacting with third party native libraries, but we are constantly working on </a:t>
            </a:r>
            <a:r>
              <a:rPr lang="en-US" dirty="0" err="1"/>
              <a:t>imporoving</a:t>
            </a:r>
            <a:r>
              <a:rPr lang="en-US" dirty="0"/>
              <a:t> language level interoperability provided by Uno</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6609762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dirty="0"/>
              <a:t>Preview and Export</a:t>
            </a:r>
          </a:p>
        </p:txBody>
      </p:sp>
      <p:sp>
        <p:nvSpPr>
          <p:cNvPr id="3" name="Content Placeholder 2"/>
          <p:cNvSpPr>
            <a:spLocks noGrp="1"/>
          </p:cNvSpPr>
          <p:nvPr>
            <p:ph type="subTitle" idx="1"/>
          </p:nvPr>
        </p:nvSpPr>
        <p:spPr/>
        <p:txBody>
          <a:bodyPr>
            <a:normAutofit fontScale="40000" lnSpcReduction="20000"/>
          </a:bodyPr>
          <a:lstStyle/>
          <a:p>
            <a:endParaRPr lang="en-US" sz="4800" dirty="0" smtClean="0"/>
          </a:p>
          <a:p>
            <a:endParaRPr lang="en-US" sz="4800" dirty="0"/>
          </a:p>
          <a:p>
            <a:pPr marL="0" indent="0">
              <a:buNone/>
            </a:pPr>
            <a:endParaRPr lang="en-US" sz="4800" dirty="0"/>
          </a:p>
        </p:txBody>
      </p:sp>
    </p:spTree>
    <p:extLst>
      <p:ext uri="{BB962C8B-B14F-4D97-AF65-F5344CB8AC3E}">
        <p14:creationId xmlns:p14="http://schemas.microsoft.com/office/powerpoint/2010/main" val="17792488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a:t>Preview and </a:t>
            </a:r>
            <a:r>
              <a:rPr lang="en-US" b="0" dirty="0" smtClean="0"/>
              <a:t>Export</a:t>
            </a:r>
            <a:endParaRPr lang="en-US" dirty="0"/>
          </a:p>
        </p:txBody>
      </p:sp>
      <p:sp>
        <p:nvSpPr>
          <p:cNvPr id="5" name="Content Placeholder 4"/>
          <p:cNvSpPr>
            <a:spLocks noGrp="1"/>
          </p:cNvSpPr>
          <p:nvPr>
            <p:ph idx="1"/>
          </p:nvPr>
        </p:nvSpPr>
        <p:spPr>
          <a:xfrm>
            <a:off x="818712" y="2222287"/>
            <a:ext cx="10554574" cy="3987444"/>
          </a:xfrm>
        </p:spPr>
        <p:txBody>
          <a:bodyPr/>
          <a:lstStyle/>
          <a:p>
            <a:r>
              <a:rPr lang="en-US" dirty="0"/>
              <a:t>Fuse offers two ways of running your app:</a:t>
            </a:r>
          </a:p>
          <a:p>
            <a:pPr lvl="1"/>
            <a:r>
              <a:rPr lang="en-US" i="1" dirty="0"/>
              <a:t>Preview</a:t>
            </a:r>
            <a:r>
              <a:rPr lang="en-US" dirty="0"/>
              <a:t> - A fully working build of your app, which also updates in real-time as you make changes to your UX markup or JavaScript.</a:t>
            </a:r>
          </a:p>
          <a:p>
            <a:pPr lvl="1"/>
            <a:r>
              <a:rPr lang="en-US" i="1" dirty="0"/>
              <a:t>Export</a:t>
            </a:r>
            <a:r>
              <a:rPr lang="en-US" dirty="0"/>
              <a:t> - The final version of your app, which can be shipped to app stores or used for private testing.</a:t>
            </a:r>
          </a:p>
          <a:p>
            <a:r>
              <a:rPr lang="en-US" dirty="0"/>
              <a:t>When developing your app, you typically work in preview all the time, to be able to iterate quickly. Then you export when you want to deploy it. Note that in some scenarios, preview performance can be a bit slower than in export.</a:t>
            </a:r>
          </a:p>
          <a:p>
            <a:pPr marL="0" indent="0">
              <a:buNone/>
            </a:pPr>
            <a:r>
              <a:rPr lang="en-US" dirty="0"/>
              <a:t/>
            </a:r>
            <a:br>
              <a:rPr lang="en-US" dirty="0"/>
            </a:br>
            <a:endParaRPr lang="en-US" dirty="0"/>
          </a:p>
        </p:txBody>
      </p:sp>
    </p:spTree>
    <p:extLst>
      <p:ext uri="{BB962C8B-B14F-4D97-AF65-F5344CB8AC3E}">
        <p14:creationId xmlns:p14="http://schemas.microsoft.com/office/powerpoint/2010/main" val="13906678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Setup</a:t>
            </a:r>
            <a:endParaRPr lang="en-US" dirty="0"/>
          </a:p>
        </p:txBody>
      </p:sp>
      <p:sp>
        <p:nvSpPr>
          <p:cNvPr id="3" name="Content Placeholder 2"/>
          <p:cNvSpPr>
            <a:spLocks noGrp="1"/>
          </p:cNvSpPr>
          <p:nvPr>
            <p:ph idx="1"/>
          </p:nvPr>
        </p:nvSpPr>
        <p:spPr>
          <a:xfrm>
            <a:off x="818712" y="2345119"/>
            <a:ext cx="10554574" cy="4635713"/>
          </a:xfrm>
        </p:spPr>
        <p:txBody>
          <a:bodyPr>
            <a:normAutofit/>
          </a:bodyPr>
          <a:lstStyle/>
          <a:p>
            <a:r>
              <a:rPr lang="en-US" sz="3200" dirty="0" smtClean="0"/>
              <a:t> Android setup</a:t>
            </a:r>
          </a:p>
          <a:p>
            <a:r>
              <a:rPr lang="en-US" sz="1600" dirty="0"/>
              <a:t>To be able to preview or export to Android, you need to install the required SDK components. Pull up your terminal and run the following</a:t>
            </a:r>
            <a:r>
              <a:rPr lang="en-US" sz="1600" dirty="0" smtClean="0"/>
              <a:t>:</a:t>
            </a:r>
          </a:p>
          <a:p>
            <a:endParaRPr lang="en-US" sz="1600" dirty="0" smtClean="0"/>
          </a:p>
          <a:p>
            <a:pPr lvl="1"/>
            <a:r>
              <a:rPr lang="en-US" sz="1400" dirty="0"/>
              <a:t>fuse install </a:t>
            </a:r>
            <a:r>
              <a:rPr lang="en-US" sz="1400" dirty="0" smtClean="0"/>
              <a:t>android</a:t>
            </a:r>
          </a:p>
          <a:p>
            <a:pPr lvl="1"/>
            <a:endParaRPr lang="en-US" sz="1400" dirty="0" smtClean="0"/>
          </a:p>
          <a:p>
            <a:pPr marL="342900" lvl="1" indent="-342900"/>
            <a:r>
              <a:rPr lang="en-US" sz="1800" dirty="0" smtClean="0"/>
              <a:t>(</a:t>
            </a:r>
            <a:r>
              <a:rPr lang="en-US" sz="1800" dirty="0"/>
              <a:t>You do not need </a:t>
            </a:r>
            <a:r>
              <a:rPr lang="en-US" sz="1800" b="1" u="sng" dirty="0"/>
              <a:t>sudo</a:t>
            </a:r>
            <a:r>
              <a:rPr lang="en-US" sz="1800" dirty="0"/>
              <a:t> on macOS)</a:t>
            </a:r>
          </a:p>
          <a:p>
            <a:r>
              <a:rPr lang="en-US" dirty="0"/>
              <a:t>This will attempt to locate existing Android SDK components, and install them if necessary.</a:t>
            </a:r>
          </a:p>
          <a:p>
            <a:r>
              <a:rPr lang="en-US" dirty="0"/>
              <a:t>If you are running Windows you also need to install the right USB driver for your device. A list of drivers for common vendors, as well as instructions to install them </a:t>
            </a:r>
            <a:r>
              <a:rPr lang="en-US" u="sng" dirty="0">
                <a:hlinkClick r:id="rId2"/>
              </a:rPr>
              <a:t>can be found here</a:t>
            </a:r>
            <a:r>
              <a:rPr lang="en-US" dirty="0"/>
              <a:t>.</a:t>
            </a:r>
          </a:p>
          <a:p>
            <a:r>
              <a:rPr lang="en-US" dirty="0"/>
              <a:t>Also on your android device itself you will need to enable 'developer options' &amp; 'USB debugging'. For info on how to do this please see </a:t>
            </a:r>
            <a:r>
              <a:rPr lang="en-US" u="sng" dirty="0">
                <a:hlinkClick r:id="rId3"/>
              </a:rPr>
              <a:t>the official docs here</a:t>
            </a:r>
            <a:r>
              <a:rPr lang="en-US" dirty="0"/>
              <a:t>.</a:t>
            </a:r>
          </a:p>
          <a:p>
            <a:endParaRPr lang="en-US" sz="1400" dirty="0"/>
          </a:p>
          <a:p>
            <a:endParaRPr lang="en-US" dirty="0"/>
          </a:p>
        </p:txBody>
      </p:sp>
    </p:spTree>
    <p:extLst>
      <p:ext uri="{BB962C8B-B14F-4D97-AF65-F5344CB8AC3E}">
        <p14:creationId xmlns:p14="http://schemas.microsoft.com/office/powerpoint/2010/main" val="230624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new </a:t>
            </a:r>
            <a:r>
              <a:rPr lang="en-US" dirty="0" smtClean="0"/>
              <a:t>project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299" y="2113316"/>
            <a:ext cx="7110483" cy="4635500"/>
          </a:xfrm>
          <a:prstGeom prst="rect">
            <a:avLst/>
          </a:prstGeom>
        </p:spPr>
      </p:pic>
    </p:spTree>
    <p:extLst>
      <p:ext uri="{BB962C8B-B14F-4D97-AF65-F5344CB8AC3E}">
        <p14:creationId xmlns:p14="http://schemas.microsoft.com/office/powerpoint/2010/main" val="205643705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cont’</a:t>
            </a:r>
            <a:endParaRPr lang="en-US" dirty="0"/>
          </a:p>
        </p:txBody>
      </p:sp>
      <p:sp>
        <p:nvSpPr>
          <p:cNvPr id="3" name="Content Placeholder 2"/>
          <p:cNvSpPr>
            <a:spLocks noGrp="1"/>
          </p:cNvSpPr>
          <p:nvPr>
            <p:ph idx="1"/>
          </p:nvPr>
        </p:nvSpPr>
        <p:spPr>
          <a:xfrm>
            <a:off x="818712" y="2222287"/>
            <a:ext cx="4326494" cy="3636511"/>
          </a:xfrm>
        </p:spPr>
        <p:txBody>
          <a:bodyPr/>
          <a:lstStyle/>
          <a:p>
            <a:pPr algn="just"/>
            <a:r>
              <a:rPr lang="en-US" sz="3200" dirty="0" smtClean="0"/>
              <a:t> iOS setup</a:t>
            </a:r>
            <a:endParaRPr lang="en-US" sz="3200" dirty="0"/>
          </a:p>
          <a:p>
            <a:pPr algn="just"/>
            <a:r>
              <a:rPr lang="en-US" dirty="0"/>
              <a:t>You will need Mac OS X and </a:t>
            </a:r>
            <a:r>
              <a:rPr lang="en-US" u="sng" dirty="0">
                <a:hlinkClick r:id="rId2"/>
              </a:rPr>
              <a:t>Xcode</a:t>
            </a:r>
            <a:r>
              <a:rPr lang="en-US" dirty="0"/>
              <a:t> to preview and export your app to iOS.</a:t>
            </a:r>
          </a:p>
          <a:p>
            <a:pPr algn="just"/>
            <a:r>
              <a:rPr lang="en-US" dirty="0"/>
              <a:t>You also need to create a free Apple Developer account and register it under </a:t>
            </a:r>
            <a:r>
              <a:rPr lang="en-US" dirty="0" err="1"/>
              <a:t>Xcode's</a:t>
            </a:r>
            <a:r>
              <a:rPr lang="en-US" dirty="0"/>
              <a:t> settings as shown below.</a:t>
            </a:r>
          </a:p>
          <a:p>
            <a:pPr marL="0" indent="0" algn="just">
              <a:buNone/>
            </a:pPr>
            <a:r>
              <a:rPr lang="en-US" dirty="0"/>
              <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5483" y="2222287"/>
            <a:ext cx="2771458" cy="4287696"/>
          </a:xfrm>
          <a:prstGeom prst="rect">
            <a:avLst/>
          </a:prstGeom>
        </p:spPr>
      </p:pic>
    </p:spTree>
    <p:extLst>
      <p:ext uri="{BB962C8B-B14F-4D97-AF65-F5344CB8AC3E}">
        <p14:creationId xmlns:p14="http://schemas.microsoft.com/office/powerpoint/2010/main" val="36594585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Preview</a:t>
            </a:r>
            <a:endParaRPr lang="en-US" dirty="0"/>
          </a:p>
        </p:txBody>
      </p:sp>
      <p:sp>
        <p:nvSpPr>
          <p:cNvPr id="3" name="Content Placeholder 2"/>
          <p:cNvSpPr>
            <a:spLocks noGrp="1"/>
          </p:cNvSpPr>
          <p:nvPr>
            <p:ph idx="1"/>
          </p:nvPr>
        </p:nvSpPr>
        <p:spPr>
          <a:xfrm>
            <a:off x="818712" y="2222287"/>
            <a:ext cx="5868691" cy="4355934"/>
          </a:xfrm>
        </p:spPr>
        <p:txBody>
          <a:bodyPr>
            <a:normAutofit fontScale="92500" lnSpcReduction="20000"/>
          </a:bodyPr>
          <a:lstStyle/>
          <a:p>
            <a:pPr algn="just"/>
            <a:r>
              <a:rPr lang="en-US" dirty="0"/>
              <a:t>We can easily preview apps both locally and on Android/iOS devices while getting immediate </a:t>
            </a:r>
            <a:r>
              <a:rPr lang="en-US" dirty="0" smtClean="0"/>
              <a:t>feedback </a:t>
            </a:r>
            <a:r>
              <a:rPr lang="en-US" dirty="0"/>
              <a:t>on changes to the UX markup and JavaScript</a:t>
            </a:r>
            <a:r>
              <a:rPr lang="en-US" dirty="0" smtClean="0"/>
              <a:t>.</a:t>
            </a:r>
          </a:p>
          <a:p>
            <a:pPr algn="just"/>
            <a:r>
              <a:rPr lang="en-US" b="1" dirty="0"/>
              <a:t>Note:</a:t>
            </a:r>
            <a:r>
              <a:rPr lang="en-US" dirty="0"/>
              <a:t> When running preview for iOS, Fuse doesn't run your app directly, but will open the project in Xcode. From there, press the "play" button to run the preview session</a:t>
            </a:r>
            <a:r>
              <a:rPr lang="en-US" dirty="0" smtClean="0"/>
              <a:t>.</a:t>
            </a:r>
          </a:p>
          <a:p>
            <a:pPr algn="just"/>
            <a:r>
              <a:rPr lang="en-US" dirty="0"/>
              <a:t>When we open a project in Fuse, it starts in preview mode inside the tool. Users with a Fuse Pro license will also see visual tools to inspect and modify the app. To start preview on a device, use the "Preview" menu</a:t>
            </a:r>
            <a:r>
              <a:rPr lang="en-US" dirty="0" smtClean="0"/>
              <a:t>.</a:t>
            </a:r>
          </a:p>
          <a:p>
            <a:pPr algn="just"/>
            <a:r>
              <a:rPr lang="en-US" dirty="0"/>
              <a:t>You can start preview on as many devices as you like. A USB connection is only required when starting preview, after that all changes are streamed over </a:t>
            </a:r>
            <a:r>
              <a:rPr lang="en-US" dirty="0" err="1"/>
              <a:t>wifi</a:t>
            </a:r>
            <a:r>
              <a:rPr lang="en-US"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349" y="2485082"/>
            <a:ext cx="4149649" cy="3929366"/>
          </a:xfrm>
          <a:prstGeom prst="rect">
            <a:avLst/>
          </a:prstGeom>
        </p:spPr>
      </p:pic>
    </p:spTree>
    <p:extLst>
      <p:ext uri="{BB962C8B-B14F-4D97-AF65-F5344CB8AC3E}">
        <p14:creationId xmlns:p14="http://schemas.microsoft.com/office/powerpoint/2010/main" val="29435775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Preview from editor </a:t>
            </a:r>
            <a:r>
              <a:rPr lang="en-US" b="0" dirty="0" smtClean="0"/>
              <a:t>plugins</a:t>
            </a:r>
            <a:endParaRPr lang="en-US" dirty="0"/>
          </a:p>
        </p:txBody>
      </p:sp>
      <p:sp>
        <p:nvSpPr>
          <p:cNvPr id="5" name="Content Placeholder 4"/>
          <p:cNvSpPr>
            <a:spLocks noGrp="1"/>
          </p:cNvSpPr>
          <p:nvPr>
            <p:ph idx="1"/>
          </p:nvPr>
        </p:nvSpPr>
        <p:spPr/>
        <p:txBody>
          <a:bodyPr/>
          <a:lstStyle/>
          <a:p>
            <a:r>
              <a:rPr lang="en-US" altLang="en-US" dirty="0"/>
              <a:t>Preview can also be launched from one of our editor plugins. Select preview target </a:t>
            </a:r>
            <a:r>
              <a:rPr lang="en-US" altLang="en-US" b="1" u="sng" dirty="0" smtClean="0"/>
              <a:t>Android</a:t>
            </a:r>
            <a:r>
              <a:rPr lang="en-US" altLang="en-US" dirty="0" smtClean="0"/>
              <a:t> / </a:t>
            </a:r>
            <a:r>
              <a:rPr lang="en-US" altLang="en-US" b="1" u="sng" dirty="0" smtClean="0"/>
              <a:t>iOS</a:t>
            </a:r>
            <a:r>
              <a:rPr lang="en-US" altLang="en-US" dirty="0"/>
              <a:t> to launch on a device, or </a:t>
            </a:r>
            <a:r>
              <a:rPr lang="en-US" altLang="en-US" b="1" u="sng" dirty="0"/>
              <a:t>local</a:t>
            </a:r>
            <a:r>
              <a:rPr lang="en-US" altLang="en-US" dirty="0"/>
              <a:t> to open it in Fuse.</a:t>
            </a:r>
            <a:endParaRPr lang="en-US" dirty="0"/>
          </a:p>
        </p:txBody>
      </p:sp>
    </p:spTree>
    <p:extLst>
      <p:ext uri="{BB962C8B-B14F-4D97-AF65-F5344CB8AC3E}">
        <p14:creationId xmlns:p14="http://schemas.microsoft.com/office/powerpoint/2010/main" val="23063033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Preview from Sublime </a:t>
            </a:r>
            <a:r>
              <a:rPr lang="en-US" b="0" dirty="0" smtClean="0"/>
              <a:t>Text</a:t>
            </a:r>
            <a:endParaRPr lang="en-US" dirty="0"/>
          </a:p>
        </p:txBody>
      </p:sp>
      <p:sp>
        <p:nvSpPr>
          <p:cNvPr id="5" name="Content Placeholder 4"/>
          <p:cNvSpPr>
            <a:spLocks noGrp="1"/>
          </p:cNvSpPr>
          <p:nvPr>
            <p:ph idx="1"/>
          </p:nvPr>
        </p:nvSpPr>
        <p:spPr>
          <a:xfrm>
            <a:off x="818712" y="2222287"/>
            <a:ext cx="4285551" cy="5638823"/>
          </a:xfrm>
        </p:spPr>
        <p:txBody>
          <a:bodyPr>
            <a:normAutofit/>
          </a:bodyPr>
          <a:lstStyle/>
          <a:p>
            <a:pPr algn="just"/>
            <a:r>
              <a:rPr lang="en-US" altLang="en-US" dirty="0"/>
              <a:t>To preview from sublime text, right-click any </a:t>
            </a:r>
            <a:r>
              <a:rPr lang="en-US" altLang="en-US" b="1" u="sng" dirty="0"/>
              <a:t>ux</a:t>
            </a:r>
            <a:r>
              <a:rPr lang="en-US" altLang="en-US" dirty="0"/>
              <a:t> or </a:t>
            </a:r>
            <a:r>
              <a:rPr lang="en-US" altLang="en-US" b="1" u="sng" dirty="0" err="1"/>
              <a:t>unoproj</a:t>
            </a:r>
            <a:r>
              <a:rPr lang="en-US" altLang="en-US" dirty="0"/>
              <a:t> file in the sidebar and select your target platform under the </a:t>
            </a:r>
            <a:r>
              <a:rPr lang="en-US" altLang="en-US" b="1" u="sng" dirty="0"/>
              <a:t>Fuse: Preview</a:t>
            </a:r>
            <a:r>
              <a:rPr lang="en-US" altLang="en-US" dirty="0"/>
              <a:t> menu. </a:t>
            </a:r>
            <a:endParaRPr lang="en-US" altLang="en-US" dirty="0" smtClean="0"/>
          </a:p>
          <a:p>
            <a:pPr algn="just"/>
            <a:endParaRPr lang="en-US" altLang="en-US" dirty="0"/>
          </a:p>
          <a:p>
            <a:pPr algn="just"/>
            <a:endParaRPr lang="en-US" altLang="en-US" dirty="0" smtClean="0"/>
          </a:p>
          <a:p>
            <a:pPr algn="just"/>
            <a:r>
              <a:rPr lang="en-US" altLang="en-US" dirty="0"/>
              <a:t>We can also start preview from the command palette. Press </a:t>
            </a:r>
            <a:r>
              <a:rPr lang="en-US" altLang="en-US" b="1" u="sng" dirty="0"/>
              <a:t>Cmd+Shift+P</a:t>
            </a:r>
            <a:r>
              <a:rPr lang="en-US" altLang="en-US" dirty="0"/>
              <a:t> (OS X) or </a:t>
            </a:r>
            <a:r>
              <a:rPr lang="en-US" altLang="en-US" b="1" u="sng" dirty="0"/>
              <a:t>Ctrl+Shift+P</a:t>
            </a:r>
            <a:r>
              <a:rPr lang="en-US" altLang="en-US" dirty="0"/>
              <a:t> (Windows) to bring up the palette, and type </a:t>
            </a:r>
            <a:r>
              <a:rPr lang="en-US" altLang="en-US" b="1" u="sng" dirty="0"/>
              <a:t>Fuse Preview</a:t>
            </a:r>
            <a:r>
              <a:rPr lang="en-US" altLang="en-US" dirty="0"/>
              <a:t> to see a list of preview targets. </a:t>
            </a:r>
          </a:p>
          <a:p>
            <a:pPr marL="0" indent="0" algn="just">
              <a:buNone/>
            </a:pPr>
            <a:endParaRPr lang="en-US" altLang="en-US" dirty="0" smtClean="0"/>
          </a:p>
          <a:p>
            <a:pPr algn="just"/>
            <a:endParaRPr lang="en-US" altLang="en-US" dirty="0"/>
          </a:p>
          <a:p>
            <a:pPr algn="just"/>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907" y="2290527"/>
            <a:ext cx="6409830" cy="140801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907" y="4700091"/>
            <a:ext cx="6409830" cy="1746885"/>
          </a:xfrm>
          <a:prstGeom prst="rect">
            <a:avLst/>
          </a:prstGeom>
        </p:spPr>
      </p:pic>
    </p:spTree>
    <p:extLst>
      <p:ext uri="{BB962C8B-B14F-4D97-AF65-F5344CB8AC3E}">
        <p14:creationId xmlns:p14="http://schemas.microsoft.com/office/powerpoint/2010/main" val="33567716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Preview from </a:t>
            </a:r>
            <a:r>
              <a:rPr lang="en-US" b="0" dirty="0" smtClean="0"/>
              <a:t>Atom</a:t>
            </a:r>
            <a:endParaRPr lang="en-US" dirty="0"/>
          </a:p>
        </p:txBody>
      </p:sp>
      <p:sp>
        <p:nvSpPr>
          <p:cNvPr id="3" name="Content Placeholder 2"/>
          <p:cNvSpPr>
            <a:spLocks noGrp="1"/>
          </p:cNvSpPr>
          <p:nvPr>
            <p:ph idx="1"/>
          </p:nvPr>
        </p:nvSpPr>
        <p:spPr>
          <a:xfrm>
            <a:off x="810000" y="1266944"/>
            <a:ext cx="10554574" cy="3636511"/>
          </a:xfrm>
        </p:spPr>
        <p:txBody>
          <a:bodyPr/>
          <a:lstStyle/>
          <a:p>
            <a:r>
              <a:rPr lang="en-US" altLang="en-US" dirty="0"/>
              <a:t>Press </a:t>
            </a:r>
            <a:r>
              <a:rPr lang="en-US" altLang="en-US" b="1" u="sng" dirty="0"/>
              <a:t>Cmd+Shift+P</a:t>
            </a:r>
            <a:r>
              <a:rPr lang="en-US" altLang="en-US" dirty="0"/>
              <a:t> (OS X) or </a:t>
            </a:r>
            <a:r>
              <a:rPr lang="en-US" altLang="en-US" b="1" u="sng" dirty="0"/>
              <a:t>Ctrl+Shift+P</a:t>
            </a:r>
            <a:r>
              <a:rPr lang="en-US" altLang="en-US" dirty="0"/>
              <a:t> (Windows) to bring up the command palette, and type </a:t>
            </a:r>
            <a:r>
              <a:rPr lang="en-US" altLang="en-US" b="1" u="sng" dirty="0"/>
              <a:t>Fuse </a:t>
            </a:r>
            <a:r>
              <a:rPr lang="en-US" altLang="en-US" b="1" u="sng" dirty="0" smtClean="0"/>
              <a:t>Preview </a:t>
            </a:r>
            <a:r>
              <a:rPr lang="en-US" altLang="en-US" dirty="0" smtClean="0"/>
              <a:t>to </a:t>
            </a:r>
            <a:r>
              <a:rPr lang="en-US" altLang="en-US" dirty="0"/>
              <a:t>see a list of preview targets.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3670891"/>
            <a:ext cx="8552364" cy="2579784"/>
          </a:xfrm>
          <a:prstGeom prst="rect">
            <a:avLst/>
          </a:prstGeom>
        </p:spPr>
      </p:pic>
    </p:spTree>
    <p:extLst>
      <p:ext uri="{BB962C8B-B14F-4D97-AF65-F5344CB8AC3E}">
        <p14:creationId xmlns:p14="http://schemas.microsoft.com/office/powerpoint/2010/main" val="3003680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Preview from command </a:t>
            </a:r>
            <a:r>
              <a:rPr lang="en-US" b="0" dirty="0" smtClean="0"/>
              <a:t>line</a:t>
            </a:r>
            <a:endParaRPr lang="en-US" dirty="0"/>
          </a:p>
        </p:txBody>
      </p:sp>
      <p:sp>
        <p:nvSpPr>
          <p:cNvPr id="5" name="Content Placeholder 4"/>
          <p:cNvSpPr>
            <a:spLocks noGrp="1"/>
          </p:cNvSpPr>
          <p:nvPr>
            <p:ph idx="1"/>
          </p:nvPr>
        </p:nvSpPr>
        <p:spPr/>
        <p:txBody>
          <a:bodyPr/>
          <a:lstStyle/>
          <a:p>
            <a:pPr algn="just"/>
            <a:r>
              <a:rPr lang="en-US" altLang="en-US" dirty="0"/>
              <a:t>In your terminal, </a:t>
            </a:r>
            <a:r>
              <a:rPr lang="en-US" altLang="en-US" b="1" u="sng" dirty="0"/>
              <a:t>cd</a:t>
            </a:r>
            <a:r>
              <a:rPr lang="en-US" altLang="en-US" dirty="0"/>
              <a:t> to the your project's directory, and run the command that corresponds to your build target</a:t>
            </a:r>
            <a:r>
              <a:rPr lang="en-US" altLang="en-US" dirty="0" smtClean="0"/>
              <a:t>.</a:t>
            </a:r>
          </a:p>
          <a:p>
            <a:pPr lvl="1" algn="just" fontAlgn="base"/>
            <a:r>
              <a:rPr lang="en-US" altLang="en-US" dirty="0"/>
              <a:t>fuse preview -t=Android </a:t>
            </a:r>
            <a:endParaRPr lang="en-US" altLang="en-US" dirty="0" smtClean="0"/>
          </a:p>
          <a:p>
            <a:pPr lvl="1" algn="just" fontAlgn="base"/>
            <a:r>
              <a:rPr lang="en-US" altLang="en-US" dirty="0" smtClean="0"/>
              <a:t>fuse </a:t>
            </a:r>
            <a:r>
              <a:rPr lang="en-US" altLang="en-US" dirty="0"/>
              <a:t>preview -t=iOS </a:t>
            </a:r>
            <a:endParaRPr lang="en-US" altLang="en-US" dirty="0" smtClean="0"/>
          </a:p>
          <a:p>
            <a:pPr lvl="1" algn="just" fontAlgn="base"/>
            <a:r>
              <a:rPr lang="en-US" altLang="en-US" dirty="0" smtClean="0"/>
              <a:t>fuse </a:t>
            </a:r>
            <a:r>
              <a:rPr lang="en-US" altLang="en-US" dirty="0"/>
              <a:t>preview -t=Local # The -t=Local flag is optional in this case </a:t>
            </a:r>
          </a:p>
          <a:p>
            <a:pPr lvl="0" algn="just" fontAlgn="base"/>
            <a:r>
              <a:rPr lang="en-US" altLang="en-US" dirty="0"/>
              <a:t>We can get further documentation on fuse preview by running fuse help </a:t>
            </a:r>
            <a:r>
              <a:rPr lang="en-US" altLang="en-US" dirty="0" smtClean="0"/>
              <a:t>preview.</a:t>
            </a:r>
          </a:p>
          <a:p>
            <a:pPr algn="just"/>
            <a:endParaRPr lang="en-US" altLang="en-US" dirty="0"/>
          </a:p>
          <a:p>
            <a:pPr algn="just"/>
            <a:endParaRPr lang="en-US" dirty="0"/>
          </a:p>
        </p:txBody>
      </p:sp>
    </p:spTree>
    <p:extLst>
      <p:ext uri="{BB962C8B-B14F-4D97-AF65-F5344CB8AC3E}">
        <p14:creationId xmlns:p14="http://schemas.microsoft.com/office/powerpoint/2010/main" val="126941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a:r>
            <a:br>
              <a:rPr lang="en-US" b="0" dirty="0"/>
            </a:br>
            <a:r>
              <a:rPr lang="en-US" b="0" dirty="0" smtClean="0"/>
              <a:t>Export</a:t>
            </a:r>
            <a:endParaRPr lang="en-US" dirty="0"/>
          </a:p>
        </p:txBody>
      </p:sp>
      <p:sp>
        <p:nvSpPr>
          <p:cNvPr id="3" name="Content Placeholder 2"/>
          <p:cNvSpPr>
            <a:spLocks noGrp="1"/>
          </p:cNvSpPr>
          <p:nvPr>
            <p:ph idx="1"/>
          </p:nvPr>
        </p:nvSpPr>
        <p:spPr/>
        <p:txBody>
          <a:bodyPr/>
          <a:lstStyle/>
          <a:p>
            <a:pPr algn="just"/>
            <a:r>
              <a:rPr lang="en-US" dirty="0"/>
              <a:t>When exporting your app, your UX markup is compiled to native C++ code, meaning that you lose the ability to preview your app in real time. However your app will function on its own, without a network connection back to your computer. Performance is also better in many cases. This is what you want when distributing your app.</a:t>
            </a:r>
          </a:p>
          <a:p>
            <a:pPr algn="just"/>
            <a:r>
              <a:rPr lang="en-US" dirty="0"/>
              <a:t>The simplest way to export is to use the "Export" menu in Fuse. However, the command line provides more options.</a:t>
            </a:r>
          </a:p>
          <a:p>
            <a:pPr marL="0" indent="0" algn="just">
              <a:buNone/>
            </a:pPr>
            <a:endParaRPr lang="en-US" dirty="0"/>
          </a:p>
        </p:txBody>
      </p:sp>
    </p:spTree>
    <p:extLst>
      <p:ext uri="{BB962C8B-B14F-4D97-AF65-F5344CB8AC3E}">
        <p14:creationId xmlns:p14="http://schemas.microsoft.com/office/powerpoint/2010/main" val="10930050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Android</a:t>
            </a:r>
            <a:endParaRPr lang="en-US" dirty="0"/>
          </a:p>
        </p:txBody>
      </p:sp>
      <p:sp>
        <p:nvSpPr>
          <p:cNvPr id="3" name="Content Placeholder 2"/>
          <p:cNvSpPr>
            <a:spLocks noGrp="1"/>
          </p:cNvSpPr>
          <p:nvPr>
            <p:ph idx="1"/>
          </p:nvPr>
        </p:nvSpPr>
        <p:spPr/>
        <p:txBody>
          <a:bodyPr/>
          <a:lstStyle/>
          <a:p>
            <a:r>
              <a:rPr lang="en-US" dirty="0"/>
              <a:t>In the project root, run the following command in your shell</a:t>
            </a:r>
            <a:r>
              <a:rPr lang="en-US" dirty="0" smtClean="0"/>
              <a:t>:</a:t>
            </a:r>
          </a:p>
          <a:p>
            <a:pPr lvl="1"/>
            <a:r>
              <a:rPr lang="en-US" dirty="0"/>
              <a:t>fuse build --target=Android </a:t>
            </a:r>
            <a:r>
              <a:rPr lang="en-US" dirty="0" smtClean="0"/>
              <a:t>–run</a:t>
            </a:r>
          </a:p>
          <a:p>
            <a:r>
              <a:rPr lang="en-US" dirty="0"/>
              <a:t>This will deploy and start the project on your connected Android device.</a:t>
            </a:r>
          </a:p>
          <a:p>
            <a:r>
              <a:rPr lang="en-US" dirty="0"/>
              <a:t>To make a </a:t>
            </a:r>
            <a:r>
              <a:rPr lang="en-US" b="1" dirty="0"/>
              <a:t>release build</a:t>
            </a:r>
            <a:r>
              <a:rPr lang="en-US" dirty="0"/>
              <a:t>, run:</a:t>
            </a:r>
          </a:p>
          <a:p>
            <a:pPr lvl="1"/>
            <a:r>
              <a:rPr lang="en-US" dirty="0"/>
              <a:t>fuse build --target=Android --</a:t>
            </a:r>
            <a:r>
              <a:rPr lang="en-US" dirty="0" smtClean="0"/>
              <a:t>configuration=Release</a:t>
            </a:r>
          </a:p>
          <a:p>
            <a:r>
              <a:rPr lang="en-US" i="1" dirty="0"/>
              <a:t>Note:</a:t>
            </a:r>
            <a:r>
              <a:rPr lang="en-US" dirty="0"/>
              <a:t> to export your app to the Google Play Store, you need to </a:t>
            </a:r>
            <a:r>
              <a:rPr lang="en-US" u="sng" dirty="0">
                <a:hlinkClick r:id="rId2"/>
              </a:rPr>
              <a:t>sign it first</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7315934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iOS</a:t>
            </a:r>
            <a:endParaRPr lang="en-US" dirty="0"/>
          </a:p>
        </p:txBody>
      </p:sp>
      <p:sp>
        <p:nvSpPr>
          <p:cNvPr id="3" name="Content Placeholder 2"/>
          <p:cNvSpPr>
            <a:spLocks noGrp="1"/>
          </p:cNvSpPr>
          <p:nvPr>
            <p:ph idx="1"/>
          </p:nvPr>
        </p:nvSpPr>
        <p:spPr/>
        <p:txBody>
          <a:bodyPr/>
          <a:lstStyle/>
          <a:p>
            <a:r>
              <a:rPr lang="en-US" dirty="0"/>
              <a:t>In the project root, run the following command in your shell</a:t>
            </a:r>
            <a:r>
              <a:rPr lang="en-US" dirty="0" smtClean="0"/>
              <a:t>:</a:t>
            </a:r>
          </a:p>
          <a:p>
            <a:pPr lvl="1"/>
            <a:r>
              <a:rPr lang="en-US" dirty="0"/>
              <a:t>fuse build --target=iOS </a:t>
            </a:r>
            <a:r>
              <a:rPr lang="en-US" dirty="0" smtClean="0"/>
              <a:t>–run</a:t>
            </a:r>
          </a:p>
          <a:p>
            <a:r>
              <a:rPr lang="en-US" altLang="en-US" dirty="0"/>
              <a:t>If you instead want to open the generated project in Xcode, run </a:t>
            </a:r>
            <a:r>
              <a:rPr lang="en-US" altLang="en-US" b="1" u="sng" dirty="0"/>
              <a:t>fuse build --target=iOS </a:t>
            </a:r>
            <a:r>
              <a:rPr lang="en-US" altLang="en-US" b="1" u="sng" dirty="0" smtClean="0"/>
              <a:t>–</a:t>
            </a:r>
            <a:r>
              <a:rPr lang="en-US" altLang="en-US" b="1" u="sng" dirty="0" err="1" smtClean="0"/>
              <a:t>adebug</a:t>
            </a:r>
            <a:endParaRPr lang="en-US" altLang="en-US" b="1" u="sng" dirty="0" smtClean="0"/>
          </a:p>
          <a:p>
            <a:r>
              <a:rPr lang="en-US" dirty="0"/>
              <a:t>To make a </a:t>
            </a:r>
            <a:r>
              <a:rPr lang="en-US" b="1" dirty="0"/>
              <a:t>release build</a:t>
            </a:r>
            <a:r>
              <a:rPr lang="en-US" dirty="0"/>
              <a:t>, run</a:t>
            </a:r>
            <a:r>
              <a:rPr lang="en-US" dirty="0" smtClean="0"/>
              <a:t>:</a:t>
            </a:r>
          </a:p>
          <a:p>
            <a:pPr lvl="1"/>
            <a:r>
              <a:rPr lang="en-US" dirty="0"/>
              <a:t>fuse build --target=iOS --</a:t>
            </a:r>
            <a:r>
              <a:rPr lang="en-US" dirty="0" smtClean="0"/>
              <a:t>configuration=Release</a:t>
            </a:r>
          </a:p>
          <a:p>
            <a:r>
              <a:rPr lang="en-US" i="1" dirty="0"/>
              <a:t>Note:</a:t>
            </a:r>
            <a:r>
              <a:rPr lang="en-US" dirty="0"/>
              <a:t> to export your app to the App Store, you need to </a:t>
            </a:r>
            <a:r>
              <a:rPr lang="en-US" u="sng" dirty="0">
                <a:hlinkClick r:id="rId2"/>
              </a:rPr>
              <a:t>sign it first</a:t>
            </a:r>
            <a:r>
              <a:rPr lang="en-US" dirty="0"/>
              <a:t>.</a:t>
            </a:r>
            <a:endParaRPr lang="en-US" altLang="en-US" dirty="0"/>
          </a:p>
          <a:p>
            <a:endParaRPr lang="en-US" dirty="0" smtClean="0"/>
          </a:p>
          <a:p>
            <a:endParaRPr lang="en-US" dirty="0"/>
          </a:p>
        </p:txBody>
      </p:sp>
      <p:sp>
        <p:nvSpPr>
          <p:cNvPr id="5" name="Rectangle 2"/>
          <p:cNvSpPr>
            <a:spLocks noChangeArrowheads="1"/>
          </p:cNvSpPr>
          <p:nvPr/>
        </p:nvSpPr>
        <p:spPr bwMode="auto">
          <a:xfrm>
            <a:off x="0" y="-94566"/>
            <a:ext cx="184731" cy="64633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36106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Componentization</a:t>
            </a:r>
          </a:p>
        </p:txBody>
      </p:sp>
      <p:sp>
        <p:nvSpPr>
          <p:cNvPr id="3" name="Content Placeholder 2"/>
          <p:cNvSpPr>
            <a:spLocks noGrp="1"/>
          </p:cNvSpPr>
          <p:nvPr>
            <p:ph type="subTitle" idx="1"/>
          </p:nvPr>
        </p:nvSpPr>
        <p:spPr/>
        <p:txBody>
          <a:bodyPr>
            <a:normAutofit fontScale="40000" lnSpcReduction="20000"/>
          </a:bodyPr>
          <a:lstStyle/>
          <a:p>
            <a:endParaRPr lang="en-US" sz="4800" dirty="0" smtClean="0"/>
          </a:p>
          <a:p>
            <a:endParaRPr lang="en-US" sz="4800" dirty="0"/>
          </a:p>
          <a:p>
            <a:pPr marL="0" indent="0">
              <a:buNone/>
            </a:pPr>
            <a:endParaRPr lang="en-US" sz="4800" dirty="0"/>
          </a:p>
          <a:p>
            <a:pPr marL="0" indent="0">
              <a:buNone/>
            </a:pPr>
            <a:endParaRPr lang="en-US" sz="4800" dirty="0"/>
          </a:p>
          <a:p>
            <a:pPr marL="0" indent="0">
              <a:buNone/>
            </a:pPr>
            <a:endParaRPr lang="en-US" sz="4800" dirty="0"/>
          </a:p>
        </p:txBody>
      </p:sp>
    </p:spTree>
    <p:extLst>
      <p:ext uri="{BB962C8B-B14F-4D97-AF65-F5344CB8AC3E}">
        <p14:creationId xmlns:p14="http://schemas.microsoft.com/office/powerpoint/2010/main" val="2180426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667</TotalTime>
  <Words>11621</Words>
  <Application>Microsoft Office PowerPoint</Application>
  <PresentationFormat>Widescreen</PresentationFormat>
  <Paragraphs>1734</Paragraphs>
  <Slides>207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207</vt:i4>
      </vt:variant>
    </vt:vector>
  </HeadingPairs>
  <TitlesOfParts>
    <vt:vector size="216" baseType="lpstr">
      <vt:lpstr>Arial</vt:lpstr>
      <vt:lpstr>Century Gothic</vt:lpstr>
      <vt:lpstr>GT Eesti Pro Display Regular</vt:lpstr>
      <vt:lpstr>Menlo</vt:lpstr>
      <vt:lpstr>Source Code Pro Regular</vt:lpstr>
      <vt:lpstr>Tahoma</vt:lpstr>
      <vt:lpstr>Wingdings</vt:lpstr>
      <vt:lpstr>Wingdings 2</vt:lpstr>
      <vt:lpstr>Quotable</vt:lpstr>
      <vt:lpstr>Fuse in Action</vt:lpstr>
      <vt:lpstr>Agenda</vt:lpstr>
      <vt:lpstr>Installation and Quick start</vt:lpstr>
      <vt:lpstr>Installation and Quickstart</vt:lpstr>
      <vt:lpstr>Installation</vt:lpstr>
      <vt:lpstr>MacOS &amp; Windows Requirements</vt:lpstr>
      <vt:lpstr>Finding a text editor</vt:lpstr>
      <vt:lpstr>Starting a new project</vt:lpstr>
      <vt:lpstr>Starting a new project cont.</vt:lpstr>
      <vt:lpstr>Starting a new project cont.</vt:lpstr>
      <vt:lpstr>Starting a new project cont.</vt:lpstr>
      <vt:lpstr>Starting a new project cont.</vt:lpstr>
      <vt:lpstr>Starting a new project cont.</vt:lpstr>
      <vt:lpstr>Logging in</vt:lpstr>
      <vt:lpstr>Making some changes</vt:lpstr>
      <vt:lpstr>Making some changes</vt:lpstr>
      <vt:lpstr>Running Preview on device</vt:lpstr>
      <vt:lpstr>iOS (macOS only)</vt:lpstr>
      <vt:lpstr>Android</vt:lpstr>
      <vt:lpstr>What next?</vt:lpstr>
      <vt:lpstr>Introduction to Fuse</vt:lpstr>
      <vt:lpstr>Introduction to Fuse</vt:lpstr>
      <vt:lpstr>New project</vt:lpstr>
      <vt:lpstr>New project</vt:lpstr>
      <vt:lpstr>Fuse projects</vt:lpstr>
      <vt:lpstr>Fuse projects</vt:lpstr>
      <vt:lpstr>UX files</vt:lpstr>
      <vt:lpstr>UX files cont’</vt:lpstr>
      <vt:lpstr>Introduction to UX</vt:lpstr>
      <vt:lpstr>What is UX for?</vt:lpstr>
      <vt:lpstr>What not to use UX for</vt:lpstr>
      <vt:lpstr>Getting started writing UX</vt:lpstr>
      <vt:lpstr>The syntax of UX (the way we write UX)</vt:lpstr>
      <vt:lpstr>The syntax of UX (the way we write UX) cont’</vt:lpstr>
      <vt:lpstr>Using this knowledge</vt:lpstr>
      <vt:lpstr>Using this knowledge cont’</vt:lpstr>
      <vt:lpstr>Using this knowledge cont’</vt:lpstr>
      <vt:lpstr>Using this knowledge cont’</vt:lpstr>
      <vt:lpstr>Using this knowledge cont’</vt:lpstr>
      <vt:lpstr> Classes</vt:lpstr>
      <vt:lpstr>Classes</vt:lpstr>
      <vt:lpstr>Introduction to Layout</vt:lpstr>
      <vt:lpstr>Available space</vt:lpstr>
      <vt:lpstr> Alignment</vt:lpstr>
      <vt:lpstr>Alignment cont’</vt:lpstr>
      <vt:lpstr>Alignment cont’</vt:lpstr>
      <vt:lpstr>Layout types</vt:lpstr>
      <vt:lpstr> StackPanel</vt:lpstr>
      <vt:lpstr>StackPanel cont’</vt:lpstr>
      <vt:lpstr>DockPanel</vt:lpstr>
      <vt:lpstr>DockPanel cont’</vt:lpstr>
      <vt:lpstr>Grid</vt:lpstr>
      <vt:lpstr>Grid cont’</vt:lpstr>
      <vt:lpstr>Combining layout types to create something real</vt:lpstr>
      <vt:lpstr>Combining layout types to create something real cont’</vt:lpstr>
      <vt:lpstr>Combining layout types to create something real cont’</vt:lpstr>
      <vt:lpstr>Combining layout types to create something real cont’</vt:lpstr>
      <vt:lpstr>Adding some business logic with JavaScript</vt:lpstr>
      <vt:lpstr>Adding some business logic with JavaScript cont’</vt:lpstr>
      <vt:lpstr>Adding some business logic with JavaScript cont’</vt:lpstr>
      <vt:lpstr>Displaying lists of data</vt:lpstr>
      <vt:lpstr>Displaying lists of data cont’</vt:lpstr>
      <vt:lpstr>Responding to changes in the data</vt:lpstr>
      <vt:lpstr>Responding to changes in the data cont’</vt:lpstr>
      <vt:lpstr>List observables</vt:lpstr>
      <vt:lpstr>When not to use JavaScript</vt:lpstr>
      <vt:lpstr>Working with components</vt:lpstr>
      <vt:lpstr>Working with components cont’</vt:lpstr>
      <vt:lpstr>Working with components cont’</vt:lpstr>
      <vt:lpstr>Working with components cont’</vt:lpstr>
      <vt:lpstr>Working with components cont’</vt:lpstr>
      <vt:lpstr>Working with components cont’</vt:lpstr>
      <vt:lpstr>App structure and testing</vt:lpstr>
      <vt:lpstr>Structuring an app for scale</vt:lpstr>
      <vt:lpstr>Structuring an app for scale cont’</vt:lpstr>
      <vt:lpstr> Testing</vt:lpstr>
      <vt:lpstr> Testing cont’</vt:lpstr>
      <vt:lpstr>Animation basics</vt:lpstr>
      <vt:lpstr>Animation basics cont’</vt:lpstr>
      <vt:lpstr> Triggers</vt:lpstr>
      <vt:lpstr>Animators </vt:lpstr>
      <vt:lpstr>Animators cont’</vt:lpstr>
      <vt:lpstr>Navigation basics</vt:lpstr>
      <vt:lpstr>Navigation basics cont’</vt:lpstr>
      <vt:lpstr>Navigation basics cont’</vt:lpstr>
      <vt:lpstr>What is Uno?</vt:lpstr>
      <vt:lpstr>Preview and Export</vt:lpstr>
      <vt:lpstr>Preview and Export</vt:lpstr>
      <vt:lpstr> Setup</vt:lpstr>
      <vt:lpstr>Setup cont’</vt:lpstr>
      <vt:lpstr> Preview</vt:lpstr>
      <vt:lpstr>Preview from editor plugins</vt:lpstr>
      <vt:lpstr>Preview from Sublime Text</vt:lpstr>
      <vt:lpstr>Preview from Atom</vt:lpstr>
      <vt:lpstr>Preview from command line</vt:lpstr>
      <vt:lpstr> Export</vt:lpstr>
      <vt:lpstr>Android</vt:lpstr>
      <vt:lpstr>iOS</vt:lpstr>
      <vt:lpstr>Componentization</vt:lpstr>
      <vt:lpstr>Components and reusability</vt:lpstr>
      <vt:lpstr>How to create components</vt:lpstr>
      <vt:lpstr>How to create components cont’</vt:lpstr>
      <vt:lpstr>What do we mean by inheritance</vt:lpstr>
      <vt:lpstr>Defining properties</vt:lpstr>
      <vt:lpstr>Defining properties cont’</vt:lpstr>
      <vt:lpstr>Specifying dependencies</vt:lpstr>
      <vt:lpstr>Specifying dependencies cont’</vt:lpstr>
      <vt:lpstr>Specifying dependencies cont’</vt:lpstr>
      <vt:lpstr>Inheriting dependencies</vt:lpstr>
      <vt:lpstr>Inner logic using JavaScript</vt:lpstr>
      <vt:lpstr>Custom Events (UserEvent)</vt:lpstr>
      <vt:lpstr>Custom Events (UserEvent) cont’</vt:lpstr>
      <vt:lpstr>Custom Events (UserEvent) cont’</vt:lpstr>
      <vt:lpstr>When to create components</vt:lpstr>
      <vt:lpstr>ux:Class workflow</vt:lpstr>
      <vt:lpstr>Recognizing component boundaries</vt:lpstr>
      <vt:lpstr>Recognizing component boundaries cont’</vt:lpstr>
      <vt:lpstr>Recognizing component boundaries cont’</vt:lpstr>
      <vt:lpstr>Recognizing component boundaries cont’</vt:lpstr>
      <vt:lpstr>Recognizing component boundaries cont’</vt:lpstr>
      <vt:lpstr>Recognizing component boundaries cont’</vt:lpstr>
      <vt:lpstr>Recognizing component boundaries cont’</vt:lpstr>
      <vt:lpstr>Recognizing component boundaries cont’</vt:lpstr>
      <vt:lpstr>Recognizing component boundaries cont’</vt:lpstr>
      <vt:lpstr>Recognizing component boundaries cont’</vt:lpstr>
      <vt:lpstr>Recognizing component boundaries cont’</vt:lpstr>
      <vt:lpstr>Recognizing component boundaries cont’</vt:lpstr>
      <vt:lpstr>Recognizing component boundaries cont’</vt:lpstr>
      <vt:lpstr>Referencing files through properties</vt:lpstr>
      <vt:lpstr> Container</vt:lpstr>
      <vt:lpstr>Templates (ux:Template)</vt:lpstr>
      <vt:lpstr>Templates (ux:Template) cont’</vt:lpstr>
      <vt:lpstr>Responsive layout</vt:lpstr>
      <vt:lpstr>Responsive layout</vt:lpstr>
      <vt:lpstr>Units of measurement</vt:lpstr>
      <vt:lpstr>Using images in responsive layout</vt:lpstr>
      <vt:lpstr>Basic building blocks</vt:lpstr>
      <vt:lpstr>Available space concept</vt:lpstr>
      <vt:lpstr>Available space concept cont’</vt:lpstr>
      <vt:lpstr>Available space concept cont’</vt:lpstr>
      <vt:lpstr>Alignment affects layout</vt:lpstr>
      <vt:lpstr>Alignment affects layout cont’</vt:lpstr>
      <vt:lpstr>Alignment affects layout cont’</vt:lpstr>
      <vt:lpstr>Alignment affects layout cont’</vt:lpstr>
      <vt:lpstr>Alignment affects layout cont’</vt:lpstr>
      <vt:lpstr>List of commonly used layout controls</vt:lpstr>
      <vt:lpstr>List of commonly used layout controls cont’</vt:lpstr>
      <vt:lpstr>List of commonly used layout controls cont’</vt:lpstr>
      <vt:lpstr>List of commonly used layout controls cont’</vt:lpstr>
      <vt:lpstr>List of commonly used layout controls cont’</vt:lpstr>
      <vt:lpstr>List of commonly used layout controls cont’</vt:lpstr>
      <vt:lpstr>List of commonly used layout controls cont’</vt:lpstr>
      <vt:lpstr>List of commonly used layout controls cont’</vt:lpstr>
      <vt:lpstr>List of commonly used layout controls cont’</vt:lpstr>
      <vt:lpstr>Adapting to different screen sizes and orientations</vt:lpstr>
      <vt:lpstr> Hands-on</vt:lpstr>
      <vt:lpstr>Hands-on cont’</vt:lpstr>
      <vt:lpstr>Hands-on cont’</vt:lpstr>
      <vt:lpstr>Hands-on cont’</vt:lpstr>
      <vt:lpstr>Hands-on cont’</vt:lpstr>
      <vt:lpstr>Hands-on cont’</vt:lpstr>
      <vt:lpstr>Hands-on cont’</vt:lpstr>
      <vt:lpstr>Hands-on cont’</vt:lpstr>
      <vt:lpstr>Hands-on cont’</vt:lpstr>
      <vt:lpstr>Hands-on cont’</vt:lpstr>
      <vt:lpstr>Hands-on cont’</vt:lpstr>
      <vt:lpstr>Hands-on cont’</vt:lpstr>
      <vt:lpstr>Hands-on cont’</vt:lpstr>
      <vt:lpstr>Hands-on cont’</vt:lpstr>
      <vt:lpstr>Hands-on cont’</vt:lpstr>
      <vt:lpstr>Declarative animation</vt:lpstr>
      <vt:lpstr>Declarative animation</vt:lpstr>
      <vt:lpstr>Declarative animation</vt:lpstr>
      <vt:lpstr> Animators</vt:lpstr>
      <vt:lpstr> Animators</vt:lpstr>
      <vt:lpstr>Common animator properties</vt:lpstr>
      <vt:lpstr> Easing</vt:lpstr>
      <vt:lpstr>Backwards animation</vt:lpstr>
      <vt:lpstr>Backwards animation cont’</vt:lpstr>
      <vt:lpstr>Backwards animation cont’</vt:lpstr>
      <vt:lpstr>Trigger types</vt:lpstr>
      <vt:lpstr>"While" triggers</vt:lpstr>
      <vt:lpstr>Pulse triggers (one-off events)</vt:lpstr>
      <vt:lpstr>Animation</vt:lpstr>
      <vt:lpstr>Custom Navigator page transitions</vt:lpstr>
      <vt:lpstr>Custom PageControl page transitions</vt:lpstr>
      <vt:lpstr>Custom PageControl page transitions cont’</vt:lpstr>
      <vt:lpstr>Custom PageControl page transitions cont’</vt:lpstr>
      <vt:lpstr>Custom PageControl page transitions cont’</vt:lpstr>
      <vt:lpstr> ProgressAnimation</vt:lpstr>
      <vt:lpstr> ProgressAnimation cont’</vt:lpstr>
      <vt:lpstr>Elements inside triggers</vt:lpstr>
      <vt:lpstr>Elements inside triggers cont’</vt:lpstr>
      <vt:lpstr>Structuring app resources</vt:lpstr>
      <vt:lpstr>Structuring app resources</vt:lpstr>
      <vt:lpstr>Folder structure</vt:lpstr>
      <vt:lpstr> Example</vt:lpstr>
      <vt:lpstr>Resources</vt:lpstr>
      <vt:lpstr>Resources cont’</vt:lpstr>
      <vt:lpstr>Resources cont’</vt:lpstr>
      <vt:lpstr>Resources cont’</vt:lpstr>
      <vt:lpstr>Color palettes</vt:lpstr>
      <vt:lpstr>Tips on structuring color palettes</vt:lpstr>
      <vt:lpstr> Themes</vt:lpstr>
      <vt:lpstr> Themes cont’</vt:lpstr>
      <vt:lpstr>Fonts and text styles</vt:lpstr>
      <vt:lpstr>Fonts and text styles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Fuse</dc:title>
  <dc:creator>Abody Mohanna</dc:creator>
  <cp:lastModifiedBy>Windows User</cp:lastModifiedBy>
  <cp:revision>80</cp:revision>
  <dcterms:created xsi:type="dcterms:W3CDTF">2017-11-13T18:38:15Z</dcterms:created>
  <dcterms:modified xsi:type="dcterms:W3CDTF">2017-11-15T20:15:44Z</dcterms:modified>
</cp:coreProperties>
</file>