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883BF6-4E2C-47D3-969A-81B8BBF2F5F6}" v="2" dt="2025-04-17T13:43:38.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62"/>
  </p:normalViewPr>
  <p:slideViewPr>
    <p:cSldViewPr snapToGrid="0">
      <p:cViewPr varScale="1">
        <p:scale>
          <a:sx n="92" d="100"/>
          <a:sy n="92" d="100"/>
        </p:scale>
        <p:origin x="102"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山下 航佑(is0640hp)" userId="c8f6d9b2-17e3-4e47-b260-65923add6b8c" providerId="ADAL" clId="{F2883BF6-4E2C-47D3-969A-81B8BBF2F5F6}"/>
    <pc:docChg chg="modSld">
      <pc:chgData name="山下 航佑(is0640hp)" userId="c8f6d9b2-17e3-4e47-b260-65923add6b8c" providerId="ADAL" clId="{F2883BF6-4E2C-47D3-969A-81B8BBF2F5F6}" dt="2025-04-17T13:44:13.697" v="367" actId="13926"/>
      <pc:docMkLst>
        <pc:docMk/>
      </pc:docMkLst>
      <pc:sldChg chg="modSp mod">
        <pc:chgData name="山下 航佑(is0640hp)" userId="c8f6d9b2-17e3-4e47-b260-65923add6b8c" providerId="ADAL" clId="{F2883BF6-4E2C-47D3-969A-81B8BBF2F5F6}" dt="2025-04-17T13:44:13.697" v="367" actId="13926"/>
        <pc:sldMkLst>
          <pc:docMk/>
          <pc:sldMk cId="548924932" sldId="262"/>
        </pc:sldMkLst>
        <pc:spChg chg="mod">
          <ac:chgData name="山下 航佑(is0640hp)" userId="c8f6d9b2-17e3-4e47-b260-65923add6b8c" providerId="ADAL" clId="{F2883BF6-4E2C-47D3-969A-81B8BBF2F5F6}" dt="2025-04-17T13:44:13.697" v="367" actId="13926"/>
          <ac:spMkLst>
            <pc:docMk/>
            <pc:sldMk cId="548924932" sldId="262"/>
            <ac:spMk id="7" creationId="{9D414A52-3A2B-4D99-C442-413D3290728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15980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41939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08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3067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05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32681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20867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26589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8913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53981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98102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lIns="109728" tIns="109728" rIns="109728" bIns="91440"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lIns="109728" tIns="109728" rIns="109728" bIns="91440" anchor="ctr"/>
          <a:lstStyle>
            <a:lvl1pPr algn="l">
              <a:defRPr sz="1050" b="0" cap="none" spc="100" baseline="0">
                <a:solidFill>
                  <a:schemeClr val="tx1"/>
                </a:solidFill>
              </a:defRPr>
            </a:lvl1pPr>
          </a:lstStyle>
          <a:p>
            <a:fld id="{7DA38F49-B3E2-4BF0-BEC7-C30D34ABBB8D}" type="datetime1">
              <a:rPr lang="en-US" smtClean="0"/>
              <a:t>4/17/2025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lIns="109728" tIns="109728" rIns="109728" bIns="91440" anchor="ctr"/>
          <a:lstStyle>
            <a:lvl1pPr algn="r">
              <a:defRPr sz="1050" b="0" cap="none" spc="1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lIns="109728" tIns="109728" rIns="109728" bIns="91440" anchor="ctr"/>
          <a:lstStyle>
            <a:lvl1pPr algn="r">
              <a:defRPr sz="1050" b="0" cap="none" spc="1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670630"/>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8" r:id="rId6"/>
    <p:sldLayoutId id="2147483703" r:id="rId7"/>
    <p:sldLayoutId id="2147483704" r:id="rId8"/>
    <p:sldLayoutId id="2147483705" r:id="rId9"/>
    <p:sldLayoutId id="2147483707" r:id="rId10"/>
    <p:sldLayoutId id="2147483706" r:id="rId11"/>
  </p:sldLayoutIdLst>
  <p:hf sldNum="0" hdr="0" ftr="0" dt="0"/>
  <p:txStyles>
    <p:titleStyle>
      <a:lvl1pPr algn="l" defTabSz="914400" rtl="0" eaLnBrk="1" latinLnBrk="0" hangingPunct="1">
        <a:lnSpc>
          <a:spcPct val="120000"/>
        </a:lnSpc>
        <a:spcBef>
          <a:spcPct val="0"/>
        </a:spcBef>
        <a:buNone/>
        <a:defRPr sz="4000" b="1" kern="1200" spc="13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spc="1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spc="1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spc="1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spc="1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字幕 2">
            <a:extLst>
              <a:ext uri="{FF2B5EF4-FFF2-40B4-BE49-F238E27FC236}">
                <a16:creationId xmlns:a16="http://schemas.microsoft.com/office/drawing/2014/main" id="{FA135A3B-B8F8-D8F2-21EB-AD0635D6B38D}"/>
              </a:ext>
            </a:extLst>
          </p:cNvPr>
          <p:cNvSpPr>
            <a:spLocks noGrp="1"/>
          </p:cNvSpPr>
          <p:nvPr>
            <p:ph type="subTitle" idx="1"/>
          </p:nvPr>
        </p:nvSpPr>
        <p:spPr>
          <a:xfrm>
            <a:off x="640080" y="4584879"/>
            <a:ext cx="4670660" cy="1287887"/>
          </a:xfrm>
        </p:spPr>
        <p:txBody>
          <a:bodyPr>
            <a:normAutofit/>
          </a:bodyPr>
          <a:lstStyle/>
          <a:p>
            <a:r>
              <a:rPr kumimoji="1" lang="ja-JP" altLang="en-US" sz="2400"/>
              <a:t>山下　航佑</a:t>
            </a:r>
          </a:p>
        </p:txBody>
      </p:sp>
      <p:cxnSp>
        <p:nvCxnSpPr>
          <p:cNvPr id="11" name="Straight Connector 10">
            <a:extLst>
              <a:ext uri="{FF2B5EF4-FFF2-40B4-BE49-F238E27FC236}">
                <a16:creationId xmlns:a16="http://schemas.microsoft.com/office/drawing/2014/main" id="{D132AEA7-A24A-45A9-BF8F-D0AFF34DF6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7FE240E4-1EBF-3418-003F-433625C54F84}"/>
              </a:ext>
            </a:extLst>
          </p:cNvPr>
          <p:cNvPicPr>
            <a:picLocks noChangeAspect="1"/>
          </p:cNvPicPr>
          <p:nvPr/>
        </p:nvPicPr>
        <p:blipFill>
          <a:blip r:embed="rId2"/>
          <a:srcRect l="37917"/>
          <a:stretch/>
        </p:blipFill>
        <p:spPr>
          <a:xfrm>
            <a:off x="6515100" y="10"/>
            <a:ext cx="5676900" cy="6857990"/>
          </a:xfrm>
          <a:prstGeom prst="rect">
            <a:avLst/>
          </a:prstGeom>
        </p:spPr>
      </p:pic>
      <p:sp>
        <p:nvSpPr>
          <p:cNvPr id="2" name="タイトル 1">
            <a:extLst>
              <a:ext uri="{FF2B5EF4-FFF2-40B4-BE49-F238E27FC236}">
                <a16:creationId xmlns:a16="http://schemas.microsoft.com/office/drawing/2014/main" id="{773996DD-90F0-278A-169A-18DD0D34E6E8}"/>
              </a:ext>
            </a:extLst>
          </p:cNvPr>
          <p:cNvSpPr>
            <a:spLocks noGrp="1"/>
          </p:cNvSpPr>
          <p:nvPr>
            <p:ph type="ctrTitle"/>
          </p:nvPr>
        </p:nvSpPr>
        <p:spPr>
          <a:xfrm>
            <a:off x="640081" y="1371599"/>
            <a:ext cx="7889558" cy="2228035"/>
          </a:xfrm>
        </p:spPr>
        <p:txBody>
          <a:bodyPr>
            <a:normAutofit/>
          </a:bodyPr>
          <a:lstStyle/>
          <a:p>
            <a:r>
              <a:rPr lang="en" altLang="ja-JP" b="0" i="0" u="none" strike="noStrike" dirty="0">
                <a:effectLst/>
                <a:latin typeface="Yu Gothic Regular"/>
              </a:rPr>
              <a:t>Athena </a:t>
            </a:r>
            <a:r>
              <a:rPr lang="ja-JP" altLang="en-US" b="0" i="0" u="none" strike="noStrike">
                <a:effectLst/>
                <a:latin typeface="Yu Gothic Regular"/>
              </a:rPr>
              <a:t>データ分析課題</a:t>
            </a:r>
            <a:endParaRPr kumimoji="1" lang="ja-JP" altLang="en-US"/>
          </a:p>
        </p:txBody>
      </p:sp>
    </p:spTree>
    <p:extLst>
      <p:ext uri="{BB962C8B-B14F-4D97-AF65-F5344CB8AC3E}">
        <p14:creationId xmlns:p14="http://schemas.microsoft.com/office/powerpoint/2010/main" val="386910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ADF9A0-CB86-80CE-20AA-F2AC32DCB39A}"/>
              </a:ext>
            </a:extLst>
          </p:cNvPr>
          <p:cNvSpPr>
            <a:spLocks noGrp="1"/>
          </p:cNvSpPr>
          <p:nvPr>
            <p:ph type="title"/>
          </p:nvPr>
        </p:nvSpPr>
        <p:spPr>
          <a:xfrm>
            <a:off x="509769" y="0"/>
            <a:ext cx="10890929" cy="1097280"/>
          </a:xfrm>
        </p:spPr>
        <p:txBody>
          <a:bodyPr/>
          <a:lstStyle/>
          <a:p>
            <a:r>
              <a:rPr kumimoji="1" lang="en-US" altLang="ja-JP" dirty="0"/>
              <a:t>ETT</a:t>
            </a:r>
            <a:r>
              <a:rPr kumimoji="1" lang="ja-JP" altLang="en-US"/>
              <a:t>データ分析結果</a:t>
            </a:r>
            <a:r>
              <a:rPr kumimoji="1" lang="en-US" altLang="ja-JP" dirty="0"/>
              <a:t>1</a:t>
            </a:r>
            <a:endParaRPr kumimoji="1" lang="ja-JP" altLang="en-US"/>
          </a:p>
        </p:txBody>
      </p:sp>
      <p:pic>
        <p:nvPicPr>
          <p:cNvPr id="9" name="図 8" descr="背景パターン が含まれている画像&#10;&#10;自動的に生成された説明">
            <a:extLst>
              <a:ext uri="{FF2B5EF4-FFF2-40B4-BE49-F238E27FC236}">
                <a16:creationId xmlns:a16="http://schemas.microsoft.com/office/drawing/2014/main" id="{88F0277C-DF47-FAC9-3042-D86A4287BDC3}"/>
              </a:ext>
            </a:extLst>
          </p:cNvPr>
          <p:cNvPicPr>
            <a:picLocks noChangeAspect="1"/>
          </p:cNvPicPr>
          <p:nvPr/>
        </p:nvPicPr>
        <p:blipFill>
          <a:blip r:embed="rId2"/>
          <a:stretch>
            <a:fillRect/>
          </a:stretch>
        </p:blipFill>
        <p:spPr>
          <a:xfrm>
            <a:off x="509769" y="2559582"/>
            <a:ext cx="3114675" cy="3114675"/>
          </a:xfrm>
          <a:prstGeom prst="rect">
            <a:avLst/>
          </a:prstGeom>
        </p:spPr>
      </p:pic>
      <p:pic>
        <p:nvPicPr>
          <p:cNvPr id="11" name="図 10" descr="グラフ, ツリーマップ図&#10;&#10;自動的に生成された説明">
            <a:extLst>
              <a:ext uri="{FF2B5EF4-FFF2-40B4-BE49-F238E27FC236}">
                <a16:creationId xmlns:a16="http://schemas.microsoft.com/office/drawing/2014/main" id="{E5BC9B7C-4814-A8F6-7CAC-8BC68EA91D67}"/>
              </a:ext>
            </a:extLst>
          </p:cNvPr>
          <p:cNvPicPr>
            <a:picLocks noChangeAspect="1"/>
          </p:cNvPicPr>
          <p:nvPr/>
        </p:nvPicPr>
        <p:blipFill>
          <a:blip r:embed="rId3"/>
          <a:stretch>
            <a:fillRect/>
          </a:stretch>
        </p:blipFill>
        <p:spPr>
          <a:xfrm>
            <a:off x="3983038" y="2838981"/>
            <a:ext cx="2858544" cy="2555875"/>
          </a:xfrm>
          <a:prstGeom prst="rect">
            <a:avLst/>
          </a:prstGeom>
        </p:spPr>
      </p:pic>
      <p:sp>
        <p:nvSpPr>
          <p:cNvPr id="12" name="テキスト ボックス 11">
            <a:extLst>
              <a:ext uri="{FF2B5EF4-FFF2-40B4-BE49-F238E27FC236}">
                <a16:creationId xmlns:a16="http://schemas.microsoft.com/office/drawing/2014/main" id="{19ABF461-6953-8941-4E8D-D22FD16709CC}"/>
              </a:ext>
            </a:extLst>
          </p:cNvPr>
          <p:cNvSpPr txBox="1"/>
          <p:nvPr/>
        </p:nvSpPr>
        <p:spPr>
          <a:xfrm>
            <a:off x="752475" y="1273233"/>
            <a:ext cx="10344150" cy="830997"/>
          </a:xfrm>
          <a:prstGeom prst="rect">
            <a:avLst/>
          </a:prstGeom>
          <a:noFill/>
        </p:spPr>
        <p:txBody>
          <a:bodyPr wrap="square" rtlCol="0">
            <a:spAutoFit/>
          </a:bodyPr>
          <a:lstStyle/>
          <a:p>
            <a:r>
              <a:rPr kumimoji="1" lang="ja-JP" altLang="en-US" sz="2400"/>
              <a:t>データの相関を確認するため特徴</a:t>
            </a:r>
            <a:r>
              <a:rPr kumimoji="1" lang="en-US" altLang="ja-JP" sz="2400" dirty="0"/>
              <a:t>”Date”</a:t>
            </a:r>
            <a:r>
              <a:rPr kumimoji="1" lang="ja-JP" altLang="en-US" sz="2400"/>
              <a:t>以外の相関を</a:t>
            </a:r>
            <a:r>
              <a:rPr kumimoji="1" lang="en-US" altLang="ja-JP" sz="2400" dirty="0" err="1"/>
              <a:t>pairplot</a:t>
            </a:r>
            <a:r>
              <a:rPr kumimoji="1" lang="ja-JP" altLang="en-US" sz="2400"/>
              <a:t>および</a:t>
            </a:r>
            <a:r>
              <a:rPr kumimoji="1" lang="en-US" altLang="ja-JP" sz="2400" dirty="0"/>
              <a:t>heatmap</a:t>
            </a:r>
            <a:r>
              <a:rPr kumimoji="1" lang="ja-JP" altLang="en-US" sz="2400"/>
              <a:t>で確認</a:t>
            </a:r>
          </a:p>
        </p:txBody>
      </p:sp>
      <p:sp>
        <p:nvSpPr>
          <p:cNvPr id="13" name="テキスト ボックス 12">
            <a:extLst>
              <a:ext uri="{FF2B5EF4-FFF2-40B4-BE49-F238E27FC236}">
                <a16:creationId xmlns:a16="http://schemas.microsoft.com/office/drawing/2014/main" id="{AFBA19C9-EAD7-93EB-60F3-8D5127CEA9F2}"/>
              </a:ext>
            </a:extLst>
          </p:cNvPr>
          <p:cNvSpPr txBox="1"/>
          <p:nvPr/>
        </p:nvSpPr>
        <p:spPr>
          <a:xfrm>
            <a:off x="1385888" y="5944943"/>
            <a:ext cx="998991" cy="369332"/>
          </a:xfrm>
          <a:prstGeom prst="rect">
            <a:avLst/>
          </a:prstGeom>
          <a:noFill/>
        </p:spPr>
        <p:txBody>
          <a:bodyPr wrap="none" rtlCol="0">
            <a:spAutoFit/>
          </a:bodyPr>
          <a:lstStyle/>
          <a:p>
            <a:r>
              <a:rPr kumimoji="1" lang="en-US" altLang="ja-JP" dirty="0" err="1"/>
              <a:t>pairplot</a:t>
            </a:r>
            <a:endParaRPr kumimoji="1" lang="ja-JP" altLang="en-US"/>
          </a:p>
        </p:txBody>
      </p:sp>
      <p:sp>
        <p:nvSpPr>
          <p:cNvPr id="14" name="テキスト ボックス 13">
            <a:extLst>
              <a:ext uri="{FF2B5EF4-FFF2-40B4-BE49-F238E27FC236}">
                <a16:creationId xmlns:a16="http://schemas.microsoft.com/office/drawing/2014/main" id="{29261C8E-63D7-33D1-1C08-9D63419C36A5}"/>
              </a:ext>
            </a:extLst>
          </p:cNvPr>
          <p:cNvSpPr txBox="1"/>
          <p:nvPr/>
        </p:nvSpPr>
        <p:spPr>
          <a:xfrm>
            <a:off x="4805333" y="5761325"/>
            <a:ext cx="1119217" cy="369332"/>
          </a:xfrm>
          <a:prstGeom prst="rect">
            <a:avLst/>
          </a:prstGeom>
          <a:noFill/>
        </p:spPr>
        <p:txBody>
          <a:bodyPr wrap="none" rtlCol="0">
            <a:spAutoFit/>
          </a:bodyPr>
          <a:lstStyle/>
          <a:p>
            <a:r>
              <a:rPr lang="en-US" altLang="ja-JP" dirty="0"/>
              <a:t>heatmap</a:t>
            </a:r>
            <a:endParaRPr kumimoji="1" lang="ja-JP" altLang="en-US"/>
          </a:p>
        </p:txBody>
      </p:sp>
      <p:sp>
        <p:nvSpPr>
          <p:cNvPr id="15" name="テキスト ボックス 14">
            <a:extLst>
              <a:ext uri="{FF2B5EF4-FFF2-40B4-BE49-F238E27FC236}">
                <a16:creationId xmlns:a16="http://schemas.microsoft.com/office/drawing/2014/main" id="{AA6A2DAE-A05A-90CC-1484-3606D9029AFC}"/>
              </a:ext>
            </a:extLst>
          </p:cNvPr>
          <p:cNvSpPr txBox="1"/>
          <p:nvPr/>
        </p:nvSpPr>
        <p:spPr>
          <a:xfrm>
            <a:off x="7200176" y="2559582"/>
            <a:ext cx="4570482" cy="369332"/>
          </a:xfrm>
          <a:prstGeom prst="rect">
            <a:avLst/>
          </a:prstGeom>
          <a:noFill/>
        </p:spPr>
        <p:txBody>
          <a:bodyPr wrap="none" rtlCol="0">
            <a:spAutoFit/>
          </a:bodyPr>
          <a:lstStyle/>
          <a:p>
            <a:r>
              <a:rPr kumimoji="1" lang="ja-JP" altLang="en-US"/>
              <a:t>左の二つの図より以下のことが読み取れる</a:t>
            </a:r>
          </a:p>
        </p:txBody>
      </p:sp>
      <p:sp>
        <p:nvSpPr>
          <p:cNvPr id="16" name="テキスト ボックス 15">
            <a:extLst>
              <a:ext uri="{FF2B5EF4-FFF2-40B4-BE49-F238E27FC236}">
                <a16:creationId xmlns:a16="http://schemas.microsoft.com/office/drawing/2014/main" id="{803FA99A-E3D1-F823-E14B-A418E57CD195}"/>
              </a:ext>
            </a:extLst>
          </p:cNvPr>
          <p:cNvSpPr txBox="1"/>
          <p:nvPr/>
        </p:nvSpPr>
        <p:spPr>
          <a:xfrm>
            <a:off x="7443788" y="3780130"/>
            <a:ext cx="4459875" cy="1600438"/>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kumimoji="1" lang="en-US" altLang="ja-JP" sz="2000" b="1" dirty="0"/>
              <a:t>MUFL&amp;HUFL</a:t>
            </a:r>
            <a:r>
              <a:rPr lang="ja-JP" altLang="en-US" sz="2000" b="1"/>
              <a:t>間の相関が高いこと</a:t>
            </a:r>
            <a:endParaRPr lang="en-US" altLang="ja-JP" sz="2000" b="1" dirty="0"/>
          </a:p>
          <a:p>
            <a:pPr marL="285750" indent="-285750">
              <a:lnSpc>
                <a:spcPct val="200000"/>
              </a:lnSpc>
              <a:buFont typeface="Arial" panose="020B0604020202020204" pitchFamily="34" charset="0"/>
              <a:buChar char="•"/>
            </a:pPr>
            <a:r>
              <a:rPr kumimoji="1" lang="en-US" altLang="ja-JP" sz="2000" b="1" dirty="0"/>
              <a:t>MULL&amp;HULL</a:t>
            </a:r>
            <a:r>
              <a:rPr lang="ja-JP" altLang="en-US" sz="2000" b="1"/>
              <a:t>間の相関が高いこと</a:t>
            </a:r>
            <a:endParaRPr lang="en-US" altLang="ja-JP" sz="2000" b="1" dirty="0"/>
          </a:p>
          <a:p>
            <a:endParaRPr kumimoji="1" lang="ja-JP" altLang="en-US"/>
          </a:p>
        </p:txBody>
      </p:sp>
    </p:spTree>
    <p:extLst>
      <p:ext uri="{BB962C8B-B14F-4D97-AF65-F5344CB8AC3E}">
        <p14:creationId xmlns:p14="http://schemas.microsoft.com/office/powerpoint/2010/main" val="422337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C7F8E-EE91-D7CC-1600-890CE7AF7CF1}"/>
              </a:ext>
            </a:extLst>
          </p:cNvPr>
          <p:cNvSpPr>
            <a:spLocks noGrp="1"/>
          </p:cNvSpPr>
          <p:nvPr>
            <p:ph type="title"/>
          </p:nvPr>
        </p:nvSpPr>
        <p:spPr>
          <a:xfrm>
            <a:off x="525778" y="199802"/>
            <a:ext cx="10890929" cy="1097280"/>
          </a:xfrm>
        </p:spPr>
        <p:txBody>
          <a:bodyPr/>
          <a:lstStyle/>
          <a:p>
            <a:r>
              <a:rPr kumimoji="1" lang="en-US" altLang="ja-JP" dirty="0"/>
              <a:t>ETT</a:t>
            </a:r>
            <a:r>
              <a:rPr kumimoji="1" lang="ja-JP" altLang="en-US"/>
              <a:t>データ分析結果</a:t>
            </a:r>
            <a:r>
              <a:rPr kumimoji="1" lang="en-US" altLang="ja-JP" dirty="0"/>
              <a:t>2</a:t>
            </a:r>
            <a:endParaRPr kumimoji="1" lang="ja-JP" altLang="en-US"/>
          </a:p>
        </p:txBody>
      </p:sp>
      <p:pic>
        <p:nvPicPr>
          <p:cNvPr id="5" name="図 4">
            <a:extLst>
              <a:ext uri="{FF2B5EF4-FFF2-40B4-BE49-F238E27FC236}">
                <a16:creationId xmlns:a16="http://schemas.microsoft.com/office/drawing/2014/main" id="{D865E783-8C26-DA00-6E39-FBF279826EB3}"/>
              </a:ext>
            </a:extLst>
          </p:cNvPr>
          <p:cNvPicPr>
            <a:picLocks noChangeAspect="1"/>
          </p:cNvPicPr>
          <p:nvPr/>
        </p:nvPicPr>
        <p:blipFill>
          <a:blip r:embed="rId2"/>
          <a:srcRect r="-4651" b="43422"/>
          <a:stretch/>
        </p:blipFill>
        <p:spPr>
          <a:xfrm>
            <a:off x="323173" y="2796063"/>
            <a:ext cx="2462889" cy="3146108"/>
          </a:xfrm>
          <a:prstGeom prst="rect">
            <a:avLst/>
          </a:prstGeom>
        </p:spPr>
      </p:pic>
      <p:pic>
        <p:nvPicPr>
          <p:cNvPr id="7" name="図 6">
            <a:extLst>
              <a:ext uri="{FF2B5EF4-FFF2-40B4-BE49-F238E27FC236}">
                <a16:creationId xmlns:a16="http://schemas.microsoft.com/office/drawing/2014/main" id="{DF718EDF-8351-4243-35C7-5579208CE841}"/>
              </a:ext>
            </a:extLst>
          </p:cNvPr>
          <p:cNvPicPr>
            <a:picLocks noChangeAspect="1"/>
          </p:cNvPicPr>
          <p:nvPr/>
        </p:nvPicPr>
        <p:blipFill>
          <a:blip r:embed="rId2"/>
          <a:srcRect l="1" t="56042" r="-2186"/>
          <a:stretch/>
        </p:blipFill>
        <p:spPr>
          <a:xfrm>
            <a:off x="3108303" y="2861786"/>
            <a:ext cx="2862940" cy="3014662"/>
          </a:xfrm>
          <a:prstGeom prst="rect">
            <a:avLst/>
          </a:prstGeom>
        </p:spPr>
      </p:pic>
      <p:sp>
        <p:nvSpPr>
          <p:cNvPr id="8" name="テキスト ボックス 7">
            <a:extLst>
              <a:ext uri="{FF2B5EF4-FFF2-40B4-BE49-F238E27FC236}">
                <a16:creationId xmlns:a16="http://schemas.microsoft.com/office/drawing/2014/main" id="{19420C2F-E0F4-B800-DD21-A45C3436B11C}"/>
              </a:ext>
            </a:extLst>
          </p:cNvPr>
          <p:cNvSpPr txBox="1"/>
          <p:nvPr/>
        </p:nvSpPr>
        <p:spPr>
          <a:xfrm>
            <a:off x="694648" y="1519743"/>
            <a:ext cx="10292440" cy="830997"/>
          </a:xfrm>
          <a:prstGeom prst="rect">
            <a:avLst/>
          </a:prstGeom>
          <a:noFill/>
        </p:spPr>
        <p:txBody>
          <a:bodyPr wrap="square" rtlCol="0">
            <a:spAutoFit/>
          </a:bodyPr>
          <a:lstStyle/>
          <a:p>
            <a:r>
              <a:rPr kumimoji="1" lang="ja-JP" altLang="en-US" sz="2400"/>
              <a:t>データのトレンド性および季節性の有無を調べるため各変数の１年ごとの推移を表示</a:t>
            </a:r>
          </a:p>
        </p:txBody>
      </p:sp>
      <p:sp>
        <p:nvSpPr>
          <p:cNvPr id="9" name="テキスト ボックス 8">
            <a:extLst>
              <a:ext uri="{FF2B5EF4-FFF2-40B4-BE49-F238E27FC236}">
                <a16:creationId xmlns:a16="http://schemas.microsoft.com/office/drawing/2014/main" id="{3F6FB385-3055-8CD2-6409-B041047158E0}"/>
              </a:ext>
            </a:extLst>
          </p:cNvPr>
          <p:cNvSpPr txBox="1"/>
          <p:nvPr/>
        </p:nvSpPr>
        <p:spPr>
          <a:xfrm>
            <a:off x="1554617" y="6222742"/>
            <a:ext cx="2933816" cy="923330"/>
          </a:xfrm>
          <a:prstGeom prst="rect">
            <a:avLst/>
          </a:prstGeom>
          <a:noFill/>
        </p:spPr>
        <p:txBody>
          <a:bodyPr wrap="none" rtlCol="0">
            <a:spAutoFit/>
          </a:bodyPr>
          <a:lstStyle/>
          <a:p>
            <a:r>
              <a:rPr kumimoji="1" lang="ja-JP" altLang="en-US"/>
              <a:t>左</a:t>
            </a:r>
            <a:r>
              <a:rPr kumimoji="1" lang="en-US" altLang="ja-JP" dirty="0"/>
              <a:t>:2016.07.01~2017.06.30</a:t>
            </a:r>
          </a:p>
          <a:p>
            <a:r>
              <a:rPr lang="ja-JP" altLang="en-US"/>
              <a:t>右</a:t>
            </a:r>
            <a:r>
              <a:rPr lang="en-US" altLang="ja-JP" dirty="0"/>
              <a:t>:</a:t>
            </a:r>
            <a:r>
              <a:rPr kumimoji="1" lang="en-US" altLang="ja-JP" dirty="0"/>
              <a:t>2017.07.01~2018.06.30</a:t>
            </a:r>
            <a:endParaRPr kumimoji="1" lang="ja-JP" altLang="en-US"/>
          </a:p>
          <a:p>
            <a:endParaRPr kumimoji="1" lang="ja-JP" altLang="en-US"/>
          </a:p>
        </p:txBody>
      </p:sp>
      <p:sp>
        <p:nvSpPr>
          <p:cNvPr id="11" name="テキスト ボックス 10">
            <a:extLst>
              <a:ext uri="{FF2B5EF4-FFF2-40B4-BE49-F238E27FC236}">
                <a16:creationId xmlns:a16="http://schemas.microsoft.com/office/drawing/2014/main" id="{3F9984D0-DB2A-E1CC-FE6D-2BD214BCFEB2}"/>
              </a:ext>
            </a:extLst>
          </p:cNvPr>
          <p:cNvSpPr txBox="1"/>
          <p:nvPr/>
        </p:nvSpPr>
        <p:spPr>
          <a:xfrm>
            <a:off x="6293484" y="3029933"/>
            <a:ext cx="5753255" cy="2585323"/>
          </a:xfrm>
          <a:prstGeom prst="rect">
            <a:avLst/>
          </a:prstGeom>
          <a:noFill/>
        </p:spPr>
        <p:txBody>
          <a:bodyPr wrap="square" rtlCol="0">
            <a:spAutoFit/>
          </a:bodyPr>
          <a:lstStyle/>
          <a:p>
            <a:pPr marL="285750" indent="-285750">
              <a:buFont typeface="Arial" panose="020B0604020202020204" pitchFamily="34" charset="0"/>
              <a:buChar char="•"/>
            </a:pPr>
            <a:r>
              <a:rPr lang="en" altLang="ja-JP" b="0" dirty="0">
                <a:effectLst/>
                <a:latin typeface="Menlo" panose="020B0609030804020204" pitchFamily="49" charset="0"/>
              </a:rPr>
              <a:t>OT</a:t>
            </a:r>
          </a:p>
          <a:p>
            <a:r>
              <a:rPr lang="en" altLang="ja-JP" b="0" dirty="0">
                <a:effectLst/>
                <a:latin typeface="Menlo" panose="020B0609030804020204" pitchFamily="49" charset="0"/>
              </a:rPr>
              <a:t>2</a:t>
            </a:r>
            <a:r>
              <a:rPr lang="ja-JP" altLang="en-US" b="0">
                <a:effectLst/>
                <a:latin typeface="Menlo" panose="020B0609030804020204" pitchFamily="49" charset="0"/>
              </a:rPr>
              <a:t>年間にわたり類似したグラフを描いていることから季節性が強い特徴であることが読み取れる。</a:t>
            </a:r>
          </a:p>
          <a:p>
            <a:pPr marL="285750" indent="-285750">
              <a:buFont typeface="Arial" panose="020B0604020202020204" pitchFamily="34" charset="0"/>
              <a:buChar char="•"/>
            </a:pPr>
            <a:r>
              <a:rPr lang="en" altLang="ja-JP" b="0" dirty="0">
                <a:effectLst/>
                <a:latin typeface="Menlo" panose="020B0609030804020204" pitchFamily="49" charset="0"/>
              </a:rPr>
              <a:t>LUFL,LULL</a:t>
            </a:r>
          </a:p>
          <a:p>
            <a:r>
              <a:rPr lang="ja-JP" altLang="en" b="0">
                <a:effectLst/>
                <a:latin typeface="Menlo" panose="020B0609030804020204" pitchFamily="49" charset="0"/>
              </a:rPr>
              <a:t>２</a:t>
            </a:r>
            <a:r>
              <a:rPr lang="ja-JP" altLang="en-US" b="0">
                <a:effectLst/>
                <a:latin typeface="Menlo" panose="020B0609030804020204" pitchFamily="49" charset="0"/>
              </a:rPr>
              <a:t>年間のグラフの推移に類似性が若干みられるため中程度の季節性を持つデータなのではないかと考えられる。</a:t>
            </a:r>
          </a:p>
          <a:p>
            <a:pPr marL="285750" indent="-285750">
              <a:buFont typeface="Arial" panose="020B0604020202020204" pitchFamily="34" charset="0"/>
              <a:buChar char="•"/>
            </a:pPr>
            <a:r>
              <a:rPr lang="en" altLang="ja-JP" b="0" dirty="0">
                <a:effectLst/>
                <a:latin typeface="Menlo" panose="020B0609030804020204" pitchFamily="49" charset="0"/>
              </a:rPr>
              <a:t>MUFL&amp;HUF</a:t>
            </a:r>
            <a:r>
              <a:rPr lang="ja-JP" altLang="en-US" b="0">
                <a:effectLst/>
                <a:latin typeface="Menlo" panose="020B0609030804020204" pitchFamily="49" charset="0"/>
              </a:rPr>
              <a:t>、</a:t>
            </a:r>
            <a:r>
              <a:rPr lang="en" altLang="ja-JP" b="0" dirty="0">
                <a:effectLst/>
                <a:latin typeface="Menlo" panose="020B0609030804020204" pitchFamily="49" charset="0"/>
              </a:rPr>
              <a:t>MULL&amp;HULL</a:t>
            </a:r>
          </a:p>
          <a:p>
            <a:r>
              <a:rPr lang="ja-JP" altLang="en-US" b="0">
                <a:effectLst/>
                <a:latin typeface="Menlo" panose="020B0609030804020204" pitchFamily="49" charset="0"/>
              </a:rPr>
              <a:t>データの類似性が高いことが読み取れる</a:t>
            </a:r>
            <a:endParaRPr lang="en" altLang="ja-JP" b="0" dirty="0">
              <a:effectLst/>
              <a:latin typeface="Menlo" panose="020B0609030804020204" pitchFamily="49" charset="0"/>
            </a:endParaRPr>
          </a:p>
        </p:txBody>
      </p:sp>
      <p:sp>
        <p:nvSpPr>
          <p:cNvPr id="12" name="テキスト ボックス 11">
            <a:extLst>
              <a:ext uri="{FF2B5EF4-FFF2-40B4-BE49-F238E27FC236}">
                <a16:creationId xmlns:a16="http://schemas.microsoft.com/office/drawing/2014/main" id="{B0A92845-27B9-D7DC-3AE0-B6CA36E8B16C}"/>
              </a:ext>
            </a:extLst>
          </p:cNvPr>
          <p:cNvSpPr txBox="1"/>
          <p:nvPr/>
        </p:nvSpPr>
        <p:spPr>
          <a:xfrm>
            <a:off x="6815138" y="2492454"/>
            <a:ext cx="2492990" cy="369332"/>
          </a:xfrm>
          <a:prstGeom prst="rect">
            <a:avLst/>
          </a:prstGeom>
          <a:noFill/>
        </p:spPr>
        <p:txBody>
          <a:bodyPr wrap="none" rtlCol="0">
            <a:spAutoFit/>
          </a:bodyPr>
          <a:lstStyle/>
          <a:p>
            <a:r>
              <a:rPr kumimoji="1" lang="ja-JP" altLang="en-US"/>
              <a:t>図から読み取れる内容</a:t>
            </a:r>
          </a:p>
        </p:txBody>
      </p:sp>
    </p:spTree>
    <p:extLst>
      <p:ext uri="{BB962C8B-B14F-4D97-AF65-F5344CB8AC3E}">
        <p14:creationId xmlns:p14="http://schemas.microsoft.com/office/powerpoint/2010/main" val="349077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E9B17D-1CDC-29D6-F69F-9EDF44192DC1}"/>
              </a:ext>
            </a:extLst>
          </p:cNvPr>
          <p:cNvSpPr>
            <a:spLocks noGrp="1"/>
          </p:cNvSpPr>
          <p:nvPr>
            <p:ph type="title"/>
          </p:nvPr>
        </p:nvSpPr>
        <p:spPr>
          <a:xfrm>
            <a:off x="546294" y="0"/>
            <a:ext cx="10890929" cy="1097280"/>
          </a:xfrm>
        </p:spPr>
        <p:txBody>
          <a:bodyPr/>
          <a:lstStyle/>
          <a:p>
            <a:r>
              <a:rPr kumimoji="1" lang="ja-JP" altLang="en-US"/>
              <a:t>分析結果からデータの前処理法を考察</a:t>
            </a:r>
          </a:p>
        </p:txBody>
      </p:sp>
      <p:sp>
        <p:nvSpPr>
          <p:cNvPr id="3" name="コンテンツ プレースホルダー 2">
            <a:extLst>
              <a:ext uri="{FF2B5EF4-FFF2-40B4-BE49-F238E27FC236}">
                <a16:creationId xmlns:a16="http://schemas.microsoft.com/office/drawing/2014/main" id="{AC2FF9E9-7A98-0B65-3A44-C59F0B0C4BD3}"/>
              </a:ext>
            </a:extLst>
          </p:cNvPr>
          <p:cNvSpPr>
            <a:spLocks noGrp="1"/>
          </p:cNvSpPr>
          <p:nvPr>
            <p:ph idx="1"/>
          </p:nvPr>
        </p:nvSpPr>
        <p:spPr>
          <a:xfrm>
            <a:off x="650536" y="1918365"/>
            <a:ext cx="10890928" cy="848281"/>
          </a:xfrm>
        </p:spPr>
        <p:txBody>
          <a:bodyPr/>
          <a:lstStyle/>
          <a:p>
            <a:pPr marL="285750" indent="-285750">
              <a:lnSpc>
                <a:spcPct val="200000"/>
              </a:lnSpc>
              <a:buFont typeface="Arial" panose="020B0604020202020204" pitchFamily="34" charset="0"/>
              <a:buChar char="•"/>
            </a:pPr>
            <a:r>
              <a:rPr kumimoji="1" lang="en-US" altLang="ja-JP" sz="2000" b="1" dirty="0"/>
              <a:t>MUFL&amp;HUFL</a:t>
            </a:r>
            <a:r>
              <a:rPr kumimoji="1" lang="ja-JP" altLang="en-US" b="1"/>
              <a:t>、</a:t>
            </a:r>
            <a:r>
              <a:rPr kumimoji="1" lang="en-US" altLang="ja-JP" sz="2000" b="1" dirty="0"/>
              <a:t>MULL&amp;HULL</a:t>
            </a:r>
            <a:r>
              <a:rPr kumimoji="1" lang="ja-JP" altLang="en-US" b="1"/>
              <a:t>間の相関係数が高い</a:t>
            </a:r>
            <a:endParaRPr kumimoji="1" lang="ja-JP" altLang="en-US"/>
          </a:p>
        </p:txBody>
      </p:sp>
      <p:sp>
        <p:nvSpPr>
          <p:cNvPr id="5" name="右矢印 4">
            <a:extLst>
              <a:ext uri="{FF2B5EF4-FFF2-40B4-BE49-F238E27FC236}">
                <a16:creationId xmlns:a16="http://schemas.microsoft.com/office/drawing/2014/main" id="{D4B2D9B8-7132-EB75-E64B-155213BF1344}"/>
              </a:ext>
            </a:extLst>
          </p:cNvPr>
          <p:cNvSpPr/>
          <p:nvPr/>
        </p:nvSpPr>
        <p:spPr>
          <a:xfrm>
            <a:off x="491103" y="2895600"/>
            <a:ext cx="806054" cy="59060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E5678753-AAE4-2861-12EE-FCC754046E37}"/>
              </a:ext>
            </a:extLst>
          </p:cNvPr>
          <p:cNvSpPr txBox="1"/>
          <p:nvPr/>
        </p:nvSpPr>
        <p:spPr>
          <a:xfrm>
            <a:off x="1675133" y="2895600"/>
            <a:ext cx="9730549" cy="646331"/>
          </a:xfrm>
          <a:prstGeom prst="rect">
            <a:avLst/>
          </a:prstGeom>
          <a:noFill/>
        </p:spPr>
        <p:txBody>
          <a:bodyPr wrap="none" rtlCol="0">
            <a:spAutoFit/>
          </a:bodyPr>
          <a:lstStyle/>
          <a:p>
            <a:r>
              <a:rPr kumimoji="1" lang="ja-JP" altLang="en-US" b="1">
                <a:highlight>
                  <a:srgbClr val="FFFF00"/>
                </a:highlight>
              </a:rPr>
              <a:t>多重共線性</a:t>
            </a:r>
            <a:r>
              <a:rPr kumimoji="1" lang="ja-JP" altLang="en-US" b="1"/>
              <a:t>を考慮し</a:t>
            </a:r>
            <a:r>
              <a:rPr kumimoji="1" lang="en-US" altLang="ja-JP" sz="1800" b="1" dirty="0"/>
              <a:t>MUFL&amp;HUFL</a:t>
            </a:r>
            <a:r>
              <a:rPr kumimoji="1" lang="ja-JP" altLang="en-US" sz="1800" b="1"/>
              <a:t>、</a:t>
            </a:r>
            <a:r>
              <a:rPr kumimoji="1" lang="en-US" altLang="ja-JP" sz="1800" b="1" dirty="0"/>
              <a:t> MULL&amp;HULL</a:t>
            </a:r>
            <a:r>
              <a:rPr kumimoji="1" lang="ja-JP" altLang="en-US" sz="1800" b="1"/>
              <a:t>のそれぞれの平均値を新たな特徴として</a:t>
            </a:r>
            <a:endParaRPr kumimoji="1" lang="en-US" altLang="ja-JP" sz="1800" b="1" dirty="0"/>
          </a:p>
          <a:p>
            <a:r>
              <a:rPr lang="ja-JP" altLang="en-US" b="1"/>
              <a:t>追加し学習データとする</a:t>
            </a:r>
            <a:r>
              <a:rPr lang="en-US" altLang="ja-JP" b="1" dirty="0"/>
              <a:t>(</a:t>
            </a:r>
            <a:r>
              <a:rPr kumimoji="1" lang="en-US" altLang="ja-JP" sz="1800" b="1" dirty="0"/>
              <a:t>MUFL</a:t>
            </a:r>
            <a:r>
              <a:rPr lang="en-US" altLang="ja-JP" b="1" dirty="0"/>
              <a:t>,</a:t>
            </a:r>
            <a:r>
              <a:rPr kumimoji="1" lang="en-US" altLang="ja-JP" sz="1800" b="1" dirty="0"/>
              <a:t>HUFL</a:t>
            </a:r>
            <a:r>
              <a:rPr lang="en-US" altLang="ja-JP" b="1" dirty="0"/>
              <a:t>,</a:t>
            </a:r>
            <a:r>
              <a:rPr kumimoji="1" lang="en-US" altLang="ja-JP" sz="1800" b="1" dirty="0"/>
              <a:t>MULL,HULL</a:t>
            </a:r>
            <a:r>
              <a:rPr kumimoji="1" lang="ja-JP" altLang="en-US" sz="1800" b="1"/>
              <a:t>は使用しない</a:t>
            </a:r>
            <a:r>
              <a:rPr lang="en-US" altLang="ja-JP" b="1" dirty="0"/>
              <a:t>)</a:t>
            </a:r>
            <a:endParaRPr kumimoji="1" lang="ja-JP" altLang="en-US"/>
          </a:p>
        </p:txBody>
      </p:sp>
      <p:sp>
        <p:nvSpPr>
          <p:cNvPr id="7" name="テキスト ボックス 6">
            <a:extLst>
              <a:ext uri="{FF2B5EF4-FFF2-40B4-BE49-F238E27FC236}">
                <a16:creationId xmlns:a16="http://schemas.microsoft.com/office/drawing/2014/main" id="{43D248CB-59AD-2543-5AD9-D31D3B2A0771}"/>
              </a:ext>
            </a:extLst>
          </p:cNvPr>
          <p:cNvSpPr txBox="1"/>
          <p:nvPr/>
        </p:nvSpPr>
        <p:spPr>
          <a:xfrm>
            <a:off x="784179" y="4044462"/>
            <a:ext cx="5418471" cy="36933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b="1"/>
              <a:t>目的変数である</a:t>
            </a:r>
            <a:r>
              <a:rPr kumimoji="1" lang="en-US" altLang="ja-JP" b="1" dirty="0"/>
              <a:t>OT</a:t>
            </a:r>
            <a:r>
              <a:rPr kumimoji="1" lang="ja-JP" altLang="en-US" b="1"/>
              <a:t>が季節性のあるデータである</a:t>
            </a:r>
          </a:p>
        </p:txBody>
      </p:sp>
      <p:sp>
        <p:nvSpPr>
          <p:cNvPr id="8" name="右矢印 7">
            <a:extLst>
              <a:ext uri="{FF2B5EF4-FFF2-40B4-BE49-F238E27FC236}">
                <a16:creationId xmlns:a16="http://schemas.microsoft.com/office/drawing/2014/main" id="{FC7662A4-2CF7-F111-5CA3-FDF195B91939}"/>
              </a:ext>
            </a:extLst>
          </p:cNvPr>
          <p:cNvSpPr/>
          <p:nvPr/>
        </p:nvSpPr>
        <p:spPr>
          <a:xfrm>
            <a:off x="491103" y="4916325"/>
            <a:ext cx="806054" cy="59060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F1AC49DC-DC37-0938-78B5-8C3E1A5FAEA8}"/>
              </a:ext>
            </a:extLst>
          </p:cNvPr>
          <p:cNvSpPr txBox="1"/>
          <p:nvPr/>
        </p:nvSpPr>
        <p:spPr>
          <a:xfrm>
            <a:off x="1675133" y="5026963"/>
            <a:ext cx="5262979" cy="369332"/>
          </a:xfrm>
          <a:prstGeom prst="rect">
            <a:avLst/>
          </a:prstGeom>
          <a:noFill/>
        </p:spPr>
        <p:txBody>
          <a:bodyPr wrap="none" rtlCol="0">
            <a:spAutoFit/>
          </a:bodyPr>
          <a:lstStyle/>
          <a:p>
            <a:r>
              <a:rPr kumimoji="1" lang="ja-JP" altLang="en-US" b="1">
                <a:highlight>
                  <a:srgbClr val="FFFF00"/>
                </a:highlight>
              </a:rPr>
              <a:t>時系列</a:t>
            </a:r>
            <a:r>
              <a:rPr kumimoji="1" lang="ja-JP" altLang="en-US" b="1"/>
              <a:t>を考慮することができるモデルを選択する</a:t>
            </a:r>
          </a:p>
        </p:txBody>
      </p:sp>
    </p:spTree>
    <p:extLst>
      <p:ext uri="{BB962C8B-B14F-4D97-AF65-F5344CB8AC3E}">
        <p14:creationId xmlns:p14="http://schemas.microsoft.com/office/powerpoint/2010/main" val="239715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a:extLst>
              <a:ext uri="{FF2B5EF4-FFF2-40B4-BE49-F238E27FC236}">
                <a16:creationId xmlns:a16="http://schemas.microsoft.com/office/drawing/2014/main" id="{DF645B7A-99D2-7142-D6C0-8D2CD60950E3}"/>
              </a:ext>
            </a:extLst>
          </p:cNvPr>
          <p:cNvSpPr/>
          <p:nvPr/>
        </p:nvSpPr>
        <p:spPr>
          <a:xfrm>
            <a:off x="797169" y="1985573"/>
            <a:ext cx="9015047" cy="1121320"/>
          </a:xfrm>
          <a:prstGeom prst="roundRect">
            <a:avLst/>
          </a:prstGeom>
          <a:ln w="571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2DEC389-19AC-47EC-E553-69CB931035BF}"/>
              </a:ext>
            </a:extLst>
          </p:cNvPr>
          <p:cNvSpPr>
            <a:spLocks noGrp="1"/>
          </p:cNvSpPr>
          <p:nvPr>
            <p:ph type="title"/>
          </p:nvPr>
        </p:nvSpPr>
        <p:spPr>
          <a:xfrm>
            <a:off x="534571" y="0"/>
            <a:ext cx="10890929" cy="1097280"/>
          </a:xfrm>
        </p:spPr>
        <p:txBody>
          <a:bodyPr/>
          <a:lstStyle/>
          <a:p>
            <a:r>
              <a:rPr kumimoji="1" lang="ja-JP" altLang="en-US"/>
              <a:t>モデル学習</a:t>
            </a:r>
          </a:p>
        </p:txBody>
      </p:sp>
      <p:sp>
        <p:nvSpPr>
          <p:cNvPr id="4" name="テキスト ボックス 3">
            <a:extLst>
              <a:ext uri="{FF2B5EF4-FFF2-40B4-BE49-F238E27FC236}">
                <a16:creationId xmlns:a16="http://schemas.microsoft.com/office/drawing/2014/main" id="{62C0FEE3-AE03-A6AB-C115-FFFA365124A7}"/>
              </a:ext>
            </a:extLst>
          </p:cNvPr>
          <p:cNvSpPr txBox="1"/>
          <p:nvPr/>
        </p:nvSpPr>
        <p:spPr>
          <a:xfrm>
            <a:off x="961292" y="2218600"/>
            <a:ext cx="8238153" cy="707886"/>
          </a:xfrm>
          <a:prstGeom prst="rect">
            <a:avLst/>
          </a:prstGeom>
          <a:noFill/>
        </p:spPr>
        <p:txBody>
          <a:bodyPr wrap="none" rtlCol="0">
            <a:spAutoFit/>
          </a:bodyPr>
          <a:lstStyle/>
          <a:p>
            <a:pPr marL="342900" indent="-342900">
              <a:buFont typeface="Arial" panose="020B0604020202020204" pitchFamily="34" charset="0"/>
              <a:buChar char="•"/>
            </a:pPr>
            <a:r>
              <a:rPr kumimoji="1" lang="ja-JP" altLang="en-US" sz="2000"/>
              <a:t>説明変数</a:t>
            </a:r>
            <a:r>
              <a:rPr kumimoji="1" lang="en-US" altLang="ja-JP" sz="2000" dirty="0"/>
              <a:t>: [“</a:t>
            </a:r>
            <a:r>
              <a:rPr kumimoji="1" lang="en-US" altLang="ja-JP" sz="2000" dirty="0" err="1"/>
              <a:t>LUFL”,”LULL”,”FL_avg”,”LL_avg”,”date</a:t>
            </a:r>
            <a:r>
              <a:rPr kumimoji="1" lang="en-US" altLang="ja-JP" sz="2000" dirty="0"/>
              <a:t>”](</a:t>
            </a:r>
            <a:r>
              <a:rPr kumimoji="1" lang="ja-JP" altLang="en-US" sz="2000"/>
              <a:t>標準化済み</a:t>
            </a:r>
            <a:r>
              <a:rPr kumimoji="1" lang="en-US" altLang="ja-JP" sz="2000" dirty="0"/>
              <a:t>)</a:t>
            </a:r>
          </a:p>
          <a:p>
            <a:pPr marL="342900" indent="-342900">
              <a:buFont typeface="Arial" panose="020B0604020202020204" pitchFamily="34" charset="0"/>
              <a:buChar char="•"/>
            </a:pPr>
            <a:r>
              <a:rPr lang="ja-JP" altLang="en-US" sz="2000"/>
              <a:t>目的変数</a:t>
            </a:r>
            <a:r>
              <a:rPr lang="en-US" altLang="ja-JP" sz="2000" dirty="0"/>
              <a:t>:[“0T”](</a:t>
            </a:r>
            <a:r>
              <a:rPr lang="ja-JP" altLang="en-US" sz="2000"/>
              <a:t>標準化なし</a:t>
            </a:r>
            <a:r>
              <a:rPr lang="en-US" altLang="ja-JP" sz="2000" dirty="0"/>
              <a:t>)</a:t>
            </a:r>
            <a:endParaRPr kumimoji="1" lang="ja-JP" altLang="en-US" sz="2000"/>
          </a:p>
        </p:txBody>
      </p:sp>
      <p:sp>
        <p:nvSpPr>
          <p:cNvPr id="8" name="テキスト ボックス 7">
            <a:extLst>
              <a:ext uri="{FF2B5EF4-FFF2-40B4-BE49-F238E27FC236}">
                <a16:creationId xmlns:a16="http://schemas.microsoft.com/office/drawing/2014/main" id="{07070690-4253-C6D3-532A-6060231FB4E2}"/>
              </a:ext>
            </a:extLst>
          </p:cNvPr>
          <p:cNvSpPr txBox="1"/>
          <p:nvPr/>
        </p:nvSpPr>
        <p:spPr>
          <a:xfrm>
            <a:off x="668215" y="1424912"/>
            <a:ext cx="1980029" cy="400110"/>
          </a:xfrm>
          <a:prstGeom prst="rect">
            <a:avLst/>
          </a:prstGeom>
          <a:noFill/>
        </p:spPr>
        <p:txBody>
          <a:bodyPr wrap="none" rtlCol="0">
            <a:spAutoFit/>
          </a:bodyPr>
          <a:lstStyle/>
          <a:p>
            <a:r>
              <a:rPr kumimoji="1" lang="ja-JP" altLang="en-US" sz="2000"/>
              <a:t>使用するデータ</a:t>
            </a:r>
          </a:p>
        </p:txBody>
      </p:sp>
      <p:sp>
        <p:nvSpPr>
          <p:cNvPr id="10" name="テキスト ボックス 9">
            <a:extLst>
              <a:ext uri="{FF2B5EF4-FFF2-40B4-BE49-F238E27FC236}">
                <a16:creationId xmlns:a16="http://schemas.microsoft.com/office/drawing/2014/main" id="{46AADC09-E834-E5E4-9E56-72BF1C33FC42}"/>
              </a:ext>
            </a:extLst>
          </p:cNvPr>
          <p:cNvSpPr txBox="1"/>
          <p:nvPr/>
        </p:nvSpPr>
        <p:spPr>
          <a:xfrm>
            <a:off x="750277" y="3598985"/>
            <a:ext cx="1800493" cy="369332"/>
          </a:xfrm>
          <a:prstGeom prst="rect">
            <a:avLst/>
          </a:prstGeom>
          <a:noFill/>
        </p:spPr>
        <p:txBody>
          <a:bodyPr wrap="none" rtlCol="0">
            <a:spAutoFit/>
          </a:bodyPr>
          <a:lstStyle/>
          <a:p>
            <a:r>
              <a:rPr lang="ja-JP" altLang="en-US"/>
              <a:t>使用するモデル</a:t>
            </a:r>
            <a:endParaRPr kumimoji="1" lang="ja-JP" altLang="en-US"/>
          </a:p>
        </p:txBody>
      </p:sp>
      <p:sp>
        <p:nvSpPr>
          <p:cNvPr id="11" name="角丸四角形 10">
            <a:extLst>
              <a:ext uri="{FF2B5EF4-FFF2-40B4-BE49-F238E27FC236}">
                <a16:creationId xmlns:a16="http://schemas.microsoft.com/office/drawing/2014/main" id="{85C506C0-AA36-CFB8-0BA7-CCF744EF46A6}"/>
              </a:ext>
            </a:extLst>
          </p:cNvPr>
          <p:cNvSpPr/>
          <p:nvPr/>
        </p:nvSpPr>
        <p:spPr>
          <a:xfrm>
            <a:off x="750277" y="4228735"/>
            <a:ext cx="9648092" cy="2242403"/>
          </a:xfrm>
          <a:prstGeom prst="roundRect">
            <a:avLst/>
          </a:prstGeom>
          <a:ln w="57150">
            <a:solidFill>
              <a:schemeClr val="accent1"/>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90FBEB6-1A6A-4462-A1ED-7FFED8CD22F1}"/>
              </a:ext>
            </a:extLst>
          </p:cNvPr>
          <p:cNvSpPr txBox="1"/>
          <p:nvPr/>
        </p:nvSpPr>
        <p:spPr>
          <a:xfrm>
            <a:off x="1120278" y="4354287"/>
            <a:ext cx="978153"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a:t>SVM</a:t>
            </a:r>
            <a:endParaRPr kumimoji="1" lang="ja-JP" altLang="en-US"/>
          </a:p>
        </p:txBody>
      </p:sp>
      <p:sp>
        <p:nvSpPr>
          <p:cNvPr id="13" name="テキスト ボックス 12">
            <a:extLst>
              <a:ext uri="{FF2B5EF4-FFF2-40B4-BE49-F238E27FC236}">
                <a16:creationId xmlns:a16="http://schemas.microsoft.com/office/drawing/2014/main" id="{6E023035-D0D5-000E-3AB4-863C45CE3E6E}"/>
              </a:ext>
            </a:extLst>
          </p:cNvPr>
          <p:cNvSpPr txBox="1"/>
          <p:nvPr/>
        </p:nvSpPr>
        <p:spPr>
          <a:xfrm>
            <a:off x="1430215" y="4649598"/>
            <a:ext cx="8512267" cy="646331"/>
          </a:xfrm>
          <a:prstGeom prst="rect">
            <a:avLst/>
          </a:prstGeom>
          <a:noFill/>
        </p:spPr>
        <p:txBody>
          <a:bodyPr wrap="none" rtlCol="0">
            <a:spAutoFit/>
          </a:bodyPr>
          <a:lstStyle/>
          <a:p>
            <a:r>
              <a:rPr kumimoji="1" lang="en-US" altLang="ja-JP" dirty="0"/>
              <a:t>SVM</a:t>
            </a:r>
            <a:r>
              <a:rPr kumimoji="1" lang="ja-JP" altLang="en-US"/>
              <a:t>では時系列を考慮した学習を行えないため学習データから</a:t>
            </a:r>
            <a:r>
              <a:rPr kumimoji="1" lang="en-US" altLang="ja-JP" dirty="0"/>
              <a:t>“date”</a:t>
            </a:r>
            <a:r>
              <a:rPr kumimoji="1" lang="ja-JP" altLang="en-US"/>
              <a:t>は削除する</a:t>
            </a:r>
            <a:endParaRPr kumimoji="1" lang="en-US" altLang="ja-JP" dirty="0"/>
          </a:p>
          <a:p>
            <a:r>
              <a:rPr kumimoji="1" lang="ja-JP" altLang="en-US"/>
              <a:t>精度を比較するために用いる</a:t>
            </a:r>
          </a:p>
        </p:txBody>
      </p:sp>
      <p:sp>
        <p:nvSpPr>
          <p:cNvPr id="14" name="テキスト ボックス 13">
            <a:extLst>
              <a:ext uri="{FF2B5EF4-FFF2-40B4-BE49-F238E27FC236}">
                <a16:creationId xmlns:a16="http://schemas.microsoft.com/office/drawing/2014/main" id="{0146EF12-295D-900A-9129-74EA14F40FCD}"/>
              </a:ext>
            </a:extLst>
          </p:cNvPr>
          <p:cNvSpPr txBox="1"/>
          <p:nvPr/>
        </p:nvSpPr>
        <p:spPr>
          <a:xfrm>
            <a:off x="1120278" y="5295929"/>
            <a:ext cx="1672253" cy="369332"/>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dirty="0" err="1"/>
              <a:t>Autoformer</a:t>
            </a:r>
            <a:endParaRPr kumimoji="1" lang="ja-JP" altLang="en-US"/>
          </a:p>
        </p:txBody>
      </p:sp>
      <p:sp>
        <p:nvSpPr>
          <p:cNvPr id="15" name="テキスト ボックス 14">
            <a:extLst>
              <a:ext uri="{FF2B5EF4-FFF2-40B4-BE49-F238E27FC236}">
                <a16:creationId xmlns:a16="http://schemas.microsoft.com/office/drawing/2014/main" id="{DE8FE7DB-2B26-65D4-BF38-D0197649DE17}"/>
              </a:ext>
            </a:extLst>
          </p:cNvPr>
          <p:cNvSpPr txBox="1"/>
          <p:nvPr/>
        </p:nvSpPr>
        <p:spPr>
          <a:xfrm>
            <a:off x="1430215" y="5683681"/>
            <a:ext cx="6878806" cy="646331"/>
          </a:xfrm>
          <a:prstGeom prst="rect">
            <a:avLst/>
          </a:prstGeom>
          <a:noFill/>
        </p:spPr>
        <p:txBody>
          <a:bodyPr wrap="none" rtlCol="0">
            <a:spAutoFit/>
          </a:bodyPr>
          <a:lstStyle/>
          <a:p>
            <a:r>
              <a:rPr kumimoji="1" lang="ja-JP" altLang="en-US"/>
              <a:t>データの季節性およびトレンド性を考慮したモデル作成が可能</a:t>
            </a:r>
            <a:endParaRPr kumimoji="1" lang="en-US" altLang="ja-JP" dirty="0"/>
          </a:p>
          <a:p>
            <a:r>
              <a:rPr kumimoji="1" lang="ja-JP" altLang="en-US"/>
              <a:t>自己相関関数を用いることでデータの周期性検出に特化</a:t>
            </a:r>
          </a:p>
        </p:txBody>
      </p:sp>
    </p:spTree>
    <p:extLst>
      <p:ext uri="{BB962C8B-B14F-4D97-AF65-F5344CB8AC3E}">
        <p14:creationId xmlns:p14="http://schemas.microsoft.com/office/powerpoint/2010/main" val="3335865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円形吹き出し 9">
            <a:extLst>
              <a:ext uri="{FF2B5EF4-FFF2-40B4-BE49-F238E27FC236}">
                <a16:creationId xmlns:a16="http://schemas.microsoft.com/office/drawing/2014/main" id="{F2C9F79E-A2E0-9DEA-65D1-BEFEDDB3CF84}"/>
              </a:ext>
            </a:extLst>
          </p:cNvPr>
          <p:cNvSpPr/>
          <p:nvPr/>
        </p:nvSpPr>
        <p:spPr>
          <a:xfrm>
            <a:off x="4403016" y="5092169"/>
            <a:ext cx="5596769" cy="1437127"/>
          </a:xfrm>
          <a:prstGeom prst="wedgeEllipseCallout">
            <a:avLst>
              <a:gd name="adj1" fmla="val -59144"/>
              <a:gd name="adj2" fmla="val -292"/>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549991B-21B2-92D8-E7D5-DB2FAF88C603}"/>
              </a:ext>
            </a:extLst>
          </p:cNvPr>
          <p:cNvSpPr>
            <a:spLocks noGrp="1"/>
          </p:cNvSpPr>
          <p:nvPr>
            <p:ph type="title"/>
          </p:nvPr>
        </p:nvSpPr>
        <p:spPr>
          <a:xfrm>
            <a:off x="288386" y="0"/>
            <a:ext cx="10890929" cy="1097280"/>
          </a:xfrm>
        </p:spPr>
        <p:txBody>
          <a:bodyPr/>
          <a:lstStyle/>
          <a:p>
            <a:r>
              <a:rPr kumimoji="1" lang="en-US" altLang="ja-JP" dirty="0"/>
              <a:t>SVM</a:t>
            </a:r>
            <a:endParaRPr kumimoji="1" lang="ja-JP" altLang="en-US"/>
          </a:p>
        </p:txBody>
      </p:sp>
      <p:sp>
        <p:nvSpPr>
          <p:cNvPr id="4" name="テキスト ボックス 3">
            <a:extLst>
              <a:ext uri="{FF2B5EF4-FFF2-40B4-BE49-F238E27FC236}">
                <a16:creationId xmlns:a16="http://schemas.microsoft.com/office/drawing/2014/main" id="{5721B981-A5BA-4636-FF2B-8F38E8055CD7}"/>
              </a:ext>
            </a:extLst>
          </p:cNvPr>
          <p:cNvSpPr txBox="1"/>
          <p:nvPr/>
        </p:nvSpPr>
        <p:spPr>
          <a:xfrm>
            <a:off x="470871" y="1488831"/>
            <a:ext cx="5262979" cy="369332"/>
          </a:xfrm>
          <a:prstGeom prst="rect">
            <a:avLst/>
          </a:prstGeom>
          <a:noFill/>
        </p:spPr>
        <p:txBody>
          <a:bodyPr wrap="none" rtlCol="0">
            <a:spAutoFit/>
          </a:bodyPr>
          <a:lstStyle/>
          <a:p>
            <a:r>
              <a:rPr kumimoji="1" lang="en-US" altLang="ja-JP" dirty="0"/>
              <a:t>①</a:t>
            </a:r>
            <a:r>
              <a:rPr kumimoji="1" lang="ja-JP" altLang="en-US"/>
              <a:t>グリッドサーチを用いた最適パラメータを探索</a:t>
            </a:r>
          </a:p>
        </p:txBody>
      </p:sp>
      <p:sp>
        <p:nvSpPr>
          <p:cNvPr id="5" name="テキスト ボックス 4">
            <a:extLst>
              <a:ext uri="{FF2B5EF4-FFF2-40B4-BE49-F238E27FC236}">
                <a16:creationId xmlns:a16="http://schemas.microsoft.com/office/drawing/2014/main" id="{D8344F5C-518F-A135-CD5B-D598BAAC4886}"/>
              </a:ext>
            </a:extLst>
          </p:cNvPr>
          <p:cNvSpPr txBox="1"/>
          <p:nvPr/>
        </p:nvSpPr>
        <p:spPr>
          <a:xfrm>
            <a:off x="1721470" y="2097314"/>
            <a:ext cx="4089581" cy="2031325"/>
          </a:xfrm>
          <a:prstGeom prst="rect">
            <a:avLst/>
          </a:prstGeom>
          <a:noFill/>
        </p:spPr>
        <p:txBody>
          <a:bodyPr wrap="none" rtlCol="0">
            <a:spAutoFit/>
          </a:bodyPr>
          <a:lstStyle/>
          <a:p>
            <a:r>
              <a:rPr lang="en" altLang="ja-JP" b="0" dirty="0" err="1">
                <a:effectLst/>
                <a:latin typeface="Menlo" panose="020B0609030804020204" pitchFamily="49" charset="0"/>
              </a:rPr>
              <a:t>param_grid</a:t>
            </a:r>
            <a:r>
              <a:rPr lang="en" altLang="ja-JP" b="0" dirty="0">
                <a:effectLst/>
                <a:latin typeface="Menlo" panose="020B0609030804020204" pitchFamily="49" charset="0"/>
              </a:rPr>
              <a:t> = {</a:t>
            </a:r>
          </a:p>
          <a:p>
            <a:r>
              <a:rPr lang="en" altLang="ja-JP" b="0" dirty="0">
                <a:effectLst/>
                <a:latin typeface="Menlo" panose="020B0609030804020204" pitchFamily="49" charset="0"/>
              </a:rPr>
              <a:t>'C': [0.1, 1, 10, 100],</a:t>
            </a:r>
          </a:p>
          <a:p>
            <a:r>
              <a:rPr lang="en" altLang="ja-JP" b="0" dirty="0">
                <a:effectLst/>
                <a:latin typeface="Menlo" panose="020B0609030804020204" pitchFamily="49" charset="0"/>
              </a:rPr>
              <a:t>'epsilon': [0.01, 0.1, 0.5],</a:t>
            </a:r>
          </a:p>
          <a:p>
            <a:r>
              <a:rPr lang="en" altLang="ja-JP" b="0" dirty="0">
                <a:effectLst/>
                <a:latin typeface="Menlo" panose="020B0609030804020204" pitchFamily="49" charset="0"/>
              </a:rPr>
              <a:t>'gamma': ['scale', 'auto'],</a:t>
            </a:r>
          </a:p>
          <a:p>
            <a:r>
              <a:rPr lang="en" altLang="ja-JP" b="0" dirty="0">
                <a:effectLst/>
                <a:latin typeface="Menlo" panose="020B0609030804020204" pitchFamily="49" charset="0"/>
              </a:rPr>
              <a:t>'kernel': ['</a:t>
            </a:r>
            <a:r>
              <a:rPr lang="en" altLang="ja-JP" b="0" dirty="0" err="1">
                <a:effectLst/>
                <a:latin typeface="Menlo" panose="020B0609030804020204" pitchFamily="49" charset="0"/>
              </a:rPr>
              <a:t>rbf</a:t>
            </a:r>
            <a:r>
              <a:rPr lang="en" altLang="ja-JP" b="0" dirty="0">
                <a:effectLst/>
                <a:latin typeface="Menlo" panose="020B0609030804020204" pitchFamily="49" charset="0"/>
              </a:rPr>
              <a:t>', 'linear']</a:t>
            </a:r>
          </a:p>
          <a:p>
            <a:r>
              <a:rPr lang="en" altLang="ja-JP" b="0" dirty="0">
                <a:effectLst/>
                <a:latin typeface="Menlo" panose="020B0609030804020204" pitchFamily="49" charset="0"/>
              </a:rPr>
              <a:t>}</a:t>
            </a:r>
          </a:p>
          <a:p>
            <a:endParaRPr kumimoji="1" lang="ja-JP" altLang="en-US"/>
          </a:p>
        </p:txBody>
      </p:sp>
      <p:sp>
        <p:nvSpPr>
          <p:cNvPr id="6" name="テキスト ボックス 5">
            <a:extLst>
              <a:ext uri="{FF2B5EF4-FFF2-40B4-BE49-F238E27FC236}">
                <a16:creationId xmlns:a16="http://schemas.microsoft.com/office/drawing/2014/main" id="{83F9915B-29A7-3357-11CF-D9EDBCFB64DA}"/>
              </a:ext>
            </a:extLst>
          </p:cNvPr>
          <p:cNvSpPr txBox="1"/>
          <p:nvPr/>
        </p:nvSpPr>
        <p:spPr>
          <a:xfrm>
            <a:off x="2602523" y="4128639"/>
            <a:ext cx="1800493" cy="369332"/>
          </a:xfrm>
          <a:prstGeom prst="rect">
            <a:avLst/>
          </a:prstGeom>
          <a:noFill/>
        </p:spPr>
        <p:txBody>
          <a:bodyPr wrap="none" rtlCol="0">
            <a:spAutoFit/>
          </a:bodyPr>
          <a:lstStyle/>
          <a:p>
            <a:r>
              <a:rPr lang="ja-JP" altLang="en-US"/>
              <a:t>対象パラメータ</a:t>
            </a:r>
            <a:endParaRPr kumimoji="1" lang="ja-JP" altLang="en-US"/>
          </a:p>
        </p:txBody>
      </p:sp>
      <p:sp>
        <p:nvSpPr>
          <p:cNvPr id="7" name="テキスト ボックス 6">
            <a:extLst>
              <a:ext uri="{FF2B5EF4-FFF2-40B4-BE49-F238E27FC236}">
                <a16:creationId xmlns:a16="http://schemas.microsoft.com/office/drawing/2014/main" id="{78D17923-A536-C4F3-BDF9-2A3045C1F47F}"/>
              </a:ext>
            </a:extLst>
          </p:cNvPr>
          <p:cNvSpPr txBox="1"/>
          <p:nvPr/>
        </p:nvSpPr>
        <p:spPr>
          <a:xfrm>
            <a:off x="429781" y="4646300"/>
            <a:ext cx="7340471" cy="646331"/>
          </a:xfrm>
          <a:prstGeom prst="rect">
            <a:avLst/>
          </a:prstGeom>
          <a:noFill/>
        </p:spPr>
        <p:txBody>
          <a:bodyPr wrap="none" rtlCol="0">
            <a:spAutoFit/>
          </a:bodyPr>
          <a:lstStyle/>
          <a:p>
            <a:r>
              <a:rPr kumimoji="1" lang="en-US" altLang="ja-JP" dirty="0"/>
              <a:t>②</a:t>
            </a:r>
            <a:r>
              <a:rPr kumimoji="1" lang="ja-JP" altLang="en-US"/>
              <a:t>グリッドサーチによって得られた最適モデルを使用しモデルを評価</a:t>
            </a:r>
            <a:endParaRPr kumimoji="1" lang="en-US" altLang="ja-JP" dirty="0"/>
          </a:p>
          <a:p>
            <a:r>
              <a:rPr lang="ja-JP" altLang="en-US"/>
              <a:t>　評価指標には平均二乗誤差を使用</a:t>
            </a:r>
            <a:endParaRPr kumimoji="1" lang="ja-JP" altLang="en-US"/>
          </a:p>
        </p:txBody>
      </p:sp>
      <p:sp>
        <p:nvSpPr>
          <p:cNvPr id="8" name="テキスト ボックス 7">
            <a:extLst>
              <a:ext uri="{FF2B5EF4-FFF2-40B4-BE49-F238E27FC236}">
                <a16:creationId xmlns:a16="http://schemas.microsoft.com/office/drawing/2014/main" id="{D1719E6C-CFBE-06C2-289F-740C9078E789}"/>
              </a:ext>
            </a:extLst>
          </p:cNvPr>
          <p:cNvSpPr txBox="1"/>
          <p:nvPr/>
        </p:nvSpPr>
        <p:spPr>
          <a:xfrm>
            <a:off x="1721470" y="5607887"/>
            <a:ext cx="1997663" cy="369332"/>
          </a:xfrm>
          <a:prstGeom prst="rect">
            <a:avLst/>
          </a:prstGeom>
          <a:noFill/>
        </p:spPr>
        <p:txBody>
          <a:bodyPr wrap="none" rtlCol="0">
            <a:spAutoFit/>
          </a:bodyPr>
          <a:lstStyle/>
          <a:p>
            <a:r>
              <a:rPr lang="en" altLang="ja-JP" b="0" i="0" dirty="0">
                <a:effectLst/>
                <a:latin typeface="Menlo" panose="020B0609030804020204" pitchFamily="49" charset="0"/>
              </a:rPr>
              <a:t>MSE = </a:t>
            </a:r>
            <a:r>
              <a:rPr lang="en" altLang="ja-JP" b="0" i="0" dirty="0">
                <a:effectLst/>
                <a:highlight>
                  <a:srgbClr val="FFFF00"/>
                </a:highlight>
                <a:latin typeface="Menlo" panose="020B0609030804020204" pitchFamily="49" charset="0"/>
              </a:rPr>
              <a:t>48.6067</a:t>
            </a:r>
            <a:endParaRPr kumimoji="1" lang="ja-JP" altLang="en-US">
              <a:highlight>
                <a:srgbClr val="FFFF00"/>
              </a:highlight>
            </a:endParaRPr>
          </a:p>
        </p:txBody>
      </p:sp>
      <p:sp>
        <p:nvSpPr>
          <p:cNvPr id="9" name="テキスト ボックス 8">
            <a:extLst>
              <a:ext uri="{FF2B5EF4-FFF2-40B4-BE49-F238E27FC236}">
                <a16:creationId xmlns:a16="http://schemas.microsoft.com/office/drawing/2014/main" id="{1899E7F5-3BD5-8AA9-AAA6-B229D540CCC3}"/>
              </a:ext>
            </a:extLst>
          </p:cNvPr>
          <p:cNvSpPr txBox="1"/>
          <p:nvPr/>
        </p:nvSpPr>
        <p:spPr>
          <a:xfrm>
            <a:off x="4759569" y="5380892"/>
            <a:ext cx="5052646" cy="923330"/>
          </a:xfrm>
          <a:prstGeom prst="rect">
            <a:avLst/>
          </a:prstGeom>
          <a:noFill/>
        </p:spPr>
        <p:txBody>
          <a:bodyPr wrap="square" rtlCol="0">
            <a:spAutoFit/>
          </a:bodyPr>
          <a:lstStyle/>
          <a:p>
            <a:r>
              <a:rPr lang="en-US" altLang="ja-JP" dirty="0"/>
              <a:t>0T(</a:t>
            </a:r>
            <a:r>
              <a:rPr lang="ja-JP" altLang="en-US"/>
              <a:t>目的変数</a:t>
            </a:r>
            <a:r>
              <a:rPr lang="en-US" altLang="ja-JP" dirty="0"/>
              <a:t>)</a:t>
            </a:r>
            <a:r>
              <a:rPr kumimoji="1" lang="ja-JP" altLang="en-US"/>
              <a:t>の分散は約</a:t>
            </a:r>
            <a:r>
              <a:rPr kumimoji="1" lang="en-US" altLang="ja-JP" dirty="0"/>
              <a:t>72</a:t>
            </a:r>
            <a:r>
              <a:rPr kumimoji="1" lang="ja-JP" altLang="en-US"/>
              <a:t>よりも低いためベースラインの</a:t>
            </a:r>
            <a:r>
              <a:rPr kumimoji="1" lang="en-US" altLang="ja-JP" dirty="0"/>
              <a:t>MSE</a:t>
            </a:r>
            <a:r>
              <a:rPr kumimoji="1" lang="ja-JP" altLang="en-US"/>
              <a:t>よりは精度が高いが</a:t>
            </a:r>
            <a:r>
              <a:rPr kumimoji="1" lang="ja-JP" altLang="en-US" b="1">
                <a:highlight>
                  <a:srgbClr val="FFFF00"/>
                </a:highlight>
              </a:rPr>
              <a:t>いいモデルとは言えない</a:t>
            </a:r>
          </a:p>
        </p:txBody>
      </p:sp>
    </p:spTree>
    <p:extLst>
      <p:ext uri="{BB962C8B-B14F-4D97-AF65-F5344CB8AC3E}">
        <p14:creationId xmlns:p14="http://schemas.microsoft.com/office/powerpoint/2010/main" val="4096782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5D8005-B51B-CBF4-62A4-4CD9A50C6EBB}"/>
              </a:ext>
            </a:extLst>
          </p:cNvPr>
          <p:cNvSpPr>
            <a:spLocks noGrp="1"/>
          </p:cNvSpPr>
          <p:nvPr>
            <p:ph type="title"/>
          </p:nvPr>
        </p:nvSpPr>
        <p:spPr>
          <a:xfrm>
            <a:off x="276663" y="134424"/>
            <a:ext cx="10890929" cy="1097280"/>
          </a:xfrm>
        </p:spPr>
        <p:txBody>
          <a:bodyPr/>
          <a:lstStyle/>
          <a:p>
            <a:r>
              <a:rPr kumimoji="1" lang="en-US" altLang="ja-JP" dirty="0" err="1"/>
              <a:t>Autoformer</a:t>
            </a:r>
            <a:endParaRPr kumimoji="1" lang="ja-JP" altLang="en-US"/>
          </a:p>
        </p:txBody>
      </p:sp>
      <p:sp>
        <p:nvSpPr>
          <p:cNvPr id="4" name="テキスト ボックス 3">
            <a:extLst>
              <a:ext uri="{FF2B5EF4-FFF2-40B4-BE49-F238E27FC236}">
                <a16:creationId xmlns:a16="http://schemas.microsoft.com/office/drawing/2014/main" id="{EBF2BC76-6CBC-17B0-4AB5-9E7FC7AD2AD1}"/>
              </a:ext>
            </a:extLst>
          </p:cNvPr>
          <p:cNvSpPr txBox="1"/>
          <p:nvPr/>
        </p:nvSpPr>
        <p:spPr>
          <a:xfrm>
            <a:off x="738555" y="1699846"/>
            <a:ext cx="8956298" cy="369332"/>
          </a:xfrm>
          <a:prstGeom prst="rect">
            <a:avLst/>
          </a:prstGeom>
          <a:noFill/>
        </p:spPr>
        <p:txBody>
          <a:bodyPr wrap="none" rtlCol="0">
            <a:spAutoFit/>
          </a:bodyPr>
          <a:lstStyle/>
          <a:p>
            <a:r>
              <a:rPr kumimoji="1" lang="en-US" altLang="ja-JP" dirty="0"/>
              <a:t>①</a:t>
            </a:r>
            <a:r>
              <a:rPr kumimoji="1" lang="ja-JP" altLang="en-US"/>
              <a:t>学習データを時系列データとして扱うことができる形に前処理を行いモデルを訓練</a:t>
            </a:r>
          </a:p>
        </p:txBody>
      </p:sp>
      <p:sp>
        <p:nvSpPr>
          <p:cNvPr id="5" name="テキスト ボックス 4">
            <a:extLst>
              <a:ext uri="{FF2B5EF4-FFF2-40B4-BE49-F238E27FC236}">
                <a16:creationId xmlns:a16="http://schemas.microsoft.com/office/drawing/2014/main" id="{38B63BBF-6B32-22B9-B885-9D4C17D3AA80}"/>
              </a:ext>
            </a:extLst>
          </p:cNvPr>
          <p:cNvSpPr txBox="1"/>
          <p:nvPr/>
        </p:nvSpPr>
        <p:spPr>
          <a:xfrm>
            <a:off x="1271028" y="4361121"/>
            <a:ext cx="5654112" cy="369332"/>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a:t>学習率：</a:t>
            </a:r>
            <a:r>
              <a:rPr kumimoji="1" lang="en-US" altLang="ja-JP" dirty="0"/>
              <a:t> </a:t>
            </a:r>
            <a:r>
              <a:rPr kumimoji="1" lang="en-US" altLang="ja-JP" b="1" dirty="0"/>
              <a:t>1*e-3 </a:t>
            </a:r>
            <a:r>
              <a:rPr kumimoji="1" lang="en-US" altLang="ja-JP" dirty="0"/>
              <a:t>,</a:t>
            </a:r>
            <a:r>
              <a:rPr lang="en-US" altLang="ja-JP" dirty="0"/>
              <a:t>epoch: </a:t>
            </a:r>
            <a:r>
              <a:rPr lang="en-US" altLang="ja-JP" b="1" dirty="0"/>
              <a:t>600</a:t>
            </a:r>
            <a:r>
              <a:rPr lang="ja-JP" altLang="en-US"/>
              <a:t>エポックで学習を実施</a:t>
            </a:r>
            <a:endParaRPr kumimoji="1" lang="ja-JP" altLang="en-US"/>
          </a:p>
        </p:txBody>
      </p:sp>
      <p:sp>
        <p:nvSpPr>
          <p:cNvPr id="6" name="テキスト ボックス 5">
            <a:extLst>
              <a:ext uri="{FF2B5EF4-FFF2-40B4-BE49-F238E27FC236}">
                <a16:creationId xmlns:a16="http://schemas.microsoft.com/office/drawing/2014/main" id="{31B9AF64-FFB4-39B0-E151-8B9F7A9B73DC}"/>
              </a:ext>
            </a:extLst>
          </p:cNvPr>
          <p:cNvSpPr txBox="1"/>
          <p:nvPr/>
        </p:nvSpPr>
        <p:spPr>
          <a:xfrm>
            <a:off x="738555" y="4953059"/>
            <a:ext cx="2760692" cy="369332"/>
          </a:xfrm>
          <a:prstGeom prst="rect">
            <a:avLst/>
          </a:prstGeom>
          <a:noFill/>
        </p:spPr>
        <p:txBody>
          <a:bodyPr wrap="none" rtlCol="0">
            <a:spAutoFit/>
          </a:bodyPr>
          <a:lstStyle/>
          <a:p>
            <a:r>
              <a:rPr kumimoji="1" lang="en-US" altLang="ja-JP" dirty="0"/>
              <a:t>②</a:t>
            </a:r>
            <a:r>
              <a:rPr kumimoji="1" lang="ja-JP" altLang="en-US"/>
              <a:t>モデルを評価（</a:t>
            </a:r>
            <a:r>
              <a:rPr kumimoji="1" lang="en-US" altLang="ja-JP" dirty="0"/>
              <a:t>MSE</a:t>
            </a:r>
            <a:r>
              <a:rPr kumimoji="1" lang="ja-JP" altLang="en-US"/>
              <a:t>）</a:t>
            </a:r>
          </a:p>
        </p:txBody>
      </p:sp>
      <p:sp>
        <p:nvSpPr>
          <p:cNvPr id="7" name="テキスト ボックス 6">
            <a:extLst>
              <a:ext uri="{FF2B5EF4-FFF2-40B4-BE49-F238E27FC236}">
                <a16:creationId xmlns:a16="http://schemas.microsoft.com/office/drawing/2014/main" id="{9D414A52-3A2B-4D99-C442-413D32907282}"/>
              </a:ext>
            </a:extLst>
          </p:cNvPr>
          <p:cNvSpPr txBox="1"/>
          <p:nvPr/>
        </p:nvSpPr>
        <p:spPr>
          <a:xfrm>
            <a:off x="1325615" y="5838092"/>
            <a:ext cx="1843774" cy="369332"/>
          </a:xfrm>
          <a:prstGeom prst="rect">
            <a:avLst/>
          </a:prstGeom>
          <a:noFill/>
        </p:spPr>
        <p:txBody>
          <a:bodyPr wrap="none" rtlCol="0">
            <a:spAutoFit/>
          </a:bodyPr>
          <a:lstStyle/>
          <a:p>
            <a:r>
              <a:rPr kumimoji="1" lang="en-US" altLang="ja-JP" dirty="0"/>
              <a:t>MSE = </a:t>
            </a:r>
            <a:r>
              <a:rPr kumimoji="1" lang="en-US" altLang="ja-JP" b="1" dirty="0">
                <a:highlight>
                  <a:srgbClr val="FFFF00"/>
                </a:highlight>
              </a:rPr>
              <a:t>10.8231</a:t>
            </a:r>
            <a:endParaRPr kumimoji="1" lang="ja-JP" altLang="en-US" b="1" dirty="0">
              <a:highlight>
                <a:srgbClr val="FFFF00"/>
              </a:highlight>
            </a:endParaRPr>
          </a:p>
        </p:txBody>
      </p:sp>
      <p:sp>
        <p:nvSpPr>
          <p:cNvPr id="8" name="円形吹き出し 7">
            <a:extLst>
              <a:ext uri="{FF2B5EF4-FFF2-40B4-BE49-F238E27FC236}">
                <a16:creationId xmlns:a16="http://schemas.microsoft.com/office/drawing/2014/main" id="{967552E7-24B2-AF89-F438-F9AB9CD01353}"/>
              </a:ext>
            </a:extLst>
          </p:cNvPr>
          <p:cNvSpPr/>
          <p:nvPr/>
        </p:nvSpPr>
        <p:spPr>
          <a:xfrm>
            <a:off x="4098084" y="5011670"/>
            <a:ext cx="5960317" cy="1846330"/>
          </a:xfrm>
          <a:prstGeom prst="wedgeEllipseCallout">
            <a:avLst>
              <a:gd name="adj1" fmla="val -59144"/>
              <a:gd name="adj2" fmla="val -292"/>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98C0A0F-AC77-4D19-52AC-FB7C27A5D632}"/>
              </a:ext>
            </a:extLst>
          </p:cNvPr>
          <p:cNvSpPr txBox="1"/>
          <p:nvPr/>
        </p:nvSpPr>
        <p:spPr>
          <a:xfrm>
            <a:off x="4578731" y="5524361"/>
            <a:ext cx="5268655" cy="923330"/>
          </a:xfrm>
          <a:prstGeom prst="rect">
            <a:avLst/>
          </a:prstGeom>
          <a:noFill/>
        </p:spPr>
        <p:txBody>
          <a:bodyPr wrap="square" rtlCol="0">
            <a:spAutoFit/>
          </a:bodyPr>
          <a:lstStyle/>
          <a:p>
            <a:r>
              <a:rPr kumimoji="1" lang="en-US" altLang="ja-JP" dirty="0"/>
              <a:t>SVM</a:t>
            </a:r>
            <a:r>
              <a:rPr kumimoji="1" lang="ja-JP" altLang="en-US"/>
              <a:t>と比較し精度が大幅に向上したことが読み取れる</a:t>
            </a:r>
            <a:r>
              <a:rPr lang="ja-JP" altLang="en-US"/>
              <a:t>。</a:t>
            </a:r>
            <a:r>
              <a:rPr kumimoji="1" lang="ja-JP" altLang="en-US"/>
              <a:t>ベスラインモデルの</a:t>
            </a:r>
            <a:r>
              <a:rPr kumimoji="1" lang="en-US" altLang="ja-JP" dirty="0"/>
              <a:t>MSE</a:t>
            </a:r>
            <a:r>
              <a:rPr kumimoji="1" lang="ja-JP" altLang="en-US"/>
              <a:t>と比較しても大幅に向上している</a:t>
            </a:r>
            <a:endParaRPr kumimoji="1" lang="en-US" altLang="ja-JP" dirty="0"/>
          </a:p>
        </p:txBody>
      </p:sp>
      <p:pic>
        <p:nvPicPr>
          <p:cNvPr id="12" name="図 11" descr="グラフィカル ユーザー インターフェイス, テキスト&#10;&#10;自動的に生成された説明">
            <a:extLst>
              <a:ext uri="{FF2B5EF4-FFF2-40B4-BE49-F238E27FC236}">
                <a16:creationId xmlns:a16="http://schemas.microsoft.com/office/drawing/2014/main" id="{85182530-3F5F-BC43-29FE-60E01BE1E4F7}"/>
              </a:ext>
            </a:extLst>
          </p:cNvPr>
          <p:cNvPicPr>
            <a:picLocks noChangeAspect="1"/>
          </p:cNvPicPr>
          <p:nvPr/>
        </p:nvPicPr>
        <p:blipFill>
          <a:blip r:embed="rId2"/>
          <a:stretch>
            <a:fillRect/>
          </a:stretch>
        </p:blipFill>
        <p:spPr>
          <a:xfrm>
            <a:off x="1561536" y="2193640"/>
            <a:ext cx="7772400" cy="1657695"/>
          </a:xfrm>
          <a:prstGeom prst="rect">
            <a:avLst/>
          </a:prstGeom>
        </p:spPr>
      </p:pic>
      <p:sp>
        <p:nvSpPr>
          <p:cNvPr id="13" name="テキスト ボックス 12">
            <a:extLst>
              <a:ext uri="{FF2B5EF4-FFF2-40B4-BE49-F238E27FC236}">
                <a16:creationId xmlns:a16="http://schemas.microsoft.com/office/drawing/2014/main" id="{091F2DD4-90C5-15F4-065E-2FCAB8FADAE8}"/>
              </a:ext>
            </a:extLst>
          </p:cNvPr>
          <p:cNvSpPr txBox="1"/>
          <p:nvPr/>
        </p:nvSpPr>
        <p:spPr>
          <a:xfrm>
            <a:off x="3739662" y="3912676"/>
            <a:ext cx="2492990" cy="369332"/>
          </a:xfrm>
          <a:prstGeom prst="rect">
            <a:avLst/>
          </a:prstGeom>
          <a:noFill/>
        </p:spPr>
        <p:txBody>
          <a:bodyPr wrap="none" rtlCol="0">
            <a:spAutoFit/>
          </a:bodyPr>
          <a:lstStyle/>
          <a:p>
            <a:r>
              <a:rPr kumimoji="1" lang="ja-JP" altLang="en-US" b="1"/>
              <a:t>学習データの統計情報</a:t>
            </a:r>
          </a:p>
        </p:txBody>
      </p:sp>
    </p:spTree>
    <p:extLst>
      <p:ext uri="{BB962C8B-B14F-4D97-AF65-F5344CB8AC3E}">
        <p14:creationId xmlns:p14="http://schemas.microsoft.com/office/powerpoint/2010/main" val="54892493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Yu Gothic"/>
        <a:ea typeface=""/>
        <a:cs typeface=""/>
      </a:majorFont>
      <a:minorFont>
        <a:latin typeface="Yu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291</TotalTime>
  <Words>518</Words>
  <Application>Microsoft Office PowerPoint</Application>
  <PresentationFormat>ワイド画面</PresentationFormat>
  <Paragraphs>57</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Menlo</vt:lpstr>
      <vt:lpstr>Yu Gothic Regular</vt:lpstr>
      <vt:lpstr>Yu Gothic</vt:lpstr>
      <vt:lpstr>Arial</vt:lpstr>
      <vt:lpstr>DashVTI</vt:lpstr>
      <vt:lpstr>Athena データ分析課題</vt:lpstr>
      <vt:lpstr>ETTデータ分析結果1</vt:lpstr>
      <vt:lpstr>ETTデータ分析結果2</vt:lpstr>
      <vt:lpstr>分析結果からデータの前処理法を考察</vt:lpstr>
      <vt:lpstr>モデル学習</vt:lpstr>
      <vt:lpstr>SVM</vt:lpstr>
      <vt:lpstr>Autoformer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山下 航佑(is0640hp)</dc:creator>
  <cp:lastModifiedBy>山下 航佑(is0640hp)</cp:lastModifiedBy>
  <cp:revision>4</cp:revision>
  <dcterms:created xsi:type="dcterms:W3CDTF">2025-04-17T06:49:32Z</dcterms:created>
  <dcterms:modified xsi:type="dcterms:W3CDTF">2025-04-17T13:44:17Z</dcterms:modified>
</cp:coreProperties>
</file>