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95" r:id="rId2"/>
    <p:sldId id="372" r:id="rId3"/>
    <p:sldId id="390" r:id="rId4"/>
    <p:sldId id="391" r:id="rId5"/>
    <p:sldId id="392" r:id="rId6"/>
    <p:sldId id="393" r:id="rId7"/>
    <p:sldId id="389" r:id="rId8"/>
    <p:sldId id="4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DFE3"/>
    <a:srgbClr val="26619C"/>
    <a:srgbClr val="0080FF"/>
    <a:srgbClr val="003366"/>
    <a:srgbClr val="0014A8"/>
    <a:srgbClr val="0047AB"/>
    <a:srgbClr val="001CC8"/>
    <a:srgbClr val="0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3386" autoAdjust="0"/>
  </p:normalViewPr>
  <p:slideViewPr>
    <p:cSldViewPr>
      <p:cViewPr varScale="1">
        <p:scale>
          <a:sx n="121" d="100"/>
          <a:sy n="121" d="100"/>
        </p:scale>
        <p:origin x="57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113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ACB81-96F5-42BE-8B51-23EE87934E1A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37B1-67CC-4180-895C-844DFA86F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6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25F0-BBCA-4097-BD69-05FF63BBCEAB}" type="datetimeFigureOut">
              <a:rPr lang="en-GB" smtClean="0"/>
              <a:pPr/>
              <a:t>27/11/2019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25C84-9FA1-457C-8815-09221CA693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CC65-916D-4E72-B477-E77B24800A5D}" type="datetimeFigureOut">
              <a:rPr lang="en-GB" altLang="en-US"/>
              <a:pPr>
                <a:defRPr/>
              </a:pPr>
              <a:t>27/11/2019</a:t>
            </a:fld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6136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78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26335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42950" indent="-285750">
              <a:buFont typeface="Wingdings" panose="05000000000000000000" pitchFamily="2" charset="2"/>
              <a:buChar char="q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1F70-2FE3-4864-A775-04B565854ADB}" type="datetimeFigureOut">
              <a:rPr lang="en-GB" altLang="en-US"/>
              <a:pPr>
                <a:defRPr/>
              </a:pPr>
              <a:t>27/11/2019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499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1B263-908C-1B42-B091-7FB357B48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194" y="-12652"/>
            <a:ext cx="9159194" cy="5278335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5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CE83C44-48C1-7F48-A0BD-16B2779A0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F8D556A-A518-E84F-BC12-EA1C3D5FCC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ABEE67D9-A501-BF44-819D-95EAE9CD8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3DD923-A23E-0849-9BE4-F67B2510C6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AB3E9F-5C8F-3B42-B8C6-3E1D576A91BC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4B10FD59-2C15-784B-B7D4-777BE88BD7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E1F8C3-E929-EA45-9CE8-2DA553141A0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D8992A-F216-5E4E-BDF8-20DACD5B2E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3DC6D-D22A-4B4B-AAC9-29A24A0AA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06" y="-12652"/>
            <a:ext cx="9154206" cy="5428107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3510652-556C-4949-BB9C-86F8E2DFDD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57F83E-F23C-8F44-9C72-9527737F2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ADA0E4-0BB9-DC48-976A-E374AE94F7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945BED-C1B3-414E-84D7-7B5D5B6A0D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F8679-24AF-CA41-AB56-D07AF780023F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2F08CE36-C6AD-884C-8BC3-DCC2DEEE84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578608-EBE7-E041-8C82-2869D001B9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988438-0997-234C-9BBA-D2B58F94B2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D267E-4464-9F4C-9EA2-D76B4DC9E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652"/>
            <a:ext cx="9144000" cy="5269579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FD7CF18-EA04-CA46-9828-B1EEE33A6A5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3684A7F-931D-A04E-878D-03AA0FCAA0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584928D-AE16-4348-8D8F-2B167819BC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F19843-1593-2A4D-97A9-D804515BB1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7F73F04-2852-BD40-8A28-D297BAE82229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F61A2A79-6151-394E-9BE7-88FBAAD78E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43E4FE-1E5B-E541-91D3-B4351D66A2F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316CD-D0CB-F945-8381-8D521F977F1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21D7C-4156-F841-A73A-8CC1AC766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652"/>
            <a:ext cx="9144000" cy="5269579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23EAD7-89E6-5C49-9113-AA30EFFD80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D2EEBB-54B4-BD45-A1B5-E88019F5DC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38A3750E-E657-3642-91CA-30557F135A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3EE767-3E8E-3E47-9211-49E23558CD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22450C-AA7C-5745-92B9-7695F05005E5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3A6E596-A75D-1641-B7B3-A10D2DF561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5AE0A5-7A0D-074A-B14F-F8C97457E5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0A4127-2738-C840-AF61-73BBAE3B8C2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09EBAA-AC1C-AB49-9F38-40EE63E57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652"/>
            <a:ext cx="9144000" cy="5261682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36290D3-3F73-414B-813C-5AE8DF569C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734B04-2495-034B-BBF5-CD5BC95FD8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CDEDA6D6-6318-9C43-825E-D040F2EB4E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34D4C1-DA62-1446-9FB9-192482C490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C88E45-03B1-D549-8FD1-02E013183CDA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474AFFF-4D0E-4043-B085-FC760C8E75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4EB709-9DDD-BA45-8DEF-E1BD7A6AAB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A6E639-EC73-F84A-80B9-9AFD50A4559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ustom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197" y="2886833"/>
            <a:ext cx="9162118" cy="3979419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rgbClr val="F8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4" name="Triangle 6"/>
          <p:cNvSpPr/>
          <p:nvPr userDrawn="1"/>
        </p:nvSpPr>
        <p:spPr>
          <a:xfrm rot="10800000">
            <a:off x="7654344" y="-12651"/>
            <a:ext cx="1493837" cy="1991922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rgbClr val="132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908" y="190096"/>
            <a:ext cx="518883" cy="69050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-12699"/>
            <a:ext cx="9151559" cy="5246988"/>
          </a:xfrm>
          <a:custGeom>
            <a:avLst/>
            <a:gdLst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5225723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2916156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0 w 12202079"/>
              <a:gd name="connsiteY4" fmla="*/ 2916156 h 5246988"/>
              <a:gd name="connsiteX5" fmla="*/ 0 w 12202079"/>
              <a:gd name="connsiteY5" fmla="*/ 0 h 5246988"/>
              <a:gd name="connsiteX6" fmla="*/ 0 w 12202079"/>
              <a:gd name="connsiteY6" fmla="*/ 0 h 52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079" h="5246988">
                <a:moveTo>
                  <a:pt x="0" y="0"/>
                </a:moveTo>
                <a:lnTo>
                  <a:pt x="10202575" y="0"/>
                </a:lnTo>
                <a:lnTo>
                  <a:pt x="12196763" y="1994188"/>
                </a:lnTo>
                <a:lnTo>
                  <a:pt x="12202079" y="5246988"/>
                </a:lnTo>
                <a:lnTo>
                  <a:pt x="0" y="291615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6FE3DE1-7FE6-3640-89A9-31403F859C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0747" y="3785082"/>
            <a:ext cx="3395490" cy="738664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3000" b="1" i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Fusion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DC74169-C180-1B42-98A4-0E5CDFB0D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746" y="4594103"/>
            <a:ext cx="6551054" cy="12871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F6E379D-BFD0-C945-BA21-6B2A014A22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747" y="5949819"/>
            <a:ext cx="4414507" cy="635279"/>
          </a:xfrm>
        </p:spPr>
        <p:txBody>
          <a:bodyPr lIns="0" tIns="0" rIns="0" bIns="0">
            <a:normAutofit/>
          </a:bodyPr>
          <a:lstStyle>
            <a:lvl1pPr>
              <a:defRPr sz="1500" b="1" i="0" baseline="0">
                <a:solidFill>
                  <a:srgbClr val="132B4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C44F4E-0BCB-9B4C-969B-9EE9FE143C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549" y="6121696"/>
            <a:ext cx="1152240" cy="641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BD5D9A-C607-ED45-812C-9FCD66543218}"/>
              </a:ext>
            </a:extLst>
          </p:cNvPr>
          <p:cNvSpPr txBox="1"/>
          <p:nvPr userDrawn="1"/>
        </p:nvSpPr>
        <p:spPr>
          <a:xfrm>
            <a:off x="4720855" y="6474493"/>
            <a:ext cx="2882543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37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work was part funded by the RCUK Energy Programme [grant number EP/P012450/1]. This work has been carried out within the framework of the EUROfusion Consortium and has received funding from the Euratom research and training programme 2014-2018 under grant agreement No 633053. The views and opinions expressed herein do not necessarily reflect those of the European Commission. 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862BE39C-5A6F-DD45-9F92-CCB57FC566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379" y="6121696"/>
            <a:ext cx="470094" cy="3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D9ED43-25E8-0941-AB8D-37C1C192D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4" y="6153935"/>
            <a:ext cx="826992" cy="2618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F34DCD-F3D5-3941-8C13-C4F76CE258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483" y="6163830"/>
            <a:ext cx="267359" cy="2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0DB6601-9BDA-44E0-B941-AAF17A0726E5}" type="datetimeFigureOut">
              <a:rPr lang="en-GB" alt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27/11/2019</a:t>
            </a:fld>
            <a:endParaRPr lang="en-GB" alt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96B9993-C882-407F-B616-41DC972A5E4D}" type="slidenum">
              <a:rPr lang="en-GB" alt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ea typeface="ＭＳ Ｐゴシック" pitchFamily="34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992813"/>
            <a:ext cx="9144000" cy="865187"/>
          </a:xfrm>
          <a:prstGeom prst="rect">
            <a:avLst/>
          </a:prstGeom>
          <a:solidFill>
            <a:srgbClr val="003A6D"/>
          </a:solidFill>
          <a:ln w="9525">
            <a:solidFill>
              <a:srgbClr val="003A6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3A6D"/>
              </a:solidFill>
            </a:endParaRPr>
          </a:p>
        </p:txBody>
      </p:sp>
      <p:pic>
        <p:nvPicPr>
          <p:cNvPr id="1032" name="Picture 9" descr="UK AEA_WHITE_AW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6099175"/>
            <a:ext cx="669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23528" y="6356350"/>
            <a:ext cx="76062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GB" altLang="en-US" sz="1400" dirty="0"/>
              <a:t>M. Coleman – BLUEPRINT v0.0.3</a:t>
            </a:r>
            <a:r>
              <a:rPr lang="en-GB" altLang="en-US" sz="1400" baseline="0" dirty="0"/>
              <a:t>, 20</a:t>
            </a:r>
            <a:r>
              <a:rPr lang="en-GB" altLang="en-US" sz="1400" dirty="0"/>
              <a:t>/05/19   </a:t>
            </a:r>
            <a:fld id="{9B52010F-929D-4F82-93B7-55CE94C2B3C4}" type="slidenum">
              <a:rPr lang="en-GB" altLang="en-US" sz="1400" smtClean="0"/>
              <a:pPr algn="r">
                <a:defRPr/>
              </a:pPr>
              <a:t>‹#›</a:t>
            </a:fld>
            <a:r>
              <a:rPr lang="en-GB" altLang="en-US" sz="1400" dirty="0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6789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B20533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B2053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4675-F1A3-4551-A230-70DEB38FE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nova(cam): </a:t>
            </a:r>
            <a:r>
              <a:rPr lang="en-GB" dirty="0">
                <a:solidFill>
                  <a:schemeClr val="tx1"/>
                </a:solidFill>
              </a:rPr>
              <a:t>TF coil and FW optimisation toolbox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BD67A-6D7F-4983-8D2C-D51660992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S. McIntosh, M. Coleman</a:t>
            </a:r>
          </a:p>
        </p:txBody>
      </p:sp>
    </p:spTree>
    <p:extLst>
      <p:ext uri="{BB962C8B-B14F-4D97-AF65-F5344CB8AC3E}">
        <p14:creationId xmlns:p14="http://schemas.microsoft.com/office/powerpoint/2010/main" val="23507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1674-D02A-4B85-8F14-F1CAD370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nova(cam): </a:t>
            </a:r>
            <a:r>
              <a:rPr lang="en-GB" sz="4000" dirty="0"/>
              <a:t>TF coil and FW optimisers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B3ED-8273-4DE0-9617-B2ADD018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original Nova code also contained many other aspects:</a:t>
            </a:r>
          </a:p>
          <a:p>
            <a:pPr lvl="1"/>
            <a:r>
              <a:rPr lang="en-GB" dirty="0"/>
              <a:t>Equilibrium solver + coil optimiser</a:t>
            </a:r>
          </a:p>
          <a:p>
            <a:pPr lvl="1"/>
            <a:r>
              <a:rPr lang="en-GB" dirty="0"/>
              <a:t>Coil CAD</a:t>
            </a:r>
          </a:p>
          <a:p>
            <a:pPr lvl="1"/>
            <a:r>
              <a:rPr lang="en-GB" dirty="0"/>
              <a:t>ANSYS routines for forces, etc.</a:t>
            </a:r>
          </a:p>
          <a:p>
            <a:r>
              <a:rPr lang="en-GB" dirty="0"/>
              <a:t>These are no longer used in BLUEPRINT</a:t>
            </a:r>
          </a:p>
          <a:p>
            <a:pPr lvl="1"/>
            <a:r>
              <a:rPr lang="en-GB" dirty="0"/>
              <a:t>Superseded by other modules</a:t>
            </a:r>
          </a:p>
          <a:p>
            <a:pPr lvl="1"/>
            <a:r>
              <a:rPr lang="en-GB" dirty="0"/>
              <a:t>Restructured / 80%+ rewritten</a:t>
            </a:r>
          </a:p>
        </p:txBody>
      </p:sp>
    </p:spTree>
    <p:extLst>
      <p:ext uri="{BB962C8B-B14F-4D97-AF65-F5344CB8AC3E}">
        <p14:creationId xmlns:p14="http://schemas.microsoft.com/office/powerpoint/2010/main" val="33540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DDDC-87B3-4BA1-A7BD-FAFCE2E5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 ripple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3F6B-4828-422E-85BF-48E39389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“TF ripple” is the variation in the toroidal field in the toroidal direction</a:t>
            </a:r>
          </a:p>
          <a:p>
            <a:r>
              <a:rPr lang="en-GB" dirty="0"/>
              <a:t>Basically the relative ratio of the TF between a point under a TF coil and in between two TF coils</a:t>
            </a:r>
          </a:p>
          <a:p>
            <a:r>
              <a:rPr lang="en-GB" dirty="0"/>
              <a:t>Causes alpha losses and other nasty physics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DBF30-98F1-45C3-8B2A-431E96DB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1" y="2719660"/>
            <a:ext cx="8238479" cy="26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8E7-D850-4CE4-9AE0-5B9EE3C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 ripple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79B58-ED1C-44E8-AD89-A6C15D724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Generally, like to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GB" b="0" dirty="0"/>
                  <a:t> low:</a:t>
                </a:r>
              </a:p>
              <a:p>
                <a:pPr lvl="1"/>
                <a:r>
                  <a:rPr lang="en-GB" dirty="0"/>
                  <a:t>EU-DEMO assumes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GB" dirty="0"/>
                  <a:t>: 0.3 %</a:t>
                </a:r>
              </a:p>
              <a:p>
                <a:r>
                  <a:rPr lang="en-GB" b="0" dirty="0"/>
                  <a:t>Can achieve this in a number of ways (with some penalties)</a:t>
                </a:r>
              </a:p>
              <a:p>
                <a:pPr lvl="1"/>
                <a:r>
                  <a:rPr lang="en-GB" dirty="0"/>
                  <a:t>Having many TF coils (cost and RM access)</a:t>
                </a:r>
              </a:p>
              <a:p>
                <a:pPr lvl="1"/>
                <a:r>
                  <a:rPr lang="en-GB" b="0" dirty="0"/>
                  <a:t>Having very big TF coils (cost)</a:t>
                </a:r>
              </a:p>
              <a:p>
                <a:pPr lvl="1"/>
                <a:r>
                  <a:rPr lang="en-GB" dirty="0"/>
                  <a:t>Using ferritic inserts in the VV under the TF coils (complexity, manufacturing)</a:t>
                </a:r>
              </a:p>
              <a:p>
                <a:pPr lvl="1"/>
                <a:r>
                  <a:rPr lang="en-GB" b="0" dirty="0"/>
                  <a:t>Combining some or all of the above</a:t>
                </a:r>
              </a:p>
              <a:p>
                <a:pPr lvl="1"/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79B58-ED1C-44E8-AD89-A6C15D724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548" r="-519" b="-1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B5C1-BB28-4992-AE35-784680BC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 coil shape 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7B134-52DF-4BC0-ACDC-9147A8661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0.3 %</a:t>
                </a:r>
              </a:p>
              <a:p>
                <a:r>
                  <a:rPr lang="en-GB" dirty="0"/>
                  <a:t>Define design goals (EU-DEMO-like): </a:t>
                </a:r>
              </a:p>
              <a:p>
                <a:pPr lvl="1"/>
                <a:r>
                  <a:rPr lang="en-GB" dirty="0"/>
                  <a:t>TF coils along must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 0.6%</a:t>
                </a:r>
              </a:p>
              <a:p>
                <a:pPr lvl="1"/>
                <a:r>
                  <a:rPr lang="en-GB" dirty="0"/>
                  <a:t>VV ferritic inserts must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dirty="0"/>
                  <a:t>0.3 %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Minimise: TF coil winding pack length</a:t>
                </a:r>
              </a:p>
              <a:p>
                <a:r>
                  <a:rPr lang="en-GB" dirty="0"/>
                  <a:t>Subject to: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≤0.6 %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𝑊𝑃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𝑖𝑛𝑏𝑜𝑎𝑟𝑑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Vacuum vessel thermal shield exclusion zone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7B134-52DF-4BC0-ACDC-9147A8661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452" b="-1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0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76AC-C034-4410-9716-5D0E2F0A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 coil shapes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61EE8-47C2-457B-9F44-81C8B9BFB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4186808" cy="472633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b="1" dirty="0"/>
                  <a:t>Princeton-D (JET)</a:t>
                </a:r>
              </a:p>
              <a:p>
                <a:pPr lvl="1"/>
                <a:r>
                  <a:rPr lang="en-GB" dirty="0" err="1"/>
                  <a:t>Gralnick</a:t>
                </a:r>
                <a:r>
                  <a:rPr lang="en-GB" dirty="0"/>
                  <a:t>, </a:t>
                </a:r>
                <a:r>
                  <a:rPr lang="en-GB" dirty="0" err="1"/>
                  <a:t>Tenney</a:t>
                </a:r>
                <a:r>
                  <a:rPr lang="en-GB" dirty="0"/>
                  <a:t>, and File et al. from Princeton in the 1970’s</a:t>
                </a:r>
              </a:p>
              <a:p>
                <a:pPr lvl="1"/>
                <a:r>
                  <a:rPr lang="en-GB" dirty="0"/>
                  <a:t>“Constant tension”</a:t>
                </a:r>
              </a:p>
              <a:p>
                <a:pPr lvl="1"/>
                <a:r>
                  <a:rPr lang="en-GB" dirty="0"/>
                  <a:t>Analytical expression</a:t>
                </a:r>
              </a:p>
              <a:p>
                <a:pPr lvl="1"/>
                <a:r>
                  <a:rPr lang="en-GB" dirty="0"/>
                  <a:t>Very big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sub>
                    </m:sSub>
                  </m:oMath>
                </a14:m>
                <a:r>
                  <a:rPr lang="en-GB" dirty="0"/>
                  <a:t> is &lt; 20-30</a:t>
                </a:r>
              </a:p>
              <a:p>
                <a:r>
                  <a:rPr lang="en-GB" b="1" dirty="0"/>
                  <a:t>Triple-arc (ITER)</a:t>
                </a:r>
              </a:p>
              <a:p>
                <a:pPr lvl="1"/>
                <a:r>
                  <a:rPr lang="en-GB" dirty="0"/>
                  <a:t>Multiple circle arcs</a:t>
                </a:r>
              </a:p>
              <a:p>
                <a:pPr lvl="1"/>
                <a:r>
                  <a:rPr lang="en-GB" dirty="0"/>
                  <a:t>Much more compact</a:t>
                </a:r>
              </a:p>
              <a:p>
                <a:pPr lvl="1"/>
                <a:r>
                  <a:rPr lang="en-GB" dirty="0"/>
                  <a:t>Optimiser struggles sometimes..</a:t>
                </a:r>
              </a:p>
              <a:p>
                <a:r>
                  <a:rPr lang="en-GB" b="1" dirty="0"/>
                  <a:t>Bezier splines</a:t>
                </a:r>
              </a:p>
              <a:p>
                <a:pPr lvl="1"/>
                <a:r>
                  <a:rPr lang="en-GB" dirty="0"/>
                  <a:t>High-dimensional parameterisation</a:t>
                </a:r>
              </a:p>
              <a:p>
                <a:pPr lvl="1"/>
                <a:r>
                  <a:rPr lang="en-GB" dirty="0"/>
                  <a:t>Flexible shape</a:t>
                </a:r>
              </a:p>
              <a:p>
                <a:r>
                  <a:rPr lang="en-GB" b="1" dirty="0"/>
                  <a:t>Picture frame (MAST-U)</a:t>
                </a:r>
              </a:p>
              <a:p>
                <a:pPr lvl="1"/>
                <a:r>
                  <a:rPr lang="en-GB" dirty="0"/>
                  <a:t>(Rounded) rectangle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61EE8-47C2-457B-9F44-81C8B9BFB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4186808" cy="4726335"/>
              </a:xfrm>
              <a:blipFill>
                <a:blip r:embed="rId2"/>
                <a:stretch>
                  <a:fillRect l="-1019" t="-1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09049D-1EE1-4692-AD4B-36B0CE5A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04664"/>
            <a:ext cx="4752528" cy="23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5F9-8BE4-4F94-9551-59C56522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 coil shape parameterisations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8E6D3-51CA-4EE6-ACD0-F17EB3E9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4365104"/>
            <a:ext cx="3583668" cy="732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161DB-0B8D-4C01-A4B4-7977A393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55" y="1045616"/>
            <a:ext cx="5581757" cy="583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CBC4371-3C3A-4B10-8622-7C59B464F5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980729"/>
                <a:ext cx="3394720" cy="1872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ＭＳ Ｐゴシック" pitchFamily="34" charset="-128"/>
                    <a:cs typeface="+mn-cs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34" charset="-128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ＭＳ Ｐゴシック" pitchFamily="34" charset="-128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ＭＳ Ｐゴシック" pitchFamily="34" charset="-128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200" kern="1200">
                    <a:solidFill>
                      <a:schemeClr val="tx1"/>
                    </a:solidFill>
                    <a:latin typeface="+mn-lt"/>
                    <a:ea typeface="ＭＳ Ｐゴシック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= 9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= 3.1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sub>
                    </m:sSub>
                  </m:oMath>
                </a14:m>
                <a:r>
                  <a:rPr lang="en-GB" dirty="0"/>
                  <a:t> = 16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0.6 %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CBC4371-3C3A-4B10-8622-7C59B464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80729"/>
                <a:ext cx="3394720" cy="1872207"/>
              </a:xfrm>
              <a:prstGeom prst="rect">
                <a:avLst/>
              </a:prstGeom>
              <a:blipFill>
                <a:blip r:embed="rId4"/>
                <a:stretch>
                  <a:fillRect t="-3909" b="-289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D542-FA73-4BD3-8C75-A04E90C8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wall design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3A20-74C2-4BD2-B6C6-E102E802F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3322712" cy="472633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Pick a normalised flux surface offset</a:t>
                </a:r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</m:oMath>
                </a14:m>
                <a:r>
                  <a:rPr lang="en-GB" dirty="0"/>
                  <a:t> = 1.07</a:t>
                </a:r>
              </a:p>
              <a:p>
                <a:r>
                  <a:rPr lang="en-GB" dirty="0"/>
                  <a:t>Pick a geometric offset</a:t>
                </a:r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= 0.225 m</a:t>
                </a:r>
              </a:p>
              <a:p>
                <a:r>
                  <a:rPr lang="en-GB" dirty="0"/>
                  <a:t>Take several equilibria separatrices</a:t>
                </a:r>
              </a:p>
              <a:p>
                <a:pPr lvl="1"/>
                <a:r>
                  <a:rPr lang="en-GB" dirty="0"/>
                  <a:t>SOF, EOF, etc</a:t>
                </a:r>
              </a:p>
              <a:p>
                <a:r>
                  <a:rPr lang="en-GB" dirty="0"/>
                  <a:t>Convex hull of: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</m:oMath>
                </a14:m>
                <a:r>
                  <a:rPr lang="en-GB" dirty="0"/>
                  <a:t> @ SOF, EOF,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@ SOF, EOF, etc.</a:t>
                </a:r>
              </a:p>
              <a:p>
                <a:r>
                  <a:rPr lang="en-GB" dirty="0"/>
                  <a:t>Segment for flat module constraints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3A20-74C2-4BD2-B6C6-E102E802F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3322712" cy="4726335"/>
              </a:xfrm>
              <a:blipFill>
                <a:blip r:embed="rId2"/>
                <a:stretch>
                  <a:fillRect l="-2202" t="-2194" b="-1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EEE976-65EE-4EE1-A336-7C7439B74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" r="2203"/>
          <a:stretch/>
        </p:blipFill>
        <p:spPr>
          <a:xfrm>
            <a:off x="3419871" y="1541494"/>
            <a:ext cx="5616625" cy="3604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80444-0C03-40D2-95B4-103C1C862FDB}"/>
              </a:ext>
            </a:extLst>
          </p:cNvPr>
          <p:cNvSpPr txBox="1"/>
          <p:nvPr/>
        </p:nvSpPr>
        <p:spPr>
          <a:xfrm>
            <a:off x="3027150" y="5495735"/>
            <a:ext cx="271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Sorry, no time to write up!</a:t>
            </a:r>
          </a:p>
        </p:txBody>
      </p:sp>
    </p:spTree>
    <p:extLst>
      <p:ext uri="{BB962C8B-B14F-4D97-AF65-F5344CB8AC3E}">
        <p14:creationId xmlns:p14="http://schemas.microsoft.com/office/powerpoint/2010/main" val="156337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Authorit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61118</TotalTime>
  <Words>394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Wingdings</vt:lpstr>
      <vt:lpstr>1_Authority Presentation</vt:lpstr>
      <vt:lpstr>nova(cam): TF coil and FW optimisation toolbox</vt:lpstr>
      <vt:lpstr>nova(cam): TF coil and FW optimisers</vt:lpstr>
      <vt:lpstr>TF ripple</vt:lpstr>
      <vt:lpstr>TF ripple constraint</vt:lpstr>
      <vt:lpstr>TF coil shape optimisation</vt:lpstr>
      <vt:lpstr>TF coil shapes</vt:lpstr>
      <vt:lpstr>TF coil shape parameterisations</vt:lpstr>
      <vt:lpstr>First wall design algorithm</vt:lpstr>
    </vt:vector>
  </TitlesOfParts>
  <Company>Culham Centre for Fusion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Electron Microscope</dc:title>
  <dc:creator>Van Boxel, Steven</dc:creator>
  <cp:lastModifiedBy>Matti Coleman</cp:lastModifiedBy>
  <cp:revision>790</cp:revision>
  <dcterms:created xsi:type="dcterms:W3CDTF">2015-10-09T14:14:51Z</dcterms:created>
  <dcterms:modified xsi:type="dcterms:W3CDTF">2019-11-27T15:27:56Z</dcterms:modified>
</cp:coreProperties>
</file>