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D59E4B-E08F-4AF9-932A-03B29D71EA15}" v="28" dt="2023-06-19T13:59:15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7F56C-E479-49B9-A3A4-EDB5883CB199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CC4C1-7B77-4ACE-A920-C3AD9082AA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85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4B1CB-2EB9-832A-8145-E32C7E70F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2D71B6-974C-70D1-E84F-C22BF47C0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1E61EA-19AE-2931-A90A-0075E726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B21-91E0-4143-98E3-B025D1F0CBA3}" type="datetime1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E2E8FB-D2F8-2BCB-ECE4-719786CC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8177B2-C839-CF29-AED5-E3AE880B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79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973C6-1037-B5C3-BDAD-B09E83D4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0C475A-5606-B5A0-58A3-06A7A9E42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0E3BFC-C49E-5E1E-E8EC-992A4937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4DA-5BEC-41C4-BF50-B3E2E3A75AB3}" type="datetime1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3D3BDF-FFCE-16CF-1002-1E743DDD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F4939C-2BBE-0DCB-6017-5A7E4B08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5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C308D7-4436-94D9-CE9E-F459B547F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0CC838-313A-E422-6F33-1FC0B23CD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7B35D6-36CA-7713-2C65-4C011DC6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2F36-B29E-4D4C-A2FC-DDE767E7D6F2}" type="datetime1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CA74A7-6E88-D9D0-D868-30A2DC95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9B1526-403C-007A-AE1E-1836C2A4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64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AC72F-090A-C613-374C-08638433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87CB30-745F-1559-5738-1382AF77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B03D4B-BE05-6B56-06DA-8BD11E8E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6743-87D6-4770-A34C-431C065D8B7F}" type="datetime1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7E341A-1BC6-C17E-B18E-5A4274FB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24098A-C83F-3510-7A30-8223D5CB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02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13E458-EB70-BF42-FBB8-6E5785B8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995B6B-8DB5-0F10-5B8A-14B0336A5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1B406-5828-31CA-F325-FE745BA9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4448-1C7D-4C1D-92DF-25C92D82F6B6}" type="datetime1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6C5D39-0B49-3FBB-4C09-8AC65161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A6BEF-429F-7864-7456-975FF184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47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1A807C-6146-1B5D-0739-8D67A6FA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5CEFBA-2CF2-2131-2DF9-8F8C7CC0B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AB996E-33F7-B383-7A95-1B4DFBCB9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EC1D47-656F-997F-4E77-387FA2B3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7289-0203-4CDE-B620-8CBCEC58AC1A}" type="datetime1">
              <a:rPr lang="fr-FR" smtClean="0"/>
              <a:t>19/06/2023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691090-C7DA-C366-90F4-AAE2BEF1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C8840D-FE73-818F-F6AD-44F4EDF0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90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B6197-E6A6-626E-0B7B-44EBEFC7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1E204F-064B-65D2-3E1D-0C12B7C42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EE603C-9A77-2D77-9612-99312FBD3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B16428-46BE-D537-6A49-1400D9F23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6CBBE1-89EF-DB20-6B6A-EC539E8EA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4268915-376C-B8A8-CC2F-EFFB91BD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0429-E793-416F-88B1-DA55A13CAFCC}" type="datetime1">
              <a:rPr lang="fr-FR" smtClean="0"/>
              <a:t>19/06/2023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077D3E-6AD3-F2DB-B530-CE7B5FBA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319595-3A70-B9A0-7E2E-AEFE7B38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6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A859E-0EC9-0CD4-6598-4C0AE611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633179-6B17-2EEB-54E1-7DA254BA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A710-A1EB-423A-85E2-EED184766110}" type="datetime1">
              <a:rPr lang="fr-FR" smtClean="0"/>
              <a:t>19/06/2023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134F1E-DD80-EFA8-1577-154C6EB0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12982A-B865-A6D4-EB6C-E8A47AC4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95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3B209E-B59D-AAC0-CD55-0FD9F6A8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A4BF-12CD-470D-8694-99875049CF62}" type="datetime1">
              <a:rPr lang="fr-FR" smtClean="0"/>
              <a:t>19/06/2023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363641-9668-F163-0426-266C9916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668F4B-D995-FC55-B1E1-A1101B84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52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5406D-4FAA-1823-3CC4-D86EA379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4E2DB2-8167-217A-16D7-E72FF7745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B1DE01-8FE0-E0E4-52CC-3BB731030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13A427-0AD6-14E5-80EB-F3291D01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18E3-682D-4AB8-84FA-7ED9B78C6EE8}" type="datetime1">
              <a:rPr lang="fr-FR" smtClean="0"/>
              <a:t>19/06/2023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A4C6A8-9974-DA39-CC9E-482D8E18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C2392D-4809-AA3B-DE47-AE625903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43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ABFE8-D3B3-C7DE-09C0-664880C8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CDC5A9-AE7D-559D-5517-809A18222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AC7ABF-A441-4E69-8692-D99967EC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599549-EEF8-78AB-0A60-30E60223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1128-1567-4134-B678-8717F3CBB980}" type="datetime1">
              <a:rPr lang="fr-FR" smtClean="0"/>
              <a:t>19/06/2023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B1C2FE-8828-D43C-D71B-C22D596D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C5925-CBCF-1734-1BED-00C3309C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02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866AD7-E724-F76D-59A9-CE814DEE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B2AE4B-80BC-1F51-57AD-B2E4E0062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5D207E-039C-DCEF-E9D7-65E5527DB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69517-782D-4DAB-BA2D-4E290F6F1EA1}" type="datetime1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32A1D9-8655-8AD2-55A8-F15CBD637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8E12C-9F8E-E426-ACCC-85FEF3A05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2B34D-5C60-4DAA-9056-FB008A905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89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FDC3D-8D22-4D89-A5F6-28A62FD57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Optimal Matrix Multiplication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E4FE16-D961-9877-B369-B1A31CE2D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Paper by Stefano </a:t>
            </a:r>
            <a:r>
              <a:rPr lang="fr-FR"/>
              <a:t>Gualandi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5C52C4-6778-70C7-4F06-D219F3C5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10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043E3-05B0-49BE-7743-0DD3FDA9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F32DD-1329-DCC0-5315-E17A50B60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naive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in a </a:t>
            </a:r>
            <a:r>
              <a:rPr lang="fr-FR" dirty="0" err="1"/>
              <a:t>rank</a:t>
            </a:r>
            <a:r>
              <a:rPr lang="fr-FR" dirty="0"/>
              <a:t> 3 </a:t>
            </a:r>
            <a:r>
              <a:rPr lang="fr-FR" dirty="0" err="1"/>
              <a:t>tensor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</a:t>
            </a:r>
            <a:r>
              <a:rPr lang="fr-FR" dirty="0" err="1"/>
              <a:t>order</a:t>
            </a:r>
            <a:r>
              <a:rPr lang="fr-FR" dirty="0"/>
              <a:t> to have a </a:t>
            </a:r>
            <a:r>
              <a:rPr lang="fr-FR" dirty="0" err="1"/>
              <a:t>quadratic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, the main </a:t>
            </a:r>
            <a:r>
              <a:rPr lang="fr-FR" dirty="0" err="1"/>
              <a:t>constraint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split : the multiplication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aibj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stored</a:t>
            </a:r>
            <a:r>
              <a:rPr lang="fr-FR" dirty="0"/>
              <a:t> in a new variable, 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the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function</a:t>
            </a:r>
            <a:r>
              <a:rPr lang="fr-FR" dirty="0"/>
              <a:t> compares the multiplication of </a:t>
            </a:r>
            <a:r>
              <a:rPr lang="fr-FR" dirty="0" err="1"/>
              <a:t>random</a:t>
            </a:r>
            <a:r>
              <a:rPr lang="fr-FR" dirty="0"/>
              <a:t> matrices by the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and by </a:t>
            </a:r>
            <a:r>
              <a:rPr lang="fr-FR" dirty="0" err="1"/>
              <a:t>numpy</a:t>
            </a:r>
            <a:r>
              <a:rPr lang="fr-FR" dirty="0"/>
              <a:t>, if the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identical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shows the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correct.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A5C75D-884F-94EB-073E-F033F60A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509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F3591-9329-7EAA-34E8-C3732E0E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F16091-A840-1812-3103-CC8281E61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variables, </a:t>
            </a:r>
            <a:r>
              <a:rPr lang="fr-FR" dirty="0" err="1"/>
              <a:t>it</a:t>
            </a:r>
            <a:r>
              <a:rPr lang="fr-FR" dirty="0"/>
              <a:t> can </a:t>
            </a: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naive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for square matrices </a:t>
            </a:r>
            <a:r>
              <a:rPr lang="fr-FR" dirty="0" err="1"/>
              <a:t>with</a:t>
            </a:r>
            <a:r>
              <a:rPr lang="fr-FR" dirty="0"/>
              <a:t> n=2 and n=3.</a:t>
            </a:r>
          </a:p>
          <a:p>
            <a:endParaRPr lang="fr-FR" dirty="0"/>
          </a:p>
          <a:p>
            <a:r>
              <a:rPr lang="fr-FR" dirty="0" err="1"/>
              <a:t>Using</a:t>
            </a:r>
            <a:r>
              <a:rPr lang="fr-FR" dirty="0"/>
              <a:t> {-1,0,1} </a:t>
            </a:r>
            <a:r>
              <a:rPr lang="fr-FR" dirty="0" err="1"/>
              <a:t>it</a:t>
            </a:r>
            <a:r>
              <a:rPr lang="fr-FR" dirty="0"/>
              <a:t> can </a:t>
            </a:r>
            <a:r>
              <a:rPr lang="fr-FR" dirty="0" err="1"/>
              <a:t>find</a:t>
            </a:r>
            <a:r>
              <a:rPr lang="fr-FR" dirty="0"/>
              <a:t> an </a:t>
            </a:r>
            <a:r>
              <a:rPr lang="fr-FR" dirty="0" err="1"/>
              <a:t>algorithm</a:t>
            </a:r>
            <a:r>
              <a:rPr lang="fr-FR" dirty="0"/>
              <a:t> for n=2. A time </a:t>
            </a:r>
            <a:r>
              <a:rPr lang="fr-FR" dirty="0" err="1"/>
              <a:t>limit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,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not </a:t>
            </a:r>
            <a:r>
              <a:rPr lang="fr-FR" dirty="0" err="1"/>
              <a:t>necessarily</a:t>
            </a:r>
            <a:r>
              <a:rPr lang="fr-FR" dirty="0"/>
              <a:t> the optimal </a:t>
            </a:r>
            <a:r>
              <a:rPr lang="fr-FR" dirty="0" err="1"/>
              <a:t>number</a:t>
            </a:r>
            <a:r>
              <a:rPr lang="fr-FR" dirty="0"/>
              <a:t> of additions possible. </a:t>
            </a:r>
          </a:p>
          <a:p>
            <a:endParaRPr lang="fr-FR" dirty="0"/>
          </a:p>
          <a:p>
            <a:r>
              <a:rPr lang="fr-FR" dirty="0" err="1"/>
              <a:t>Unfortunately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strassen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in a </a:t>
            </a:r>
            <a:r>
              <a:rPr lang="fr-FR" dirty="0" err="1"/>
              <a:t>reasonable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of time.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A367FB-ED21-FEFF-AC9E-A2FA7B45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07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7754A-56EC-3D89-3E38-0EDE72FC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AEB855-0B3C-CB41-8AA2-61DD1A3A8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2342" cy="4351338"/>
          </a:xfrm>
        </p:spPr>
        <p:txBody>
          <a:bodyPr/>
          <a:lstStyle/>
          <a:p>
            <a:r>
              <a:rPr lang="fr-FR" dirty="0" err="1"/>
              <a:t>Naive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: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544187-FDF5-BF52-3229-AD586A0D2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59" y="2657996"/>
            <a:ext cx="4624563" cy="61813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95AF952-EB27-DA8B-7D09-FCC9A99B4FFD}"/>
              </a:ext>
            </a:extLst>
          </p:cNvPr>
          <p:cNvSpPr txBox="1"/>
          <p:nvPr/>
        </p:nvSpPr>
        <p:spPr>
          <a:xfrm>
            <a:off x="6294213" y="1825625"/>
            <a:ext cx="4886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Strassen</a:t>
            </a:r>
            <a:r>
              <a:rPr lang="fr-FR" sz="2800" dirty="0"/>
              <a:t> </a:t>
            </a:r>
            <a:r>
              <a:rPr lang="fr-FR" sz="2800" dirty="0" err="1"/>
              <a:t>algorithm</a:t>
            </a:r>
            <a:r>
              <a:rPr lang="fr-FR" sz="2800" dirty="0"/>
              <a:t> :</a:t>
            </a:r>
          </a:p>
          <a:p>
            <a:r>
              <a:rPr lang="fr-FR" sz="2400" dirty="0"/>
              <a:t>Uses </a:t>
            </a:r>
            <a:r>
              <a:rPr lang="fr-FR" sz="2400" dirty="0" err="1"/>
              <a:t>intermediary</a:t>
            </a:r>
            <a:r>
              <a:rPr lang="fr-FR" sz="2400" dirty="0"/>
              <a:t> variables</a:t>
            </a:r>
          </a:p>
          <a:p>
            <a:endParaRPr lang="fr-FR" sz="28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AB2B046-9DA4-BBDA-2D87-7A33B8519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084" y="3276131"/>
            <a:ext cx="2998339" cy="211358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951D296-2BC3-EB74-2405-C6ECF629E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183" y="5622788"/>
            <a:ext cx="5860704" cy="73874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94AF067-6A36-6171-6F35-B474740FE37C}"/>
              </a:ext>
            </a:extLst>
          </p:cNvPr>
          <p:cNvSpPr txBox="1"/>
          <p:nvPr/>
        </p:nvSpPr>
        <p:spPr>
          <a:xfrm>
            <a:off x="1091108" y="5792105"/>
            <a:ext cx="3926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Less</a:t>
            </a:r>
            <a:r>
              <a:rPr lang="fr-FR" sz="2000" dirty="0"/>
              <a:t> </a:t>
            </a:r>
            <a:r>
              <a:rPr lang="fr-FR" sz="2000" dirty="0" err="1"/>
              <a:t>mutliplications</a:t>
            </a:r>
            <a:r>
              <a:rPr lang="fr-FR" sz="2000" dirty="0"/>
              <a:t> !                   </a:t>
            </a:r>
            <a:r>
              <a:rPr lang="fr-FR" sz="2000" dirty="0">
                <a:sym typeface="Wingdings" panose="05000000000000000000" pitchFamily="2" charset="2"/>
              </a:rPr>
              <a:t></a:t>
            </a:r>
            <a:endParaRPr lang="fr-FR" sz="200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84D92735-F353-EFFB-837E-FCFA6859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86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C2C29-E96F-0DEC-6AA4-68BE1AF6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4607" cy="1325563"/>
          </a:xfrm>
        </p:spPr>
        <p:txBody>
          <a:bodyPr/>
          <a:lstStyle/>
          <a:p>
            <a:r>
              <a:rPr lang="fr-FR" dirty="0"/>
              <a:t>Matrix multiplication </a:t>
            </a:r>
            <a:r>
              <a:rPr lang="fr-FR" dirty="0" err="1"/>
              <a:t>tensor</a:t>
            </a:r>
            <a:r>
              <a:rPr lang="fr-FR" dirty="0"/>
              <a:t>, </a:t>
            </a:r>
            <a:r>
              <a:rPr lang="fr-FR" dirty="0" err="1"/>
              <a:t>Strassen</a:t>
            </a:r>
            <a:r>
              <a:rPr lang="fr-FR" dirty="0"/>
              <a:t> </a:t>
            </a:r>
            <a:r>
              <a:rPr lang="fr-FR" dirty="0" err="1"/>
              <a:t>example</a:t>
            </a:r>
            <a:endParaRPr lang="fr-FR" dirty="0"/>
          </a:p>
        </p:txBody>
      </p:sp>
      <p:pic>
        <p:nvPicPr>
          <p:cNvPr id="2054" name="Picture 6" descr="Fig. 1">
            <a:extLst>
              <a:ext uri="{FF2B5EF4-FFF2-40B4-BE49-F238E27FC236}">
                <a16:creationId xmlns:a16="http://schemas.microsoft.com/office/drawing/2014/main" id="{6F4C7158-230C-4FB3-7312-4DF00D87C5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7801"/>
            <a:ext cx="10515600" cy="41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D35DBA-5DA8-7D5F-12A5-812D6470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81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A7E98-708B-098E-4C48-8D96B3D7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 multiplication </a:t>
            </a:r>
            <a:r>
              <a:rPr lang="fr-FR" dirty="0" err="1"/>
              <a:t>tensor</a:t>
            </a:r>
            <a:r>
              <a:rPr lang="fr-FR" dirty="0"/>
              <a:t>, </a:t>
            </a:r>
            <a:r>
              <a:rPr lang="fr-FR" dirty="0" err="1"/>
              <a:t>naive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6FE2C9C-04BB-3518-86DA-0022209D1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933" y="1781829"/>
            <a:ext cx="5273226" cy="4526715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8EBF25-93B6-838A-43D9-0E555811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69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A01A6-6957-D9BE-A319-7219912D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ILP formulation : main </a:t>
            </a:r>
            <a:r>
              <a:rPr lang="fr-FR" dirty="0" err="1"/>
              <a:t>constraint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084B31-5A39-C20F-9FFF-D5604B12C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tensors</a:t>
            </a:r>
            <a:r>
              <a:rPr lang="fr-FR" dirty="0"/>
              <a:t> u, v and w are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el-GR" dirty="0"/>
              <a:t>α</a:t>
            </a:r>
            <a:r>
              <a:rPr lang="fr-FR" dirty="0"/>
              <a:t>, </a:t>
            </a:r>
            <a:r>
              <a:rPr lang="el-GR" dirty="0"/>
              <a:t>β</a:t>
            </a:r>
            <a:r>
              <a:rPr lang="fr-FR" dirty="0"/>
              <a:t> and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endParaRPr lang="fr-FR" dirty="0"/>
          </a:p>
          <a:p>
            <a:r>
              <a:rPr lang="fr-FR" dirty="0" err="1"/>
              <a:t>Whatever</a:t>
            </a:r>
            <a:r>
              <a:rPr lang="fr-FR" dirty="0"/>
              <a:t> the </a:t>
            </a:r>
            <a:r>
              <a:rPr lang="fr-FR" dirty="0" err="1"/>
              <a:t>intermediate</a:t>
            </a:r>
            <a:r>
              <a:rPr lang="fr-FR" dirty="0"/>
              <a:t> M are for an </a:t>
            </a:r>
            <a:r>
              <a:rPr lang="fr-FR" dirty="0" err="1"/>
              <a:t>algorithm</a:t>
            </a:r>
            <a:r>
              <a:rPr lang="fr-FR" dirty="0"/>
              <a:t>, the formula of </a:t>
            </a:r>
            <a:r>
              <a:rPr lang="fr-FR" dirty="0" err="1"/>
              <a:t>Cij</a:t>
            </a:r>
            <a:r>
              <a:rPr lang="fr-FR" dirty="0"/>
              <a:t> must use the </a:t>
            </a:r>
            <a:r>
              <a:rPr lang="fr-FR" dirty="0" err="1"/>
              <a:t>same</a:t>
            </a:r>
            <a:r>
              <a:rPr lang="fr-FR" dirty="0"/>
              <a:t> multiplications as in the </a:t>
            </a:r>
            <a:r>
              <a:rPr lang="fr-FR" dirty="0" err="1"/>
              <a:t>naive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.</a:t>
            </a:r>
          </a:p>
          <a:p>
            <a:r>
              <a:rPr lang="fr-FR" dirty="0"/>
              <a:t>Example </a:t>
            </a:r>
            <a:r>
              <a:rPr lang="fr-FR" dirty="0" err="1"/>
              <a:t>with</a:t>
            </a:r>
            <a:r>
              <a:rPr lang="fr-FR" dirty="0"/>
              <a:t> C2 :</a:t>
            </a:r>
          </a:p>
          <a:p>
            <a:pPr lvl="1"/>
            <a:r>
              <a:rPr lang="fr-FR" dirty="0" err="1"/>
              <a:t>Naive</a:t>
            </a:r>
            <a:r>
              <a:rPr lang="fr-FR" dirty="0"/>
              <a:t> :      m3 + m4                                              =  a1b2 + a2b4</a:t>
            </a:r>
          </a:p>
          <a:p>
            <a:pPr lvl="1"/>
            <a:r>
              <a:rPr lang="fr-FR" dirty="0" err="1"/>
              <a:t>Strassen</a:t>
            </a:r>
            <a:r>
              <a:rPr lang="fr-FR" dirty="0"/>
              <a:t> : m3 + m5 = a1(b2-b4) + (a1+a2)b4 =  a1b2 + a2b4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97C98B-91A5-6CEB-835B-F667CA58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4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8233B-4116-4FAF-C12A-49B31384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ILP formulation : objective </a:t>
            </a:r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2DAFE0-1D90-A47A-5645-BB164CB1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possibilities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can fix the </a:t>
            </a:r>
            <a:r>
              <a:rPr lang="fr-FR" dirty="0" err="1"/>
              <a:t>number</a:t>
            </a:r>
            <a:r>
              <a:rPr lang="fr-FR" dirty="0"/>
              <a:t> of multiplications K, in </a:t>
            </a:r>
            <a:r>
              <a:rPr lang="fr-FR" dirty="0" err="1"/>
              <a:t>this</a:t>
            </a:r>
            <a:r>
              <a:rPr lang="fr-FR" dirty="0"/>
              <a:t> case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reduce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additions.</a:t>
            </a:r>
          </a:p>
          <a:p>
            <a:pPr lvl="1"/>
            <a:r>
              <a:rPr lang="fr-FR" dirty="0"/>
              <a:t>The </a:t>
            </a:r>
            <a:r>
              <a:rPr lang="fr-FR" dirty="0" err="1"/>
              <a:t>number</a:t>
            </a:r>
            <a:r>
              <a:rPr lang="fr-FR" dirty="0"/>
              <a:t> of additions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given</a:t>
            </a:r>
            <a:r>
              <a:rPr lang="fr-FR" dirty="0"/>
              <a:t> by :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r>
              <a:rPr lang="fr-FR" dirty="0"/>
              <a:t>Indeed,           =&gt; a3 + a4 </a:t>
            </a:r>
            <a:r>
              <a:rPr lang="fr-FR" dirty="0">
                <a:sym typeface="Wingdings" panose="05000000000000000000" pitchFamily="2" charset="2"/>
              </a:rPr>
              <a:t> One addition</a:t>
            </a:r>
          </a:p>
          <a:p>
            <a:pPr marL="457200" lvl="1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The objective </a:t>
            </a:r>
            <a:r>
              <a:rPr lang="fr-FR" dirty="0" err="1">
                <a:sym typeface="Wingdings" panose="05000000000000000000" pitchFamily="2" charset="2"/>
              </a:rPr>
              <a:t>function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then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A64D63-92DA-3467-9D03-B855F04C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6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6329E2D-5801-70A1-082A-0D5B7B956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09" y="3513283"/>
            <a:ext cx="5864128" cy="4880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4D0CF45-FB92-F7C9-4570-64EC70AE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673" y="4136231"/>
            <a:ext cx="350089" cy="11310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95A18C2-EA4E-2964-F38B-69FE12FBA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41" y="5463962"/>
            <a:ext cx="3357609" cy="6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7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38F9A-6ABE-2ED1-34BE-EEB3B3B4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ILP formulation : objective </a:t>
            </a:r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61F7EF-40F4-8CDE-3520-C55CF5ABC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also</a:t>
            </a:r>
            <a:r>
              <a:rPr lang="fr-FR" dirty="0"/>
              <a:t> start </a:t>
            </a:r>
            <a:r>
              <a:rPr lang="fr-FR" dirty="0" err="1"/>
              <a:t>with</a:t>
            </a:r>
            <a:r>
              <a:rPr lang="fr-FR" dirty="0"/>
              <a:t> K = n^3 as for the </a:t>
            </a:r>
            <a:r>
              <a:rPr lang="fr-FR" dirty="0" err="1"/>
              <a:t>naive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, and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reduce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multiplications.</a:t>
            </a:r>
          </a:p>
          <a:p>
            <a:pPr lvl="1"/>
            <a:r>
              <a:rPr lang="fr-FR" dirty="0" err="1"/>
              <a:t>It’s</a:t>
            </a:r>
            <a:r>
              <a:rPr lang="fr-FR" dirty="0"/>
              <a:t> possible </a:t>
            </a:r>
            <a:r>
              <a:rPr lang="fr-FR" dirty="0" err="1"/>
              <a:t>with</a:t>
            </a:r>
            <a:r>
              <a:rPr lang="fr-FR" dirty="0"/>
              <a:t> an objective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adding</a:t>
            </a:r>
            <a:r>
              <a:rPr lang="fr-FR" dirty="0"/>
              <a:t> </a:t>
            </a:r>
            <a:r>
              <a:rPr lang="fr-FR" dirty="0" err="1"/>
              <a:t>increasing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to the </a:t>
            </a:r>
            <a:r>
              <a:rPr lang="fr-FR" dirty="0" err="1"/>
              <a:t>sum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.</a:t>
            </a:r>
          </a:p>
          <a:p>
            <a:pPr marL="457200" lvl="1" indent="0">
              <a:buNone/>
            </a:pPr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n=2, the </a:t>
            </a:r>
            <a:r>
              <a:rPr lang="fr-FR" dirty="0" err="1"/>
              <a:t>sum</a:t>
            </a:r>
            <a:r>
              <a:rPr lang="fr-FR" dirty="0"/>
              <a:t> of the first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have a </a:t>
            </a:r>
            <a:r>
              <a:rPr lang="fr-FR" dirty="0" err="1"/>
              <a:t>coeff</a:t>
            </a:r>
            <a:r>
              <a:rPr lang="fr-FR" dirty="0"/>
              <a:t> of 1, and the </a:t>
            </a:r>
            <a:r>
              <a:rPr lang="fr-FR" dirty="0" err="1"/>
              <a:t>sum</a:t>
            </a:r>
            <a:r>
              <a:rPr lang="fr-FR" dirty="0"/>
              <a:t> of the last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have a coefficient of 8.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484A89-82D9-F5A3-9A06-8AC98AB1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27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9236FD-AD81-564F-38EA-D4A84A5B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ILP formulation in full</a:t>
            </a:r>
          </a:p>
        </p:txBody>
      </p:sp>
      <p:pic>
        <p:nvPicPr>
          <p:cNvPr id="6" name="Espace réservé du contenu 5" descr="Une image contenant texte, Police, écriture manuscrite, blanc&#10;&#10;Description générée automatiquement">
            <a:extLst>
              <a:ext uri="{FF2B5EF4-FFF2-40B4-BE49-F238E27FC236}">
                <a16:creationId xmlns:a16="http://schemas.microsoft.com/office/drawing/2014/main" id="{6886DCD6-89C7-5C51-DB66-68522D29D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4348"/>
            <a:ext cx="10515600" cy="303389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FA475E-F42B-0649-5633-C31F65A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17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E09E91-0F4B-8581-9230-28139E04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19544-E0C3-F3B6-BD57-FFFF4D3C3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Pyomo</a:t>
            </a:r>
            <a:r>
              <a:rPr lang="fr-FR" dirty="0"/>
              <a:t>, </a:t>
            </a:r>
            <a:r>
              <a:rPr lang="fr-FR" dirty="0" err="1"/>
              <a:t>solved</a:t>
            </a:r>
            <a:r>
              <a:rPr lang="fr-FR" dirty="0"/>
              <a:t> by </a:t>
            </a:r>
            <a:r>
              <a:rPr lang="fr-FR" dirty="0" err="1"/>
              <a:t>Gurobi</a:t>
            </a:r>
            <a:r>
              <a:rPr lang="fr-FR" dirty="0"/>
              <a:t>. </a:t>
            </a:r>
            <a:r>
              <a:rPr lang="fr-FR" dirty="0" err="1"/>
              <a:t>We</a:t>
            </a:r>
            <a:r>
              <a:rPr lang="fr-FR" dirty="0"/>
              <a:t> must set the </a:t>
            </a:r>
            <a:r>
              <a:rPr lang="fr-FR" dirty="0" err="1"/>
              <a:t>parameter</a:t>
            </a:r>
            <a:r>
              <a:rPr lang="fr-FR" dirty="0"/>
              <a:t> "</a:t>
            </a:r>
            <a:r>
              <a:rPr lang="fr-FR" dirty="0" err="1"/>
              <a:t>NonConvex</a:t>
            </a:r>
            <a:r>
              <a:rPr lang="fr-FR" dirty="0"/>
              <a:t>" to 2.</a:t>
            </a:r>
          </a:p>
          <a:p>
            <a:endParaRPr lang="fr-FR" dirty="0"/>
          </a:p>
          <a:p>
            <a:r>
              <a:rPr lang="fr-FR" dirty="0"/>
              <a:t>Objective </a:t>
            </a:r>
            <a:r>
              <a:rPr lang="fr-FR" dirty="0" err="1"/>
              <a:t>norm</a:t>
            </a:r>
            <a:r>
              <a:rPr lang="fr-FR" dirty="0"/>
              <a:t> 1 : the </a:t>
            </a:r>
            <a:r>
              <a:rPr lang="fr-FR" dirty="0" err="1"/>
              <a:t>absolute</a:t>
            </a:r>
            <a:r>
              <a:rPr lang="fr-FR" dirty="0"/>
              <a:t> value </a:t>
            </a:r>
            <a:r>
              <a:rPr lang="fr-FR" dirty="0" err="1"/>
              <a:t>is</a:t>
            </a:r>
            <a:r>
              <a:rPr lang="fr-FR" dirty="0"/>
              <a:t> the square of the </a:t>
            </a:r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cells</a:t>
            </a:r>
            <a:r>
              <a:rPr lang="fr-FR" dirty="0"/>
              <a:t> are </a:t>
            </a:r>
            <a:r>
              <a:rPr lang="fr-FR" dirty="0" err="1"/>
              <a:t>from</a:t>
            </a:r>
            <a:r>
              <a:rPr lang="fr-FR" dirty="0"/>
              <a:t> {-1,0,1}.</a:t>
            </a:r>
          </a:p>
          <a:p>
            <a:endParaRPr lang="fr-FR" dirty="0"/>
          </a:p>
          <a:p>
            <a:r>
              <a:rPr lang="fr-FR" dirty="0"/>
              <a:t>Objective coefficients on the </a:t>
            </a:r>
            <a:r>
              <a:rPr lang="fr-FR" dirty="0" err="1"/>
              <a:t>sum</a:t>
            </a:r>
            <a:r>
              <a:rPr lang="fr-FR" dirty="0"/>
              <a:t> :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a new variable </a:t>
            </a:r>
            <a:r>
              <a:rPr lang="fr-FR" dirty="0" err="1"/>
              <a:t>that</a:t>
            </a:r>
            <a:r>
              <a:rPr lang="fr-FR" dirty="0"/>
              <a:t> stores the </a:t>
            </a:r>
            <a:r>
              <a:rPr lang="fr-FR" dirty="0" err="1"/>
              <a:t>sum</a:t>
            </a:r>
            <a:r>
              <a:rPr lang="fr-FR" dirty="0"/>
              <a:t>, and use </a:t>
            </a:r>
            <a:r>
              <a:rPr lang="fr-FR" dirty="0" err="1"/>
              <a:t>this</a:t>
            </a:r>
            <a:r>
              <a:rPr lang="fr-FR" dirty="0"/>
              <a:t> new variable in the objective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E58F49-CCCC-312E-964B-FBC2DC79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1462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Grand écran</PresentationFormat>
  <Paragraphs>61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Optimal Matrix Multiplication</vt:lpstr>
      <vt:lpstr>History</vt:lpstr>
      <vt:lpstr>Matrix multiplication tensor, Strassen example</vt:lpstr>
      <vt:lpstr>Matrix multiplication tensor, naive algorithm</vt:lpstr>
      <vt:lpstr>ILP formulation : main constraint</vt:lpstr>
      <vt:lpstr>ILP formulation : objective function</vt:lpstr>
      <vt:lpstr>ILP formulation : objective function</vt:lpstr>
      <vt:lpstr>ILP formulation in full</vt:lpstr>
      <vt:lpstr>Implementation</vt:lpstr>
      <vt:lpstr>Implementation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2023-06-19T13:59:15Z</dcterms:created>
  <dcterms:modified xsi:type="dcterms:W3CDTF">2023-06-19T13:59:24Z</dcterms:modified>
</cp:coreProperties>
</file>