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93" r:id="rId27"/>
    <p:sldId id="281" r:id="rId28"/>
    <p:sldId id="282" r:id="rId29"/>
    <p:sldId id="283" r:id="rId30"/>
    <p:sldId id="284" r:id="rId31"/>
    <p:sldId id="285" r:id="rId32"/>
    <p:sldId id="286" r:id="rId33"/>
    <p:sldId id="287" r:id="rId34"/>
    <p:sldId id="288" r:id="rId35"/>
    <p:sldId id="289" r:id="rId36"/>
    <p:sldId id="290" r:id="rId37"/>
  </p:sldIdLst>
  <p:sldSz cx="9144000" cy="5143500" type="screen16x9"/>
  <p:notesSz cx="6858000" cy="9144000"/>
  <p:embeddedFontLst>
    <p:embeddedFont>
      <p:font typeface="Amatic SC" panose="00000500000000000000" pitchFamily="2" charset="-79"/>
      <p:regular r:id="rId39"/>
      <p:bold r:id="rId40"/>
    </p:embeddedFont>
    <p:embeddedFont>
      <p:font typeface="Calibri" panose="020F0502020204030204" pitchFamily="34" charset="0"/>
      <p:regular r:id="rId41"/>
      <p:bold r:id="rId42"/>
      <p:italic r:id="rId43"/>
      <p:boldItalic r:id="rId44"/>
    </p:embeddedFont>
    <p:embeddedFont>
      <p:font typeface="Cambria Math" panose="02040503050406030204" pitchFamily="18" charset="0"/>
      <p:regular r:id="rId45"/>
    </p:embeddedFont>
    <p:embeddedFont>
      <p:font typeface="Georgia" panose="02040502050405020303" pitchFamily="18" charset="0"/>
      <p:regular r:id="rId46"/>
      <p:bold r:id="rId47"/>
      <p:italic r:id="rId48"/>
      <p:boldItalic r:id="rId49"/>
    </p:embeddedFont>
    <p:embeddedFont>
      <p:font typeface="Roboto" panose="02000000000000000000" pitchFamily="2" charset="0"/>
      <p:regular r:id="rId50"/>
      <p:bold r:id="rId51"/>
      <p:italic r:id="rId52"/>
      <p:boldItalic r:id="rId53"/>
    </p:embeddedFont>
    <p:embeddedFont>
      <p:font typeface="Source Code Pro" panose="020B0509030403020204" pitchFamily="49"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22"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font" Target="fonts/font1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28ae3a6c9c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128ae3a6c9c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8ae3a6c9c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128ae3a6c9c_2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8ae3a6c9c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128ae3a6c9c_2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28ae3a6c9c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128ae3a6c9c_2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28ae3a6c9c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128ae3a6c9c_2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28ae3a6c9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128ae3a6c9c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28ae3a6c9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128ae3a6c9c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8ae3a6c9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128ae3a6c9c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28ae3a6c9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128ae3a6c9c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8ae3a6c9c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128ae3a6c9c_2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28ae3a6c9c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128ae3a6c9c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8ae3a6c9c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128ae3a6c9c_2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28ae3a6c9c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g128ae3a6c9c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28ae3a6c9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128ae3a6c9c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28ae3a6c9c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g128ae3a6c9c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8ae3a6c9c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128ae3a6c9c_0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8ae3a6c9c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128ae3a6c9c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8ae3a6c9c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g128ae3a6c9c_0_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28ae3a6c9c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g128ae3a6c9c_0_1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28ae3a6c9c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g128ae3a6c9c_0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28ae3a6c9c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128ae3a6c9c_0_1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28ae3a6c9c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g128ae3a6c9c_0_1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8ae3a6c9c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128ae3a6c9c_2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28ae3a6c9c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g128ae3a6c9c_0_2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28ae3a6c9c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g128ae3a6c9c_0_2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28ae3a6c9c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g128ae3a6c9c_0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28ae3a6c9c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g128ae3a6c9c_0_2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28ae3a6c9c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9" name="Google Shape;419;g128ae3a6c9c_0_2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8ae3a6c9c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28ae3a6c9c_2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8ae3a6c9c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128ae3a6c9c_2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8ae3a6c9c_8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128ae3a6c9c_8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28ae3a6c9c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28ae3a6c9c_2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8ae3a6c9c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128ae3a6c9c_2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8ae3a6c9c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128ae3a6c9c_2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56" name="Google Shape;56;p14"/>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8"/>
        <p:cNvGrpSpPr/>
        <p:nvPr/>
      </p:nvGrpSpPr>
      <p:grpSpPr>
        <a:xfrm>
          <a:off x="0" y="0"/>
          <a:ext cx="0" cy="0"/>
          <a:chOff x="0" y="0"/>
          <a:chExt cx="0" cy="0"/>
        </a:xfrm>
      </p:grpSpPr>
      <p:sp>
        <p:nvSpPr>
          <p:cNvPr id="59" name="Google Shape;59;p15"/>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5"/>
          <p:cNvSpPr txBox="1">
            <a:spLocks noGrp="1"/>
          </p:cNvSpPr>
          <p:nvPr>
            <p:ph type="ctrTitle"/>
          </p:nvPr>
        </p:nvSpPr>
        <p:spPr>
          <a:xfrm>
            <a:off x="311700" y="392150"/>
            <a:ext cx="8520600" cy="2690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61" name="Google Shape;61;p15"/>
          <p:cNvSpPr txBox="1">
            <a:spLocks noGrp="1"/>
          </p:cNvSpPr>
          <p:nvPr>
            <p:ph type="subTitle" idx="1"/>
          </p:nvPr>
        </p:nvSpPr>
        <p:spPr>
          <a:xfrm>
            <a:off x="311700" y="3890400"/>
            <a:ext cx="8520600" cy="706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65" name="Google Shape;65;p16"/>
          <p:cNvSpPr txBox="1">
            <a:spLocks noGrp="1"/>
          </p:cNvSpPr>
          <p:nvPr>
            <p:ph type="body" idx="1"/>
          </p:nvPr>
        </p:nvSpPr>
        <p:spPr>
          <a:xfrm>
            <a:off x="311700" y="1228675"/>
            <a:ext cx="3999900" cy="334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6" name="Google Shape;66;p16"/>
          <p:cNvSpPr txBox="1">
            <a:spLocks noGrp="1"/>
          </p:cNvSpPr>
          <p:nvPr>
            <p:ph type="body" idx="2"/>
          </p:nvPr>
        </p:nvSpPr>
        <p:spPr>
          <a:xfrm>
            <a:off x="4832400" y="1228675"/>
            <a:ext cx="3999900" cy="334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7" name="Google Shape;6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04800" y="309350"/>
            <a:ext cx="8537700" cy="748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70" name="Google Shape;7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a:endParaRPr/>
          </a:p>
        </p:txBody>
      </p:sp>
      <p:sp>
        <p:nvSpPr>
          <p:cNvPr id="73" name="Google Shape;73;p1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4" name="Google Shape;7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77" name="Google Shape;7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20"/>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0" name="Google Shape;80;p20"/>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81" name="Google Shape;81;p20"/>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82" name="Google Shape;82;p20"/>
          <p:cNvSpPr txBox="1">
            <a:spLocks noGrp="1"/>
          </p:cNvSpPr>
          <p:nvPr>
            <p:ph type="subTitle" idx="1"/>
          </p:nvPr>
        </p:nvSpPr>
        <p:spPr>
          <a:xfrm>
            <a:off x="265500" y="2845223"/>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83" name="Google Shape;83;p2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marL="914400" lvl="1"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2pPr>
            <a:lvl3pPr marL="1371600" lvl="2"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3pPr>
            <a:lvl4pPr marL="1828800" lvl="3"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4pPr>
            <a:lvl5pPr marL="2286000" lvl="4"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5pPr>
            <a:lvl6pPr marL="2743200" lvl="5"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6pPr>
            <a:lvl7pPr marL="3200400" lvl="6"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7pPr>
            <a:lvl8pPr marL="3657600" lvl="7"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8pPr>
            <a:lvl9pPr marL="4114800" lvl="8"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84" name="Google Shape;8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21"/>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87" name="Google Shape;8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8"/>
        <p:cNvGrpSpPr/>
        <p:nvPr/>
      </p:nvGrpSpPr>
      <p:grpSpPr>
        <a:xfrm>
          <a:off x="0" y="0"/>
          <a:ext cx="0" cy="0"/>
          <a:chOff x="0" y="0"/>
          <a:chExt cx="0" cy="0"/>
        </a:xfrm>
      </p:grpSpPr>
      <p:sp>
        <p:nvSpPr>
          <p:cNvPr id="89" name="Google Shape;89;p22"/>
          <p:cNvSpPr txBox="1">
            <a:spLocks noGrp="1"/>
          </p:cNvSpPr>
          <p:nvPr>
            <p:ph type="title" hasCustomPrompt="1"/>
          </p:nvPr>
        </p:nvSpPr>
        <p:spPr>
          <a:xfrm>
            <a:off x="311700" y="1240275"/>
            <a:ext cx="8520600" cy="1981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90" name="Google Shape;90;p22"/>
          <p:cNvSpPr txBox="1">
            <a:spLocks noGrp="1"/>
          </p:cNvSpPr>
          <p:nvPr>
            <p:ph type="body" idx="1"/>
          </p:nvPr>
        </p:nvSpPr>
        <p:spPr>
          <a:xfrm>
            <a:off x="311700" y="33046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91" name="Google Shape;9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A291BF-80EE-9138-7846-A0553F7618EE}"/>
              </a:ext>
            </a:extLst>
          </p:cNvPr>
          <p:cNvSpPr>
            <a:spLocks noGrp="1"/>
          </p:cNvSpPr>
          <p:nvPr>
            <p:ph type="dt" sz="half" idx="10"/>
          </p:nvPr>
        </p:nvSpPr>
        <p:spPr/>
        <p:txBody>
          <a:bodyPr/>
          <a:lstStyle/>
          <a:p>
            <a:fld id="{37148581-9C9B-47EB-A6D7-D730A118A0B8}" type="datetimeFigureOut">
              <a:rPr lang="en-IN" smtClean="0"/>
              <a:t>15-05-2022</a:t>
            </a:fld>
            <a:endParaRPr lang="en-IN"/>
          </a:p>
        </p:txBody>
      </p:sp>
      <p:sp>
        <p:nvSpPr>
          <p:cNvPr id="3" name="Footer Placeholder 2">
            <a:extLst>
              <a:ext uri="{FF2B5EF4-FFF2-40B4-BE49-F238E27FC236}">
                <a16:creationId xmlns:a16="http://schemas.microsoft.com/office/drawing/2014/main" id="{44F479D9-BAB4-8D50-EA3A-58DB5C0776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F7015B-A77A-7D06-E71C-69A311C46F18}"/>
              </a:ext>
            </a:extLst>
          </p:cNvPr>
          <p:cNvSpPr>
            <a:spLocks noGrp="1"/>
          </p:cNvSpPr>
          <p:nvPr>
            <p:ph type="sldNum" sz="quarter" idx="12"/>
          </p:nvPr>
        </p:nvSpPr>
        <p:spPr/>
        <p:txBody>
          <a:bodyPr/>
          <a:lstStyle/>
          <a:p>
            <a:fld id="{CD2A4E2E-3F7E-4054-8B89-6E01A1DE5795}" type="slidenum">
              <a:rPr lang="en-IN" smtClean="0"/>
              <a:t>‹#›</a:t>
            </a:fld>
            <a:endParaRPr lang="en-IN"/>
          </a:p>
        </p:txBody>
      </p:sp>
    </p:spTree>
    <p:extLst>
      <p:ext uri="{BB962C8B-B14F-4D97-AF65-F5344CB8AC3E}">
        <p14:creationId xmlns:p14="http://schemas.microsoft.com/office/powerpoint/2010/main" val="419047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1pPr>
            <a:lvl2pPr marR="0" lvl="1"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2pPr>
            <a:lvl3pPr marR="0" lvl="2"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3pPr>
            <a:lvl4pPr marR="0" lvl="3"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4pPr>
            <a:lvl5pPr marR="0" lvl="4"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5pPr>
            <a:lvl6pPr marR="0" lvl="5"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6pPr>
            <a:lvl7pPr marR="0" lvl="6"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7pPr>
            <a:lvl8pPr marR="0" lvl="7"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8pPr>
            <a:lvl9pPr marR="0" lvl="8"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9pPr>
          </a:lstStyle>
          <a:p>
            <a:endParaRPr/>
          </a:p>
        </p:txBody>
      </p:sp>
      <p:sp>
        <p:nvSpPr>
          <p:cNvPr id="52" name="Google Shape;52;p13"/>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23.wmf"/><Relationship Id="rId5" Type="http://schemas.openxmlformats.org/officeDocument/2006/relationships/oleObject" Target="../embeddings/oleObject2.bin"/><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1.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33.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50.png"/><Relationship Id="rId5" Type="http://schemas.openxmlformats.org/officeDocument/2006/relationships/image" Target="../media/image34.w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23"/>
          <p:cNvPicPr preferRelativeResize="0"/>
          <p:nvPr/>
        </p:nvPicPr>
        <p:blipFill rotWithShape="1">
          <a:blip r:embed="rId3">
            <a:alphaModFix/>
          </a:blip>
          <a:srcRect/>
          <a:stretch/>
        </p:blipFill>
        <p:spPr>
          <a:xfrm>
            <a:off x="2851437" y="171463"/>
            <a:ext cx="3196824" cy="809875"/>
          </a:xfrm>
          <a:prstGeom prst="rect">
            <a:avLst/>
          </a:prstGeom>
          <a:noFill/>
          <a:ln>
            <a:noFill/>
          </a:ln>
        </p:spPr>
      </p:pic>
      <p:sp>
        <p:nvSpPr>
          <p:cNvPr id="97" name="Google Shape;97;p23"/>
          <p:cNvSpPr txBox="1"/>
          <p:nvPr/>
        </p:nvSpPr>
        <p:spPr>
          <a:xfrm>
            <a:off x="44700" y="1110925"/>
            <a:ext cx="9054600" cy="1846629"/>
          </a:xfrm>
          <a:prstGeom prst="rect">
            <a:avLst/>
          </a:prstGeom>
          <a:noFill/>
          <a:ln>
            <a:noFill/>
          </a:ln>
        </p:spPr>
        <p:txBody>
          <a:bodyPr spcFirstLastPara="1" wrap="square" lIns="91425" tIns="91425" rIns="91425" bIns="91425" anchor="t" anchorCtr="0">
            <a:spAutoFit/>
          </a:bodyPr>
          <a:lstStyle/>
          <a:p>
            <a:pPr marL="2743200" marR="0" lvl="0" indent="457200" algn="l" rtl="0">
              <a:lnSpc>
                <a:spcPct val="100000"/>
              </a:lnSpc>
              <a:spcBef>
                <a:spcPts val="0"/>
              </a:spcBef>
              <a:spcAft>
                <a:spcPts val="0"/>
              </a:spcAft>
              <a:buClr>
                <a:srgbClr val="000000"/>
              </a:buClr>
              <a:buSzPts val="2800"/>
              <a:buFont typeface="Arial"/>
              <a:buNone/>
            </a:pPr>
            <a:r>
              <a:rPr lang="en-GB" sz="2800" b="1" i="0" u="none" strike="noStrike" cap="none">
                <a:solidFill>
                  <a:srgbClr val="000000"/>
                </a:solidFill>
                <a:latin typeface="Times New Roman"/>
                <a:ea typeface="Times New Roman"/>
                <a:cs typeface="Times New Roman"/>
                <a:sym typeface="Times New Roman"/>
              </a:rPr>
              <a:t>    21MAT311</a:t>
            </a:r>
            <a:endParaRPr sz="28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r>
              <a:rPr lang="en-GB" sz="2800" b="1" i="0" u="none" strike="noStrike" cap="none">
                <a:solidFill>
                  <a:srgbClr val="007E64"/>
                </a:solidFill>
                <a:latin typeface="Times New Roman"/>
                <a:ea typeface="Times New Roman"/>
                <a:cs typeface="Times New Roman"/>
                <a:sym typeface="Times New Roman"/>
              </a:rPr>
              <a:t>MATHEMATICS FOR INTELLIGENT SYSTEMS-6</a:t>
            </a:r>
            <a:endParaRPr/>
          </a:p>
          <a:p>
            <a:pPr marL="0" marR="0" lvl="0" indent="0" algn="ctr" rtl="0">
              <a:lnSpc>
                <a:spcPct val="100000"/>
              </a:lnSpc>
              <a:spcBef>
                <a:spcPts val="0"/>
              </a:spcBef>
              <a:spcAft>
                <a:spcPts val="0"/>
              </a:spcAft>
              <a:buClr>
                <a:srgbClr val="000000"/>
              </a:buClr>
              <a:buSzPts val="2800"/>
              <a:buFont typeface="Arial"/>
              <a:buNone/>
            </a:pPr>
            <a:endParaRPr sz="2800" b="1" i="0" u="none" strike="noStrike" cap="none">
              <a:solidFill>
                <a:srgbClr val="007E64"/>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GB" sz="2400" b="1" i="0" u="none" strike="noStrike" cap="none">
                <a:solidFill>
                  <a:srgbClr val="000000"/>
                </a:solidFill>
                <a:latin typeface="Times New Roman"/>
                <a:ea typeface="Times New Roman"/>
                <a:cs typeface="Times New Roman"/>
                <a:sym typeface="Times New Roman"/>
              </a:rPr>
              <a:t>GNN for Node Classification</a:t>
            </a:r>
            <a:endParaRPr sz="2400" b="1" i="0" u="none" strike="noStrike" cap="none">
              <a:solidFill>
                <a:srgbClr val="000000"/>
              </a:solidFill>
              <a:latin typeface="Times New Roman"/>
              <a:ea typeface="Times New Roman"/>
              <a:cs typeface="Times New Roman"/>
              <a:sym typeface="Times New Roman"/>
            </a:endParaRPr>
          </a:p>
        </p:txBody>
      </p:sp>
      <p:sp>
        <p:nvSpPr>
          <p:cNvPr id="98" name="Google Shape;98;p23"/>
          <p:cNvSpPr txBox="1"/>
          <p:nvPr/>
        </p:nvSpPr>
        <p:spPr>
          <a:xfrm>
            <a:off x="4830536" y="3475498"/>
            <a:ext cx="3940518" cy="149653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Source Code Pro"/>
              <a:buNone/>
            </a:pPr>
            <a:r>
              <a:rPr lang="en-GB" sz="1800" b="1" i="0" u="none" strike="noStrike" cap="none">
                <a:solidFill>
                  <a:srgbClr val="000000"/>
                </a:solidFill>
                <a:latin typeface="Times New Roman"/>
                <a:ea typeface="Times New Roman"/>
                <a:cs typeface="Times New Roman"/>
                <a:sym typeface="Times New Roman"/>
              </a:rPr>
              <a:t>TEAM 3</a:t>
            </a:r>
            <a:endParaRPr/>
          </a:p>
          <a:p>
            <a:pPr marL="0" marR="0" lvl="0" indent="0" algn="l" rtl="0">
              <a:lnSpc>
                <a:spcPct val="100000"/>
              </a:lnSpc>
              <a:spcBef>
                <a:spcPts val="0"/>
              </a:spcBef>
              <a:spcAft>
                <a:spcPts val="0"/>
              </a:spcAft>
              <a:buClr>
                <a:srgbClr val="000000"/>
              </a:buClr>
              <a:buSzPts val="1800"/>
              <a:buFont typeface="Source Code Pro"/>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Source Code Pro"/>
              <a:buNone/>
            </a:pPr>
            <a:r>
              <a:rPr lang="en-GB" sz="1400" b="0" i="0" u="none" strike="noStrike" cap="none">
                <a:solidFill>
                  <a:srgbClr val="000000"/>
                </a:solidFill>
                <a:latin typeface="Times New Roman"/>
                <a:ea typeface="Times New Roman"/>
                <a:cs typeface="Times New Roman"/>
                <a:sym typeface="Times New Roman"/>
              </a:rPr>
              <a:t>CB.EN.U4AIE19003	     Adhithan P</a:t>
            </a:r>
            <a:endParaRPr/>
          </a:p>
          <a:p>
            <a:pPr marL="0" marR="0" lvl="0" indent="0" algn="l" rtl="0">
              <a:lnSpc>
                <a:spcPct val="100000"/>
              </a:lnSpc>
              <a:spcBef>
                <a:spcPts val="0"/>
              </a:spcBef>
              <a:spcAft>
                <a:spcPts val="0"/>
              </a:spcAft>
              <a:buClr>
                <a:srgbClr val="000000"/>
              </a:buClr>
              <a:buSzPts val="1800"/>
              <a:buFont typeface="Source Code Pro"/>
              <a:buNone/>
            </a:pPr>
            <a:r>
              <a:rPr lang="en-GB" sz="1400" b="0" i="0" u="none" strike="noStrike" cap="none">
                <a:solidFill>
                  <a:srgbClr val="000000"/>
                </a:solidFill>
                <a:latin typeface="Times New Roman"/>
                <a:ea typeface="Times New Roman"/>
                <a:cs typeface="Times New Roman"/>
                <a:sym typeface="Times New Roman"/>
              </a:rPr>
              <a:t>CB.EN.U4AIE19011	     Anuvarshini S P</a:t>
            </a:r>
            <a:endParaRPr/>
          </a:p>
          <a:p>
            <a:pPr marL="0" marR="0" lvl="0" indent="0" algn="l" rtl="0">
              <a:lnSpc>
                <a:spcPct val="100000"/>
              </a:lnSpc>
              <a:spcBef>
                <a:spcPts val="0"/>
              </a:spcBef>
              <a:spcAft>
                <a:spcPts val="0"/>
              </a:spcAft>
              <a:buClr>
                <a:srgbClr val="000000"/>
              </a:buClr>
              <a:buSzPts val="1800"/>
              <a:buFont typeface="Source Code Pro"/>
              <a:buNone/>
            </a:pPr>
            <a:r>
              <a:rPr lang="en-GB" sz="1400" b="0" i="0" u="none" strike="noStrike" cap="none">
                <a:solidFill>
                  <a:srgbClr val="000000"/>
                </a:solidFill>
                <a:latin typeface="Times New Roman"/>
                <a:ea typeface="Times New Roman"/>
                <a:cs typeface="Times New Roman"/>
                <a:sym typeface="Times New Roman"/>
              </a:rPr>
              <a:t>CB.EN.U4AIE19033	     Kabilan N</a:t>
            </a:r>
            <a:endParaRPr/>
          </a:p>
          <a:p>
            <a:pPr marL="0" marR="0" lvl="0" indent="0" algn="l" rtl="0">
              <a:lnSpc>
                <a:spcPct val="100000"/>
              </a:lnSpc>
              <a:spcBef>
                <a:spcPts val="0"/>
              </a:spcBef>
              <a:spcAft>
                <a:spcPts val="0"/>
              </a:spcAft>
              <a:buClr>
                <a:srgbClr val="000000"/>
              </a:buClr>
              <a:buSzPts val="1800"/>
              <a:buFont typeface="Source Code Pro"/>
              <a:buNone/>
            </a:pPr>
            <a:r>
              <a:rPr lang="en-GB" sz="1400" b="0" i="0" u="none" strike="noStrike" cap="none">
                <a:solidFill>
                  <a:srgbClr val="000000"/>
                </a:solidFill>
                <a:latin typeface="Times New Roman"/>
                <a:ea typeface="Times New Roman"/>
                <a:cs typeface="Times New Roman"/>
                <a:sym typeface="Times New Roman"/>
              </a:rPr>
              <a:t>CB.EN.U4AIE19061            Sivamaran M A 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32"/>
          <p:cNvSpPr txBox="1"/>
          <p:nvPr/>
        </p:nvSpPr>
        <p:spPr>
          <a:xfrm>
            <a:off x="342751" y="383386"/>
            <a:ext cx="79287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200" b="1">
                <a:solidFill>
                  <a:srgbClr val="007E64"/>
                </a:solidFill>
                <a:latin typeface="Calibri"/>
                <a:ea typeface="Calibri"/>
                <a:cs typeface="Calibri"/>
                <a:sym typeface="Calibri"/>
              </a:rPr>
              <a:t>Advantages of GNN over CNN</a:t>
            </a:r>
            <a:endParaRPr sz="2200" b="1" i="0" u="none" strike="noStrike" cap="none">
              <a:solidFill>
                <a:srgbClr val="007E64"/>
              </a:solidFill>
              <a:latin typeface="Calibri"/>
              <a:ea typeface="Calibri"/>
              <a:cs typeface="Calibri"/>
              <a:sym typeface="Calibri"/>
            </a:endParaRPr>
          </a:p>
        </p:txBody>
      </p:sp>
      <p:sp>
        <p:nvSpPr>
          <p:cNvPr id="192" name="Google Shape;192;p32"/>
          <p:cNvSpPr txBox="1"/>
          <p:nvPr/>
        </p:nvSpPr>
        <p:spPr>
          <a:xfrm>
            <a:off x="649904" y="4728032"/>
            <a:ext cx="8138916" cy="4154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193" name="Google Shape;193;p32"/>
          <p:cNvSpPr txBox="1"/>
          <p:nvPr/>
        </p:nvSpPr>
        <p:spPr>
          <a:xfrm>
            <a:off x="0" y="4835723"/>
            <a:ext cx="9144000" cy="338554"/>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grpSp>
        <p:nvGrpSpPr>
          <p:cNvPr id="194" name="Google Shape;194;p32"/>
          <p:cNvGrpSpPr/>
          <p:nvPr/>
        </p:nvGrpSpPr>
        <p:grpSpPr>
          <a:xfrm>
            <a:off x="649900" y="2544088"/>
            <a:ext cx="3618000" cy="2207825"/>
            <a:chOff x="649900" y="2667275"/>
            <a:chExt cx="3618000" cy="2207825"/>
          </a:xfrm>
        </p:grpSpPr>
        <p:sp>
          <p:nvSpPr>
            <p:cNvPr id="195" name="Google Shape;195;p32"/>
            <p:cNvSpPr txBox="1"/>
            <p:nvPr/>
          </p:nvSpPr>
          <p:spPr>
            <a:xfrm>
              <a:off x="1514650" y="2667275"/>
              <a:ext cx="1155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a:latin typeface="Calibri"/>
                  <a:ea typeface="Calibri"/>
                  <a:cs typeface="Calibri"/>
                  <a:sym typeface="Calibri"/>
                </a:rPr>
                <a:t>Graph</a:t>
              </a:r>
              <a:endParaRPr sz="1800">
                <a:latin typeface="Calibri"/>
                <a:ea typeface="Calibri"/>
                <a:cs typeface="Calibri"/>
                <a:sym typeface="Calibri"/>
              </a:endParaRPr>
            </a:p>
          </p:txBody>
        </p:sp>
        <p:sp>
          <p:nvSpPr>
            <p:cNvPr id="196" name="Google Shape;196;p32"/>
            <p:cNvSpPr txBox="1"/>
            <p:nvPr/>
          </p:nvSpPr>
          <p:spPr>
            <a:xfrm>
              <a:off x="649900" y="3212800"/>
              <a:ext cx="3618000" cy="1662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Calibri"/>
                <a:buChar char="●"/>
              </a:pPr>
              <a:r>
                <a:rPr lang="en-GB" sz="1600">
                  <a:latin typeface="Calibri"/>
                  <a:ea typeface="Calibri"/>
                  <a:cs typeface="Calibri"/>
                  <a:sym typeface="Calibri"/>
                </a:rPr>
                <a:t>Arbitrary Size(size independent)</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GB" sz="1600">
                  <a:latin typeface="Calibri"/>
                  <a:ea typeface="Calibri"/>
                  <a:cs typeface="Calibri"/>
                  <a:sym typeface="Calibri"/>
                </a:rPr>
                <a:t>Complex Topology (no spatial locality)</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GB" sz="1600">
                  <a:latin typeface="Calibri"/>
                  <a:ea typeface="Calibri"/>
                  <a:cs typeface="Calibri"/>
                  <a:sym typeface="Calibri"/>
                </a:rPr>
                <a:t>Non-Euclidean Space</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GB" sz="1600">
                  <a:latin typeface="Calibri"/>
                  <a:ea typeface="Calibri"/>
                  <a:cs typeface="Calibri"/>
                  <a:sym typeface="Calibri"/>
                </a:rPr>
                <a:t>Permutation Invariant(No fixed node ordering) - Isomorphism</a:t>
              </a:r>
              <a:endParaRPr sz="1600">
                <a:latin typeface="Calibri"/>
                <a:ea typeface="Calibri"/>
                <a:cs typeface="Calibri"/>
                <a:sym typeface="Calibri"/>
              </a:endParaRPr>
            </a:p>
          </p:txBody>
        </p:sp>
      </p:grpSp>
      <p:grpSp>
        <p:nvGrpSpPr>
          <p:cNvPr id="197" name="Google Shape;197;p32"/>
          <p:cNvGrpSpPr/>
          <p:nvPr/>
        </p:nvGrpSpPr>
        <p:grpSpPr>
          <a:xfrm>
            <a:off x="4876525" y="2602738"/>
            <a:ext cx="3912300" cy="2125275"/>
            <a:chOff x="4876525" y="2516325"/>
            <a:chExt cx="3912300" cy="2125275"/>
          </a:xfrm>
        </p:grpSpPr>
        <p:sp>
          <p:nvSpPr>
            <p:cNvPr id="198" name="Google Shape;198;p32"/>
            <p:cNvSpPr txBox="1"/>
            <p:nvPr/>
          </p:nvSpPr>
          <p:spPr>
            <a:xfrm>
              <a:off x="5372250" y="2516325"/>
              <a:ext cx="2746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latin typeface="Calibri"/>
                  <a:ea typeface="Calibri"/>
                  <a:cs typeface="Calibri"/>
                  <a:sym typeface="Calibri"/>
                </a:rPr>
                <a:t>Traditional Neural Network</a:t>
              </a:r>
              <a:endParaRPr sz="1500">
                <a:latin typeface="Calibri"/>
                <a:ea typeface="Calibri"/>
                <a:cs typeface="Calibri"/>
                <a:sym typeface="Calibri"/>
              </a:endParaRPr>
            </a:p>
          </p:txBody>
        </p:sp>
        <p:sp>
          <p:nvSpPr>
            <p:cNvPr id="199" name="Google Shape;199;p32"/>
            <p:cNvSpPr txBox="1"/>
            <p:nvPr/>
          </p:nvSpPr>
          <p:spPr>
            <a:xfrm>
              <a:off x="4876525" y="3225600"/>
              <a:ext cx="3912300" cy="14160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Calibri"/>
                <a:buChar char="●"/>
              </a:pPr>
              <a:r>
                <a:rPr lang="en-GB" sz="1600">
                  <a:latin typeface="Calibri"/>
                  <a:ea typeface="Calibri"/>
                  <a:cs typeface="Calibri"/>
                  <a:sym typeface="Calibri"/>
                </a:rPr>
                <a:t>Fixed Size</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GB" sz="1600">
                  <a:latin typeface="Calibri"/>
                  <a:ea typeface="Calibri"/>
                  <a:cs typeface="Calibri"/>
                  <a:sym typeface="Calibri"/>
                </a:rPr>
                <a:t>Grid(spatial locality)</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GB" sz="1600">
                  <a:latin typeface="Calibri"/>
                  <a:ea typeface="Calibri"/>
                  <a:cs typeface="Calibri"/>
                  <a:sym typeface="Calibri"/>
                </a:rPr>
                <a:t>Euclidean Space</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GB" sz="1600">
                  <a:latin typeface="Calibri"/>
                  <a:ea typeface="Calibri"/>
                  <a:cs typeface="Calibri"/>
                  <a:sym typeface="Calibri"/>
                </a:rPr>
                <a:t>DL is designed for grids and sequences</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GB" sz="1600">
                  <a:latin typeface="Calibri"/>
                  <a:ea typeface="Calibri"/>
                  <a:cs typeface="Calibri"/>
                  <a:sym typeface="Calibri"/>
                </a:rPr>
                <a:t>Order matters</a:t>
              </a:r>
              <a:endParaRPr sz="1600">
                <a:latin typeface="Calibri"/>
                <a:ea typeface="Calibri"/>
                <a:cs typeface="Calibri"/>
                <a:sym typeface="Calibri"/>
              </a:endParaRPr>
            </a:p>
          </p:txBody>
        </p:sp>
      </p:grpSp>
      <p:pic>
        <p:nvPicPr>
          <p:cNvPr id="200" name="Google Shape;200;p32"/>
          <p:cNvPicPr preferRelativeResize="0"/>
          <p:nvPr/>
        </p:nvPicPr>
        <p:blipFill>
          <a:blip r:embed="rId3">
            <a:alphaModFix/>
          </a:blip>
          <a:stretch>
            <a:fillRect/>
          </a:stretch>
        </p:blipFill>
        <p:spPr>
          <a:xfrm>
            <a:off x="1915173" y="969212"/>
            <a:ext cx="5843676" cy="147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p:cNvGrpSpPr/>
        <p:nvPr/>
      </p:nvGrpSpPr>
      <p:grpSpPr>
        <a:xfrm>
          <a:off x="0" y="0"/>
          <a:ext cx="0" cy="0"/>
          <a:chOff x="0" y="0"/>
          <a:chExt cx="0" cy="0"/>
        </a:xfrm>
      </p:grpSpPr>
      <p:sp>
        <p:nvSpPr>
          <p:cNvPr id="205" name="Google Shape;205;p33"/>
          <p:cNvSpPr txBox="1"/>
          <p:nvPr/>
        </p:nvSpPr>
        <p:spPr>
          <a:xfrm>
            <a:off x="649904" y="4728032"/>
            <a:ext cx="8138916" cy="4154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206" name="Google Shape;206;p33"/>
          <p:cNvSpPr txBox="1"/>
          <p:nvPr/>
        </p:nvSpPr>
        <p:spPr>
          <a:xfrm>
            <a:off x="0" y="4835723"/>
            <a:ext cx="9144000" cy="338554"/>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207" name="Google Shape;207;p33"/>
          <p:cNvSpPr txBox="1"/>
          <p:nvPr/>
        </p:nvSpPr>
        <p:spPr>
          <a:xfrm>
            <a:off x="1645475" y="1830775"/>
            <a:ext cx="59934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100" b="1">
                <a:solidFill>
                  <a:srgbClr val="007E64"/>
                </a:solidFill>
                <a:latin typeface="Calibri"/>
                <a:ea typeface="Calibri"/>
                <a:cs typeface="Calibri"/>
                <a:sym typeface="Calibri"/>
              </a:rPr>
              <a:t>GRAPH NEURAL NETWORK</a:t>
            </a:r>
            <a:endParaRPr sz="4100" b="1">
              <a:solidFill>
                <a:srgbClr val="007E64"/>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34"/>
          <p:cNvSpPr txBox="1"/>
          <p:nvPr/>
        </p:nvSpPr>
        <p:spPr>
          <a:xfrm>
            <a:off x="649904" y="4728032"/>
            <a:ext cx="8138916" cy="4154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213" name="Google Shape;213;p34"/>
          <p:cNvSpPr txBox="1"/>
          <p:nvPr/>
        </p:nvSpPr>
        <p:spPr>
          <a:xfrm>
            <a:off x="0" y="4835723"/>
            <a:ext cx="9144000" cy="338554"/>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214" name="Google Shape;214;p34"/>
          <p:cNvSpPr txBox="1"/>
          <p:nvPr/>
        </p:nvSpPr>
        <p:spPr>
          <a:xfrm>
            <a:off x="342750" y="375038"/>
            <a:ext cx="8139000" cy="46131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Graph Neural Network is a deep learning approach that can be performed on the inference on the graph-based data.</a:t>
            </a:r>
            <a:endParaRPr>
              <a:latin typeface="Calibri"/>
              <a:ea typeface="Calibri"/>
              <a:cs typeface="Calibri"/>
              <a:sym typeface="Calibri"/>
            </a:endParaRPr>
          </a:p>
          <a:p>
            <a:pPr marL="457200" lvl="0" indent="0" algn="just" rtl="0">
              <a:lnSpc>
                <a:spcPct val="115000"/>
              </a:lnSpc>
              <a:spcBef>
                <a:spcPts val="0"/>
              </a:spcBef>
              <a:spcAft>
                <a:spcPts val="0"/>
              </a:spcAft>
              <a:buNone/>
            </a:pP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GNN mainly focuses on learning the embedding for each node containing information of its neighbors, that can be used in many prediction level tasks like </a:t>
            </a:r>
            <a:endParaRPr>
              <a:latin typeface="Calibri"/>
              <a:ea typeface="Calibri"/>
              <a:cs typeface="Calibri"/>
              <a:sym typeface="Calibri"/>
            </a:endParaRPr>
          </a:p>
          <a:p>
            <a:pPr marL="0" lvl="0" indent="0" algn="just" rtl="0">
              <a:lnSpc>
                <a:spcPct val="115000"/>
              </a:lnSpc>
              <a:spcBef>
                <a:spcPts val="0"/>
              </a:spcBef>
              <a:spcAft>
                <a:spcPts val="0"/>
              </a:spcAft>
              <a:buNone/>
            </a:pPr>
            <a:endParaRPr>
              <a:latin typeface="Calibri"/>
              <a:ea typeface="Calibri"/>
              <a:cs typeface="Calibri"/>
              <a:sym typeface="Calibri"/>
            </a:endParaRPr>
          </a:p>
          <a:p>
            <a:pPr marL="0" lvl="0" indent="0" algn="just" rtl="0">
              <a:lnSpc>
                <a:spcPct val="115000"/>
              </a:lnSpc>
              <a:spcBef>
                <a:spcPts val="0"/>
              </a:spcBef>
              <a:spcAft>
                <a:spcPts val="0"/>
              </a:spcAft>
              <a:buNone/>
            </a:pPr>
            <a:endParaRPr>
              <a:latin typeface="Calibri"/>
              <a:ea typeface="Calibri"/>
              <a:cs typeface="Calibri"/>
              <a:sym typeface="Calibri"/>
            </a:endParaRPr>
          </a:p>
          <a:p>
            <a:pPr marL="0" lvl="0" indent="0" algn="just" rtl="0">
              <a:lnSpc>
                <a:spcPct val="115000"/>
              </a:lnSpc>
              <a:spcBef>
                <a:spcPts val="0"/>
              </a:spcBef>
              <a:spcAft>
                <a:spcPts val="0"/>
              </a:spcAft>
              <a:buNone/>
            </a:pPr>
            <a:endParaRPr>
              <a:latin typeface="Calibri"/>
              <a:ea typeface="Calibri"/>
              <a:cs typeface="Calibri"/>
              <a:sym typeface="Calibri"/>
            </a:endParaRPr>
          </a:p>
          <a:p>
            <a:pPr marL="0" lvl="0" indent="0" algn="just" rtl="0">
              <a:lnSpc>
                <a:spcPct val="115000"/>
              </a:lnSpc>
              <a:spcBef>
                <a:spcPts val="0"/>
              </a:spcBef>
              <a:spcAft>
                <a:spcPts val="0"/>
              </a:spcAft>
              <a:buNone/>
            </a:pPr>
            <a:endParaRPr>
              <a:latin typeface="Calibri"/>
              <a:ea typeface="Calibri"/>
              <a:cs typeface="Calibri"/>
              <a:sym typeface="Calibri"/>
            </a:endParaRPr>
          </a:p>
          <a:p>
            <a:pPr marL="0" lvl="0" indent="0" algn="just" rtl="0">
              <a:lnSpc>
                <a:spcPct val="115000"/>
              </a:lnSpc>
              <a:spcBef>
                <a:spcPts val="0"/>
              </a:spcBef>
              <a:spcAft>
                <a:spcPts val="0"/>
              </a:spcAft>
              <a:buNone/>
            </a:pPr>
            <a:endParaRPr>
              <a:latin typeface="Calibri"/>
              <a:ea typeface="Calibri"/>
              <a:cs typeface="Calibri"/>
              <a:sym typeface="Calibri"/>
            </a:endParaRPr>
          </a:p>
          <a:p>
            <a:pPr marL="0" lvl="0" indent="0" algn="just" rtl="0">
              <a:lnSpc>
                <a:spcPct val="115000"/>
              </a:lnSpc>
              <a:spcBef>
                <a:spcPts val="0"/>
              </a:spcBef>
              <a:spcAft>
                <a:spcPts val="0"/>
              </a:spcAft>
              <a:buNone/>
            </a:pPr>
            <a:endParaRPr>
              <a:latin typeface="Calibri"/>
              <a:ea typeface="Calibri"/>
              <a:cs typeface="Calibri"/>
              <a:sym typeface="Calibri"/>
            </a:endParaRPr>
          </a:p>
          <a:p>
            <a:pPr marL="457200" lvl="0" indent="0" algn="just" rtl="0">
              <a:lnSpc>
                <a:spcPct val="115000"/>
              </a:lnSpc>
              <a:spcBef>
                <a:spcPts val="0"/>
              </a:spcBef>
              <a:spcAft>
                <a:spcPts val="0"/>
              </a:spcAft>
              <a:buNone/>
            </a:pP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GNN takes node features as input and provides node embeddings that contain features of the neighbor nodes as well as the current embedding of the node. </a:t>
            </a:r>
            <a:endParaRPr>
              <a:latin typeface="Calibri"/>
              <a:ea typeface="Calibri"/>
              <a:cs typeface="Calibri"/>
              <a:sym typeface="Calibri"/>
            </a:endParaRPr>
          </a:p>
          <a:p>
            <a:pPr marL="457200" lvl="0" indent="0" algn="just" rtl="0">
              <a:lnSpc>
                <a:spcPct val="115000"/>
              </a:lnSpc>
              <a:spcBef>
                <a:spcPts val="0"/>
              </a:spcBef>
              <a:spcAft>
                <a:spcPts val="0"/>
              </a:spcAft>
              <a:buNone/>
            </a:pP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Basically we map nodes so that similarity in the embedding space approximates similarity in the network.</a:t>
            </a:r>
            <a:endParaRPr>
              <a:latin typeface="Calibri"/>
              <a:ea typeface="Calibri"/>
              <a:cs typeface="Calibri"/>
              <a:sym typeface="Calibri"/>
            </a:endParaRPr>
          </a:p>
          <a:p>
            <a:pPr marL="457200" lvl="0" indent="0" algn="just" rtl="0">
              <a:lnSpc>
                <a:spcPct val="115000"/>
              </a:lnSpc>
              <a:spcBef>
                <a:spcPts val="0"/>
              </a:spcBef>
              <a:spcAft>
                <a:spcPts val="0"/>
              </a:spcAft>
              <a:buNone/>
            </a:pPr>
            <a:endParaRPr>
              <a:latin typeface="Calibri"/>
              <a:ea typeface="Calibri"/>
              <a:cs typeface="Calibri"/>
              <a:sym typeface="Calibri"/>
            </a:endParaRPr>
          </a:p>
        </p:txBody>
      </p:sp>
      <p:sp>
        <p:nvSpPr>
          <p:cNvPr id="215" name="Google Shape;215;p34"/>
          <p:cNvSpPr txBox="1"/>
          <p:nvPr/>
        </p:nvSpPr>
        <p:spPr>
          <a:xfrm>
            <a:off x="2657925" y="1831913"/>
            <a:ext cx="3000000" cy="13914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Node classification</a:t>
            </a: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Community detection</a:t>
            </a: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Link prediction</a:t>
            </a: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Graph classification</a:t>
            </a: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Network visualization.</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35"/>
          <p:cNvSpPr txBox="1"/>
          <p:nvPr/>
        </p:nvSpPr>
        <p:spPr>
          <a:xfrm>
            <a:off x="649904" y="4728032"/>
            <a:ext cx="8138916" cy="4154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221" name="Google Shape;221;p35"/>
          <p:cNvSpPr txBox="1"/>
          <p:nvPr/>
        </p:nvSpPr>
        <p:spPr>
          <a:xfrm>
            <a:off x="0" y="4835723"/>
            <a:ext cx="9144000" cy="338554"/>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222" name="Google Shape;222;p35"/>
          <p:cNvSpPr txBox="1"/>
          <p:nvPr/>
        </p:nvSpPr>
        <p:spPr>
          <a:xfrm>
            <a:off x="342751" y="263486"/>
            <a:ext cx="7928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000" b="1">
                <a:solidFill>
                  <a:srgbClr val="007E64"/>
                </a:solidFill>
                <a:latin typeface="Calibri"/>
                <a:ea typeface="Calibri"/>
                <a:cs typeface="Calibri"/>
                <a:sym typeface="Calibri"/>
              </a:rPr>
              <a:t>Graph Convolution </a:t>
            </a:r>
            <a:endParaRPr sz="2000" b="1" i="0" u="none" strike="noStrike" cap="none">
              <a:solidFill>
                <a:srgbClr val="007E64"/>
              </a:solidFill>
              <a:latin typeface="Calibri"/>
              <a:ea typeface="Calibri"/>
              <a:cs typeface="Calibri"/>
              <a:sym typeface="Calibri"/>
            </a:endParaRPr>
          </a:p>
        </p:txBody>
      </p:sp>
      <p:sp>
        <p:nvSpPr>
          <p:cNvPr id="223" name="Google Shape;223;p35"/>
          <p:cNvSpPr txBox="1"/>
          <p:nvPr/>
        </p:nvSpPr>
        <p:spPr>
          <a:xfrm>
            <a:off x="342750" y="787975"/>
            <a:ext cx="8649900" cy="33741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SzPts val="1400"/>
              <a:buChar char="●"/>
            </a:pPr>
            <a:r>
              <a:rPr lang="en-GB">
                <a:latin typeface="Calibri"/>
                <a:ea typeface="Calibri"/>
                <a:cs typeface="Calibri"/>
                <a:sym typeface="Calibri"/>
              </a:rPr>
              <a:t>The term ‘</a:t>
            </a:r>
            <a:r>
              <a:rPr lang="en-GB" b="1">
                <a:latin typeface="Calibri"/>
                <a:ea typeface="Calibri"/>
                <a:cs typeface="Calibri"/>
                <a:sym typeface="Calibri"/>
              </a:rPr>
              <a:t>convolution</a:t>
            </a:r>
            <a:r>
              <a:rPr lang="en-GB">
                <a:latin typeface="Calibri"/>
                <a:ea typeface="Calibri"/>
                <a:cs typeface="Calibri"/>
                <a:sym typeface="Calibri"/>
              </a:rPr>
              <a:t>’ in Graph Convolutional Networks is similar to Convolutional Neural Networks in terms of </a:t>
            </a:r>
            <a:r>
              <a:rPr lang="en-GB" b="1">
                <a:latin typeface="Calibri"/>
                <a:ea typeface="Calibri"/>
                <a:cs typeface="Calibri"/>
                <a:sym typeface="Calibri"/>
              </a:rPr>
              <a:t>weight sharing</a:t>
            </a:r>
            <a:r>
              <a:rPr lang="en-GB">
                <a:latin typeface="Calibri"/>
                <a:ea typeface="Calibri"/>
                <a:cs typeface="Calibri"/>
                <a:sym typeface="Calibri"/>
              </a:rPr>
              <a:t>.</a:t>
            </a:r>
            <a:endParaRPr>
              <a:latin typeface="Calibri"/>
              <a:ea typeface="Calibri"/>
              <a:cs typeface="Calibri"/>
              <a:sym typeface="Calibri"/>
            </a:endParaRPr>
          </a:p>
          <a:p>
            <a:pPr marL="457200" lvl="0" indent="0" algn="just" rtl="0">
              <a:lnSpc>
                <a:spcPct val="115000"/>
              </a:lnSpc>
              <a:spcBef>
                <a:spcPts val="0"/>
              </a:spcBef>
              <a:spcAft>
                <a:spcPts val="0"/>
              </a:spcAft>
              <a:buNone/>
            </a:pP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GCNs are the generalized version of CNN that can work on data with underlying non-regular structures.</a:t>
            </a:r>
            <a:endParaRPr>
              <a:latin typeface="Calibri"/>
              <a:ea typeface="Calibri"/>
              <a:cs typeface="Calibri"/>
              <a:sym typeface="Calibri"/>
            </a:endParaRPr>
          </a:p>
          <a:p>
            <a:pPr marL="457200" lvl="0" indent="0" algn="just" rtl="0">
              <a:lnSpc>
                <a:spcPct val="115000"/>
              </a:lnSpc>
              <a:spcBef>
                <a:spcPts val="0"/>
              </a:spcBef>
              <a:spcAft>
                <a:spcPts val="0"/>
              </a:spcAft>
              <a:buNone/>
            </a:pPr>
            <a:endParaRPr>
              <a:latin typeface="Calibri"/>
              <a:ea typeface="Calibri"/>
              <a:cs typeface="Calibri"/>
              <a:sym typeface="Calibri"/>
            </a:endParaRPr>
          </a:p>
          <a:p>
            <a:pPr marL="457200" lvl="0" indent="-317500" algn="just" rtl="0">
              <a:lnSpc>
                <a:spcPct val="115000"/>
              </a:lnSpc>
              <a:spcBef>
                <a:spcPts val="0"/>
              </a:spcBef>
              <a:spcAft>
                <a:spcPts val="0"/>
              </a:spcAft>
              <a:buSzPts val="1400"/>
              <a:buChar char="●"/>
            </a:pPr>
            <a:r>
              <a:rPr lang="en-GB">
                <a:latin typeface="Calibri"/>
                <a:ea typeface="Calibri"/>
                <a:cs typeface="Calibri"/>
                <a:sym typeface="Calibri"/>
              </a:rPr>
              <a:t>CNNs can operate on regular (</a:t>
            </a:r>
            <a:r>
              <a:rPr lang="en-GB" b="1">
                <a:latin typeface="Calibri"/>
                <a:ea typeface="Calibri"/>
                <a:cs typeface="Calibri"/>
                <a:sym typeface="Calibri"/>
              </a:rPr>
              <a:t>Euclidean</a:t>
            </a:r>
            <a:r>
              <a:rPr lang="en-GB">
                <a:latin typeface="Calibri"/>
                <a:ea typeface="Calibri"/>
                <a:cs typeface="Calibri"/>
                <a:sym typeface="Calibri"/>
              </a:rPr>
              <a:t>) structured data, while GNNs are the generalized version of CNNs where the numbers of nodes connections vary and the nodes are unordered (irregular or </a:t>
            </a:r>
            <a:r>
              <a:rPr lang="en-GB" b="1">
                <a:latin typeface="Calibri"/>
                <a:ea typeface="Calibri"/>
                <a:cs typeface="Calibri"/>
                <a:sym typeface="Calibri"/>
              </a:rPr>
              <a:t>non-Euclidean</a:t>
            </a:r>
            <a:r>
              <a:rPr lang="en-GB">
                <a:latin typeface="Calibri"/>
                <a:ea typeface="Calibri"/>
                <a:cs typeface="Calibri"/>
                <a:sym typeface="Calibri"/>
              </a:rPr>
              <a:t> structured data).</a:t>
            </a:r>
            <a:endParaRPr>
              <a:latin typeface="Calibri"/>
              <a:ea typeface="Calibri"/>
              <a:cs typeface="Calibri"/>
              <a:sym typeface="Calibri"/>
            </a:endParaRPr>
          </a:p>
          <a:p>
            <a:pPr marL="457200" lvl="0" indent="0" algn="just" rtl="0">
              <a:lnSpc>
                <a:spcPct val="115000"/>
              </a:lnSpc>
              <a:spcBef>
                <a:spcPts val="0"/>
              </a:spcBef>
              <a:spcAft>
                <a:spcPts val="0"/>
              </a:spcAft>
              <a:buNone/>
            </a:pP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In GCN, the model learns the features by inspecting neighboring nodes and creates embedding from the relationship between nodes.</a:t>
            </a:r>
            <a:endParaRPr>
              <a:latin typeface="Calibri"/>
              <a:ea typeface="Calibri"/>
              <a:cs typeface="Calibri"/>
              <a:sym typeface="Calibri"/>
            </a:endParaRPr>
          </a:p>
          <a:p>
            <a:pPr marL="457200" lvl="0" indent="0" algn="just" rtl="0">
              <a:lnSpc>
                <a:spcPct val="115000"/>
              </a:lnSpc>
              <a:spcBef>
                <a:spcPts val="0"/>
              </a:spcBef>
              <a:spcAft>
                <a:spcPts val="0"/>
              </a:spcAft>
              <a:buNone/>
            </a:pP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GCNs can be categorized into 2 major algorithms: </a:t>
            </a:r>
            <a:endParaRPr>
              <a:latin typeface="Calibri"/>
              <a:ea typeface="Calibri"/>
              <a:cs typeface="Calibri"/>
              <a:sym typeface="Calibri"/>
            </a:endParaRPr>
          </a:p>
        </p:txBody>
      </p:sp>
      <p:sp>
        <p:nvSpPr>
          <p:cNvPr id="224" name="Google Shape;224;p35"/>
          <p:cNvSpPr txBox="1"/>
          <p:nvPr/>
        </p:nvSpPr>
        <p:spPr>
          <a:xfrm>
            <a:off x="1999675" y="4119925"/>
            <a:ext cx="4526400" cy="684900"/>
          </a:xfrm>
          <a:prstGeom prst="rect">
            <a:avLst/>
          </a:prstGeom>
          <a:noFill/>
          <a:ln>
            <a:noFill/>
          </a:ln>
        </p:spPr>
        <p:txBody>
          <a:bodyPr spcFirstLastPara="1" wrap="square" lIns="91425" tIns="91425" rIns="91425" bIns="91425" anchor="t" anchorCtr="0">
            <a:spAutoFit/>
          </a:bodyPr>
          <a:lstStyle/>
          <a:p>
            <a:pPr marL="457200" lvl="0" indent="-311150" algn="just" rtl="0">
              <a:lnSpc>
                <a:spcPct val="150000"/>
              </a:lnSpc>
              <a:spcBef>
                <a:spcPts val="0"/>
              </a:spcBef>
              <a:spcAft>
                <a:spcPts val="0"/>
              </a:spcAft>
              <a:buSzPts val="1300"/>
              <a:buFont typeface="Calibri"/>
              <a:buChar char="●"/>
            </a:pPr>
            <a:r>
              <a:rPr lang="en-GB" sz="1300">
                <a:latin typeface="Calibri"/>
                <a:ea typeface="Calibri"/>
                <a:cs typeface="Calibri"/>
                <a:sym typeface="Calibri"/>
              </a:rPr>
              <a:t>Spatial Graph Convolutional Networks </a:t>
            </a:r>
            <a:endParaRPr sz="1300">
              <a:latin typeface="Calibri"/>
              <a:ea typeface="Calibri"/>
              <a:cs typeface="Calibri"/>
              <a:sym typeface="Calibri"/>
            </a:endParaRPr>
          </a:p>
          <a:p>
            <a:pPr marL="457200" lvl="0" indent="-311150" algn="just" rtl="0">
              <a:lnSpc>
                <a:spcPct val="150000"/>
              </a:lnSpc>
              <a:spcBef>
                <a:spcPts val="0"/>
              </a:spcBef>
              <a:spcAft>
                <a:spcPts val="0"/>
              </a:spcAft>
              <a:buSzPts val="1300"/>
              <a:buFont typeface="Calibri"/>
              <a:buChar char="●"/>
            </a:pPr>
            <a:r>
              <a:rPr lang="en-GB" sz="1300">
                <a:latin typeface="Calibri"/>
                <a:ea typeface="Calibri"/>
                <a:cs typeface="Calibri"/>
                <a:sym typeface="Calibri"/>
              </a:rPr>
              <a:t>Spectral Graph Convolutional Networks.</a:t>
            </a:r>
            <a:endParaRPr sz="13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36"/>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230" name="Google Shape;230;p36"/>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231" name="Google Shape;231;p36"/>
          <p:cNvSpPr txBox="1"/>
          <p:nvPr/>
        </p:nvSpPr>
        <p:spPr>
          <a:xfrm>
            <a:off x="342751" y="317986"/>
            <a:ext cx="7928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000" b="1">
                <a:solidFill>
                  <a:srgbClr val="007E64"/>
                </a:solidFill>
                <a:latin typeface="Calibri"/>
                <a:ea typeface="Calibri"/>
                <a:cs typeface="Calibri"/>
                <a:sym typeface="Calibri"/>
              </a:rPr>
              <a:t>GRAPH FILTERING: </a:t>
            </a:r>
            <a:r>
              <a:rPr lang="en-GB" sz="2000" b="1">
                <a:solidFill>
                  <a:schemeClr val="accent1"/>
                </a:solidFill>
                <a:latin typeface="Calibri"/>
                <a:ea typeface="Calibri"/>
                <a:cs typeface="Calibri"/>
                <a:sym typeface="Calibri"/>
              </a:rPr>
              <a:t>Refines node feature vectors</a:t>
            </a:r>
            <a:endParaRPr sz="2000" b="1" i="0" u="none" strike="noStrike" cap="none">
              <a:solidFill>
                <a:schemeClr val="accent1"/>
              </a:solidFill>
              <a:latin typeface="Calibri"/>
              <a:ea typeface="Calibri"/>
              <a:cs typeface="Calibri"/>
              <a:sym typeface="Calibri"/>
            </a:endParaRPr>
          </a:p>
        </p:txBody>
      </p:sp>
      <p:pic>
        <p:nvPicPr>
          <p:cNvPr id="232" name="Google Shape;232;p36"/>
          <p:cNvPicPr preferRelativeResize="0"/>
          <p:nvPr/>
        </p:nvPicPr>
        <p:blipFill>
          <a:blip r:embed="rId3">
            <a:alphaModFix/>
          </a:blip>
          <a:stretch>
            <a:fillRect/>
          </a:stretch>
        </p:blipFill>
        <p:spPr>
          <a:xfrm>
            <a:off x="414513" y="719236"/>
            <a:ext cx="7856932" cy="3705046"/>
          </a:xfrm>
          <a:prstGeom prst="rect">
            <a:avLst/>
          </a:prstGeom>
          <a:noFill/>
          <a:ln>
            <a:noFill/>
          </a:ln>
        </p:spPr>
      </p:pic>
      <p:pic>
        <p:nvPicPr>
          <p:cNvPr id="233" name="Google Shape;233;p36"/>
          <p:cNvPicPr preferRelativeResize="0"/>
          <p:nvPr/>
        </p:nvPicPr>
        <p:blipFill>
          <a:blip r:embed="rId4">
            <a:alphaModFix/>
          </a:blip>
          <a:stretch>
            <a:fillRect/>
          </a:stretch>
        </p:blipFill>
        <p:spPr>
          <a:xfrm>
            <a:off x="518525" y="4314800"/>
            <a:ext cx="3438525" cy="371475"/>
          </a:xfrm>
          <a:prstGeom prst="rect">
            <a:avLst/>
          </a:prstGeom>
          <a:noFill/>
          <a:ln>
            <a:noFill/>
          </a:ln>
        </p:spPr>
      </p:pic>
      <p:pic>
        <p:nvPicPr>
          <p:cNvPr id="234" name="Google Shape;234;p36"/>
          <p:cNvPicPr preferRelativeResize="0"/>
          <p:nvPr/>
        </p:nvPicPr>
        <p:blipFill>
          <a:blip r:embed="rId5">
            <a:alphaModFix/>
          </a:blip>
          <a:stretch>
            <a:fillRect/>
          </a:stretch>
        </p:blipFill>
        <p:spPr>
          <a:xfrm>
            <a:off x="5189500" y="4324325"/>
            <a:ext cx="3714750" cy="352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8"/>
        <p:cNvGrpSpPr/>
        <p:nvPr/>
      </p:nvGrpSpPr>
      <p:grpSpPr>
        <a:xfrm>
          <a:off x="0" y="0"/>
          <a:ext cx="0" cy="0"/>
          <a:chOff x="0" y="0"/>
          <a:chExt cx="0" cy="0"/>
        </a:xfrm>
      </p:grpSpPr>
      <p:sp>
        <p:nvSpPr>
          <p:cNvPr id="239" name="Google Shape;239;p37"/>
          <p:cNvSpPr txBox="1"/>
          <p:nvPr/>
        </p:nvSpPr>
        <p:spPr>
          <a:xfrm>
            <a:off x="342751" y="317986"/>
            <a:ext cx="7928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000" b="1">
                <a:solidFill>
                  <a:srgbClr val="007E64"/>
                </a:solidFill>
                <a:latin typeface="Calibri"/>
                <a:ea typeface="Calibri"/>
                <a:cs typeface="Calibri"/>
                <a:sym typeface="Calibri"/>
              </a:rPr>
              <a:t>GRAPH POOLING: </a:t>
            </a:r>
            <a:r>
              <a:rPr lang="en-GB" sz="2000" b="1">
                <a:solidFill>
                  <a:schemeClr val="accent1"/>
                </a:solidFill>
                <a:latin typeface="Calibri"/>
                <a:ea typeface="Calibri"/>
                <a:cs typeface="Calibri"/>
                <a:sym typeface="Calibri"/>
              </a:rPr>
              <a:t>Dimension Reduction</a:t>
            </a:r>
            <a:endParaRPr sz="2000" b="1" i="0" u="none" strike="noStrike" cap="none">
              <a:solidFill>
                <a:schemeClr val="accent1"/>
              </a:solidFill>
              <a:latin typeface="Calibri"/>
              <a:ea typeface="Calibri"/>
              <a:cs typeface="Calibri"/>
              <a:sym typeface="Calibri"/>
            </a:endParaRPr>
          </a:p>
        </p:txBody>
      </p:sp>
      <p:sp>
        <p:nvSpPr>
          <p:cNvPr id="240" name="Google Shape;240;p37"/>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241" name="Google Shape;241;p37"/>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pic>
        <p:nvPicPr>
          <p:cNvPr id="242" name="Google Shape;242;p37"/>
          <p:cNvPicPr preferRelativeResize="0"/>
          <p:nvPr/>
        </p:nvPicPr>
        <p:blipFill>
          <a:blip r:embed="rId3">
            <a:alphaModFix/>
          </a:blip>
          <a:stretch>
            <a:fillRect/>
          </a:stretch>
        </p:blipFill>
        <p:spPr>
          <a:xfrm>
            <a:off x="649900" y="924436"/>
            <a:ext cx="8019783" cy="3705046"/>
          </a:xfrm>
          <a:prstGeom prst="rect">
            <a:avLst/>
          </a:prstGeom>
          <a:noFill/>
          <a:ln>
            <a:noFill/>
          </a:ln>
        </p:spPr>
      </p:pic>
      <p:pic>
        <p:nvPicPr>
          <p:cNvPr id="243" name="Google Shape;243;p37"/>
          <p:cNvPicPr preferRelativeResize="0"/>
          <p:nvPr/>
        </p:nvPicPr>
        <p:blipFill>
          <a:blip r:embed="rId4">
            <a:alphaModFix/>
          </a:blip>
          <a:stretch>
            <a:fillRect/>
          </a:stretch>
        </p:blipFill>
        <p:spPr>
          <a:xfrm>
            <a:off x="1001900" y="4366075"/>
            <a:ext cx="3352800" cy="361950"/>
          </a:xfrm>
          <a:prstGeom prst="rect">
            <a:avLst/>
          </a:prstGeom>
          <a:noFill/>
          <a:ln>
            <a:noFill/>
          </a:ln>
        </p:spPr>
      </p:pic>
      <p:pic>
        <p:nvPicPr>
          <p:cNvPr id="244" name="Google Shape;244;p37"/>
          <p:cNvPicPr preferRelativeResize="0"/>
          <p:nvPr/>
        </p:nvPicPr>
        <p:blipFill>
          <a:blip r:embed="rId5">
            <a:alphaModFix/>
          </a:blip>
          <a:stretch>
            <a:fillRect/>
          </a:stretch>
        </p:blipFill>
        <p:spPr>
          <a:xfrm>
            <a:off x="4234850" y="3970000"/>
            <a:ext cx="4810125" cy="333375"/>
          </a:xfrm>
          <a:prstGeom prst="rect">
            <a:avLst/>
          </a:prstGeom>
          <a:noFill/>
          <a:ln>
            <a:noFill/>
          </a:ln>
        </p:spPr>
      </p:pic>
      <p:sp>
        <p:nvSpPr>
          <p:cNvPr id="245" name="Google Shape;245;p37"/>
          <p:cNvSpPr/>
          <p:nvPr/>
        </p:nvSpPr>
        <p:spPr>
          <a:xfrm>
            <a:off x="8314600" y="3552500"/>
            <a:ext cx="261600" cy="400200"/>
          </a:xfrm>
          <a:prstGeom prst="downArrow">
            <a:avLst>
              <a:gd name="adj1" fmla="val 50000"/>
              <a:gd name="adj2" fmla="val 50000"/>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9"/>
        <p:cNvGrpSpPr/>
        <p:nvPr/>
      </p:nvGrpSpPr>
      <p:grpSpPr>
        <a:xfrm>
          <a:off x="0" y="0"/>
          <a:ext cx="0" cy="0"/>
          <a:chOff x="0" y="0"/>
          <a:chExt cx="0" cy="0"/>
        </a:xfrm>
      </p:grpSpPr>
      <p:sp>
        <p:nvSpPr>
          <p:cNvPr id="250" name="Google Shape;250;p38"/>
          <p:cNvSpPr txBox="1"/>
          <p:nvPr/>
        </p:nvSpPr>
        <p:spPr>
          <a:xfrm>
            <a:off x="342751" y="317986"/>
            <a:ext cx="7928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000" b="1">
                <a:solidFill>
                  <a:srgbClr val="007E64"/>
                </a:solidFill>
                <a:latin typeface="Calibri"/>
                <a:ea typeface="Calibri"/>
                <a:cs typeface="Calibri"/>
                <a:sym typeface="Calibri"/>
              </a:rPr>
              <a:t>Graph approach for Image</a:t>
            </a:r>
            <a:endParaRPr sz="2000" b="1" i="0" u="none" strike="noStrike" cap="none">
              <a:solidFill>
                <a:srgbClr val="007E64"/>
              </a:solidFill>
              <a:latin typeface="Calibri"/>
              <a:ea typeface="Calibri"/>
              <a:cs typeface="Calibri"/>
              <a:sym typeface="Calibri"/>
            </a:endParaRPr>
          </a:p>
        </p:txBody>
      </p:sp>
      <p:sp>
        <p:nvSpPr>
          <p:cNvPr id="251" name="Google Shape;251;p38"/>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252" name="Google Shape;252;p38"/>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253" name="Google Shape;253;p38"/>
          <p:cNvSpPr txBox="1"/>
          <p:nvPr/>
        </p:nvSpPr>
        <p:spPr>
          <a:xfrm>
            <a:off x="342750" y="842100"/>
            <a:ext cx="5802600" cy="38697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Image can be represented as a graph in euclidean space.</a:t>
            </a: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It can be represented as a graph with connection between the adjacent pixels as edges and the pixels as nodes, where the pixel values are the node features</a:t>
            </a:r>
            <a:endParaRPr>
              <a:latin typeface="Calibri"/>
              <a:ea typeface="Calibri"/>
              <a:cs typeface="Calibri"/>
              <a:sym typeface="Calibri"/>
            </a:endParaRPr>
          </a:p>
          <a:p>
            <a:pPr marL="457200" lvl="0" indent="-317500" algn="just" rtl="0">
              <a:lnSpc>
                <a:spcPct val="115000"/>
              </a:lnSpc>
              <a:spcBef>
                <a:spcPts val="0"/>
              </a:spcBef>
              <a:spcAft>
                <a:spcPts val="0"/>
              </a:spcAft>
              <a:buSzPts val="1400"/>
              <a:buChar char="●"/>
            </a:pPr>
            <a:r>
              <a:rPr lang="en-GB">
                <a:latin typeface="Calibri"/>
                <a:ea typeface="Calibri"/>
                <a:cs typeface="Calibri"/>
                <a:sym typeface="Calibri"/>
              </a:rPr>
              <a:t>While convolving we perform a dot product between the grid values and weight matrix. In a more generalized term that dot product is called “</a:t>
            </a:r>
            <a:r>
              <a:rPr lang="en-GB" b="1">
                <a:latin typeface="Calibri"/>
                <a:ea typeface="Calibri"/>
                <a:cs typeface="Calibri"/>
                <a:sym typeface="Calibri"/>
              </a:rPr>
              <a:t>AGGREGATION</a:t>
            </a:r>
            <a:r>
              <a:rPr lang="en-GB">
                <a:latin typeface="Calibri"/>
                <a:ea typeface="Calibri"/>
                <a:cs typeface="Calibri"/>
                <a:sym typeface="Calibri"/>
              </a:rPr>
              <a:t>”.</a:t>
            </a: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The most popular choices for aggregation are averaging, summation and normalization. </a:t>
            </a: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We’ll have the graph with the same structure, but node features will now contain features of neighbors. </a:t>
            </a: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This process of averaging or summation “convolution”, the sliding from one node to another and applying an aggregator operator, updates all the node features. </a:t>
            </a:r>
            <a:endParaRPr>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a:latin typeface="Calibri"/>
                <a:ea typeface="Calibri"/>
                <a:cs typeface="Calibri"/>
                <a:sym typeface="Calibri"/>
              </a:rPr>
              <a:t>Thus, the Graph Convolution is the generalized form of CNN. </a:t>
            </a:r>
            <a:endParaRPr>
              <a:latin typeface="Calibri"/>
              <a:ea typeface="Calibri"/>
              <a:cs typeface="Calibri"/>
              <a:sym typeface="Calibri"/>
            </a:endParaRPr>
          </a:p>
        </p:txBody>
      </p:sp>
      <p:pic>
        <p:nvPicPr>
          <p:cNvPr id="254" name="Google Shape;254;p38"/>
          <p:cNvPicPr preferRelativeResize="0"/>
          <p:nvPr/>
        </p:nvPicPr>
        <p:blipFill>
          <a:blip r:embed="rId3">
            <a:alphaModFix/>
          </a:blip>
          <a:stretch>
            <a:fillRect/>
          </a:stretch>
        </p:blipFill>
        <p:spPr>
          <a:xfrm>
            <a:off x="6557175" y="317975"/>
            <a:ext cx="1967626" cy="1857925"/>
          </a:xfrm>
          <a:prstGeom prst="rect">
            <a:avLst/>
          </a:prstGeom>
          <a:noFill/>
          <a:ln>
            <a:noFill/>
          </a:ln>
        </p:spPr>
      </p:pic>
      <p:pic>
        <p:nvPicPr>
          <p:cNvPr id="255" name="Google Shape;255;p38"/>
          <p:cNvPicPr preferRelativeResize="0"/>
          <p:nvPr/>
        </p:nvPicPr>
        <p:blipFill>
          <a:blip r:embed="rId4">
            <a:alphaModFix/>
          </a:blip>
          <a:stretch>
            <a:fillRect/>
          </a:stretch>
        </p:blipFill>
        <p:spPr>
          <a:xfrm>
            <a:off x="6737250" y="2414775"/>
            <a:ext cx="1826246" cy="20743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9"/>
        <p:cNvGrpSpPr/>
        <p:nvPr/>
      </p:nvGrpSpPr>
      <p:grpSpPr>
        <a:xfrm>
          <a:off x="0" y="0"/>
          <a:ext cx="0" cy="0"/>
          <a:chOff x="0" y="0"/>
          <a:chExt cx="0" cy="0"/>
        </a:xfrm>
      </p:grpSpPr>
      <p:sp>
        <p:nvSpPr>
          <p:cNvPr id="260" name="Google Shape;260;p39"/>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261" name="Google Shape;261;p39"/>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262" name="Google Shape;262;p39"/>
          <p:cNvSpPr txBox="1"/>
          <p:nvPr/>
        </p:nvSpPr>
        <p:spPr>
          <a:xfrm>
            <a:off x="305100" y="316025"/>
            <a:ext cx="7279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rgbClr val="007E64"/>
                </a:solidFill>
                <a:latin typeface="Calibri"/>
                <a:ea typeface="Calibri"/>
                <a:cs typeface="Calibri"/>
                <a:sym typeface="Calibri"/>
              </a:rPr>
              <a:t>TWO IMPORTANT OPERATIONS FOR CREATING EMBEDDING VECTORS</a:t>
            </a:r>
            <a:endParaRPr sz="1600" b="1">
              <a:solidFill>
                <a:srgbClr val="007E64"/>
              </a:solidFill>
              <a:latin typeface="Calibri"/>
              <a:ea typeface="Calibri"/>
              <a:cs typeface="Calibri"/>
              <a:sym typeface="Calibri"/>
            </a:endParaRPr>
          </a:p>
        </p:txBody>
      </p:sp>
      <p:sp>
        <p:nvSpPr>
          <p:cNvPr id="263" name="Google Shape;263;p39"/>
          <p:cNvSpPr txBox="1"/>
          <p:nvPr/>
        </p:nvSpPr>
        <p:spPr>
          <a:xfrm>
            <a:off x="468575" y="962400"/>
            <a:ext cx="8064000" cy="370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dirty="0">
                <a:latin typeface="Calibri"/>
                <a:ea typeface="Calibri"/>
                <a:cs typeface="Calibri"/>
                <a:sym typeface="Calibri"/>
              </a:rPr>
              <a:t>AGGREGATE:</a:t>
            </a:r>
            <a:endParaRPr sz="1700" b="1" dirty="0">
              <a:latin typeface="Calibri"/>
              <a:ea typeface="Calibri"/>
              <a:cs typeface="Calibri"/>
              <a:sym typeface="Calibri"/>
            </a:endParaRPr>
          </a:p>
          <a:p>
            <a:pPr marL="0" lvl="0" indent="0" algn="l" rtl="0">
              <a:spcBef>
                <a:spcPts val="0"/>
              </a:spcBef>
              <a:spcAft>
                <a:spcPts val="0"/>
              </a:spcAft>
              <a:buNone/>
            </a:pPr>
            <a:r>
              <a:rPr lang="en-GB" sz="1500" dirty="0">
                <a:latin typeface="Calibri"/>
                <a:ea typeface="Calibri"/>
                <a:cs typeface="Calibri"/>
                <a:sym typeface="Calibri"/>
              </a:rPr>
              <a:t>	Nodes aggregate information from their </a:t>
            </a:r>
            <a:r>
              <a:rPr lang="en-GB" sz="1500" dirty="0" err="1">
                <a:latin typeface="Calibri"/>
                <a:ea typeface="Calibri"/>
                <a:cs typeface="Calibri"/>
                <a:sym typeface="Calibri"/>
              </a:rPr>
              <a:t>neighbors</a:t>
            </a:r>
            <a:r>
              <a:rPr lang="en-GB" sz="1500" dirty="0">
                <a:latin typeface="Calibri"/>
                <a:ea typeface="Calibri"/>
                <a:cs typeface="Calibri"/>
                <a:sym typeface="Calibri"/>
              </a:rPr>
              <a:t> using neural networks, </a:t>
            </a:r>
            <a:endParaRPr sz="1500" dirty="0">
              <a:latin typeface="Calibri"/>
              <a:ea typeface="Calibri"/>
              <a:cs typeface="Calibri"/>
              <a:sym typeface="Calibri"/>
            </a:endParaRPr>
          </a:p>
          <a:p>
            <a:pPr marL="0" lvl="0" indent="0" algn="l" rtl="0">
              <a:spcBef>
                <a:spcPts val="0"/>
              </a:spcBef>
              <a:spcAft>
                <a:spcPts val="0"/>
              </a:spcAft>
              <a:buNone/>
            </a:pPr>
            <a:r>
              <a:rPr lang="en-GB" sz="1500" dirty="0">
                <a:latin typeface="Calibri"/>
                <a:ea typeface="Calibri"/>
                <a:cs typeface="Calibri"/>
                <a:sym typeface="Calibri"/>
              </a:rPr>
              <a:t>generate node embedding based on local </a:t>
            </a:r>
            <a:r>
              <a:rPr lang="en-GB" sz="1500" dirty="0" err="1">
                <a:latin typeface="Calibri"/>
                <a:ea typeface="Calibri"/>
                <a:cs typeface="Calibri"/>
                <a:sym typeface="Calibri"/>
              </a:rPr>
              <a:t>neighbors</a:t>
            </a:r>
            <a:r>
              <a:rPr lang="en-GB" sz="1500" dirty="0">
                <a:latin typeface="Calibri"/>
                <a:ea typeface="Calibri"/>
                <a:cs typeface="Calibri"/>
                <a:sym typeface="Calibri"/>
              </a:rPr>
              <a:t>.</a:t>
            </a:r>
            <a:endParaRPr sz="1500" dirty="0">
              <a:latin typeface="Calibri"/>
              <a:ea typeface="Calibri"/>
              <a:cs typeface="Calibri"/>
              <a:sym typeface="Calibri"/>
            </a:endParaRPr>
          </a:p>
          <a:p>
            <a:pPr marL="0" lvl="0" indent="0" algn="l" rtl="0">
              <a:spcBef>
                <a:spcPts val="0"/>
              </a:spcBef>
              <a:spcAft>
                <a:spcPts val="0"/>
              </a:spcAft>
              <a:buNone/>
            </a:pPr>
            <a:endParaRPr sz="1500" dirty="0">
              <a:latin typeface="Calibri"/>
              <a:ea typeface="Calibri"/>
              <a:cs typeface="Calibri"/>
              <a:sym typeface="Calibri"/>
            </a:endParaRPr>
          </a:p>
          <a:p>
            <a:pPr marL="0" lvl="0" indent="0" algn="l" rtl="0">
              <a:spcBef>
                <a:spcPts val="0"/>
              </a:spcBef>
              <a:spcAft>
                <a:spcPts val="0"/>
              </a:spcAft>
              <a:buNone/>
            </a:pPr>
            <a:endParaRPr sz="1500" dirty="0">
              <a:latin typeface="Calibri"/>
              <a:ea typeface="Calibri"/>
              <a:cs typeface="Calibri"/>
              <a:sym typeface="Calibri"/>
            </a:endParaRPr>
          </a:p>
          <a:p>
            <a:pPr marL="0" lvl="0" indent="0" algn="l" rtl="0">
              <a:spcBef>
                <a:spcPts val="0"/>
              </a:spcBef>
              <a:spcAft>
                <a:spcPts val="0"/>
              </a:spcAft>
              <a:buNone/>
            </a:pPr>
            <a:endParaRPr sz="1500" dirty="0">
              <a:latin typeface="Calibri"/>
              <a:ea typeface="Calibri"/>
              <a:cs typeface="Calibri"/>
              <a:sym typeface="Calibri"/>
            </a:endParaRPr>
          </a:p>
          <a:p>
            <a:pPr marL="0" lvl="0" indent="0" algn="l" rtl="0">
              <a:spcBef>
                <a:spcPts val="0"/>
              </a:spcBef>
              <a:spcAft>
                <a:spcPts val="0"/>
              </a:spcAft>
              <a:buNone/>
            </a:pPr>
            <a:endParaRPr sz="1500" dirty="0">
              <a:latin typeface="Calibri"/>
              <a:ea typeface="Calibri"/>
              <a:cs typeface="Calibri"/>
              <a:sym typeface="Calibri"/>
            </a:endParaRPr>
          </a:p>
          <a:p>
            <a:pPr marL="0" lvl="0" indent="0" algn="l" rtl="0">
              <a:spcBef>
                <a:spcPts val="0"/>
              </a:spcBef>
              <a:spcAft>
                <a:spcPts val="0"/>
              </a:spcAft>
              <a:buNone/>
            </a:pPr>
            <a:endParaRPr sz="1500" dirty="0">
              <a:latin typeface="Calibri"/>
              <a:ea typeface="Calibri"/>
              <a:cs typeface="Calibri"/>
              <a:sym typeface="Calibri"/>
            </a:endParaRPr>
          </a:p>
          <a:p>
            <a:pPr marL="0" lvl="0" indent="0" algn="l" rtl="0">
              <a:spcBef>
                <a:spcPts val="0"/>
              </a:spcBef>
              <a:spcAft>
                <a:spcPts val="0"/>
              </a:spcAft>
              <a:buNone/>
            </a:pPr>
            <a:endParaRPr sz="1500" dirty="0">
              <a:latin typeface="Calibri"/>
              <a:ea typeface="Calibri"/>
              <a:cs typeface="Calibri"/>
              <a:sym typeface="Calibri"/>
            </a:endParaRPr>
          </a:p>
          <a:p>
            <a:pPr marL="0" lvl="0" indent="0" algn="l" rtl="0">
              <a:spcBef>
                <a:spcPts val="0"/>
              </a:spcBef>
              <a:spcAft>
                <a:spcPts val="0"/>
              </a:spcAft>
              <a:buNone/>
            </a:pPr>
            <a:endParaRPr sz="1500" dirty="0">
              <a:latin typeface="Calibri"/>
              <a:ea typeface="Calibri"/>
              <a:cs typeface="Calibri"/>
              <a:sym typeface="Calibri"/>
            </a:endParaRPr>
          </a:p>
          <a:p>
            <a:pPr marL="0" lvl="0" indent="0" algn="l" rtl="0">
              <a:spcBef>
                <a:spcPts val="0"/>
              </a:spcBef>
              <a:spcAft>
                <a:spcPts val="0"/>
              </a:spcAft>
              <a:buNone/>
            </a:pPr>
            <a:endParaRPr sz="1500" dirty="0">
              <a:latin typeface="Calibri"/>
              <a:ea typeface="Calibri"/>
              <a:cs typeface="Calibri"/>
              <a:sym typeface="Calibri"/>
            </a:endParaRPr>
          </a:p>
          <a:p>
            <a:pPr marL="0" lvl="0" indent="0" algn="l" rtl="0">
              <a:spcBef>
                <a:spcPts val="0"/>
              </a:spcBef>
              <a:spcAft>
                <a:spcPts val="0"/>
              </a:spcAft>
              <a:buNone/>
            </a:pPr>
            <a:endParaRPr sz="1500" dirty="0">
              <a:latin typeface="Calibri"/>
              <a:ea typeface="Calibri"/>
              <a:cs typeface="Calibri"/>
              <a:sym typeface="Calibri"/>
            </a:endParaRPr>
          </a:p>
          <a:p>
            <a:pPr marL="0" lvl="0" indent="0" algn="l" rtl="0">
              <a:spcBef>
                <a:spcPts val="0"/>
              </a:spcBef>
              <a:spcAft>
                <a:spcPts val="0"/>
              </a:spcAft>
              <a:buNone/>
            </a:pPr>
            <a:r>
              <a:rPr lang="en-GB" sz="1700" b="1" dirty="0">
                <a:latin typeface="Calibri"/>
                <a:ea typeface="Calibri"/>
                <a:cs typeface="Calibri"/>
                <a:sym typeface="Calibri"/>
              </a:rPr>
              <a:t>UPDATE:</a:t>
            </a:r>
            <a:endParaRPr sz="1700" b="1" dirty="0">
              <a:latin typeface="Calibri"/>
              <a:ea typeface="Calibri"/>
              <a:cs typeface="Calibri"/>
              <a:sym typeface="Calibri"/>
            </a:endParaRPr>
          </a:p>
          <a:p>
            <a:pPr marL="0" lvl="0" indent="0" algn="l" rtl="0">
              <a:spcBef>
                <a:spcPts val="0"/>
              </a:spcBef>
              <a:spcAft>
                <a:spcPts val="0"/>
              </a:spcAft>
              <a:buNone/>
            </a:pPr>
            <a:r>
              <a:rPr lang="en-GB" sz="1500" dirty="0">
                <a:latin typeface="Calibri"/>
                <a:ea typeface="Calibri"/>
                <a:cs typeface="Calibri"/>
                <a:sym typeface="Calibri"/>
              </a:rPr>
              <a:t> 	UPDATE operation involves linear combinations of embeddings of current nodes along with the aggregate of the embeddings of the </a:t>
            </a:r>
            <a:r>
              <a:rPr lang="en-GB" sz="1500" dirty="0" err="1">
                <a:latin typeface="Calibri"/>
                <a:ea typeface="Calibri"/>
                <a:cs typeface="Calibri"/>
                <a:sym typeface="Calibri"/>
              </a:rPr>
              <a:t>neighbors</a:t>
            </a:r>
            <a:r>
              <a:rPr lang="en-GB" sz="1500" dirty="0">
                <a:latin typeface="Calibri"/>
                <a:ea typeface="Calibri"/>
                <a:cs typeface="Calibri"/>
                <a:sym typeface="Calibri"/>
              </a:rPr>
              <a:t>.</a:t>
            </a:r>
            <a:endParaRPr sz="1800" dirty="0">
              <a:latin typeface="Calibri"/>
              <a:ea typeface="Calibri"/>
              <a:cs typeface="Calibri"/>
              <a:sym typeface="Calibri"/>
            </a:endParaRPr>
          </a:p>
        </p:txBody>
      </p:sp>
      <p:pic>
        <p:nvPicPr>
          <p:cNvPr id="264" name="Google Shape;264;p39"/>
          <p:cNvPicPr preferRelativeResize="0"/>
          <p:nvPr/>
        </p:nvPicPr>
        <p:blipFill rotWithShape="1">
          <a:blip r:embed="rId3">
            <a:alphaModFix/>
          </a:blip>
          <a:srcRect l="1864"/>
          <a:stretch/>
        </p:blipFill>
        <p:spPr>
          <a:xfrm>
            <a:off x="768263" y="2021750"/>
            <a:ext cx="7464626" cy="1670150"/>
          </a:xfrm>
          <a:prstGeom prst="rect">
            <a:avLst/>
          </a:prstGeom>
          <a:noFill/>
          <a:ln>
            <a:noFill/>
          </a:ln>
        </p:spPr>
      </p:pic>
      <p:pic>
        <p:nvPicPr>
          <p:cNvPr id="265" name="Google Shape;265;p39"/>
          <p:cNvPicPr preferRelativeResize="0"/>
          <p:nvPr/>
        </p:nvPicPr>
        <p:blipFill>
          <a:blip r:embed="rId4">
            <a:alphaModFix/>
          </a:blip>
          <a:stretch>
            <a:fillRect/>
          </a:stretch>
        </p:blipFill>
        <p:spPr>
          <a:xfrm>
            <a:off x="7279225" y="228850"/>
            <a:ext cx="1795925" cy="1506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40"/>
          <p:cNvSpPr txBox="1"/>
          <p:nvPr/>
        </p:nvSpPr>
        <p:spPr>
          <a:xfrm>
            <a:off x="649904" y="4728032"/>
            <a:ext cx="8138916" cy="4154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271" name="Google Shape;271;p40"/>
          <p:cNvSpPr txBox="1"/>
          <p:nvPr/>
        </p:nvSpPr>
        <p:spPr>
          <a:xfrm>
            <a:off x="0" y="4835723"/>
            <a:ext cx="9144000" cy="338554"/>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272" name="Google Shape;272;p40"/>
          <p:cNvSpPr txBox="1"/>
          <p:nvPr/>
        </p:nvSpPr>
        <p:spPr>
          <a:xfrm>
            <a:off x="283350" y="326925"/>
            <a:ext cx="7442700" cy="56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500" b="1">
                <a:solidFill>
                  <a:srgbClr val="007E64"/>
                </a:solidFill>
                <a:latin typeface="Calibri"/>
                <a:ea typeface="Calibri"/>
                <a:cs typeface="Calibri"/>
                <a:sym typeface="Calibri"/>
              </a:rPr>
              <a:t>Neural Message passing in GNN</a:t>
            </a:r>
            <a:endParaRPr sz="2800">
              <a:solidFill>
                <a:srgbClr val="007E64"/>
              </a:solidFill>
              <a:latin typeface="Calibri"/>
              <a:ea typeface="Calibri"/>
              <a:cs typeface="Calibri"/>
              <a:sym typeface="Calibri"/>
            </a:endParaRPr>
          </a:p>
        </p:txBody>
      </p:sp>
      <p:pic>
        <p:nvPicPr>
          <p:cNvPr id="273" name="Google Shape;273;p40"/>
          <p:cNvPicPr preferRelativeResize="0"/>
          <p:nvPr/>
        </p:nvPicPr>
        <p:blipFill>
          <a:blip r:embed="rId3">
            <a:alphaModFix/>
          </a:blip>
          <a:stretch>
            <a:fillRect/>
          </a:stretch>
        </p:blipFill>
        <p:spPr>
          <a:xfrm>
            <a:off x="1207375" y="879325"/>
            <a:ext cx="6518674" cy="2185600"/>
          </a:xfrm>
          <a:prstGeom prst="rect">
            <a:avLst/>
          </a:prstGeom>
          <a:noFill/>
          <a:ln>
            <a:noFill/>
          </a:ln>
        </p:spPr>
      </p:pic>
      <p:sp>
        <p:nvSpPr>
          <p:cNvPr id="274" name="Google Shape;274;p40"/>
          <p:cNvSpPr txBox="1"/>
          <p:nvPr/>
        </p:nvSpPr>
        <p:spPr>
          <a:xfrm>
            <a:off x="283950" y="2988625"/>
            <a:ext cx="8576100" cy="1847100"/>
          </a:xfrm>
          <a:prstGeom prst="rect">
            <a:avLst/>
          </a:prstGeom>
          <a:noFill/>
          <a:ln>
            <a:noFill/>
          </a:ln>
        </p:spPr>
        <p:txBody>
          <a:bodyPr spcFirstLastPara="1" wrap="square" lIns="91425" tIns="91425" rIns="91425" bIns="91425" anchor="t" anchorCtr="0">
            <a:spAutoFit/>
          </a:bodyPr>
          <a:lstStyle/>
          <a:p>
            <a:pPr marL="457200" lvl="0" indent="-314325" algn="l" rtl="0">
              <a:spcBef>
                <a:spcPts val="0"/>
              </a:spcBef>
              <a:spcAft>
                <a:spcPts val="0"/>
              </a:spcAft>
              <a:buClr>
                <a:srgbClr val="56585C"/>
              </a:buClr>
              <a:buSzPts val="1350"/>
              <a:buFont typeface="Roboto"/>
              <a:buChar char="●"/>
            </a:pPr>
            <a:r>
              <a:rPr lang="en-US" sz="1350" b="1" dirty="0">
                <a:solidFill>
                  <a:schemeClr val="accent1"/>
                </a:solidFill>
                <a:highlight>
                  <a:srgbClr val="FFFFFF"/>
                </a:highlight>
                <a:latin typeface="Calibri"/>
                <a:ea typeface="Calibri"/>
                <a:cs typeface="Calibri"/>
                <a:sym typeface="Calibri"/>
              </a:rPr>
              <a:t>Message Passing</a:t>
            </a:r>
            <a:r>
              <a:rPr lang="en-US" sz="1350" dirty="0">
                <a:solidFill>
                  <a:schemeClr val="accent1"/>
                </a:solidFill>
                <a:highlight>
                  <a:srgbClr val="FFFFFF"/>
                </a:highlight>
                <a:latin typeface="Calibri"/>
                <a:ea typeface="Calibri"/>
                <a:cs typeface="Calibri"/>
                <a:sym typeface="Calibri"/>
              </a:rPr>
              <a:t> is performed between nearby nodes through the edges. </a:t>
            </a:r>
          </a:p>
          <a:p>
            <a:pPr marL="457200" lvl="0" indent="-314325" algn="l" rtl="0">
              <a:spcBef>
                <a:spcPts val="0"/>
              </a:spcBef>
              <a:spcAft>
                <a:spcPts val="0"/>
              </a:spcAft>
              <a:buClr>
                <a:srgbClr val="56585C"/>
              </a:buClr>
              <a:buSzPts val="1350"/>
              <a:buFont typeface="Calibri"/>
              <a:buChar char="●"/>
            </a:pPr>
            <a:r>
              <a:rPr lang="en-US" sz="1350" dirty="0">
                <a:solidFill>
                  <a:schemeClr val="accent1"/>
                </a:solidFill>
                <a:highlight>
                  <a:srgbClr val="FFFFFF"/>
                </a:highlight>
                <a:latin typeface="Calibri"/>
                <a:ea typeface="Calibri"/>
                <a:cs typeface="Calibri"/>
                <a:sym typeface="Calibri"/>
              </a:rPr>
              <a:t>Intuitively, the message is a neural encoding of the information that is passed from one node to its connected neighbors. </a:t>
            </a:r>
          </a:p>
          <a:p>
            <a:pPr marL="457200" lvl="0" indent="-314325" algn="l" rtl="0">
              <a:spcBef>
                <a:spcPts val="0"/>
              </a:spcBef>
              <a:spcAft>
                <a:spcPts val="0"/>
              </a:spcAft>
              <a:buClr>
                <a:srgbClr val="56585C"/>
              </a:buClr>
              <a:buSzPts val="1350"/>
              <a:buFont typeface="Calibri"/>
              <a:buChar char="●"/>
            </a:pPr>
            <a:r>
              <a:rPr lang="en-US" sz="1350" dirty="0">
                <a:solidFill>
                  <a:schemeClr val="accent1"/>
                </a:solidFill>
                <a:highlight>
                  <a:srgbClr val="FFFFFF"/>
                </a:highlight>
                <a:latin typeface="Calibri"/>
                <a:ea typeface="Calibri"/>
                <a:cs typeface="Calibri"/>
                <a:sym typeface="Calibri"/>
              </a:rPr>
              <a:t>At any layer, the representation of a node is computed by aggregating the messages from all its neighbors to the current node. </a:t>
            </a:r>
          </a:p>
          <a:p>
            <a:pPr marL="457200" lvl="0" indent="-314325" algn="l" rtl="0">
              <a:spcBef>
                <a:spcPts val="0"/>
              </a:spcBef>
              <a:spcAft>
                <a:spcPts val="0"/>
              </a:spcAft>
              <a:buClr>
                <a:srgbClr val="56585C"/>
              </a:buClr>
              <a:buSzPts val="1350"/>
              <a:buFont typeface="Calibri"/>
              <a:buChar char="●"/>
            </a:pPr>
            <a:r>
              <a:rPr lang="en-US" sz="1350" dirty="0">
                <a:solidFill>
                  <a:schemeClr val="accent1"/>
                </a:solidFill>
                <a:highlight>
                  <a:srgbClr val="FFFFFF"/>
                </a:highlight>
                <a:latin typeface="Calibri"/>
                <a:ea typeface="Calibri"/>
                <a:cs typeface="Calibri"/>
                <a:sym typeface="Calibri"/>
              </a:rPr>
              <a:t>After multiple rounds of message passing, one can obtain a vector representation for each node, which can be interpreted as an embedding representation describing not only the node feature information but also the neighborhood graph structure around this node. </a:t>
            </a:r>
            <a:endParaRPr lang="en-US" sz="1600" dirty="0">
              <a:solidFill>
                <a:schemeClr val="accen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8"/>
        <p:cNvGrpSpPr/>
        <p:nvPr/>
      </p:nvGrpSpPr>
      <p:grpSpPr>
        <a:xfrm>
          <a:off x="0" y="0"/>
          <a:ext cx="0" cy="0"/>
          <a:chOff x="0" y="0"/>
          <a:chExt cx="0" cy="0"/>
        </a:xfrm>
      </p:grpSpPr>
      <p:sp>
        <p:nvSpPr>
          <p:cNvPr id="279" name="Google Shape;279;p41"/>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280" name="Google Shape;280;p41"/>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282" name="Google Shape;282;p41"/>
          <p:cNvSpPr txBox="1"/>
          <p:nvPr/>
        </p:nvSpPr>
        <p:spPr>
          <a:xfrm>
            <a:off x="649904" y="856262"/>
            <a:ext cx="6396600" cy="446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1700" dirty="0">
                <a:latin typeface="Calibri"/>
                <a:ea typeface="Calibri"/>
                <a:cs typeface="Calibri"/>
                <a:sym typeface="Calibri"/>
              </a:rPr>
              <a:t> The aggregate and update steps can be defined as </a:t>
            </a:r>
            <a:endParaRPr sz="1700" dirty="0">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A3799D2-69FA-89E4-B2C9-2312E0C4E484}"/>
                  </a:ext>
                </a:extLst>
              </p:cNvPr>
              <p:cNvSpPr txBox="1"/>
              <p:nvPr/>
            </p:nvSpPr>
            <p:spPr>
              <a:xfrm>
                <a:off x="1042446" y="2015003"/>
                <a:ext cx="6004058" cy="1015663"/>
              </a:xfrm>
              <a:prstGeom prst="rect">
                <a:avLst/>
              </a:prstGeom>
              <a:noFill/>
            </p:spPr>
            <p:txBody>
              <a:bodyPr wrap="square">
                <a:spAutoFit/>
              </a:bodyPr>
              <a:lstStyle/>
              <a:p>
                <a:pPr>
                  <a:lnSpc>
                    <a:spcPts val="1200"/>
                  </a:lnSpc>
                  <a:spcAft>
                    <a:spcPts val="1200"/>
                  </a:spcAft>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IN" sz="1400" i="1" smtClean="0">
                              <a:effectLst/>
                              <a:latin typeface="Cambria Math" panose="02040503050406030204" pitchFamily="18" charset="0"/>
                              <a:ea typeface="Calibri" panose="020F0502020204030204" pitchFamily="34" charset="0"/>
                              <a:cs typeface="Times New Roman" panose="02020603050405020304" pitchFamily="18" charset="0"/>
                            </a:rPr>
                          </m:ctrlPr>
                        </m:mPr>
                        <m:mr>
                          <m:e/>
                          <m:e>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𝐦</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𝒩</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𝑢</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40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grow m:val="on"/>
                                <m:supHide m:val="on"/>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𝑣</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𝒩</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𝑢</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ub>
                              <m:sup/>
                              <m:e>
                                <m:r>
                                  <a:rPr lang="en-US" sz="1400">
                                    <a:effectLst/>
                                    <a:latin typeface="Cambria Math" panose="02040503050406030204" pitchFamily="18" charset="0"/>
                                    <a:ea typeface="Calibri" panose="020F0502020204030204" pitchFamily="34" charset="0"/>
                                    <a:cs typeface="Times New Roman" panose="02020603050405020304" pitchFamily="18" charset="0"/>
                                  </a:rPr>
                                  <m:t> </m:t>
                                </m:r>
                              </m:e>
                            </m:nary>
                            <m:r>
                              <a:rPr lang="en-US" sz="14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𝐡</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𝑣</m:t>
                                </m:r>
                              </m:sub>
                            </m:sSub>
                            <m:r>
                              <a:rPr lang="en-US" sz="1400">
                                <a:effectLst/>
                                <a:latin typeface="Cambria Math" panose="02040503050406030204" pitchFamily="18" charset="0"/>
                                <a:ea typeface="Calibri" panose="020F0502020204030204" pitchFamily="34" charset="0"/>
                                <a:cs typeface="Times New Roman" panose="02020603050405020304" pitchFamily="18" charset="0"/>
                              </a:rPr>
                              <m:t>,</m:t>
                            </m:r>
                          </m:e>
                        </m:mr>
                        <m:mr>
                          <m:e/>
                          <m:e>
                            <m:r>
                              <m:rPr>
                                <m:sty m:val="p"/>
                              </m:rPr>
                              <a:rPr lang="en-US" sz="1400">
                                <a:effectLst/>
                                <a:latin typeface="Cambria Math" panose="02040503050406030204" pitchFamily="18" charset="0"/>
                                <a:ea typeface="Calibri" panose="020F0502020204030204" pitchFamily="34" charset="0"/>
                                <a:cs typeface="Times New Roman" panose="02020603050405020304" pitchFamily="18" charset="0"/>
                              </a:rPr>
                              <m:t>UPDATE</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𝐡</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𝑢</m:t>
                                    </m:r>
                                  </m:sub>
                                </m:sSub>
                                <m:r>
                                  <a:rPr lang="en-US" sz="14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𝐦</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𝒩</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𝑢</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ub>
                                </m:sSub>
                              </m:e>
                            </m:d>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𝜎</m:t>
                            </m:r>
                            <m:d>
                              <m:d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𝐖</m:t>
                                    </m:r>
                                  </m:e>
                                  <m:sub>
                                    <m:r>
                                      <m:rPr>
                                        <m:nor/>
                                      </m:rPr>
                                      <a:rPr lang="en-US" sz="1400">
                                        <a:effectLst/>
                                        <a:latin typeface="Georgia" panose="02040502050405020303" pitchFamily="18" charset="0"/>
                                        <a:ea typeface="Calibri" panose="020F0502020204030204" pitchFamily="34" charset="0"/>
                                        <a:cs typeface="Times New Roman" panose="02020603050405020304" pitchFamily="18" charset="0"/>
                                      </a:rPr>
                                      <m:t>self</m:t>
                                    </m:r>
                                    <m:r>
                                      <m:rPr>
                                        <m:nor/>
                                      </m:rPr>
                                      <a:rPr lang="en-US" sz="1400" i="1">
                                        <a:effectLst/>
                                        <a:latin typeface="Calibri" panose="020F0502020204030204" pitchFamily="34" charset="0"/>
                                        <a:ea typeface="Calibri" panose="020F0502020204030204" pitchFamily="34" charset="0"/>
                                        <a:cs typeface="Times New Roman" panose="02020603050405020304" pitchFamily="18" charset="0"/>
                                      </a:rPr>
                                      <m:t> </m:t>
                                    </m:r>
                                  </m:sub>
                                </m:sSub>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𝐡</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𝑢</m:t>
                                    </m:r>
                                  </m:sub>
                                </m:sSub>
                                <m:r>
                                  <a:rPr lang="en-US" sz="14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𝐖</m:t>
                                    </m:r>
                                  </m:e>
                                  <m:sub>
                                    <m:r>
                                      <m:rPr>
                                        <m:nor/>
                                      </m:rPr>
                                      <a:rPr lang="en-US" sz="1400">
                                        <a:effectLst/>
                                        <a:latin typeface="Georgia" panose="02040502050405020303" pitchFamily="18" charset="0"/>
                                        <a:ea typeface="Calibri" panose="020F0502020204030204" pitchFamily="34" charset="0"/>
                                        <a:cs typeface="Times New Roman" panose="02020603050405020304" pitchFamily="18" charset="0"/>
                                      </a:rPr>
                                      <m:t>neigh</m:t>
                                    </m:r>
                                    <m:r>
                                      <m:rPr>
                                        <m:nor/>
                                      </m:rPr>
                                      <a:rPr lang="en-US" sz="1400" i="1">
                                        <a:effectLst/>
                                        <a:latin typeface="Calibri" panose="020F0502020204030204" pitchFamily="34" charset="0"/>
                                        <a:ea typeface="Calibri" panose="020F0502020204030204" pitchFamily="34" charset="0"/>
                                        <a:cs typeface="Times New Roman" panose="02020603050405020304" pitchFamily="18" charset="0"/>
                                      </a:rPr>
                                      <m:t> </m:t>
                                    </m:r>
                                  </m:sub>
                                </m:sSub>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𝐦</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𝒩</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𝑢</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ub>
                                </m:sSub>
                              </m:e>
                            </m:d>
                          </m:e>
                        </m:mr>
                      </m:m>
                    </m:oMath>
                  </m:oMathPara>
                </a14:m>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a:lnSpc>
                    <a:spcPts val="1200"/>
                  </a:lnSpc>
                  <a:spcAft>
                    <a:spcPts val="1200"/>
                  </a:spcAft>
                </a:pPr>
                <a:endParaRPr lang="en-US" sz="1400" dirty="0">
                  <a:effectLst/>
                  <a:latin typeface="Georgia" panose="02040502050405020303" pitchFamily="18" charset="0"/>
                  <a:ea typeface="Calibri" panose="020F0502020204030204" pitchFamily="34" charset="0"/>
                  <a:cs typeface="Times New Roman" panose="02020603050405020304" pitchFamily="18" charset="0"/>
                </a:endParaRPr>
              </a:p>
              <a:p>
                <a:pPr>
                  <a:lnSpc>
                    <a:spcPts val="1200"/>
                  </a:lnSpc>
                  <a:spcAft>
                    <a:spcPts val="1200"/>
                  </a:spcAft>
                </a:pPr>
                <a14:m>
                  <m:oMathPara xmlns:m="http://schemas.openxmlformats.org/officeDocument/2006/math">
                    <m:oMathParaPr>
                      <m:jc m:val="centerGroup"/>
                    </m:oMathParaPr>
                    <m:oMath xmlns:m="http://schemas.openxmlformats.org/officeDocument/2006/math">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𝐦</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𝒩</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𝑢</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4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1400">
                              <a:effectLst/>
                              <a:latin typeface="Cambria Math" panose="02040503050406030204" pitchFamily="18" charset="0"/>
                              <a:ea typeface="Calibri" panose="020F0502020204030204" pitchFamily="34" charset="0"/>
                              <a:cs typeface="Times New Roman" panose="02020603050405020304" pitchFamily="18" charset="0"/>
                            </a:rPr>
                            <m:t>AGGREGATE</m:t>
                          </m:r>
                        </m:e>
                        <m:sup>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400">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dPr>
                        <m:e>
                          <m:d>
                            <m:dPr>
                              <m:begChr m:val="{"/>
                              <m:endChr m:val="}"/>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dPr>
                            <m:e>
                              <m:sSubSup>
                                <m:sSubSup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𝐡</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𝑣</m:t>
                                  </m:r>
                                </m:sub>
                                <m:sup>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𝑣</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𝒩</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𝑢</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e>
                          </m:d>
                        </m:e>
                      </m:d>
                    </m:oMath>
                  </m:oMathPara>
                </a14:m>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6A3799D2-69FA-89E4-B2C9-2312E0C4E484}"/>
                  </a:ext>
                </a:extLst>
              </p:cNvPr>
              <p:cNvSpPr txBox="1">
                <a:spLocks noRot="1" noChangeAspect="1" noMove="1" noResize="1" noEditPoints="1" noAdjustHandles="1" noChangeArrowheads="1" noChangeShapeType="1" noTextEdit="1"/>
              </p:cNvSpPr>
              <p:nvPr/>
            </p:nvSpPr>
            <p:spPr>
              <a:xfrm>
                <a:off x="1042446" y="2015003"/>
                <a:ext cx="6004058" cy="1015663"/>
              </a:xfrm>
              <a:prstGeom prst="rect">
                <a:avLst/>
              </a:prstGeom>
              <a:blipFill>
                <a:blip r:embed="rId3"/>
                <a:stretch>
                  <a:fillRect t="-126506" b="-60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300B684-2668-DCBE-3364-840E9DC45E34}"/>
                  </a:ext>
                </a:extLst>
              </p:cNvPr>
              <p:cNvSpPr txBox="1"/>
              <p:nvPr/>
            </p:nvSpPr>
            <p:spPr>
              <a:xfrm>
                <a:off x="2004753" y="3084512"/>
                <a:ext cx="6396599" cy="1465851"/>
              </a:xfrm>
              <a:prstGeom prst="rect">
                <a:avLst/>
              </a:prstGeom>
              <a:noFill/>
            </p:spPr>
            <p:txBody>
              <a:bodyPr wrap="square">
                <a:spAutoFit/>
              </a:bodyPr>
              <a:lstStyle/>
              <a:p>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𝑣</m:t>
                        </m:r>
                      </m:sub>
                      <m: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up>
                    </m:sSubSup>
                  </m:oMath>
                </a14:m>
                <a:r>
                  <a:rPr lang="en-US" dirty="0"/>
                  <a:t>: the hidden representation of node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 </m:t>
                    </m:r>
                  </m:oMath>
                </a14:m>
                <a:r>
                  <a:rPr lang="en-US" dirty="0"/>
                  <a:t> at layer </a:t>
                </a:r>
                <a14:m>
                  <m:oMath xmlns:m="http://schemas.openxmlformats.org/officeDocument/2006/math">
                    <m:r>
                      <a:rPr lang="en-US" i="1">
                        <a:latin typeface="Cambria Math" panose="02040503050406030204" pitchFamily="18" charset="0"/>
                      </a:rPr>
                      <m:t>𝑘</m:t>
                    </m:r>
                  </m:oMath>
                </a14:m>
                <a:r>
                  <a:rPr lang="en-US" dirty="0"/>
                  <a:t> </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𝑢</m:t>
                        </m:r>
                      </m:sub>
                    </m:sSub>
                  </m:oMath>
                </a14:m>
                <a:r>
                  <a:rPr lang="en-US" dirty="0"/>
                  <a:t>: the hidden representation of node </a:t>
                </a:r>
                <a14:m>
                  <m:oMath xmlns:m="http://schemas.openxmlformats.org/officeDocument/2006/math">
                    <m:r>
                      <a:rPr lang="en-US" b="0" i="1" smtClean="0">
                        <a:latin typeface="Cambria Math" panose="02040503050406030204" pitchFamily="18" charset="0"/>
                      </a:rPr>
                      <m:t>𝑢</m:t>
                    </m:r>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𝑛𝑒𝑖𝑔</m:t>
                        </m:r>
                        <m:r>
                          <a:rPr lang="en-US" b="0" i="1" smtClean="0">
                            <a:latin typeface="Cambria Math" panose="02040503050406030204" pitchFamily="18" charset="0"/>
                          </a:rPr>
                          <m:t>h</m:t>
                        </m:r>
                      </m:sub>
                    </m:sSub>
                    <m:r>
                      <a:rPr lang="en-US" b="0" i="1" smtClean="0">
                        <a:latin typeface="Cambria Math" panose="02040503050406030204" pitchFamily="18" charset="0"/>
                      </a:rPr>
                      <m:t>:</m:t>
                    </m:r>
                  </m:oMath>
                </a14:m>
                <a:r>
                  <a:rPr lang="en-US" dirty="0"/>
                  <a:t>weight matrix for neighborhood aggregation </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𝑠𝑒𝑙𝑓</m:t>
                        </m:r>
                      </m:sub>
                    </m:sSub>
                  </m:oMath>
                </a14:m>
                <a:r>
                  <a:rPr lang="en-US" dirty="0"/>
                  <a:t>: weight matrix for transforming hidden vector of self</a:t>
                </a:r>
              </a:p>
              <a:p>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en-IN" dirty="0"/>
                  <a:t> : number of </a:t>
                </a:r>
                <a:r>
                  <a:rPr lang="en-IN" dirty="0" err="1"/>
                  <a:t>neighbors’</a:t>
                </a:r>
                <a:r>
                  <a:rPr lang="en-IN" dirty="0"/>
                  <a:t> of vertex u</a:t>
                </a:r>
              </a:p>
              <a:p>
                <a:r>
                  <a:rPr lang="en-IN" dirty="0">
                    <a:latin typeface="Cambria Math" panose="02040503050406030204" pitchFamily="18" charset="0"/>
                    <a:ea typeface="Cambria Math" panose="02040503050406030204" pitchFamily="18" charset="0"/>
                  </a:rPr>
                  <a:t>σ  : Non-linear activation function</a:t>
                </a:r>
                <a:endParaRPr lang="en-IN" dirty="0"/>
              </a:p>
            </p:txBody>
          </p:sp>
        </mc:Choice>
        <mc:Fallback xmlns="">
          <p:sp>
            <p:nvSpPr>
              <p:cNvPr id="10" name="TextBox 9">
                <a:extLst>
                  <a:ext uri="{FF2B5EF4-FFF2-40B4-BE49-F238E27FC236}">
                    <a16:creationId xmlns:a16="http://schemas.microsoft.com/office/drawing/2014/main" id="{C300B684-2668-DCBE-3364-840E9DC45E34}"/>
                  </a:ext>
                </a:extLst>
              </p:cNvPr>
              <p:cNvSpPr txBox="1">
                <a:spLocks noRot="1" noChangeAspect="1" noMove="1" noResize="1" noEditPoints="1" noAdjustHandles="1" noChangeArrowheads="1" noChangeShapeType="1" noTextEdit="1"/>
              </p:cNvSpPr>
              <p:nvPr/>
            </p:nvSpPr>
            <p:spPr>
              <a:xfrm>
                <a:off x="2004753" y="3084512"/>
                <a:ext cx="6396599" cy="1465851"/>
              </a:xfrm>
              <a:prstGeom prst="rect">
                <a:avLst/>
              </a:prstGeom>
              <a:blipFill>
                <a:blip r:embed="rId4"/>
                <a:stretch>
                  <a:fillRect l="-286" b="-3333"/>
                </a:stretch>
              </a:blipFill>
            </p:spPr>
            <p:txBody>
              <a:bodyPr/>
              <a:lstStyle/>
              <a:p>
                <a:r>
                  <a:rPr lang="en-IN">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4"/>
          <p:cNvSpPr txBox="1"/>
          <p:nvPr/>
        </p:nvSpPr>
        <p:spPr>
          <a:xfrm>
            <a:off x="3047250" y="770018"/>
            <a:ext cx="30495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GB" sz="3000" b="1" i="0" u="none" strike="noStrike" cap="none">
                <a:solidFill>
                  <a:srgbClr val="007E64"/>
                </a:solidFill>
                <a:latin typeface="Times New Roman"/>
                <a:ea typeface="Times New Roman"/>
                <a:cs typeface="Times New Roman"/>
                <a:sym typeface="Times New Roman"/>
              </a:rPr>
              <a:t>OBJECTIVE</a:t>
            </a:r>
            <a:endParaRPr sz="2400" b="0" i="0" u="none" strike="noStrike" cap="none">
              <a:solidFill>
                <a:srgbClr val="007E64"/>
              </a:solidFill>
              <a:latin typeface="Times New Roman"/>
              <a:ea typeface="Times New Roman"/>
              <a:cs typeface="Times New Roman"/>
              <a:sym typeface="Times New Roman"/>
            </a:endParaRPr>
          </a:p>
        </p:txBody>
      </p:sp>
      <p:sp>
        <p:nvSpPr>
          <p:cNvPr id="104" name="Google Shape;104;p24"/>
          <p:cNvSpPr txBox="1"/>
          <p:nvPr/>
        </p:nvSpPr>
        <p:spPr>
          <a:xfrm>
            <a:off x="212400" y="1818400"/>
            <a:ext cx="87192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GB" sz="2200" b="0" i="0" u="none" strike="noStrike" cap="none">
                <a:solidFill>
                  <a:srgbClr val="000000"/>
                </a:solidFill>
                <a:latin typeface="Times New Roman"/>
                <a:ea typeface="Times New Roman"/>
                <a:cs typeface="Times New Roman"/>
                <a:sym typeface="Times New Roman"/>
              </a:rPr>
              <a:t>The objective of this project is to </a:t>
            </a:r>
            <a:r>
              <a:rPr lang="en-GB" sz="2200">
                <a:latin typeface="Times New Roman"/>
                <a:ea typeface="Times New Roman"/>
                <a:cs typeface="Times New Roman"/>
                <a:sym typeface="Times New Roman"/>
              </a:rPr>
              <a:t>use</a:t>
            </a:r>
            <a:endParaRPr sz="22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rgbClr val="000000"/>
                </a:solidFill>
                <a:latin typeface="Times New Roman"/>
                <a:ea typeface="Times New Roman"/>
                <a:cs typeface="Times New Roman"/>
                <a:sym typeface="Times New Roman"/>
              </a:rPr>
              <a:t>GNN(Graph Neural Network) for Node Classification</a:t>
            </a:r>
            <a:endParaRPr/>
          </a:p>
        </p:txBody>
      </p:sp>
      <p:sp>
        <p:nvSpPr>
          <p:cNvPr id="105" name="Google Shape;105;p24"/>
          <p:cNvSpPr txBox="1"/>
          <p:nvPr/>
        </p:nvSpPr>
        <p:spPr>
          <a:xfrm>
            <a:off x="0" y="4835723"/>
            <a:ext cx="9144000" cy="338554"/>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6"/>
        <p:cNvGrpSpPr/>
        <p:nvPr/>
      </p:nvGrpSpPr>
      <p:grpSpPr>
        <a:xfrm>
          <a:off x="0" y="0"/>
          <a:ext cx="0" cy="0"/>
          <a:chOff x="0" y="0"/>
          <a:chExt cx="0" cy="0"/>
        </a:xfrm>
      </p:grpSpPr>
      <p:sp>
        <p:nvSpPr>
          <p:cNvPr id="287" name="Google Shape;287;p42"/>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288" name="Google Shape;288;p42"/>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290" name="Google Shape;290;p42"/>
          <p:cNvSpPr txBox="1"/>
          <p:nvPr/>
        </p:nvSpPr>
        <p:spPr>
          <a:xfrm>
            <a:off x="520050" y="522900"/>
            <a:ext cx="6571200" cy="400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a:latin typeface="Calibri"/>
                <a:ea typeface="Calibri"/>
                <a:cs typeface="Calibri"/>
                <a:sym typeface="Calibri"/>
              </a:rPr>
              <a:t>This message passing can be mathematically represented as, </a:t>
            </a:r>
            <a:endParaRPr>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91" name="Google Shape;291;p42"/>
              <p:cNvSpPr txBox="1"/>
              <p:nvPr/>
            </p:nvSpPr>
            <p:spPr>
              <a:xfrm>
                <a:off x="520050" y="1933158"/>
                <a:ext cx="7606500" cy="3198409"/>
              </a:xfrm>
              <a:prstGeom prst="rect">
                <a:avLst/>
              </a:prstGeom>
              <a:noFill/>
              <a:ln>
                <a:noFill/>
              </a:ln>
            </p:spPr>
            <p:txBody>
              <a:bodyPr spcFirstLastPara="1" wrap="square" lIns="91425" tIns="91425" rIns="91425" bIns="91425" anchor="t" anchorCtr="0">
                <a:spAutoFit/>
              </a:bodyPr>
              <a:lstStyle/>
              <a:p>
                <a:pPr marL="457200" lvl="0" indent="-317500" algn="just">
                  <a:lnSpc>
                    <a:spcPct val="115000"/>
                  </a:lnSpc>
                  <a:buSzPts val="1400"/>
                  <a:buFont typeface="Calibri"/>
                  <a:buChar char="●"/>
                </a:pPr>
                <a:r>
                  <a:rPr lang="en-GB" dirty="0">
                    <a:latin typeface="Calibri"/>
                    <a:ea typeface="Calibri"/>
                    <a:cs typeface="Calibri"/>
                    <a:sym typeface="Calibri"/>
                  </a:rPr>
                  <a:t>AGGREGATE function, takes in the set of </a:t>
                </a:r>
                <a:r>
                  <a:rPr lang="en-GB" dirty="0" err="1">
                    <a:latin typeface="Calibri"/>
                    <a:ea typeface="Calibri"/>
                    <a:cs typeface="Calibri"/>
                    <a:sym typeface="Calibri"/>
                  </a:rPr>
                  <a:t>neighbor</a:t>
                </a:r>
                <a:r>
                  <a:rPr lang="en-GB" dirty="0">
                    <a:latin typeface="Calibri"/>
                    <a:ea typeface="Calibri"/>
                    <a:cs typeface="Calibri"/>
                    <a:sym typeface="Calibri"/>
                  </a:rPr>
                  <a:t> embeddings of the node and generates </a:t>
                </a:r>
                <a14:m>
                  <m:oMath xmlns:m="http://schemas.openxmlformats.org/officeDocument/2006/math">
                    <m:sSubSup>
                      <m:sSubSupPr>
                        <m:ctrlPr>
                          <a:rPr lang="ar-AE" b="0" i="1" smtClean="0">
                            <a:solidFill>
                              <a:srgbClr val="836967"/>
                            </a:solidFill>
                            <a:latin typeface="Cambria Math" panose="02040503050406030204" pitchFamily="18" charset="0"/>
                          </a:rPr>
                        </m:ctrlPr>
                      </m:sSubSupPr>
                      <m:e>
                        <m:r>
                          <a:rPr lang="ar-AE" b="1" i="0">
                            <a:latin typeface="Cambria Math" panose="02040503050406030204" pitchFamily="18" charset="0"/>
                          </a:rPr>
                          <m:t>𝐦</m:t>
                        </m:r>
                      </m:e>
                      <m:sub>
                        <m:r>
                          <a:rPr lang="ar-AE" b="0" i="0">
                            <a:latin typeface="Cambria Math" panose="02040503050406030204" pitchFamily="18" charset="0"/>
                          </a:rPr>
                          <m:t>𝒩</m:t>
                        </m:r>
                        <m:d>
                          <m:dPr>
                            <m:ctrlPr>
                              <a:rPr lang="ar-AE" b="0" i="1">
                                <a:latin typeface="Cambria Math" panose="02040503050406030204" pitchFamily="18" charset="0"/>
                              </a:rPr>
                            </m:ctrlPr>
                          </m:dPr>
                          <m:e>
                            <m:r>
                              <a:rPr lang="ar-AE" b="0" i="1">
                                <a:latin typeface="Cambria Math" panose="02040503050406030204" pitchFamily="18" charset="0"/>
                              </a:rPr>
                              <m:t>𝑢</m:t>
                            </m:r>
                          </m:e>
                        </m:d>
                      </m:sub>
                      <m:sup>
                        <m:d>
                          <m:dPr>
                            <m:ctrlPr>
                              <a:rPr lang="ar-AE" b="0" i="1">
                                <a:latin typeface="Cambria Math" panose="02040503050406030204" pitchFamily="18" charset="0"/>
                              </a:rPr>
                            </m:ctrlPr>
                          </m:dPr>
                          <m:e>
                            <m:r>
                              <a:rPr lang="ar-AE" b="0" i="1">
                                <a:latin typeface="Cambria Math" panose="02040503050406030204" pitchFamily="18" charset="0"/>
                              </a:rPr>
                              <m:t>𝑘</m:t>
                            </m:r>
                          </m:e>
                        </m:d>
                      </m:sup>
                    </m:sSubSup>
                    <m:r>
                      <a:rPr lang="ar-AE" b="0" i="1">
                        <a:latin typeface="Cambria Math" panose="02040503050406030204" pitchFamily="18" charset="0"/>
                      </a:rPr>
                      <m:t> </m:t>
                    </m:r>
                  </m:oMath>
                </a14:m>
                <a:r>
                  <a:rPr lang="en-GB" dirty="0">
                    <a:latin typeface="Calibri"/>
                    <a:ea typeface="Calibri"/>
                    <a:cs typeface="Calibri"/>
                    <a:sym typeface="Calibri"/>
                  </a:rPr>
                  <a:t>based on information aggregated from their respective </a:t>
                </a:r>
                <a:r>
                  <a:rPr lang="en-GB" dirty="0" err="1">
                    <a:latin typeface="Calibri"/>
                    <a:ea typeface="Calibri"/>
                    <a:cs typeface="Calibri"/>
                    <a:sym typeface="Calibri"/>
                  </a:rPr>
                  <a:t>neighbors</a:t>
                </a:r>
                <a:r>
                  <a:rPr lang="en-GB" dirty="0">
                    <a:latin typeface="Calibri"/>
                    <a:ea typeface="Calibri"/>
                    <a:cs typeface="Calibri"/>
                    <a:sym typeface="Calibri"/>
                  </a:rPr>
                  <a:t> </a:t>
                </a:r>
                <a14:m>
                  <m:oMath xmlns:m="http://schemas.openxmlformats.org/officeDocument/2006/math">
                    <m:r>
                      <a:rPr lang="en-IN">
                        <a:latin typeface="Cambria Math" panose="02040503050406030204" pitchFamily="18" charset="0"/>
                      </a:rPr>
                      <m:t>𝒩</m:t>
                    </m:r>
                    <m:d>
                      <m:dPr>
                        <m:ctrlPr>
                          <a:rPr lang="en-IN" i="1">
                            <a:latin typeface="Cambria Math" panose="02040503050406030204" pitchFamily="18" charset="0"/>
                          </a:rPr>
                        </m:ctrlPr>
                      </m:dPr>
                      <m:e>
                        <m:r>
                          <a:rPr lang="en-IN" i="1">
                            <a:latin typeface="Cambria Math" panose="02040503050406030204" pitchFamily="18" charset="0"/>
                          </a:rPr>
                          <m:t>𝑢</m:t>
                        </m:r>
                      </m:e>
                    </m:d>
                  </m:oMath>
                </a14:m>
                <a:r>
                  <a:rPr lang="en-GB" dirty="0">
                    <a:latin typeface="Calibri"/>
                    <a:ea typeface="Calibri"/>
                    <a:cs typeface="Calibri"/>
                    <a:sym typeface="Calibri"/>
                  </a:rPr>
                  <a:t>.</a:t>
                </a:r>
              </a:p>
              <a:p>
                <a:pPr marL="0" lvl="0" indent="0" algn="just" rtl="0">
                  <a:lnSpc>
                    <a:spcPct val="115000"/>
                  </a:lnSpc>
                  <a:spcBef>
                    <a:spcPts val="0"/>
                  </a:spcBef>
                  <a:spcAft>
                    <a:spcPts val="0"/>
                  </a:spcAft>
                  <a:buNone/>
                </a:pPr>
                <a:endParaRPr lang="en-GB" dirty="0">
                  <a:latin typeface="Calibri"/>
                  <a:ea typeface="Calibri"/>
                  <a:cs typeface="Calibri"/>
                  <a:sym typeface="Calibri"/>
                </a:endParaRPr>
              </a:p>
              <a:p>
                <a:pPr marL="457200" lvl="0" indent="-317500" algn="just">
                  <a:lnSpc>
                    <a:spcPct val="115000"/>
                  </a:lnSpc>
                  <a:buSzPts val="1400"/>
                  <a:buFont typeface="Calibri"/>
                  <a:buChar char="●"/>
                </a:pPr>
                <a:r>
                  <a:rPr lang="en-GB" dirty="0">
                    <a:latin typeface="Calibri"/>
                    <a:ea typeface="Calibri"/>
                    <a:cs typeface="Calibri"/>
                    <a:sym typeface="Calibri"/>
                  </a:rPr>
                  <a:t>The UPDATE function combines message </a:t>
                </a:r>
                <a14:m>
                  <m:oMath xmlns:m="http://schemas.openxmlformats.org/officeDocument/2006/math">
                    <m:sSubSup>
                      <m:sSubSupPr>
                        <m:ctrlPr>
                          <a:rPr lang="ar-AE" b="0" i="1" smtClean="0">
                            <a:solidFill>
                              <a:srgbClr val="836967"/>
                            </a:solidFill>
                            <a:latin typeface="Cambria Math" panose="02040503050406030204" pitchFamily="18" charset="0"/>
                          </a:rPr>
                        </m:ctrlPr>
                      </m:sSubSupPr>
                      <m:e>
                        <m:r>
                          <a:rPr lang="ar-AE" b="1" i="0">
                            <a:latin typeface="Cambria Math" panose="02040503050406030204" pitchFamily="18" charset="0"/>
                          </a:rPr>
                          <m:t>𝐦</m:t>
                        </m:r>
                      </m:e>
                      <m:sub>
                        <m:r>
                          <a:rPr lang="ar-AE" b="0" i="0">
                            <a:latin typeface="Cambria Math" panose="02040503050406030204" pitchFamily="18" charset="0"/>
                          </a:rPr>
                          <m:t>𝒩</m:t>
                        </m:r>
                        <m:d>
                          <m:dPr>
                            <m:ctrlPr>
                              <a:rPr lang="ar-AE" b="0" i="1">
                                <a:latin typeface="Cambria Math" panose="02040503050406030204" pitchFamily="18" charset="0"/>
                              </a:rPr>
                            </m:ctrlPr>
                          </m:dPr>
                          <m:e>
                            <m:r>
                              <a:rPr lang="ar-AE" b="0" i="1">
                                <a:latin typeface="Cambria Math" panose="02040503050406030204" pitchFamily="18" charset="0"/>
                              </a:rPr>
                              <m:t>𝑢</m:t>
                            </m:r>
                          </m:e>
                        </m:d>
                      </m:sub>
                      <m:sup>
                        <m:d>
                          <m:dPr>
                            <m:ctrlPr>
                              <a:rPr lang="ar-AE" b="0" i="1">
                                <a:latin typeface="Cambria Math" panose="02040503050406030204" pitchFamily="18" charset="0"/>
                              </a:rPr>
                            </m:ctrlPr>
                          </m:dPr>
                          <m:e>
                            <m:r>
                              <a:rPr lang="ar-AE" b="0" i="1">
                                <a:latin typeface="Cambria Math" panose="02040503050406030204" pitchFamily="18" charset="0"/>
                              </a:rPr>
                              <m:t>𝑘</m:t>
                            </m:r>
                          </m:e>
                        </m:d>
                      </m:sup>
                    </m:sSubSup>
                  </m:oMath>
                </a14:m>
                <a:r>
                  <a:rPr lang="ar-AE" dirty="0">
                    <a:latin typeface="Calibri"/>
                    <a:ea typeface="Calibri"/>
                    <a:cs typeface="Calibri"/>
                    <a:sym typeface="Calibri"/>
                  </a:rPr>
                  <a:t> </a:t>
                </a:r>
                <a:r>
                  <a:rPr lang="en-GB" dirty="0">
                    <a:latin typeface="Calibri"/>
                    <a:ea typeface="Calibri"/>
                    <a:cs typeface="Calibri"/>
                    <a:sym typeface="Calibri"/>
                  </a:rPr>
                  <a:t>with the current embedding </a:t>
                </a:r>
                <a14:m>
                  <m:oMath xmlns:m="http://schemas.openxmlformats.org/officeDocument/2006/math">
                    <m:sSubSup>
                      <m:sSubSupPr>
                        <m:ctrlPr>
                          <a:rPr lang="ar-AE" i="1">
                            <a:solidFill>
                              <a:srgbClr val="836967"/>
                            </a:solidFill>
                            <a:latin typeface="Cambria Math" panose="02040503050406030204" pitchFamily="18" charset="0"/>
                          </a:rPr>
                        </m:ctrlPr>
                      </m:sSubSupPr>
                      <m:e>
                        <m:r>
                          <a:rPr lang="ar-AE" b="1">
                            <a:latin typeface="Cambria Math" panose="02040503050406030204" pitchFamily="18" charset="0"/>
                          </a:rPr>
                          <m:t>𝐡</m:t>
                        </m:r>
                      </m:e>
                      <m:sub>
                        <m:r>
                          <a:rPr lang="ar-AE" i="1">
                            <a:latin typeface="Cambria Math" panose="02040503050406030204" pitchFamily="18" charset="0"/>
                          </a:rPr>
                          <m:t>𝑢</m:t>
                        </m:r>
                      </m:sub>
                      <m:sup>
                        <m:d>
                          <m:dPr>
                            <m:ctrlPr>
                              <a:rPr lang="ar-AE" i="1">
                                <a:latin typeface="Cambria Math" panose="02040503050406030204" pitchFamily="18" charset="0"/>
                              </a:rPr>
                            </m:ctrlPr>
                          </m:dPr>
                          <m:e>
                            <m:r>
                              <a:rPr lang="ar-AE" i="1">
                                <a:latin typeface="Cambria Math" panose="02040503050406030204" pitchFamily="18" charset="0"/>
                              </a:rPr>
                              <m:t>𝑘</m:t>
                            </m:r>
                          </m:e>
                        </m:d>
                      </m:sup>
                    </m:sSubSup>
                  </m:oMath>
                </a14:m>
                <a:r>
                  <a:rPr lang="ar-AE" dirty="0">
                    <a:latin typeface="Calibri"/>
                    <a:ea typeface="Calibri"/>
                    <a:cs typeface="Calibri"/>
                    <a:sym typeface="Calibri"/>
                  </a:rPr>
                  <a:t> </a:t>
                </a:r>
                <a:r>
                  <a:rPr lang="en-GB" dirty="0">
                    <a:latin typeface="Calibri"/>
                    <a:ea typeface="Calibri"/>
                    <a:cs typeface="Calibri"/>
                    <a:sym typeface="Calibri"/>
                  </a:rPr>
                  <a:t>of node u to generate the updated embedding </a:t>
                </a:r>
                <a14:m>
                  <m:oMath xmlns:m="http://schemas.openxmlformats.org/officeDocument/2006/math">
                    <m:sSubSup>
                      <m:sSubSupPr>
                        <m:ctrlPr>
                          <a:rPr lang="ar-AE" i="1">
                            <a:solidFill>
                              <a:srgbClr val="836967"/>
                            </a:solidFill>
                            <a:latin typeface="Cambria Math" panose="02040503050406030204" pitchFamily="18" charset="0"/>
                          </a:rPr>
                        </m:ctrlPr>
                      </m:sSubSupPr>
                      <m:e>
                        <m:r>
                          <a:rPr lang="ar-AE" b="1">
                            <a:latin typeface="Cambria Math" panose="02040503050406030204" pitchFamily="18" charset="0"/>
                          </a:rPr>
                          <m:t>𝐡</m:t>
                        </m:r>
                      </m:e>
                      <m:sub>
                        <m:r>
                          <a:rPr lang="ar-AE" i="1">
                            <a:latin typeface="Cambria Math" panose="02040503050406030204" pitchFamily="18" charset="0"/>
                          </a:rPr>
                          <m:t>𝑢</m:t>
                        </m:r>
                      </m:sub>
                      <m:sup>
                        <m:d>
                          <m:dPr>
                            <m:ctrlPr>
                              <a:rPr lang="ar-AE" i="1">
                                <a:latin typeface="Cambria Math" panose="02040503050406030204" pitchFamily="18" charset="0"/>
                              </a:rPr>
                            </m:ctrlPr>
                          </m:dPr>
                          <m:e>
                            <m:r>
                              <a:rPr lang="ar-AE" i="1">
                                <a:latin typeface="Cambria Math" panose="02040503050406030204" pitchFamily="18" charset="0"/>
                              </a:rPr>
                              <m:t>𝑘</m:t>
                            </m:r>
                            <m:r>
                              <a:rPr lang="ar-AE" b="0" i="1" smtClean="0">
                                <a:latin typeface="Cambria Math" panose="02040503050406030204" pitchFamily="18" charset="0"/>
                              </a:rPr>
                              <m:t>+</m:t>
                            </m:r>
                            <m:r>
                              <a:rPr lang="en-US" b="0" i="1" smtClean="0">
                                <a:latin typeface="Cambria Math" panose="02040503050406030204" pitchFamily="18" charset="0"/>
                              </a:rPr>
                              <m:t>1</m:t>
                            </m:r>
                          </m:e>
                        </m:d>
                      </m:sup>
                    </m:sSubSup>
                  </m:oMath>
                </a14:m>
                <a:endParaRPr lang="ar-AE" dirty="0">
                  <a:latin typeface="Calibri"/>
                  <a:ea typeface="Calibri"/>
                  <a:cs typeface="Calibri"/>
                  <a:sym typeface="Calibri"/>
                </a:endParaRPr>
              </a:p>
              <a:p>
                <a:pPr marL="457200" lvl="0" indent="0" algn="just" rtl="0">
                  <a:lnSpc>
                    <a:spcPct val="115000"/>
                  </a:lnSpc>
                  <a:spcBef>
                    <a:spcPts val="0"/>
                  </a:spcBef>
                  <a:spcAft>
                    <a:spcPts val="0"/>
                  </a:spcAft>
                  <a:buNone/>
                </a:pPr>
                <a:endParaRPr lang="ar-AE" dirty="0">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dirty="0">
                    <a:latin typeface="Calibri"/>
                    <a:ea typeface="Calibri"/>
                    <a:cs typeface="Calibri"/>
                    <a:sym typeface="Calibri"/>
                  </a:rPr>
                  <a:t>The initial embedding are the node features </a:t>
                </a:r>
                <a14:m>
                  <m:oMath xmlns:m="http://schemas.openxmlformats.org/officeDocument/2006/math">
                    <m:sSubSup>
                      <m:sSubSupPr>
                        <m:ctrlPr>
                          <a:rPr lang="en-IN" b="0" i="1" smtClean="0">
                            <a:solidFill>
                              <a:srgbClr val="836967"/>
                            </a:solidFill>
                            <a:latin typeface="Cambria Math" panose="02040503050406030204" pitchFamily="18" charset="0"/>
                          </a:rPr>
                        </m:ctrlPr>
                      </m:sSubSupPr>
                      <m:e>
                        <m:r>
                          <a:rPr lang="en-IN" b="1" i="0">
                            <a:latin typeface="Cambria Math" panose="02040503050406030204" pitchFamily="18" charset="0"/>
                          </a:rPr>
                          <m:t>𝐡</m:t>
                        </m:r>
                      </m:e>
                      <m:sub>
                        <m:r>
                          <a:rPr lang="en-IN" b="0" i="1">
                            <a:latin typeface="Cambria Math" panose="02040503050406030204" pitchFamily="18" charset="0"/>
                          </a:rPr>
                          <m:t>𝑢</m:t>
                        </m:r>
                      </m:sub>
                      <m:sup>
                        <m:d>
                          <m:dPr>
                            <m:ctrlPr>
                              <a:rPr lang="en-IN" b="0" i="1">
                                <a:latin typeface="Cambria Math" panose="02040503050406030204" pitchFamily="18" charset="0"/>
                              </a:rPr>
                            </m:ctrlPr>
                          </m:dPr>
                          <m:e>
                            <m:r>
                              <a:rPr lang="en-US" b="0" i="1" smtClean="0">
                                <a:latin typeface="Cambria Math" panose="02040503050406030204" pitchFamily="18" charset="0"/>
                              </a:rPr>
                              <m:t>0</m:t>
                            </m:r>
                          </m:e>
                        </m:d>
                      </m:sup>
                    </m:sSubSup>
                    <m:r>
                      <a:rPr lang="en-IN" b="0" i="1">
                        <a:latin typeface="Cambria Math" panose="02040503050406030204" pitchFamily="18" charset="0"/>
                      </a:rPr>
                      <m:t> </m:t>
                    </m:r>
                  </m:oMath>
                </a14:m>
                <a:r>
                  <a:rPr lang="en-GB" dirty="0">
                    <a:latin typeface="Calibri"/>
                    <a:ea typeface="Calibri"/>
                    <a:cs typeface="Calibri"/>
                    <a:sym typeface="Calibri"/>
                  </a:rPr>
                  <a:t>= </a:t>
                </a:r>
                <a14:m>
                  <m:oMath xmlns:m="http://schemas.openxmlformats.org/officeDocument/2006/math">
                    <m:sSub>
                      <m:sSubPr>
                        <m:ctrlPr>
                          <a:rPr lang="en-GB" i="1" smtClean="0">
                            <a:latin typeface="Cambria Math" panose="02040503050406030204" pitchFamily="18" charset="0"/>
                            <a:cs typeface="Calibri"/>
                            <a:sym typeface="Calibri"/>
                          </a:rPr>
                        </m:ctrlPr>
                      </m:sSubPr>
                      <m:e>
                        <m:r>
                          <a:rPr lang="en-US" b="0" i="1" smtClean="0">
                            <a:latin typeface="Cambria Math" panose="02040503050406030204" pitchFamily="18" charset="0"/>
                            <a:cs typeface="Calibri"/>
                            <a:sym typeface="Calibri"/>
                          </a:rPr>
                          <m:t>𝑋</m:t>
                        </m:r>
                      </m:e>
                      <m:sub>
                        <m:r>
                          <a:rPr lang="en-US" b="0" i="1" smtClean="0">
                            <a:latin typeface="Cambria Math" panose="02040503050406030204" pitchFamily="18" charset="0"/>
                            <a:cs typeface="Calibri"/>
                            <a:sym typeface="Calibri"/>
                          </a:rPr>
                          <m:t>𝑢</m:t>
                        </m:r>
                      </m:sub>
                    </m:sSub>
                  </m:oMath>
                </a14:m>
                <a:r>
                  <a:rPr lang="en-GB" dirty="0">
                    <a:latin typeface="Calibri"/>
                    <a:ea typeface="Calibri"/>
                    <a:cs typeface="Calibri"/>
                    <a:sym typeface="Calibri"/>
                  </a:rPr>
                  <a:t>, which were given as the input. </a:t>
                </a:r>
              </a:p>
              <a:p>
                <a:pPr marL="457200" lvl="0" indent="0" algn="just" rtl="0">
                  <a:lnSpc>
                    <a:spcPct val="115000"/>
                  </a:lnSpc>
                  <a:spcBef>
                    <a:spcPts val="0"/>
                  </a:spcBef>
                  <a:spcAft>
                    <a:spcPts val="0"/>
                  </a:spcAft>
                  <a:buNone/>
                </a:pPr>
                <a:endParaRPr lang="en-GB" dirty="0">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dirty="0">
                    <a:latin typeface="Calibri"/>
                    <a:ea typeface="Calibri"/>
                    <a:cs typeface="Calibri"/>
                    <a:sym typeface="Calibri"/>
                  </a:rPr>
                  <a:t>At first, update the information about the current </a:t>
                </a:r>
                <a:r>
                  <a:rPr lang="en-GB" dirty="0" err="1">
                    <a:latin typeface="Calibri"/>
                    <a:ea typeface="Calibri"/>
                    <a:cs typeface="Calibri"/>
                    <a:sym typeface="Calibri"/>
                  </a:rPr>
                  <a:t>neighbor</a:t>
                </a:r>
                <a:r>
                  <a:rPr lang="en-GB" dirty="0">
                    <a:latin typeface="Calibri"/>
                    <a:ea typeface="Calibri"/>
                    <a:cs typeface="Calibri"/>
                    <a:sym typeface="Calibri"/>
                  </a:rPr>
                  <a:t> state along with information of the current node. After K-iterations each node gets information of the next k-hop </a:t>
                </a:r>
                <a:r>
                  <a:rPr lang="en-GB" dirty="0" err="1">
                    <a:latin typeface="Calibri"/>
                    <a:ea typeface="Calibri"/>
                    <a:cs typeface="Calibri"/>
                    <a:sym typeface="Calibri"/>
                  </a:rPr>
                  <a:t>neighbors</a:t>
                </a:r>
                <a:r>
                  <a:rPr lang="en-GB" dirty="0">
                    <a:latin typeface="Calibri"/>
                    <a:ea typeface="Calibri"/>
                    <a:cs typeface="Calibri"/>
                    <a:sym typeface="Calibri"/>
                  </a:rPr>
                  <a:t>. </a:t>
                </a:r>
              </a:p>
              <a:p>
                <a:pPr marL="0" lvl="0" indent="0" algn="just" rtl="0">
                  <a:lnSpc>
                    <a:spcPct val="115000"/>
                  </a:lnSpc>
                  <a:spcBef>
                    <a:spcPts val="0"/>
                  </a:spcBef>
                  <a:spcAft>
                    <a:spcPts val="0"/>
                  </a:spcAft>
                  <a:buNone/>
                </a:pPr>
                <a:r>
                  <a:rPr lang="en-GB" dirty="0">
                    <a:latin typeface="Calibri"/>
                    <a:ea typeface="Calibri"/>
                    <a:cs typeface="Calibri"/>
                    <a:sym typeface="Calibri"/>
                  </a:rPr>
                  <a:t> </a:t>
                </a:r>
                <a:endParaRPr dirty="0">
                  <a:latin typeface="Calibri"/>
                  <a:ea typeface="Calibri"/>
                  <a:cs typeface="Calibri"/>
                  <a:sym typeface="Calibri"/>
                </a:endParaRPr>
              </a:p>
            </p:txBody>
          </p:sp>
        </mc:Choice>
        <mc:Fallback xmlns="">
          <p:sp>
            <p:nvSpPr>
              <p:cNvPr id="291" name="Google Shape;291;p42"/>
              <p:cNvSpPr txBox="1">
                <a:spLocks noRot="1" noChangeAspect="1" noMove="1" noResize="1" noEditPoints="1" noAdjustHandles="1" noChangeArrowheads="1" noChangeShapeType="1" noTextEdit="1"/>
              </p:cNvSpPr>
              <p:nvPr/>
            </p:nvSpPr>
            <p:spPr>
              <a:xfrm>
                <a:off x="520050" y="1933158"/>
                <a:ext cx="7606500" cy="3198409"/>
              </a:xfrm>
              <a:prstGeom prst="rect">
                <a:avLst/>
              </a:prstGeom>
              <a:blipFill>
                <a:blip r:embed="rId3"/>
                <a:stretch>
                  <a:fillRect r="-240"/>
                </a:stretch>
              </a:blipFill>
              <a:ln>
                <a:noFill/>
              </a:ln>
            </p:spPr>
            <p:txBody>
              <a:bodyPr/>
              <a:lstStyle/>
              <a:p>
                <a:r>
                  <a:rPr lang="en-IN">
                    <a:noFill/>
                  </a:rPr>
                  <a:t> </a:t>
                </a:r>
              </a:p>
            </p:txBody>
          </p:sp>
        </mc:Fallback>
      </mc:AlternateContent>
      <p:grpSp>
        <p:nvGrpSpPr>
          <p:cNvPr id="5" name="Group 4">
            <a:extLst>
              <a:ext uri="{FF2B5EF4-FFF2-40B4-BE49-F238E27FC236}">
                <a16:creationId xmlns:a16="http://schemas.microsoft.com/office/drawing/2014/main" id="{BC82FCB0-8602-C247-A95D-51A90F9924CF}"/>
              </a:ext>
            </a:extLst>
          </p:cNvPr>
          <p:cNvGrpSpPr/>
          <p:nvPr/>
        </p:nvGrpSpPr>
        <p:grpSpPr>
          <a:xfrm>
            <a:off x="1326258" y="1030791"/>
            <a:ext cx="4572000" cy="795396"/>
            <a:chOff x="1326258" y="1030791"/>
            <a:chExt cx="4572000" cy="795396"/>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BE891B8-3A5B-FB47-B640-7D3E57FFC0B1}"/>
                    </a:ext>
                  </a:extLst>
                </p:cNvPr>
                <p:cNvSpPr txBox="1"/>
                <p:nvPr/>
              </p:nvSpPr>
              <p:spPr>
                <a:xfrm>
                  <a:off x="1326258" y="1030791"/>
                  <a:ext cx="4572000" cy="5285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IN" b="1" i="1" smtClean="0">
                                <a:solidFill>
                                  <a:srgbClr val="836967"/>
                                </a:solidFill>
                                <a:latin typeface="Cambria Math" panose="02040503050406030204" pitchFamily="18" charset="0"/>
                              </a:rPr>
                            </m:ctrlPr>
                          </m:mPr>
                          <m:mr>
                            <m:e>
                              <m:sSubSup>
                                <m:sSubSupPr>
                                  <m:ctrlPr>
                                    <a:rPr lang="en-IN" b="1" i="1">
                                      <a:solidFill>
                                        <a:srgbClr val="836967"/>
                                      </a:solidFill>
                                      <a:latin typeface="Cambria Math" panose="02040503050406030204" pitchFamily="18" charset="0"/>
                                    </a:rPr>
                                  </m:ctrlPr>
                                </m:sSubSupPr>
                                <m:e>
                                  <m:r>
                                    <a:rPr lang="en-IN" b="1">
                                      <a:latin typeface="Cambria Math" panose="02040503050406030204" pitchFamily="18" charset="0"/>
                                    </a:rPr>
                                    <m:t>𝐡</m:t>
                                  </m:r>
                                </m:e>
                                <m:sub>
                                  <m:r>
                                    <a:rPr lang="en-IN" b="0" i="1">
                                      <a:latin typeface="Cambria Math" panose="02040503050406030204" pitchFamily="18" charset="0"/>
                                    </a:rPr>
                                    <m:t>𝑢</m:t>
                                  </m:r>
                                </m:sub>
                                <m:sup>
                                  <m:d>
                                    <m:dPr>
                                      <m:ctrlPr>
                                        <a:rPr lang="en-IN" b="0" i="1">
                                          <a:latin typeface="Cambria Math" panose="02040503050406030204" pitchFamily="18" charset="0"/>
                                        </a:rPr>
                                      </m:ctrlPr>
                                    </m:dPr>
                                    <m:e>
                                      <m:r>
                                        <a:rPr lang="en-IN" b="0" i="1">
                                          <a:latin typeface="Cambria Math" panose="02040503050406030204" pitchFamily="18" charset="0"/>
                                        </a:rPr>
                                        <m:t>𝑘</m:t>
                                      </m:r>
                                      <m:r>
                                        <a:rPr lang="en-IN" b="0" i="0">
                                          <a:latin typeface="Cambria Math" panose="02040503050406030204" pitchFamily="18" charset="0"/>
                                        </a:rPr>
                                        <m:t>+</m:t>
                                      </m:r>
                                      <m:r>
                                        <a:rPr lang="en-IN" b="0" i="0">
                                          <a:latin typeface="Cambria Math" panose="02040503050406030204" pitchFamily="18" charset="0"/>
                                        </a:rPr>
                                        <m:t>1</m:t>
                                      </m:r>
                                    </m:e>
                                  </m:d>
                                </m:sup>
                              </m:sSubSup>
                            </m:e>
                            <m:e>
                              <m:r>
                                <a:rPr lang="en-IN" b="0" i="0">
                                  <a:latin typeface="Cambria Math" panose="02040503050406030204" pitchFamily="18" charset="0"/>
                                </a:rPr>
                                <m:t> =</m:t>
                              </m:r>
                              <m:func>
                                <m:funcPr>
                                  <m:ctrlPr>
                                    <a:rPr lang="en-IN" b="0" i="1">
                                      <a:latin typeface="Cambria Math" panose="02040503050406030204" pitchFamily="18" charset="0"/>
                                    </a:rPr>
                                  </m:ctrlPr>
                                </m:funcPr>
                                <m:fName>
                                  <m:sSup>
                                    <m:sSupPr>
                                      <m:ctrlPr>
                                        <a:rPr lang="en-IN" b="0" i="1">
                                          <a:solidFill>
                                            <a:srgbClr val="836967"/>
                                          </a:solidFill>
                                          <a:latin typeface="Cambria Math" panose="02040503050406030204" pitchFamily="18" charset="0"/>
                                        </a:rPr>
                                      </m:ctrlPr>
                                    </m:sSupPr>
                                    <m:e>
                                      <m:r>
                                        <m:rPr>
                                          <m:sty m:val="p"/>
                                        </m:rPr>
                                        <a:rPr lang="en-IN" b="0" i="0">
                                          <a:latin typeface="Cambria Math" panose="02040503050406030204" pitchFamily="18" charset="0"/>
                                        </a:rPr>
                                        <m:t>UPDATE</m:t>
                                      </m:r>
                                    </m:e>
                                    <m:sup>
                                      <m:d>
                                        <m:dPr>
                                          <m:ctrlPr>
                                            <a:rPr lang="en-IN" b="0" i="1">
                                              <a:latin typeface="Cambria Math" panose="02040503050406030204" pitchFamily="18" charset="0"/>
                                            </a:rPr>
                                          </m:ctrlPr>
                                        </m:dPr>
                                        <m:e>
                                          <m:r>
                                            <a:rPr lang="en-IN" b="0" i="1">
                                              <a:latin typeface="Cambria Math" panose="02040503050406030204" pitchFamily="18" charset="0"/>
                                            </a:rPr>
                                            <m:t>𝑘</m:t>
                                          </m:r>
                                        </m:e>
                                      </m:d>
                                    </m:sup>
                                  </m:sSup>
                                </m:fName>
                                <m:e>
                                  <m:d>
                                    <m:dPr>
                                      <m:ctrlPr>
                                        <a:rPr lang="en-IN" b="0" i="1">
                                          <a:solidFill>
                                            <a:srgbClr val="836967"/>
                                          </a:solidFill>
                                          <a:latin typeface="Cambria Math" panose="02040503050406030204" pitchFamily="18" charset="0"/>
                                        </a:rPr>
                                      </m:ctrlPr>
                                    </m:dPr>
                                    <m:e>
                                      <m:sSubSup>
                                        <m:sSubSupPr>
                                          <m:ctrlPr>
                                            <a:rPr lang="en-IN" b="0" i="1">
                                              <a:solidFill>
                                                <a:srgbClr val="836967"/>
                                              </a:solidFill>
                                              <a:latin typeface="Cambria Math" panose="02040503050406030204" pitchFamily="18" charset="0"/>
                                            </a:rPr>
                                          </m:ctrlPr>
                                        </m:sSubSupPr>
                                        <m:e>
                                          <m:r>
                                            <a:rPr lang="en-IN" b="1" i="0">
                                              <a:latin typeface="Cambria Math" panose="02040503050406030204" pitchFamily="18" charset="0"/>
                                            </a:rPr>
                                            <m:t>𝐡</m:t>
                                          </m:r>
                                        </m:e>
                                        <m:sub>
                                          <m:r>
                                            <a:rPr lang="en-IN" b="0" i="1">
                                              <a:latin typeface="Cambria Math" panose="02040503050406030204" pitchFamily="18" charset="0"/>
                                            </a:rPr>
                                            <m:t>𝑢</m:t>
                                          </m:r>
                                        </m:sub>
                                        <m:sup>
                                          <m:d>
                                            <m:dPr>
                                              <m:ctrlPr>
                                                <a:rPr lang="en-IN" b="0" i="1">
                                                  <a:latin typeface="Cambria Math" panose="02040503050406030204" pitchFamily="18" charset="0"/>
                                                </a:rPr>
                                              </m:ctrlPr>
                                            </m:dPr>
                                            <m:e>
                                              <m:r>
                                                <a:rPr lang="en-IN" b="0" i="1">
                                                  <a:latin typeface="Cambria Math" panose="02040503050406030204" pitchFamily="18" charset="0"/>
                                                </a:rPr>
                                                <m:t>𝑘</m:t>
                                              </m:r>
                                            </m:e>
                                          </m:d>
                                        </m:sup>
                                      </m:sSubSup>
                                      <m:r>
                                        <a:rPr lang="en-IN" b="0" i="0">
                                          <a:latin typeface="Cambria Math" panose="02040503050406030204" pitchFamily="18" charset="0"/>
                                        </a:rPr>
                                        <m:t>,</m:t>
                                      </m:r>
                                      <m:func>
                                        <m:funcPr>
                                          <m:ctrlPr>
                                            <a:rPr lang="en-IN" b="0" i="1">
                                              <a:latin typeface="Cambria Math" panose="02040503050406030204" pitchFamily="18" charset="0"/>
                                            </a:rPr>
                                          </m:ctrlPr>
                                        </m:funcPr>
                                        <m:fName>
                                          <m:sSup>
                                            <m:sSupPr>
                                              <m:ctrlPr>
                                                <a:rPr lang="en-IN" b="0" i="1">
                                                  <a:solidFill>
                                                    <a:srgbClr val="836967"/>
                                                  </a:solidFill>
                                                  <a:latin typeface="Cambria Math" panose="02040503050406030204" pitchFamily="18" charset="0"/>
                                                </a:rPr>
                                              </m:ctrlPr>
                                            </m:sSupPr>
                                            <m:e>
                                              <m:r>
                                                <m:rPr>
                                                  <m:sty m:val="p"/>
                                                </m:rPr>
                                                <a:rPr lang="en-IN" b="0" i="0">
                                                  <a:latin typeface="Cambria Math" panose="02040503050406030204" pitchFamily="18" charset="0"/>
                                                </a:rPr>
                                                <m:t>AGGREGATE</m:t>
                                              </m:r>
                                            </m:e>
                                            <m:sup>
                                              <m:d>
                                                <m:dPr>
                                                  <m:ctrlPr>
                                                    <a:rPr lang="en-IN" b="0" i="1">
                                                      <a:latin typeface="Cambria Math" panose="02040503050406030204" pitchFamily="18" charset="0"/>
                                                    </a:rPr>
                                                  </m:ctrlPr>
                                                </m:dPr>
                                                <m:e>
                                                  <m:r>
                                                    <a:rPr lang="en-IN" b="0" i="1">
                                                      <a:latin typeface="Cambria Math" panose="02040503050406030204" pitchFamily="18" charset="0"/>
                                                    </a:rPr>
                                                    <m:t>𝑘</m:t>
                                                  </m:r>
                                                </m:e>
                                              </m:d>
                                            </m:sup>
                                          </m:sSup>
                                        </m:fName>
                                        <m:e>
                                          <m:d>
                                            <m:dPr>
                                              <m:ctrlPr>
                                                <a:rPr lang="en-IN" b="0" i="1">
                                                  <a:solidFill>
                                                    <a:srgbClr val="836967"/>
                                                  </a:solidFill>
                                                  <a:latin typeface="Cambria Math" panose="02040503050406030204" pitchFamily="18" charset="0"/>
                                                </a:rPr>
                                              </m:ctrlPr>
                                            </m:dPr>
                                            <m:e>
                                              <m:d>
                                                <m:dPr>
                                                  <m:begChr m:val="{"/>
                                                  <m:endChr m:val="}"/>
                                                  <m:ctrlPr>
                                                    <a:rPr lang="en-IN" b="0" i="1">
                                                      <a:solidFill>
                                                        <a:srgbClr val="836967"/>
                                                      </a:solidFill>
                                                      <a:latin typeface="Cambria Math" panose="02040503050406030204" pitchFamily="18" charset="0"/>
                                                    </a:rPr>
                                                  </m:ctrlPr>
                                                </m:dPr>
                                                <m:e>
                                                  <m:sSubSup>
                                                    <m:sSubSupPr>
                                                      <m:ctrlPr>
                                                        <a:rPr lang="en-IN" b="0" i="1">
                                                          <a:solidFill>
                                                            <a:srgbClr val="836967"/>
                                                          </a:solidFill>
                                                          <a:latin typeface="Cambria Math" panose="02040503050406030204" pitchFamily="18" charset="0"/>
                                                        </a:rPr>
                                                      </m:ctrlPr>
                                                    </m:sSubSupPr>
                                                    <m:e>
                                                      <m:r>
                                                        <a:rPr lang="en-IN" b="1" i="0">
                                                          <a:latin typeface="Cambria Math" panose="02040503050406030204" pitchFamily="18" charset="0"/>
                                                        </a:rPr>
                                                        <m:t>𝐡</m:t>
                                                      </m:r>
                                                    </m:e>
                                                    <m:sub>
                                                      <m:r>
                                                        <a:rPr lang="en-IN" b="0" i="1">
                                                          <a:latin typeface="Cambria Math" panose="02040503050406030204" pitchFamily="18" charset="0"/>
                                                        </a:rPr>
                                                        <m:t>𝑣</m:t>
                                                      </m:r>
                                                    </m:sub>
                                                    <m:sup>
                                                      <m:d>
                                                        <m:dPr>
                                                          <m:ctrlPr>
                                                            <a:rPr lang="en-IN" b="0" i="1">
                                                              <a:latin typeface="Cambria Math" panose="02040503050406030204" pitchFamily="18" charset="0"/>
                                                            </a:rPr>
                                                          </m:ctrlPr>
                                                        </m:dPr>
                                                        <m:e>
                                                          <m:r>
                                                            <a:rPr lang="en-IN" b="0" i="1">
                                                              <a:latin typeface="Cambria Math" panose="02040503050406030204" pitchFamily="18" charset="0"/>
                                                            </a:rPr>
                                                            <m:t>𝑘</m:t>
                                                          </m:r>
                                                        </m:e>
                                                      </m:d>
                                                    </m:sup>
                                                  </m:sSubSup>
                                                  <m:r>
                                                    <a:rPr lang="en-IN" b="0" i="0">
                                                      <a:latin typeface="Cambria Math" panose="02040503050406030204" pitchFamily="18" charset="0"/>
                                                    </a:rPr>
                                                    <m:t>,∀</m:t>
                                                  </m:r>
                                                  <m:r>
                                                    <a:rPr lang="en-IN" b="0" i="1">
                                                      <a:latin typeface="Cambria Math" panose="02040503050406030204" pitchFamily="18" charset="0"/>
                                                    </a:rPr>
                                                    <m:t>𝑣</m:t>
                                                  </m:r>
                                                  <m:r>
                                                    <a:rPr lang="en-IN" b="0" i="0">
                                                      <a:latin typeface="Cambria Math" panose="02040503050406030204" pitchFamily="18" charset="0"/>
                                                    </a:rPr>
                                                    <m:t>∈</m:t>
                                                  </m:r>
                                                  <m:r>
                                                    <a:rPr lang="en-IN" b="0" i="0">
                                                      <a:latin typeface="Cambria Math" panose="02040503050406030204" pitchFamily="18" charset="0"/>
                                                    </a:rPr>
                                                    <m:t>𝒩</m:t>
                                                  </m:r>
                                                  <m:d>
                                                    <m:dPr>
                                                      <m:ctrlPr>
                                                        <a:rPr lang="en-IN" b="0" i="1">
                                                          <a:latin typeface="Cambria Math" panose="02040503050406030204" pitchFamily="18" charset="0"/>
                                                        </a:rPr>
                                                      </m:ctrlPr>
                                                    </m:dPr>
                                                    <m:e>
                                                      <m:r>
                                                        <a:rPr lang="en-IN" b="0" i="1">
                                                          <a:latin typeface="Cambria Math" panose="02040503050406030204" pitchFamily="18" charset="0"/>
                                                        </a:rPr>
                                                        <m:t>𝑢</m:t>
                                                      </m:r>
                                                    </m:e>
                                                  </m:d>
                                                </m:e>
                                              </m:d>
                                            </m:e>
                                          </m:d>
                                        </m:e>
                                      </m:func>
                                    </m:e>
                                  </m:d>
                                </m:e>
                              </m:func>
                            </m:e>
                          </m:mr>
                          <m:mr>
                            <m:e/>
                            <m:e/>
                          </m:mr>
                        </m:m>
                      </m:oMath>
                    </m:oMathPara>
                  </a14:m>
                  <a:endParaRPr lang="en-IN" dirty="0"/>
                </a:p>
              </p:txBody>
            </p:sp>
          </mc:Choice>
          <mc:Fallback xmlns="">
            <p:sp>
              <p:nvSpPr>
                <p:cNvPr id="9" name="TextBox 8">
                  <a:extLst>
                    <a:ext uri="{FF2B5EF4-FFF2-40B4-BE49-F238E27FC236}">
                      <a16:creationId xmlns:a16="http://schemas.microsoft.com/office/drawing/2014/main" id="{9BE891B8-3A5B-FB47-B640-7D3E57FFC0B1}"/>
                    </a:ext>
                  </a:extLst>
                </p:cNvPr>
                <p:cNvSpPr txBox="1">
                  <a:spLocks noRot="1" noChangeAspect="1" noMove="1" noResize="1" noEditPoints="1" noAdjustHandles="1" noChangeArrowheads="1" noChangeShapeType="1" noTextEdit="1"/>
                </p:cNvSpPr>
                <p:nvPr/>
              </p:nvSpPr>
              <p:spPr>
                <a:xfrm>
                  <a:off x="1326258" y="1030791"/>
                  <a:ext cx="4572000" cy="528543"/>
                </a:xfrm>
                <a:prstGeom prst="rect">
                  <a:avLst/>
                </a:prstGeom>
                <a:blipFill>
                  <a:blip r:embed="rId4"/>
                  <a:stretch>
                    <a:fillRect r="-121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C30C31D-EC1B-77FE-6A40-F1A92569982B}"/>
                    </a:ext>
                  </a:extLst>
                </p:cNvPr>
                <p:cNvSpPr txBox="1"/>
                <p:nvPr/>
              </p:nvSpPr>
              <p:spPr>
                <a:xfrm>
                  <a:off x="1730558" y="1411458"/>
                  <a:ext cx="2898119" cy="4147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unc>
                          <m:funcPr>
                            <m:ctrlPr>
                              <a:rPr lang="en-IN" b="0" i="1" smtClean="0">
                                <a:latin typeface="Cambria Math" panose="02040503050406030204" pitchFamily="18" charset="0"/>
                              </a:rPr>
                            </m:ctrlPr>
                          </m:funcPr>
                          <m:fName>
                            <m:sSup>
                              <m:sSupPr>
                                <m:ctrlPr>
                                  <a:rPr lang="en-IN" b="0" i="1">
                                    <a:solidFill>
                                      <a:srgbClr val="836967"/>
                                    </a:solidFill>
                                    <a:latin typeface="Cambria Math" panose="02040503050406030204" pitchFamily="18" charset="0"/>
                                  </a:rPr>
                                </m:ctrlPr>
                              </m:sSupPr>
                              <m:e>
                                <m:r>
                                  <m:rPr>
                                    <m:sty m:val="p"/>
                                  </m:rPr>
                                  <a:rPr lang="en-IN" b="0" i="0">
                                    <a:latin typeface="Cambria Math" panose="02040503050406030204" pitchFamily="18" charset="0"/>
                                  </a:rPr>
                                  <m:t>UPDATE</m:t>
                                </m:r>
                              </m:e>
                              <m:sup>
                                <m:d>
                                  <m:dPr>
                                    <m:ctrlPr>
                                      <a:rPr lang="en-IN" b="0" i="1">
                                        <a:latin typeface="Cambria Math" panose="02040503050406030204" pitchFamily="18" charset="0"/>
                                      </a:rPr>
                                    </m:ctrlPr>
                                  </m:dPr>
                                  <m:e>
                                    <m:r>
                                      <a:rPr lang="en-IN" b="0" i="1">
                                        <a:latin typeface="Cambria Math" panose="02040503050406030204" pitchFamily="18" charset="0"/>
                                      </a:rPr>
                                      <m:t>𝑘</m:t>
                                    </m:r>
                                  </m:e>
                                </m:d>
                              </m:sup>
                            </m:sSup>
                          </m:fName>
                          <m:e>
                            <m:d>
                              <m:dPr>
                                <m:ctrlPr>
                                  <a:rPr lang="en-IN" b="0" i="1">
                                    <a:solidFill>
                                      <a:srgbClr val="836967"/>
                                    </a:solidFill>
                                    <a:latin typeface="Cambria Math" panose="02040503050406030204" pitchFamily="18" charset="0"/>
                                  </a:rPr>
                                </m:ctrlPr>
                              </m:dPr>
                              <m:e>
                                <m:sSubSup>
                                  <m:sSubSupPr>
                                    <m:ctrlPr>
                                      <a:rPr lang="en-IN" b="0" i="1">
                                        <a:solidFill>
                                          <a:srgbClr val="836967"/>
                                        </a:solidFill>
                                        <a:latin typeface="Cambria Math" panose="02040503050406030204" pitchFamily="18" charset="0"/>
                                      </a:rPr>
                                    </m:ctrlPr>
                                  </m:sSubSupPr>
                                  <m:e>
                                    <m:r>
                                      <a:rPr lang="en-IN" b="1" i="0">
                                        <a:latin typeface="Cambria Math" panose="02040503050406030204" pitchFamily="18" charset="0"/>
                                      </a:rPr>
                                      <m:t>𝐡</m:t>
                                    </m:r>
                                  </m:e>
                                  <m:sub>
                                    <m:r>
                                      <a:rPr lang="en-IN" b="0" i="1">
                                        <a:latin typeface="Cambria Math" panose="02040503050406030204" pitchFamily="18" charset="0"/>
                                      </a:rPr>
                                      <m:t>𝑢</m:t>
                                    </m:r>
                                  </m:sub>
                                  <m:sup>
                                    <m:d>
                                      <m:dPr>
                                        <m:ctrlPr>
                                          <a:rPr lang="en-IN" b="0" i="1">
                                            <a:latin typeface="Cambria Math" panose="02040503050406030204" pitchFamily="18" charset="0"/>
                                          </a:rPr>
                                        </m:ctrlPr>
                                      </m:dPr>
                                      <m:e>
                                        <m:r>
                                          <a:rPr lang="en-IN" b="0" i="1">
                                            <a:latin typeface="Cambria Math" panose="02040503050406030204" pitchFamily="18" charset="0"/>
                                          </a:rPr>
                                          <m:t>𝑘</m:t>
                                        </m:r>
                                      </m:e>
                                    </m:d>
                                  </m:sup>
                                </m:sSubSup>
                                <m:r>
                                  <a:rPr lang="en-IN" b="0" i="0">
                                    <a:latin typeface="Cambria Math" panose="02040503050406030204" pitchFamily="18" charset="0"/>
                                  </a:rPr>
                                  <m:t>,</m:t>
                                </m:r>
                                <m:sSubSup>
                                  <m:sSubSupPr>
                                    <m:ctrlPr>
                                      <a:rPr lang="en-IN" b="0" i="1">
                                        <a:solidFill>
                                          <a:srgbClr val="836967"/>
                                        </a:solidFill>
                                        <a:latin typeface="Cambria Math" panose="02040503050406030204" pitchFamily="18" charset="0"/>
                                      </a:rPr>
                                    </m:ctrlPr>
                                  </m:sSubSupPr>
                                  <m:e>
                                    <m:r>
                                      <a:rPr lang="en-IN" b="1" i="0">
                                        <a:latin typeface="Cambria Math" panose="02040503050406030204" pitchFamily="18" charset="0"/>
                                      </a:rPr>
                                      <m:t>𝐦</m:t>
                                    </m:r>
                                  </m:e>
                                  <m:sub>
                                    <m:r>
                                      <a:rPr lang="en-IN" b="0" i="0">
                                        <a:latin typeface="Cambria Math" panose="02040503050406030204" pitchFamily="18" charset="0"/>
                                      </a:rPr>
                                      <m:t>𝒩</m:t>
                                    </m:r>
                                    <m:d>
                                      <m:dPr>
                                        <m:ctrlPr>
                                          <a:rPr lang="en-IN" b="0" i="1">
                                            <a:latin typeface="Cambria Math" panose="02040503050406030204" pitchFamily="18" charset="0"/>
                                          </a:rPr>
                                        </m:ctrlPr>
                                      </m:dPr>
                                      <m:e>
                                        <m:r>
                                          <a:rPr lang="en-IN" b="0" i="1">
                                            <a:latin typeface="Cambria Math" panose="02040503050406030204" pitchFamily="18" charset="0"/>
                                          </a:rPr>
                                          <m:t>𝑢</m:t>
                                        </m:r>
                                      </m:e>
                                    </m:d>
                                  </m:sub>
                                  <m:sup>
                                    <m:d>
                                      <m:dPr>
                                        <m:ctrlPr>
                                          <a:rPr lang="en-IN" b="0" i="1">
                                            <a:latin typeface="Cambria Math" panose="02040503050406030204" pitchFamily="18" charset="0"/>
                                          </a:rPr>
                                        </m:ctrlPr>
                                      </m:dPr>
                                      <m:e>
                                        <m:r>
                                          <a:rPr lang="en-IN" b="0" i="1">
                                            <a:latin typeface="Cambria Math" panose="02040503050406030204" pitchFamily="18" charset="0"/>
                                          </a:rPr>
                                          <m:t>𝑘</m:t>
                                        </m:r>
                                      </m:e>
                                    </m:d>
                                  </m:sup>
                                </m:sSubSup>
                              </m:e>
                            </m:d>
                          </m:e>
                        </m:func>
                      </m:oMath>
                    </m:oMathPara>
                  </a14:m>
                  <a:endParaRPr lang="en-IN" dirty="0"/>
                </a:p>
              </p:txBody>
            </p:sp>
          </mc:Choice>
          <mc:Fallback xmlns="">
            <p:sp>
              <p:nvSpPr>
                <p:cNvPr id="11" name="TextBox 10">
                  <a:extLst>
                    <a:ext uri="{FF2B5EF4-FFF2-40B4-BE49-F238E27FC236}">
                      <a16:creationId xmlns:a16="http://schemas.microsoft.com/office/drawing/2014/main" id="{EC30C31D-EC1B-77FE-6A40-F1A92569982B}"/>
                    </a:ext>
                  </a:extLst>
                </p:cNvPr>
                <p:cNvSpPr txBox="1">
                  <a:spLocks noRot="1" noChangeAspect="1" noMove="1" noResize="1" noEditPoints="1" noAdjustHandles="1" noChangeArrowheads="1" noChangeShapeType="1" noTextEdit="1"/>
                </p:cNvSpPr>
                <p:nvPr/>
              </p:nvSpPr>
              <p:spPr>
                <a:xfrm>
                  <a:off x="1730558" y="1411458"/>
                  <a:ext cx="2898119" cy="414729"/>
                </a:xfrm>
                <a:prstGeom prst="rect">
                  <a:avLst/>
                </a:prstGeom>
                <a:blipFill>
                  <a:blip r:embed="rId5"/>
                  <a:stretch>
                    <a:fillRect/>
                  </a:stretch>
                </a:blipFill>
              </p:spPr>
              <p:txBody>
                <a:bodyPr/>
                <a:lstStyle/>
                <a:p>
                  <a:r>
                    <a:rPr lang="en-IN">
                      <a:noFill/>
                    </a:rPr>
                    <a:t> </a:t>
                  </a:r>
                </a:p>
              </p:txBody>
            </p:sp>
          </mc:Fallback>
        </mc:AlternateContent>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
        <p:cNvGrpSpPr/>
        <p:nvPr/>
      </p:nvGrpSpPr>
      <p:grpSpPr>
        <a:xfrm>
          <a:off x="0" y="0"/>
          <a:ext cx="0" cy="0"/>
          <a:chOff x="0" y="0"/>
          <a:chExt cx="0" cy="0"/>
        </a:xfrm>
      </p:grpSpPr>
      <p:sp>
        <p:nvSpPr>
          <p:cNvPr id="296" name="Google Shape;296;p43"/>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297" name="Google Shape;297;p43"/>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298" name="Google Shape;298;p43"/>
          <p:cNvSpPr txBox="1"/>
          <p:nvPr/>
        </p:nvSpPr>
        <p:spPr>
          <a:xfrm>
            <a:off x="342751" y="317986"/>
            <a:ext cx="7928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000" b="1">
                <a:solidFill>
                  <a:srgbClr val="007E64"/>
                </a:solidFill>
                <a:latin typeface="Calibri"/>
                <a:ea typeface="Calibri"/>
                <a:cs typeface="Calibri"/>
                <a:sym typeface="Calibri"/>
              </a:rPr>
              <a:t>Basic GNN</a:t>
            </a:r>
            <a:endParaRPr sz="2000" b="1" i="0" u="none" strike="noStrike" cap="none">
              <a:solidFill>
                <a:srgbClr val="007E64"/>
              </a:solidFill>
              <a:latin typeface="Calibri"/>
              <a:ea typeface="Calibri"/>
              <a:cs typeface="Calibri"/>
              <a:sym typeface="Calibri"/>
            </a:endParaRPr>
          </a:p>
        </p:txBody>
      </p:sp>
      <p:sp>
        <p:nvSpPr>
          <p:cNvPr id="299" name="Google Shape;299;p43"/>
          <p:cNvSpPr txBox="1"/>
          <p:nvPr/>
        </p:nvSpPr>
        <p:spPr>
          <a:xfrm>
            <a:off x="5930575" y="146375"/>
            <a:ext cx="3000000" cy="92791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dirty="0">
                <a:latin typeface="Calibri" panose="020F0502020204030204" pitchFamily="34" charset="0"/>
                <a:cs typeface="Calibri" panose="020F0502020204030204" pitchFamily="34" charset="0"/>
              </a:rPr>
              <a:t>The basic simplified GNN model is proposed by </a:t>
            </a:r>
            <a:r>
              <a:rPr lang="en-GB" dirty="0" err="1">
                <a:latin typeface="Calibri" panose="020F0502020204030204" pitchFamily="34" charset="0"/>
                <a:cs typeface="Calibri" panose="020F0502020204030204" pitchFamily="34" charset="0"/>
              </a:rPr>
              <a:t>Merkwirth</a:t>
            </a:r>
            <a:r>
              <a:rPr lang="en-GB" dirty="0">
                <a:latin typeface="Calibri" panose="020F0502020204030204" pitchFamily="34" charset="0"/>
                <a:cs typeface="Calibri" panose="020F0502020204030204" pitchFamily="34" charset="0"/>
              </a:rPr>
              <a:t> and </a:t>
            </a:r>
            <a:r>
              <a:rPr lang="en-GB" dirty="0" err="1">
                <a:latin typeface="Calibri" panose="020F0502020204030204" pitchFamily="34" charset="0"/>
                <a:cs typeface="Calibri" panose="020F0502020204030204" pitchFamily="34" charset="0"/>
              </a:rPr>
              <a:t>Lengauer</a:t>
            </a:r>
            <a:r>
              <a:rPr lang="en-GB" dirty="0">
                <a:latin typeface="Calibri" panose="020F0502020204030204" pitchFamily="34" charset="0"/>
                <a:cs typeface="Calibri" panose="020F0502020204030204" pitchFamily="34" charset="0"/>
              </a:rPr>
              <a:t> [2005] and </a:t>
            </a:r>
            <a:r>
              <a:rPr lang="en-GB" dirty="0" err="1">
                <a:latin typeface="Calibri" panose="020F0502020204030204" pitchFamily="34" charset="0"/>
                <a:cs typeface="Calibri" panose="020F0502020204030204" pitchFamily="34" charset="0"/>
              </a:rPr>
              <a:t>Scarselli</a:t>
            </a:r>
            <a:r>
              <a:rPr lang="en-GB" dirty="0">
                <a:latin typeface="Calibri" panose="020F0502020204030204" pitchFamily="34" charset="0"/>
                <a:cs typeface="Calibri" panose="020F0502020204030204" pitchFamily="34" charset="0"/>
              </a:rPr>
              <a:t> et al. [2009].</a:t>
            </a:r>
            <a:endParaRPr sz="18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01" name="Google Shape;301;p43"/>
              <p:cNvSpPr txBox="1"/>
              <p:nvPr/>
            </p:nvSpPr>
            <p:spPr>
              <a:xfrm>
                <a:off x="437125" y="2006850"/>
                <a:ext cx="8139000" cy="2879669"/>
              </a:xfrm>
              <a:prstGeom prst="rect">
                <a:avLst/>
              </a:prstGeom>
              <a:noFill/>
              <a:ln>
                <a:noFill/>
              </a:ln>
            </p:spPr>
            <p:txBody>
              <a:bodyPr spcFirstLastPara="1" wrap="square" lIns="91425" tIns="91425" rIns="91425" bIns="91425" anchor="t" anchorCtr="0">
                <a:spAutoFit/>
              </a:bodyPr>
              <a:lstStyle/>
              <a:p>
                <a:pPr lvl="0" algn="just">
                  <a:lnSpc>
                    <a:spcPct val="115000"/>
                  </a:lnSpc>
                </a:pPr>
                <a:r>
                  <a:rPr lang="en-GB" sz="1700" dirty="0">
                    <a:latin typeface="Calibri"/>
                    <a:ea typeface="Calibri"/>
                    <a:cs typeface="Calibri"/>
                    <a:sym typeface="Calibri"/>
                  </a:rPr>
                  <a:t>Here ,</a:t>
                </a:r>
                <a:r>
                  <a:rPr lang="en-GB" sz="2400" dirty="0">
                    <a:effectLst/>
                  </a:rPr>
                  <a:t> </a:t>
                </a:r>
                <a14:m>
                  <m:oMath xmlns:m="http://schemas.openxmlformats.org/officeDocument/2006/math">
                    <m:sSubSup>
                      <m:sSubSupPr>
                        <m:ctrlPr>
                          <a:rPr lang="en-GB" sz="1800" i="1">
                            <a:latin typeface="Cambria Math" panose="02040503050406030204" pitchFamily="18" charset="0"/>
                            <a:cs typeface="Calibri"/>
                            <a:sym typeface="Calibri"/>
                          </a:rPr>
                        </m:ctrlPr>
                      </m:sSubSupPr>
                      <m:e>
                        <m:r>
                          <a:rPr lang="en-US" sz="1800" i="1">
                            <a:latin typeface="Cambria Math" panose="02040503050406030204" pitchFamily="18" charset="0"/>
                            <a:cs typeface="Calibri"/>
                            <a:sym typeface="Calibri"/>
                          </a:rPr>
                          <m:t>𝑊</m:t>
                        </m:r>
                      </m:e>
                      <m:sub>
                        <m:r>
                          <a:rPr lang="en-US" sz="1800" i="1">
                            <a:latin typeface="Cambria Math" panose="02040503050406030204" pitchFamily="18" charset="0"/>
                            <a:cs typeface="Calibri"/>
                            <a:sym typeface="Calibri"/>
                          </a:rPr>
                          <m:t>𝑠𝑒𝑙𝑓</m:t>
                        </m:r>
                      </m:sub>
                      <m:sup>
                        <m:r>
                          <a:rPr lang="en-US" sz="1800" i="1">
                            <a:latin typeface="Cambria Math" panose="02040503050406030204" pitchFamily="18" charset="0"/>
                            <a:cs typeface="Calibri"/>
                            <a:sym typeface="Calibri"/>
                          </a:rPr>
                          <m:t>(</m:t>
                        </m:r>
                        <m:r>
                          <a:rPr lang="en-US" sz="1800" i="1">
                            <a:latin typeface="Cambria Math" panose="02040503050406030204" pitchFamily="18" charset="0"/>
                            <a:cs typeface="Calibri"/>
                            <a:sym typeface="Calibri"/>
                          </a:rPr>
                          <m:t>𝑘</m:t>
                        </m:r>
                        <m:r>
                          <a:rPr lang="en-US" sz="1800" i="1">
                            <a:latin typeface="Cambria Math" panose="02040503050406030204" pitchFamily="18" charset="0"/>
                            <a:cs typeface="Calibri"/>
                            <a:sym typeface="Calibri"/>
                          </a:rPr>
                          <m:t>+</m:t>
                        </m:r>
                        <m:r>
                          <a:rPr lang="en-US" sz="1800" i="1">
                            <a:latin typeface="Cambria Math" panose="02040503050406030204" pitchFamily="18" charset="0"/>
                            <a:cs typeface="Calibri"/>
                            <a:sym typeface="Calibri"/>
                          </a:rPr>
                          <m:t>1</m:t>
                        </m:r>
                        <m:r>
                          <a:rPr lang="en-US" sz="1800" i="1">
                            <a:latin typeface="Cambria Math" panose="02040503050406030204" pitchFamily="18" charset="0"/>
                            <a:cs typeface="Calibri"/>
                            <a:sym typeface="Calibri"/>
                          </a:rPr>
                          <m:t>)</m:t>
                        </m:r>
                      </m:sup>
                    </m:sSubSup>
                  </m:oMath>
                </a14:m>
                <a:r>
                  <a:rPr lang="en-GB" sz="2400" dirty="0">
                    <a:latin typeface="Calibri"/>
                    <a:ea typeface="Calibri"/>
                    <a:cs typeface="Calibri"/>
                    <a:sym typeface="Calibri"/>
                  </a:rPr>
                  <a:t> and</a:t>
                </a:r>
                <a14:m>
                  <m:oMath xmlns:m="http://schemas.openxmlformats.org/officeDocument/2006/math">
                    <m:r>
                      <a:rPr lang="en-US" sz="2400" dirty="0">
                        <a:latin typeface="Cambria Math" panose="02040503050406030204" pitchFamily="18" charset="0"/>
                        <a:ea typeface="Calibri"/>
                        <a:cs typeface="Calibri"/>
                        <a:sym typeface="Calibri"/>
                      </a:rPr>
                      <m:t> </m:t>
                    </m:r>
                    <m:sSubSup>
                      <m:sSubSupPr>
                        <m:ctrlPr>
                          <a:rPr lang="en-GB" sz="2400" i="1">
                            <a:latin typeface="Cambria Math" panose="02040503050406030204" pitchFamily="18" charset="0"/>
                            <a:cs typeface="Calibri"/>
                            <a:sym typeface="Calibri"/>
                          </a:rPr>
                        </m:ctrlPr>
                      </m:sSubSupPr>
                      <m:e>
                        <m:r>
                          <a:rPr lang="en-US" sz="2400" i="1">
                            <a:latin typeface="Cambria Math" panose="02040503050406030204" pitchFamily="18" charset="0"/>
                            <a:cs typeface="Calibri"/>
                            <a:sym typeface="Calibri"/>
                          </a:rPr>
                          <m:t> </m:t>
                        </m:r>
                        <m:r>
                          <a:rPr lang="en-US" sz="2400" b="0" i="1" smtClean="0">
                            <a:latin typeface="Cambria Math" panose="02040503050406030204" pitchFamily="18" charset="0"/>
                            <a:cs typeface="Calibri"/>
                            <a:sym typeface="Calibri"/>
                          </a:rPr>
                          <m:t> </m:t>
                        </m:r>
                        <m:r>
                          <a:rPr lang="en-US" sz="2400" i="1">
                            <a:latin typeface="Cambria Math" panose="02040503050406030204" pitchFamily="18" charset="0"/>
                            <a:cs typeface="Calibri"/>
                            <a:sym typeface="Calibri"/>
                          </a:rPr>
                          <m:t>𝑊</m:t>
                        </m:r>
                      </m:e>
                      <m:sub>
                        <m:r>
                          <a:rPr lang="en-US" sz="2400" i="1">
                            <a:latin typeface="Cambria Math" panose="02040503050406030204" pitchFamily="18" charset="0"/>
                            <a:cs typeface="Calibri"/>
                            <a:sym typeface="Calibri"/>
                          </a:rPr>
                          <m:t>𝑛𝑒𝑖𝑔</m:t>
                        </m:r>
                        <m:r>
                          <a:rPr lang="en-US" sz="2400" i="1">
                            <a:latin typeface="Cambria Math" panose="02040503050406030204" pitchFamily="18" charset="0"/>
                            <a:cs typeface="Calibri"/>
                            <a:sym typeface="Calibri"/>
                          </a:rPr>
                          <m:t>h</m:t>
                        </m:r>
                      </m:sub>
                      <m:sup>
                        <m:r>
                          <a:rPr lang="en-US" sz="2400" i="1">
                            <a:latin typeface="Cambria Math" panose="02040503050406030204" pitchFamily="18" charset="0"/>
                            <a:cs typeface="Calibri"/>
                            <a:sym typeface="Calibri"/>
                          </a:rPr>
                          <m:t>(</m:t>
                        </m:r>
                        <m:r>
                          <a:rPr lang="en-US" sz="2400" i="1">
                            <a:latin typeface="Cambria Math" panose="02040503050406030204" pitchFamily="18" charset="0"/>
                            <a:cs typeface="Calibri"/>
                            <a:sym typeface="Calibri"/>
                          </a:rPr>
                          <m:t>𝑘</m:t>
                        </m:r>
                        <m:r>
                          <a:rPr lang="en-US" sz="2400" i="1">
                            <a:latin typeface="Cambria Math" panose="02040503050406030204" pitchFamily="18" charset="0"/>
                            <a:cs typeface="Calibri"/>
                            <a:sym typeface="Calibri"/>
                          </a:rPr>
                          <m:t>+</m:t>
                        </m:r>
                        <m:r>
                          <a:rPr lang="en-US" sz="2400" i="1">
                            <a:latin typeface="Cambria Math" panose="02040503050406030204" pitchFamily="18" charset="0"/>
                            <a:cs typeface="Calibri"/>
                            <a:sym typeface="Calibri"/>
                          </a:rPr>
                          <m:t>1</m:t>
                        </m:r>
                        <m:r>
                          <a:rPr lang="en-US" sz="2400" i="1">
                            <a:latin typeface="Cambria Math" panose="02040503050406030204" pitchFamily="18" charset="0"/>
                            <a:cs typeface="Calibri"/>
                            <a:sym typeface="Calibri"/>
                          </a:rPr>
                          <m:t>)</m:t>
                        </m:r>
                      </m:sup>
                    </m:sSubSup>
                  </m:oMath>
                </a14:m>
                <a:r>
                  <a:rPr lang="en-GB" sz="1700" dirty="0">
                    <a:latin typeface="Calibri"/>
                    <a:ea typeface="Calibri"/>
                    <a:cs typeface="Calibri"/>
                    <a:sym typeface="Calibri"/>
                  </a:rPr>
                  <a:t> are trainable parameters, </a:t>
                </a:r>
                <a14:m>
                  <m:oMath xmlns:m="http://schemas.openxmlformats.org/officeDocument/2006/math">
                    <m:sSup>
                      <m:sSupPr>
                        <m:ctrlPr>
                          <a:rPr lang="en-IN" i="1">
                            <a:latin typeface="Cambria Math" panose="02040503050406030204" pitchFamily="18" charset="0"/>
                          </a:rPr>
                        </m:ctrlPr>
                      </m:sSupPr>
                      <m:e>
                        <m:r>
                          <a:rPr lang="en-US" b="1" i="1">
                            <a:latin typeface="Cambria Math" panose="02040503050406030204" pitchFamily="18" charset="0"/>
                          </a:rPr>
                          <m:t>𝐛</m:t>
                        </m:r>
                      </m:e>
                      <m:sup>
                        <m:r>
                          <a:rPr lang="en-US">
                            <a:latin typeface="Cambria Math" panose="02040503050406030204" pitchFamily="18" charset="0"/>
                          </a:rPr>
                          <m:t>(</m:t>
                        </m:r>
                        <m:r>
                          <a:rPr lang="en-US" i="1">
                            <a:latin typeface="Cambria Math" panose="02040503050406030204" pitchFamily="18" charset="0"/>
                          </a:rPr>
                          <m:t>𝑘</m:t>
                        </m:r>
                        <m:r>
                          <a:rPr lang="en-US" b="0" i="1" smtClean="0">
                            <a:latin typeface="Cambria Math" panose="02040503050406030204" pitchFamily="18" charset="0"/>
                          </a:rPr>
                          <m:t>+</m:t>
                        </m:r>
                        <m:r>
                          <a:rPr lang="en-US" b="0" i="0" smtClean="0">
                            <a:latin typeface="Cambria Math" panose="02040503050406030204" pitchFamily="18" charset="0"/>
                          </a:rPr>
                          <m:t>1</m:t>
                        </m:r>
                        <m:r>
                          <a:rPr lang="en-US">
                            <a:latin typeface="Cambria Math" panose="02040503050406030204" pitchFamily="18" charset="0"/>
                          </a:rPr>
                          <m:t>)</m:t>
                        </m:r>
                      </m:sup>
                    </m:sSup>
                  </m:oMath>
                </a14:m>
                <a:r>
                  <a:rPr lang="en-GB" sz="1700" dirty="0">
                    <a:latin typeface="Calibri"/>
                    <a:ea typeface="Calibri"/>
                    <a:cs typeface="Calibri"/>
                    <a:sym typeface="Calibri"/>
                  </a:rPr>
                  <a:t>  is the bias term,  denotes the activation function ( </a:t>
                </a:r>
                <a:r>
                  <a:rPr lang="en-GB" sz="1700" dirty="0" err="1">
                    <a:latin typeface="Calibri"/>
                    <a:ea typeface="Calibri"/>
                    <a:cs typeface="Calibri"/>
                    <a:sym typeface="Calibri"/>
                  </a:rPr>
                  <a:t>eg.</a:t>
                </a:r>
                <a:r>
                  <a:rPr lang="en-GB" sz="1700" dirty="0">
                    <a:latin typeface="Calibri"/>
                    <a:ea typeface="Calibri"/>
                    <a:cs typeface="Calibri"/>
                    <a:sym typeface="Calibri"/>
                  </a:rPr>
                  <a:t>, tanh or </a:t>
                </a:r>
                <a:r>
                  <a:rPr lang="en-GB" sz="1700" dirty="0" err="1">
                    <a:latin typeface="Calibri"/>
                    <a:ea typeface="Calibri"/>
                    <a:cs typeface="Calibri"/>
                    <a:sym typeface="Calibri"/>
                  </a:rPr>
                  <a:t>ReLU</a:t>
                </a:r>
                <a:r>
                  <a:rPr lang="en-GB" sz="1700" dirty="0">
                    <a:latin typeface="Calibri"/>
                    <a:ea typeface="Calibri"/>
                    <a:cs typeface="Calibri"/>
                    <a:sym typeface="Calibri"/>
                  </a:rPr>
                  <a:t> ) that imposes elementwise non-linearity to the equation, </a:t>
                </a:r>
                <a14:m>
                  <m:oMath xmlns:m="http://schemas.openxmlformats.org/officeDocument/2006/math">
                    <m:sSubSup>
                      <m:sSubSupPr>
                        <m:ctrlPr>
                          <a:rPr lang="en-IN" i="1">
                            <a:latin typeface="Cambria Math" panose="02040503050406030204" pitchFamily="18" charset="0"/>
                          </a:rPr>
                        </m:ctrlPr>
                      </m:sSubSupPr>
                      <m:e>
                        <m:r>
                          <a:rPr lang="en-US" b="1" i="1">
                            <a:latin typeface="Cambria Math" panose="02040503050406030204" pitchFamily="18" charset="0"/>
                          </a:rPr>
                          <m:t>𝐡</m:t>
                        </m:r>
                      </m:e>
                      <m:sub>
                        <m:r>
                          <a:rPr lang="en-US" i="1">
                            <a:latin typeface="Cambria Math" panose="02040503050406030204" pitchFamily="18" charset="0"/>
                          </a:rPr>
                          <m:t>𝑢</m:t>
                        </m:r>
                      </m:sub>
                      <m:sup>
                        <m:r>
                          <a:rPr lang="en-US">
                            <a:latin typeface="Cambria Math" panose="02040503050406030204" pitchFamily="18" charset="0"/>
                          </a:rPr>
                          <m:t>(</m:t>
                        </m:r>
                        <m:r>
                          <a:rPr lang="en-US" i="1">
                            <a:latin typeface="Cambria Math" panose="02040503050406030204" pitchFamily="18" charset="0"/>
                          </a:rPr>
                          <m:t>𝑘</m:t>
                        </m:r>
                        <m:r>
                          <a:rPr lang="en-US">
                            <a:latin typeface="Cambria Math" panose="02040503050406030204" pitchFamily="18" charset="0"/>
                          </a:rPr>
                          <m:t>)</m:t>
                        </m:r>
                      </m:sup>
                    </m:sSubSup>
                    <m:r>
                      <a:rPr lang="en-US" i="1">
                        <a:latin typeface="Cambria Math" panose="02040503050406030204" pitchFamily="18" charset="0"/>
                      </a:rPr>
                      <m:t> </m:t>
                    </m:r>
                  </m:oMath>
                </a14:m>
                <a:r>
                  <a:rPr lang="en-GB" sz="1700" dirty="0">
                    <a:latin typeface="Calibri"/>
                    <a:ea typeface="Calibri"/>
                    <a:cs typeface="Calibri"/>
                    <a:sym typeface="Calibri"/>
                  </a:rPr>
                  <a:t>is the hidden embedding of the current node and </a:t>
                </a:r>
                <a14:m>
                  <m:oMath xmlns:m="http://schemas.openxmlformats.org/officeDocument/2006/math">
                    <m:sSubSup>
                      <m:sSubSupPr>
                        <m:ctrlPr>
                          <a:rPr lang="en-IN" i="1">
                            <a:latin typeface="Cambria Math" panose="02040503050406030204" pitchFamily="18" charset="0"/>
                          </a:rPr>
                        </m:ctrlPr>
                      </m:sSubSupPr>
                      <m:e>
                        <m:r>
                          <a:rPr lang="en-US" b="1" i="1">
                            <a:latin typeface="Cambria Math" panose="02040503050406030204" pitchFamily="18" charset="0"/>
                          </a:rPr>
                          <m:t>𝐡</m:t>
                        </m:r>
                      </m:e>
                      <m:sub>
                        <m:r>
                          <a:rPr lang="en-US" b="0" i="1" smtClean="0">
                            <a:latin typeface="Cambria Math" panose="02040503050406030204" pitchFamily="18" charset="0"/>
                          </a:rPr>
                          <m:t>𝑣</m:t>
                        </m:r>
                      </m:sub>
                      <m:sup>
                        <m:r>
                          <a:rPr lang="en-US">
                            <a:latin typeface="Cambria Math" panose="02040503050406030204" pitchFamily="18" charset="0"/>
                          </a:rPr>
                          <m:t>(</m:t>
                        </m:r>
                        <m:r>
                          <a:rPr lang="en-US" i="1">
                            <a:latin typeface="Cambria Math" panose="02040503050406030204" pitchFamily="18" charset="0"/>
                          </a:rPr>
                          <m:t>𝑘</m:t>
                        </m:r>
                        <m:r>
                          <a:rPr lang="en-US">
                            <a:latin typeface="Cambria Math" panose="02040503050406030204" pitchFamily="18" charset="0"/>
                          </a:rPr>
                          <m:t>)</m:t>
                        </m:r>
                      </m:sup>
                    </m:sSubSup>
                    <m:r>
                      <a:rPr lang="en-US" i="1">
                        <a:latin typeface="Cambria Math" panose="02040503050406030204" pitchFamily="18" charset="0"/>
                      </a:rPr>
                      <m:t> </m:t>
                    </m:r>
                  </m:oMath>
                </a14:m>
                <a:r>
                  <a:rPr lang="en-GB" sz="1700" dirty="0">
                    <a:latin typeface="Calibri"/>
                    <a:ea typeface="Calibri"/>
                    <a:cs typeface="Calibri"/>
                    <a:sym typeface="Calibri"/>
                  </a:rPr>
                  <a:t>is the hidden embedding of the </a:t>
                </a:r>
                <a:r>
                  <a:rPr lang="en-GB" sz="1700" dirty="0" err="1">
                    <a:latin typeface="Calibri"/>
                    <a:ea typeface="Calibri"/>
                    <a:cs typeface="Calibri"/>
                    <a:sym typeface="Calibri"/>
                  </a:rPr>
                  <a:t>neighborhood</a:t>
                </a:r>
                <a:r>
                  <a:rPr lang="en-GB" sz="1700" dirty="0">
                    <a:latin typeface="Calibri"/>
                    <a:ea typeface="Calibri"/>
                    <a:cs typeface="Calibri"/>
                    <a:sym typeface="Calibri"/>
                  </a:rPr>
                  <a:t> of ‘u’ in the previous step. </a:t>
                </a:r>
              </a:p>
              <a:p>
                <a:pPr marL="0" lvl="0" indent="0" algn="just" rtl="0">
                  <a:lnSpc>
                    <a:spcPct val="115000"/>
                  </a:lnSpc>
                  <a:spcBef>
                    <a:spcPts val="0"/>
                  </a:spcBef>
                  <a:spcAft>
                    <a:spcPts val="0"/>
                  </a:spcAft>
                  <a:buNone/>
                </a:pPr>
                <a:endParaRPr lang="en-GB" sz="1700" dirty="0">
                  <a:latin typeface="Calibri"/>
                  <a:ea typeface="Calibri"/>
                  <a:cs typeface="Calibri"/>
                  <a:sym typeface="Calibri"/>
                </a:endParaRPr>
              </a:p>
              <a:p>
                <a:pPr marL="0" lvl="0" indent="0" algn="just" rtl="0">
                  <a:lnSpc>
                    <a:spcPct val="115000"/>
                  </a:lnSpc>
                  <a:spcBef>
                    <a:spcPts val="0"/>
                  </a:spcBef>
                  <a:spcAft>
                    <a:spcPts val="0"/>
                  </a:spcAft>
                  <a:buNone/>
                </a:pPr>
                <a:r>
                  <a:rPr lang="en-GB" sz="1700" dirty="0">
                    <a:latin typeface="Calibri"/>
                    <a:ea typeface="Calibri"/>
                    <a:cs typeface="Calibri"/>
                    <a:sym typeface="Calibri"/>
                  </a:rPr>
                  <a:t>In the equation above, we first sum the messages from the </a:t>
                </a:r>
                <a:r>
                  <a:rPr lang="en-GB" sz="1700" dirty="0" err="1">
                    <a:latin typeface="Calibri"/>
                    <a:ea typeface="Calibri"/>
                    <a:cs typeface="Calibri"/>
                    <a:sym typeface="Calibri"/>
                  </a:rPr>
                  <a:t>neighbors</a:t>
                </a:r>
                <a:r>
                  <a:rPr lang="en-GB" sz="1700" dirty="0">
                    <a:latin typeface="Calibri"/>
                    <a:ea typeface="Calibri"/>
                    <a:cs typeface="Calibri"/>
                    <a:sym typeface="Calibri"/>
                  </a:rPr>
                  <a:t> and combine </a:t>
                </a:r>
                <a:r>
                  <a:rPr lang="en-GB" sz="1700" dirty="0" err="1">
                    <a:latin typeface="Calibri"/>
                    <a:ea typeface="Calibri"/>
                    <a:cs typeface="Calibri"/>
                    <a:sym typeface="Calibri"/>
                  </a:rPr>
                  <a:t>neighbor</a:t>
                </a:r>
                <a:r>
                  <a:rPr lang="en-GB" sz="1700" dirty="0">
                    <a:latin typeface="Calibri"/>
                    <a:ea typeface="Calibri"/>
                    <a:cs typeface="Calibri"/>
                    <a:sym typeface="Calibri"/>
                  </a:rPr>
                  <a:t> information with the current node information using linear combination. Then non-linearity is introduced using the activation function.</a:t>
                </a:r>
                <a:endParaRPr sz="1700" dirty="0">
                  <a:latin typeface="Calibri"/>
                  <a:ea typeface="Calibri"/>
                  <a:cs typeface="Calibri"/>
                  <a:sym typeface="Calibri"/>
                </a:endParaRPr>
              </a:p>
            </p:txBody>
          </p:sp>
        </mc:Choice>
        <mc:Fallback xmlns="">
          <p:sp>
            <p:nvSpPr>
              <p:cNvPr id="301" name="Google Shape;301;p43"/>
              <p:cNvSpPr txBox="1">
                <a:spLocks noRot="1" noChangeAspect="1" noMove="1" noResize="1" noEditPoints="1" noAdjustHandles="1" noChangeArrowheads="1" noChangeShapeType="1" noTextEdit="1"/>
              </p:cNvSpPr>
              <p:nvPr/>
            </p:nvSpPr>
            <p:spPr>
              <a:xfrm>
                <a:off x="437125" y="2006850"/>
                <a:ext cx="8139000" cy="2879669"/>
              </a:xfrm>
              <a:prstGeom prst="rect">
                <a:avLst/>
              </a:prstGeom>
              <a:blipFill>
                <a:blip r:embed="rId4"/>
                <a:stretch>
                  <a:fillRect l="-524" r="-449"/>
                </a:stretch>
              </a:blipFill>
              <a:ln>
                <a:noFill/>
              </a:ln>
            </p:spPr>
            <p:txBody>
              <a:bodyPr/>
              <a:lstStyle/>
              <a:p>
                <a:r>
                  <a:rPr lang="en-IN">
                    <a:noFill/>
                  </a:rPr>
                  <a:t> </a:t>
                </a:r>
              </a:p>
            </p:txBody>
          </p:sp>
        </mc:Fallback>
      </mc:AlternateContent>
      <p:graphicFrame>
        <p:nvGraphicFramePr>
          <p:cNvPr id="26" name="Object 25">
            <a:extLst>
              <a:ext uri="{FF2B5EF4-FFF2-40B4-BE49-F238E27FC236}">
                <a16:creationId xmlns:a16="http://schemas.microsoft.com/office/drawing/2014/main" id="{E9629A52-0CF2-8D12-4D5E-2DD27C2096AC}"/>
              </a:ext>
            </a:extLst>
          </p:cNvPr>
          <p:cNvGraphicFramePr>
            <a:graphicFrameLocks noChangeAspect="1"/>
          </p:cNvGraphicFramePr>
          <p:nvPr>
            <p:extLst>
              <p:ext uri="{D42A27DB-BD31-4B8C-83A1-F6EECF244321}">
                <p14:modId xmlns:p14="http://schemas.microsoft.com/office/powerpoint/2010/main" val="3781417753"/>
              </p:ext>
            </p:extLst>
          </p:nvPr>
        </p:nvGraphicFramePr>
        <p:xfrm>
          <a:off x="1105583" y="940867"/>
          <a:ext cx="5057108" cy="869548"/>
        </p:xfrm>
        <a:graphic>
          <a:graphicData uri="http://schemas.openxmlformats.org/presentationml/2006/ole">
            <mc:AlternateContent xmlns:mc="http://schemas.openxmlformats.org/markup-compatibility/2006">
              <mc:Choice xmlns:v="urn:schemas-microsoft-com:vml" Requires="v">
                <p:oleObj spid="_x0000_s2069" name="Equation" r:id="rId5" imgW="2806560" imgH="482400" progId="Equation.DSMT4">
                  <p:embed/>
                </p:oleObj>
              </mc:Choice>
              <mc:Fallback>
                <p:oleObj name="Equation" r:id="rId5" imgW="2806560" imgH="482400" progId="Equation.DSMT4">
                  <p:embed/>
                  <p:pic>
                    <p:nvPicPr>
                      <p:cNvPr id="0" name=""/>
                      <p:cNvPicPr/>
                      <p:nvPr/>
                    </p:nvPicPr>
                    <p:blipFill>
                      <a:blip r:embed="rId6"/>
                      <a:stretch>
                        <a:fillRect/>
                      </a:stretch>
                    </p:blipFill>
                    <p:spPr>
                      <a:xfrm>
                        <a:off x="1105583" y="940867"/>
                        <a:ext cx="5057108" cy="869548"/>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5"/>
        <p:cNvGrpSpPr/>
        <p:nvPr/>
      </p:nvGrpSpPr>
      <p:grpSpPr>
        <a:xfrm>
          <a:off x="0" y="0"/>
          <a:ext cx="0" cy="0"/>
          <a:chOff x="0" y="0"/>
          <a:chExt cx="0" cy="0"/>
        </a:xfrm>
      </p:grpSpPr>
      <p:sp>
        <p:nvSpPr>
          <p:cNvPr id="306" name="Google Shape;306;p44"/>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307" name="Google Shape;307;p44"/>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308" name="Google Shape;308;p44"/>
          <p:cNvSpPr txBox="1"/>
          <p:nvPr/>
        </p:nvSpPr>
        <p:spPr>
          <a:xfrm>
            <a:off x="479500" y="326925"/>
            <a:ext cx="7094100" cy="18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700" b="1" dirty="0">
                <a:solidFill>
                  <a:srgbClr val="007E64"/>
                </a:solidFill>
                <a:latin typeface="Calibri"/>
                <a:ea typeface="Calibri"/>
                <a:cs typeface="Calibri"/>
                <a:sym typeface="Calibri"/>
              </a:rPr>
              <a:t>Message Passing with self-loop</a:t>
            </a:r>
            <a:endParaRPr sz="1700" b="1" dirty="0">
              <a:solidFill>
                <a:srgbClr val="007E64"/>
              </a:solidFill>
              <a:latin typeface="Calibri"/>
              <a:ea typeface="Calibri"/>
              <a:cs typeface="Calibri"/>
              <a:sym typeface="Calibri"/>
            </a:endParaRPr>
          </a:p>
          <a:p>
            <a:pPr marL="0" lvl="0" indent="0" algn="l" rtl="0">
              <a:lnSpc>
                <a:spcPct val="115000"/>
              </a:lnSpc>
              <a:spcBef>
                <a:spcPts val="0"/>
              </a:spcBef>
              <a:spcAft>
                <a:spcPts val="0"/>
              </a:spcAft>
              <a:buNone/>
            </a:pPr>
            <a:endParaRPr dirty="0">
              <a:latin typeface="Calibri"/>
              <a:ea typeface="Calibri"/>
              <a:cs typeface="Calibri"/>
              <a:sym typeface="Calibri"/>
            </a:endParaRPr>
          </a:p>
          <a:p>
            <a:pPr marL="0" lvl="0" indent="0" algn="just" rtl="0">
              <a:lnSpc>
                <a:spcPct val="115000"/>
              </a:lnSpc>
              <a:spcBef>
                <a:spcPts val="0"/>
              </a:spcBef>
              <a:spcAft>
                <a:spcPts val="0"/>
              </a:spcAft>
              <a:buNone/>
            </a:pPr>
            <a:r>
              <a:rPr lang="en-GB" sz="1500" dirty="0">
                <a:latin typeface="Calibri"/>
                <a:ea typeface="Calibri"/>
                <a:cs typeface="Calibri"/>
                <a:sym typeface="Calibri"/>
              </a:rPr>
              <a:t>As a simplification of the neural message passing approach, it is common to add self-loops to the input graph and omit the explicit update step.</a:t>
            </a:r>
            <a:endParaRPr sz="1500" dirty="0">
              <a:latin typeface="Calibri"/>
              <a:ea typeface="Calibri"/>
              <a:cs typeface="Calibri"/>
              <a:sym typeface="Calibri"/>
            </a:endParaRPr>
          </a:p>
          <a:p>
            <a:pPr marL="0" lvl="0" indent="0" algn="just" rtl="0">
              <a:lnSpc>
                <a:spcPct val="115000"/>
              </a:lnSpc>
              <a:spcBef>
                <a:spcPts val="0"/>
              </a:spcBef>
              <a:spcAft>
                <a:spcPts val="0"/>
              </a:spcAft>
              <a:buNone/>
            </a:pPr>
            <a:endParaRPr sz="1100" dirty="0"/>
          </a:p>
          <a:p>
            <a:pPr marL="0" lvl="0" indent="0" algn="just" rtl="0">
              <a:lnSpc>
                <a:spcPct val="115000"/>
              </a:lnSpc>
              <a:spcBef>
                <a:spcPts val="0"/>
              </a:spcBef>
              <a:spcAft>
                <a:spcPts val="0"/>
              </a:spcAft>
              <a:buNone/>
            </a:pPr>
            <a:endParaRPr sz="1100" dirty="0"/>
          </a:p>
          <a:p>
            <a:pPr marL="0" lvl="0" indent="0" algn="just" rtl="0">
              <a:lnSpc>
                <a:spcPct val="115000"/>
              </a:lnSpc>
              <a:spcBef>
                <a:spcPts val="0"/>
              </a:spcBef>
              <a:spcAft>
                <a:spcPts val="0"/>
              </a:spcAft>
              <a:buNone/>
            </a:pPr>
            <a:endParaRPr sz="1100" dirty="0"/>
          </a:p>
        </p:txBody>
      </p:sp>
      <mc:AlternateContent xmlns:mc="http://schemas.openxmlformats.org/markup-compatibility/2006" xmlns:a14="http://schemas.microsoft.com/office/drawing/2010/main">
        <mc:Choice Requires="a14">
          <p:sp>
            <p:nvSpPr>
              <p:cNvPr id="310" name="Google Shape;310;p44"/>
              <p:cNvSpPr txBox="1"/>
              <p:nvPr/>
            </p:nvSpPr>
            <p:spPr>
              <a:xfrm>
                <a:off x="555750" y="2232275"/>
                <a:ext cx="7747800" cy="2656403"/>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1600" dirty="0">
                    <a:latin typeface="Calibri"/>
                    <a:ea typeface="Calibri"/>
                    <a:cs typeface="Calibri"/>
                    <a:sym typeface="Calibri"/>
                  </a:rPr>
                  <a:t>Instead of a separate update step, the aggregation is taken over the set </a:t>
                </a:r>
                <a14:m>
                  <m:oMath xmlns:m="http://schemas.openxmlformats.org/officeDocument/2006/math">
                    <m:r>
                      <a:rPr lang="en-GB" sz="1600" b="0" i="0" smtClean="0">
                        <a:latin typeface="Cambria Math" panose="02040503050406030204" pitchFamily="18" charset="0"/>
                      </a:rPr>
                      <m:t>𝒩</m:t>
                    </m:r>
                    <m:d>
                      <m:dPr>
                        <m:ctrlPr>
                          <a:rPr lang="ar-AE" sz="1600" b="0" i="1">
                            <a:latin typeface="Cambria Math" panose="02040503050406030204" pitchFamily="18" charset="0"/>
                          </a:rPr>
                        </m:ctrlPr>
                      </m:dPr>
                      <m:e>
                        <m:r>
                          <a:rPr lang="ar-AE" sz="1600" b="0" i="1">
                            <a:latin typeface="Cambria Math" panose="02040503050406030204" pitchFamily="18" charset="0"/>
                          </a:rPr>
                          <m:t>𝑢</m:t>
                        </m:r>
                      </m:e>
                    </m:d>
                    <m:r>
                      <a:rPr lang="ar-AE" sz="1600" b="0" i="0">
                        <a:latin typeface="Cambria Math" panose="02040503050406030204" pitchFamily="18" charset="0"/>
                      </a:rPr>
                      <m:t>∪</m:t>
                    </m:r>
                    <m:d>
                      <m:dPr>
                        <m:begChr m:val="{"/>
                        <m:endChr m:val="}"/>
                        <m:ctrlPr>
                          <a:rPr lang="ar-AE" sz="1600" b="0" i="1">
                            <a:latin typeface="Cambria Math" panose="02040503050406030204" pitchFamily="18" charset="0"/>
                          </a:rPr>
                        </m:ctrlPr>
                      </m:dPr>
                      <m:e>
                        <m:r>
                          <a:rPr lang="ar-AE" sz="1600" b="0" i="1">
                            <a:latin typeface="Cambria Math" panose="02040503050406030204" pitchFamily="18" charset="0"/>
                          </a:rPr>
                          <m:t>𝑢</m:t>
                        </m:r>
                      </m:e>
                    </m:d>
                  </m:oMath>
                </a14:m>
                <a:r>
                  <a:rPr lang="ar-AE" sz="1600" dirty="0">
                    <a:latin typeface="Calibri"/>
                    <a:ea typeface="Calibri"/>
                    <a:cs typeface="Calibri"/>
                    <a:sym typeface="Calibri"/>
                  </a:rPr>
                  <a:t>(</a:t>
                </a:r>
                <a:r>
                  <a:rPr lang="en-GB" sz="1600" dirty="0">
                    <a:latin typeface="Calibri"/>
                    <a:ea typeface="Calibri"/>
                    <a:cs typeface="Calibri"/>
                    <a:sym typeface="Calibri"/>
                  </a:rPr>
                  <a:t>nodes </a:t>
                </a:r>
                <a:r>
                  <a:rPr lang="en-GB" sz="1600" dirty="0" err="1">
                    <a:latin typeface="Calibri"/>
                    <a:ea typeface="Calibri"/>
                    <a:cs typeface="Calibri"/>
                    <a:sym typeface="Calibri"/>
                  </a:rPr>
                  <a:t>neighbors</a:t>
                </a:r>
                <a:r>
                  <a:rPr lang="en-GB" sz="1600" dirty="0">
                    <a:latin typeface="Calibri"/>
                    <a:ea typeface="Calibri"/>
                    <a:cs typeface="Calibri"/>
                    <a:sym typeface="Calibri"/>
                  </a:rPr>
                  <a:t> as well as the nodes). </a:t>
                </a:r>
              </a:p>
              <a:p>
                <a:pPr marL="0" lvl="0" indent="0" algn="just" rtl="0">
                  <a:lnSpc>
                    <a:spcPct val="115000"/>
                  </a:lnSpc>
                  <a:spcBef>
                    <a:spcPts val="0"/>
                  </a:spcBef>
                  <a:spcAft>
                    <a:spcPts val="0"/>
                  </a:spcAft>
                  <a:buNone/>
                </a:pPr>
                <a:endParaRPr lang="en-GB" sz="1600" dirty="0">
                  <a:latin typeface="Calibri"/>
                  <a:ea typeface="Calibri"/>
                  <a:cs typeface="Calibri"/>
                  <a:sym typeface="Calibri"/>
                </a:endParaRPr>
              </a:p>
              <a:p>
                <a:pPr marL="0" lvl="0" indent="0" algn="just" rtl="0">
                  <a:lnSpc>
                    <a:spcPct val="115000"/>
                  </a:lnSpc>
                  <a:spcBef>
                    <a:spcPts val="0"/>
                  </a:spcBef>
                  <a:spcAft>
                    <a:spcPts val="0"/>
                  </a:spcAft>
                  <a:buNone/>
                </a:pPr>
                <a:r>
                  <a:rPr lang="en-GB" sz="1600" dirty="0">
                    <a:latin typeface="Calibri"/>
                    <a:ea typeface="Calibri"/>
                    <a:cs typeface="Calibri"/>
                    <a:sym typeface="Calibri"/>
                  </a:rPr>
                  <a:t>There are few limitations for this approach; </a:t>
                </a:r>
              </a:p>
              <a:p>
                <a:pPr marL="457200" lvl="0" indent="-330200" algn="just">
                  <a:lnSpc>
                    <a:spcPct val="115000"/>
                  </a:lnSpc>
                  <a:buSzPts val="1600"/>
                  <a:buFont typeface="Calibri"/>
                  <a:buChar char="●"/>
                </a:pPr>
                <a:r>
                  <a:rPr lang="en-GB" sz="1600" dirty="0">
                    <a:latin typeface="Calibri"/>
                    <a:ea typeface="Calibri"/>
                    <a:cs typeface="Calibri"/>
                    <a:sym typeface="Calibri"/>
                  </a:rPr>
                  <a:t>Sometimes it might lead to over-fitting or smoothing and the node's </a:t>
                </a:r>
                <a:r>
                  <a:rPr lang="en-GB" sz="1600" dirty="0" err="1">
                    <a:latin typeface="Calibri"/>
                    <a:ea typeface="Calibri"/>
                    <a:cs typeface="Calibri"/>
                    <a:sym typeface="Calibri"/>
                  </a:rPr>
                  <a:t>neighbors</a:t>
                </a:r>
                <a:r>
                  <a:rPr lang="en-GB" sz="1600" dirty="0">
                    <a:latin typeface="Calibri"/>
                    <a:ea typeface="Calibri"/>
                    <a:cs typeface="Calibri"/>
                    <a:sym typeface="Calibri"/>
                  </a:rPr>
                  <a:t> cannot be differentiated from the information from the node itself as the learnable parameters </a:t>
                </a:r>
                <a14:m>
                  <m:oMath xmlns:m="http://schemas.openxmlformats.org/officeDocument/2006/math">
                    <m:sSubSup>
                      <m:sSubSupPr>
                        <m:ctrlPr>
                          <a:rPr lang="en-GB" sz="1600" i="1" smtClean="0">
                            <a:latin typeface="Cambria Math" panose="02040503050406030204" pitchFamily="18" charset="0"/>
                            <a:cs typeface="Calibri"/>
                            <a:sym typeface="Calibri"/>
                          </a:rPr>
                        </m:ctrlPr>
                      </m:sSubSupPr>
                      <m:e>
                        <m:r>
                          <a:rPr lang="en-US" sz="1600" b="0" i="1" smtClean="0">
                            <a:latin typeface="Cambria Math" panose="02040503050406030204" pitchFamily="18" charset="0"/>
                            <a:cs typeface="Calibri"/>
                            <a:sym typeface="Calibri"/>
                          </a:rPr>
                          <m:t>𝑊</m:t>
                        </m:r>
                      </m:e>
                      <m:sub>
                        <m:r>
                          <a:rPr lang="en-US" sz="1600" b="0" i="1" smtClean="0">
                            <a:latin typeface="Cambria Math" panose="02040503050406030204" pitchFamily="18" charset="0"/>
                            <a:cs typeface="Calibri"/>
                            <a:sym typeface="Calibri"/>
                          </a:rPr>
                          <m:t>𝑠𝑒𝑙𝑓</m:t>
                        </m:r>
                      </m:sub>
                      <m:sup>
                        <m:r>
                          <a:rPr lang="en-US" sz="1600" b="0" i="1" smtClean="0">
                            <a:latin typeface="Cambria Math" panose="02040503050406030204" pitchFamily="18" charset="0"/>
                            <a:cs typeface="Calibri"/>
                            <a:sym typeface="Calibri"/>
                          </a:rPr>
                          <m:t>(</m:t>
                        </m:r>
                        <m:r>
                          <a:rPr lang="en-US" sz="1600" b="0" i="1" smtClean="0">
                            <a:latin typeface="Cambria Math" panose="02040503050406030204" pitchFamily="18" charset="0"/>
                            <a:cs typeface="Calibri"/>
                            <a:sym typeface="Calibri"/>
                          </a:rPr>
                          <m:t>𝑘</m:t>
                        </m:r>
                        <m:r>
                          <a:rPr lang="en-US" sz="1600" b="0" i="1" smtClean="0">
                            <a:latin typeface="Cambria Math" panose="02040503050406030204" pitchFamily="18" charset="0"/>
                            <a:cs typeface="Calibri"/>
                            <a:sym typeface="Calibri"/>
                          </a:rPr>
                          <m:t>+</m:t>
                        </m:r>
                        <m:r>
                          <a:rPr lang="en-US" sz="1600" b="0" i="1" smtClean="0">
                            <a:latin typeface="Cambria Math" panose="02040503050406030204" pitchFamily="18" charset="0"/>
                            <a:cs typeface="Calibri"/>
                            <a:sym typeface="Calibri"/>
                          </a:rPr>
                          <m:t>1</m:t>
                        </m:r>
                        <m:r>
                          <a:rPr lang="en-US" sz="1600" b="0" i="1" smtClean="0">
                            <a:latin typeface="Cambria Math" panose="02040503050406030204" pitchFamily="18" charset="0"/>
                            <a:cs typeface="Calibri"/>
                            <a:sym typeface="Calibri"/>
                          </a:rPr>
                          <m:t>)</m:t>
                        </m:r>
                      </m:sup>
                    </m:sSubSup>
                  </m:oMath>
                </a14:m>
                <a:r>
                  <a:rPr lang="en-GB" sz="2000" dirty="0">
                    <a:latin typeface="Calibri"/>
                    <a:ea typeface="Calibri"/>
                    <a:cs typeface="Calibri"/>
                    <a:sym typeface="Calibri"/>
                  </a:rPr>
                  <a:t>and</a:t>
                </a:r>
                <a14:m>
                  <m:oMath xmlns:m="http://schemas.openxmlformats.org/officeDocument/2006/math">
                    <m:r>
                      <a:rPr lang="en-US" sz="2000" dirty="0">
                        <a:latin typeface="Cambria Math" panose="02040503050406030204" pitchFamily="18" charset="0"/>
                        <a:ea typeface="Calibri"/>
                        <a:cs typeface="Calibri"/>
                        <a:sym typeface="Calibri"/>
                      </a:rPr>
                      <m:t> </m:t>
                    </m:r>
                    <m:sSubSup>
                      <m:sSubSupPr>
                        <m:ctrlPr>
                          <a:rPr lang="en-GB" sz="2000" i="1">
                            <a:latin typeface="Cambria Math" panose="02040503050406030204" pitchFamily="18" charset="0"/>
                            <a:cs typeface="Calibri"/>
                            <a:sym typeface="Calibri"/>
                          </a:rPr>
                        </m:ctrlPr>
                      </m:sSubSupPr>
                      <m:e>
                        <m:r>
                          <a:rPr lang="en-US" sz="2000" b="0" i="1" smtClean="0">
                            <a:latin typeface="Cambria Math" panose="02040503050406030204" pitchFamily="18" charset="0"/>
                            <a:cs typeface="Calibri"/>
                            <a:sym typeface="Calibri"/>
                          </a:rPr>
                          <m:t> </m:t>
                        </m:r>
                        <m:r>
                          <a:rPr lang="en-US" sz="2000" i="1">
                            <a:latin typeface="Cambria Math" panose="02040503050406030204" pitchFamily="18" charset="0"/>
                            <a:cs typeface="Calibri"/>
                            <a:sym typeface="Calibri"/>
                          </a:rPr>
                          <m:t>𝑊</m:t>
                        </m:r>
                      </m:e>
                      <m:sub>
                        <m:r>
                          <a:rPr lang="en-US" sz="2000" b="0" i="1" smtClean="0">
                            <a:latin typeface="Cambria Math" panose="02040503050406030204" pitchFamily="18" charset="0"/>
                            <a:cs typeface="Calibri"/>
                            <a:sym typeface="Calibri"/>
                          </a:rPr>
                          <m:t>𝑛𝑒𝑖𝑔</m:t>
                        </m:r>
                        <m:r>
                          <a:rPr lang="en-US" sz="2000" b="0" i="1" smtClean="0">
                            <a:latin typeface="Cambria Math" panose="02040503050406030204" pitchFamily="18" charset="0"/>
                            <a:cs typeface="Calibri"/>
                            <a:sym typeface="Calibri"/>
                          </a:rPr>
                          <m:t>h</m:t>
                        </m:r>
                      </m:sub>
                      <m:sup>
                        <m:r>
                          <a:rPr lang="en-US" sz="2000" i="1">
                            <a:latin typeface="Cambria Math" panose="02040503050406030204" pitchFamily="18" charset="0"/>
                            <a:cs typeface="Calibri"/>
                            <a:sym typeface="Calibri"/>
                          </a:rPr>
                          <m:t>(</m:t>
                        </m:r>
                        <m:r>
                          <a:rPr lang="en-US" sz="2000" i="1">
                            <a:latin typeface="Cambria Math" panose="02040503050406030204" pitchFamily="18" charset="0"/>
                            <a:cs typeface="Calibri"/>
                            <a:sym typeface="Calibri"/>
                          </a:rPr>
                          <m:t>𝑘</m:t>
                        </m:r>
                        <m:r>
                          <a:rPr lang="en-US" sz="2000" i="1">
                            <a:latin typeface="Cambria Math" panose="02040503050406030204" pitchFamily="18" charset="0"/>
                            <a:cs typeface="Calibri"/>
                            <a:sym typeface="Calibri"/>
                          </a:rPr>
                          <m:t>+</m:t>
                        </m:r>
                        <m:r>
                          <a:rPr lang="en-US" sz="2000" i="1">
                            <a:latin typeface="Cambria Math" panose="02040503050406030204" pitchFamily="18" charset="0"/>
                            <a:cs typeface="Calibri"/>
                            <a:sym typeface="Calibri"/>
                          </a:rPr>
                          <m:t>1</m:t>
                        </m:r>
                        <m:r>
                          <a:rPr lang="en-US" sz="2000" i="1">
                            <a:latin typeface="Cambria Math" panose="02040503050406030204" pitchFamily="18" charset="0"/>
                            <a:cs typeface="Calibri"/>
                            <a:sym typeface="Calibri"/>
                          </a:rPr>
                          <m:t>)</m:t>
                        </m:r>
                      </m:sup>
                    </m:sSubSup>
                  </m:oMath>
                </a14:m>
                <a:r>
                  <a:rPr lang="en-GB" sz="1600" dirty="0">
                    <a:latin typeface="Calibri"/>
                    <a:ea typeface="Calibri"/>
                    <a:cs typeface="Calibri"/>
                    <a:sym typeface="Calibri"/>
                  </a:rPr>
                  <a:t> are shared between them. </a:t>
                </a:r>
              </a:p>
              <a:p>
                <a:pPr marL="0" lvl="0" indent="0" algn="l" rtl="0">
                  <a:lnSpc>
                    <a:spcPct val="115000"/>
                  </a:lnSpc>
                  <a:spcBef>
                    <a:spcPts val="0"/>
                  </a:spcBef>
                  <a:spcAft>
                    <a:spcPts val="0"/>
                  </a:spcAft>
                  <a:buNone/>
                </a:pPr>
                <a:endParaRPr sz="1600" dirty="0">
                  <a:latin typeface="Calibri"/>
                  <a:ea typeface="Calibri"/>
                  <a:cs typeface="Calibri"/>
                  <a:sym typeface="Calibri"/>
                </a:endParaRPr>
              </a:p>
            </p:txBody>
          </p:sp>
        </mc:Choice>
        <mc:Fallback xmlns="">
          <p:sp>
            <p:nvSpPr>
              <p:cNvPr id="310" name="Google Shape;310;p44"/>
              <p:cNvSpPr txBox="1">
                <a:spLocks noRot="1" noChangeAspect="1" noMove="1" noResize="1" noEditPoints="1" noAdjustHandles="1" noChangeArrowheads="1" noChangeShapeType="1" noTextEdit="1"/>
              </p:cNvSpPr>
              <p:nvPr/>
            </p:nvSpPr>
            <p:spPr>
              <a:xfrm>
                <a:off x="555750" y="2232275"/>
                <a:ext cx="7747800" cy="2656403"/>
              </a:xfrm>
              <a:prstGeom prst="rect">
                <a:avLst/>
              </a:prstGeom>
              <a:blipFill>
                <a:blip r:embed="rId3"/>
                <a:stretch>
                  <a:fillRect l="-393" r="-472"/>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F57B189-2D26-8B64-BF6B-40C938F9167D}"/>
                  </a:ext>
                </a:extLst>
              </p:cNvPr>
              <p:cNvSpPr txBox="1"/>
              <p:nvPr/>
            </p:nvSpPr>
            <p:spPr>
              <a:xfrm>
                <a:off x="1424499" y="1660824"/>
                <a:ext cx="4572000" cy="4764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b="1" i="1" smtClean="0">
                              <a:solidFill>
                                <a:srgbClr val="836967"/>
                              </a:solidFill>
                              <a:latin typeface="Cambria Math" panose="02040503050406030204" pitchFamily="18" charset="0"/>
                            </a:rPr>
                          </m:ctrlPr>
                        </m:sSubSupPr>
                        <m:e>
                          <m:r>
                            <a:rPr lang="en-IN" b="1">
                              <a:latin typeface="Cambria Math" panose="02040503050406030204" pitchFamily="18" charset="0"/>
                            </a:rPr>
                            <m:t>𝐡</m:t>
                          </m:r>
                        </m:e>
                        <m:sub>
                          <m:r>
                            <a:rPr lang="en-IN" b="0" i="1">
                              <a:latin typeface="Cambria Math" panose="02040503050406030204" pitchFamily="18" charset="0"/>
                            </a:rPr>
                            <m:t>𝑢</m:t>
                          </m:r>
                        </m:sub>
                        <m:sup>
                          <m:d>
                            <m:dPr>
                              <m:ctrlPr>
                                <a:rPr lang="en-IN" b="0" i="1">
                                  <a:latin typeface="Cambria Math" panose="02040503050406030204" pitchFamily="18" charset="0"/>
                                </a:rPr>
                              </m:ctrlPr>
                            </m:dPr>
                            <m:e>
                              <m:r>
                                <a:rPr lang="en-IN" b="0"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e>
                          </m:d>
                        </m:sup>
                      </m:sSubSup>
                      <m:r>
                        <a:rPr lang="en-IN" b="0" i="0">
                          <a:latin typeface="Cambria Math" panose="02040503050406030204" pitchFamily="18" charset="0"/>
                        </a:rPr>
                        <m:t>=</m:t>
                      </m:r>
                      <m:r>
                        <m:rPr>
                          <m:sty m:val="p"/>
                        </m:rPr>
                        <a:rPr lang="en-IN" b="0" i="0">
                          <a:latin typeface="Cambria Math" panose="02040503050406030204" pitchFamily="18" charset="0"/>
                        </a:rPr>
                        <m:t>AGGREGAT</m:t>
                      </m:r>
                      <m:func>
                        <m:funcPr>
                          <m:ctrlPr>
                            <a:rPr lang="en-IN" b="0" i="1">
                              <a:latin typeface="Cambria Math" panose="02040503050406030204" pitchFamily="18" charset="0"/>
                            </a:rPr>
                          </m:ctrlPr>
                        </m:funcPr>
                        <m:fName>
                          <m:r>
                            <m:rPr>
                              <m:sty m:val="p"/>
                            </m:rPr>
                            <a:rPr lang="en-IN" b="0" i="0">
                              <a:latin typeface="Cambria Math" panose="02040503050406030204" pitchFamily="18" charset="0"/>
                            </a:rPr>
                            <m:t>E</m:t>
                          </m:r>
                        </m:fName>
                        <m:e>
                          <m:d>
                            <m:dPr>
                              <m:ctrlPr>
                                <a:rPr lang="en-IN" b="0" i="1">
                                  <a:solidFill>
                                    <a:srgbClr val="836967"/>
                                  </a:solidFill>
                                  <a:latin typeface="Cambria Math" panose="02040503050406030204" pitchFamily="18" charset="0"/>
                                </a:rPr>
                              </m:ctrlPr>
                            </m:dPr>
                            <m:e>
                              <m:d>
                                <m:dPr>
                                  <m:begChr m:val="{"/>
                                  <m:endChr m:val="}"/>
                                  <m:ctrlPr>
                                    <a:rPr lang="en-IN" b="0" i="1">
                                      <a:solidFill>
                                        <a:srgbClr val="836967"/>
                                      </a:solidFill>
                                      <a:latin typeface="Cambria Math" panose="02040503050406030204" pitchFamily="18" charset="0"/>
                                    </a:rPr>
                                  </m:ctrlPr>
                                </m:dPr>
                                <m:e>
                                  <m:sSubSup>
                                    <m:sSubSupPr>
                                      <m:ctrlPr>
                                        <a:rPr lang="en-IN" b="0" i="1">
                                          <a:solidFill>
                                            <a:srgbClr val="836967"/>
                                          </a:solidFill>
                                          <a:latin typeface="Cambria Math" panose="02040503050406030204" pitchFamily="18" charset="0"/>
                                        </a:rPr>
                                      </m:ctrlPr>
                                    </m:sSubSupPr>
                                    <m:e>
                                      <m:r>
                                        <a:rPr lang="en-IN" b="1" i="0">
                                          <a:latin typeface="Cambria Math" panose="02040503050406030204" pitchFamily="18" charset="0"/>
                                        </a:rPr>
                                        <m:t>𝐡</m:t>
                                      </m:r>
                                    </m:e>
                                    <m:sub>
                                      <m:r>
                                        <a:rPr lang="en-IN" b="0" i="1">
                                          <a:latin typeface="Cambria Math" panose="02040503050406030204" pitchFamily="18" charset="0"/>
                                        </a:rPr>
                                        <m:t>𝑣</m:t>
                                      </m:r>
                                    </m:sub>
                                    <m:sup>
                                      <m:d>
                                        <m:dPr>
                                          <m:ctrlPr>
                                            <a:rPr lang="en-IN" b="0" i="1">
                                              <a:latin typeface="Cambria Math" panose="02040503050406030204" pitchFamily="18" charset="0"/>
                                            </a:rPr>
                                          </m:ctrlPr>
                                        </m:dPr>
                                        <m:e>
                                          <m:r>
                                            <a:rPr lang="en-IN" b="0" i="1">
                                              <a:latin typeface="Cambria Math" panose="02040503050406030204" pitchFamily="18" charset="0"/>
                                            </a:rPr>
                                            <m:t>𝑘</m:t>
                                          </m:r>
                                        </m:e>
                                      </m:d>
                                    </m:sup>
                                  </m:sSubSup>
                                  <m:r>
                                    <a:rPr lang="en-IN" b="0" i="0">
                                      <a:latin typeface="Cambria Math" panose="02040503050406030204" pitchFamily="18" charset="0"/>
                                    </a:rPr>
                                    <m:t>,∀</m:t>
                                  </m:r>
                                  <m:r>
                                    <a:rPr lang="en-IN" b="0" i="1">
                                      <a:latin typeface="Cambria Math" panose="02040503050406030204" pitchFamily="18" charset="0"/>
                                    </a:rPr>
                                    <m:t>𝑣</m:t>
                                  </m:r>
                                  <m:r>
                                    <a:rPr lang="en-IN" b="0" i="0">
                                      <a:latin typeface="Cambria Math" panose="02040503050406030204" pitchFamily="18" charset="0"/>
                                    </a:rPr>
                                    <m:t>∈</m:t>
                                  </m:r>
                                  <m:r>
                                    <a:rPr lang="en-IN" b="0" i="0">
                                      <a:latin typeface="Cambria Math" panose="02040503050406030204" pitchFamily="18" charset="0"/>
                                    </a:rPr>
                                    <m:t>𝒩</m:t>
                                  </m:r>
                                  <m:d>
                                    <m:dPr>
                                      <m:ctrlPr>
                                        <a:rPr lang="en-IN" b="0" i="1">
                                          <a:latin typeface="Cambria Math" panose="02040503050406030204" pitchFamily="18" charset="0"/>
                                        </a:rPr>
                                      </m:ctrlPr>
                                    </m:dPr>
                                    <m:e>
                                      <m:r>
                                        <a:rPr lang="en-IN" b="0" i="1">
                                          <a:latin typeface="Cambria Math" panose="02040503050406030204" pitchFamily="18" charset="0"/>
                                        </a:rPr>
                                        <m:t>𝑢</m:t>
                                      </m:r>
                                    </m:e>
                                  </m:d>
                                  <m:r>
                                    <a:rPr lang="en-IN" b="0" i="0">
                                      <a:latin typeface="Cambria Math" panose="02040503050406030204" pitchFamily="18" charset="0"/>
                                    </a:rPr>
                                    <m:t>∪</m:t>
                                  </m:r>
                                  <m:d>
                                    <m:dPr>
                                      <m:begChr m:val="{"/>
                                      <m:endChr m:val="}"/>
                                      <m:ctrlPr>
                                        <a:rPr lang="en-IN" b="0" i="1">
                                          <a:latin typeface="Cambria Math" panose="02040503050406030204" pitchFamily="18" charset="0"/>
                                        </a:rPr>
                                      </m:ctrlPr>
                                    </m:dPr>
                                    <m:e>
                                      <m:r>
                                        <a:rPr lang="en-IN" b="0" i="1">
                                          <a:latin typeface="Cambria Math" panose="02040503050406030204" pitchFamily="18" charset="0"/>
                                        </a:rPr>
                                        <m:t>𝑢</m:t>
                                      </m:r>
                                    </m:e>
                                  </m:d>
                                </m:e>
                              </m:d>
                            </m:e>
                          </m:d>
                        </m:e>
                      </m:func>
                    </m:oMath>
                  </m:oMathPara>
                </a14:m>
                <a:endParaRPr lang="en-IN" dirty="0"/>
              </a:p>
            </p:txBody>
          </p:sp>
        </mc:Choice>
        <mc:Fallback xmlns="">
          <p:sp>
            <p:nvSpPr>
              <p:cNvPr id="9" name="TextBox 8">
                <a:extLst>
                  <a:ext uri="{FF2B5EF4-FFF2-40B4-BE49-F238E27FC236}">
                    <a16:creationId xmlns:a16="http://schemas.microsoft.com/office/drawing/2014/main" id="{6F57B189-2D26-8B64-BF6B-40C938F9167D}"/>
                  </a:ext>
                </a:extLst>
              </p:cNvPr>
              <p:cNvSpPr txBox="1">
                <a:spLocks noRot="1" noChangeAspect="1" noMove="1" noResize="1" noEditPoints="1" noAdjustHandles="1" noChangeArrowheads="1" noChangeShapeType="1" noTextEdit="1"/>
              </p:cNvSpPr>
              <p:nvPr/>
            </p:nvSpPr>
            <p:spPr>
              <a:xfrm>
                <a:off x="1424499" y="1660824"/>
                <a:ext cx="4572000" cy="476477"/>
              </a:xfrm>
              <a:prstGeom prst="rect">
                <a:avLst/>
              </a:prstGeom>
              <a:blipFill>
                <a:blip r:embed="rId4"/>
                <a:stretch>
                  <a:fillRect/>
                </a:stretch>
              </a:blipFill>
            </p:spPr>
            <p:txBody>
              <a:bodyPr/>
              <a:lstStyle/>
              <a:p>
                <a:r>
                  <a:rPr lang="en-IN">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4"/>
        <p:cNvGrpSpPr/>
        <p:nvPr/>
      </p:nvGrpSpPr>
      <p:grpSpPr>
        <a:xfrm>
          <a:off x="0" y="0"/>
          <a:ext cx="0" cy="0"/>
          <a:chOff x="0" y="0"/>
          <a:chExt cx="0" cy="0"/>
        </a:xfrm>
      </p:grpSpPr>
      <p:sp>
        <p:nvSpPr>
          <p:cNvPr id="315" name="Google Shape;315;p45"/>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316" name="Google Shape;316;p45"/>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317" name="Google Shape;317;p45"/>
          <p:cNvSpPr txBox="1"/>
          <p:nvPr/>
        </p:nvSpPr>
        <p:spPr>
          <a:xfrm>
            <a:off x="1645475" y="1830775"/>
            <a:ext cx="59934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100" b="1">
                <a:solidFill>
                  <a:srgbClr val="007E64"/>
                </a:solidFill>
                <a:latin typeface="Calibri"/>
                <a:ea typeface="Calibri"/>
                <a:cs typeface="Calibri"/>
                <a:sym typeface="Calibri"/>
              </a:rPr>
              <a:t>AGGREGATION METHODS</a:t>
            </a:r>
            <a:endParaRPr sz="4100" b="1">
              <a:solidFill>
                <a:srgbClr val="007E64"/>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46"/>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323" name="Google Shape;323;p46"/>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324" name="Google Shape;324;p46"/>
          <p:cNvSpPr txBox="1"/>
          <p:nvPr/>
        </p:nvSpPr>
        <p:spPr>
          <a:xfrm>
            <a:off x="414100" y="392300"/>
            <a:ext cx="7246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solidFill>
                  <a:srgbClr val="007E64"/>
                </a:solidFill>
                <a:latin typeface="Calibri"/>
                <a:ea typeface="Calibri"/>
                <a:cs typeface="Calibri"/>
                <a:sym typeface="Calibri"/>
              </a:rPr>
              <a:t>Neighborhood Normalization</a:t>
            </a:r>
            <a:endParaRPr sz="2300" b="1">
              <a:solidFill>
                <a:srgbClr val="007E64"/>
              </a:solidFill>
              <a:latin typeface="Calibri"/>
              <a:ea typeface="Calibri"/>
              <a:cs typeface="Calibri"/>
              <a:sym typeface="Calibri"/>
            </a:endParaRPr>
          </a:p>
        </p:txBody>
      </p:sp>
      <p:sp>
        <p:nvSpPr>
          <p:cNvPr id="325" name="Google Shape;325;p46"/>
          <p:cNvSpPr txBox="1"/>
          <p:nvPr/>
        </p:nvSpPr>
        <p:spPr>
          <a:xfrm>
            <a:off x="414100" y="1086600"/>
            <a:ext cx="788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Basic approach: Average information from neighbors and apply a neural network</a:t>
            </a:r>
            <a:endParaRPr b="1"/>
          </a:p>
        </p:txBody>
      </p:sp>
      <p:pic>
        <p:nvPicPr>
          <p:cNvPr id="326" name="Google Shape;326;p46"/>
          <p:cNvPicPr preferRelativeResize="0"/>
          <p:nvPr/>
        </p:nvPicPr>
        <p:blipFill>
          <a:blip r:embed="rId3">
            <a:alphaModFix/>
          </a:blip>
          <a:stretch>
            <a:fillRect/>
          </a:stretch>
        </p:blipFill>
        <p:spPr>
          <a:xfrm>
            <a:off x="1569050" y="1642300"/>
            <a:ext cx="6427029" cy="293333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4931FB2-0C57-B6F4-A095-5D89AC023AB9}"/>
                  </a:ext>
                </a:extLst>
              </p:cNvPr>
              <p:cNvSpPr txBox="1"/>
              <p:nvPr/>
            </p:nvSpPr>
            <p:spPr>
              <a:xfrm>
                <a:off x="2683855" y="2192465"/>
                <a:ext cx="237392" cy="427040"/>
              </a:xfrm>
              <a:prstGeom prst="rect">
                <a:avLst/>
              </a:prstGeom>
              <a:solidFill>
                <a:srgbClr val="FFC0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1800" i="1">
                          <a:latin typeface="Cambria Math" panose="02040503050406030204" pitchFamily="18" charset="0"/>
                          <a:ea typeface="Arial" panose="020B0604020202020204" pitchFamily="34" charset="0"/>
                        </a:rPr>
                        <m:t>𝜎</m:t>
                      </m:r>
                    </m:oMath>
                  </m:oMathPara>
                </a14:m>
                <a:endParaRPr lang="en-IN" sz="1800" dirty="0">
                  <a:ea typeface="Arial" panose="020B0604020202020204" pitchFamily="34" charset="0"/>
                </a:endParaRPr>
              </a:p>
              <a:p>
                <a:endParaRPr lang="en-IN" sz="375" dirty="0"/>
              </a:p>
            </p:txBody>
          </p:sp>
        </mc:Choice>
        <mc:Fallback xmlns="">
          <p:sp>
            <p:nvSpPr>
              <p:cNvPr id="8" name="TextBox 7">
                <a:extLst>
                  <a:ext uri="{FF2B5EF4-FFF2-40B4-BE49-F238E27FC236}">
                    <a16:creationId xmlns:a16="http://schemas.microsoft.com/office/drawing/2014/main" id="{04931FB2-0C57-B6F4-A095-5D89AC023AB9}"/>
                  </a:ext>
                </a:extLst>
              </p:cNvPr>
              <p:cNvSpPr txBox="1">
                <a:spLocks noRot="1" noChangeAspect="1" noMove="1" noResize="1" noEditPoints="1" noAdjustHandles="1" noChangeArrowheads="1" noChangeShapeType="1" noTextEdit="1"/>
              </p:cNvSpPr>
              <p:nvPr/>
            </p:nvSpPr>
            <p:spPr>
              <a:xfrm>
                <a:off x="2683855" y="2192465"/>
                <a:ext cx="237392" cy="427040"/>
              </a:xfrm>
              <a:prstGeom prst="rect">
                <a:avLst/>
              </a:prstGeom>
              <a:blipFill>
                <a:blip r:embed="rId2"/>
                <a:stretch>
                  <a:fillRect r="-2051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55E0EF3-DE30-C9D6-DAD8-1263666B9F20}"/>
                  </a:ext>
                </a:extLst>
              </p:cNvPr>
              <p:cNvSpPr txBox="1"/>
              <p:nvPr/>
            </p:nvSpPr>
            <p:spPr>
              <a:xfrm>
                <a:off x="3347452" y="2022580"/>
                <a:ext cx="1461721" cy="868699"/>
              </a:xfrm>
              <a:prstGeom prst="rect">
                <a:avLst/>
              </a:prstGeom>
              <a:solidFill>
                <a:srgbClr val="00B0F0"/>
              </a:solid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limLoc m:val="undOvr"/>
                          <m:supHide m:val="on"/>
                          <m:ctrlPr>
                            <a:rPr lang="en-IN" sz="1800" i="1">
                              <a:latin typeface="Cambria Math" panose="02040503050406030204" pitchFamily="18" charset="0"/>
                              <a:ea typeface="Arial" panose="020B0604020202020204" pitchFamily="34" charset="0"/>
                            </a:rPr>
                          </m:ctrlPr>
                        </m:naryPr>
                        <m:sub>
                          <m:r>
                            <a:rPr lang="en-IN" sz="1800" i="1">
                              <a:latin typeface="Cambria Math" panose="02040503050406030204" pitchFamily="18" charset="0"/>
                              <a:ea typeface="Arial" panose="020B0604020202020204" pitchFamily="34" charset="0"/>
                            </a:rPr>
                            <m:t>𝑢</m:t>
                          </m:r>
                          <m:r>
                            <a:rPr lang="en-IN" sz="1800" i="1">
                              <a:latin typeface="Cambria Math" panose="02040503050406030204" pitchFamily="18" charset="0"/>
                              <a:ea typeface="Arial" panose="020B0604020202020204" pitchFamily="34" charset="0"/>
                            </a:rPr>
                            <m:t>∈</m:t>
                          </m:r>
                          <m:r>
                            <a:rPr lang="en-IN" sz="1800" i="1">
                              <a:latin typeface="Cambria Math" panose="02040503050406030204" pitchFamily="18" charset="0"/>
                              <a:ea typeface="Arial" panose="020B0604020202020204" pitchFamily="34" charset="0"/>
                            </a:rPr>
                            <m:t>𝑁</m:t>
                          </m:r>
                          <m:d>
                            <m:dPr>
                              <m:ctrlPr>
                                <a:rPr lang="en-IN" sz="1800" i="1">
                                  <a:latin typeface="Cambria Math" panose="02040503050406030204" pitchFamily="18" charset="0"/>
                                  <a:ea typeface="Arial" panose="020B0604020202020204" pitchFamily="34" charset="0"/>
                                </a:rPr>
                              </m:ctrlPr>
                            </m:dPr>
                            <m:e>
                              <m:r>
                                <a:rPr lang="en-IN" sz="1800" i="1">
                                  <a:latin typeface="Cambria Math" panose="02040503050406030204" pitchFamily="18" charset="0"/>
                                  <a:ea typeface="Arial" panose="020B0604020202020204" pitchFamily="34" charset="0"/>
                                </a:rPr>
                                <m:t>𝑣</m:t>
                              </m:r>
                            </m:e>
                          </m:d>
                        </m:sub>
                        <m:sup/>
                        <m:e>
                          <m:f>
                            <m:fPr>
                              <m:ctrlPr>
                                <a:rPr lang="en-IN" sz="1800" i="1">
                                  <a:latin typeface="Cambria Math" panose="02040503050406030204" pitchFamily="18" charset="0"/>
                                  <a:ea typeface="Arial" panose="020B0604020202020204" pitchFamily="34" charset="0"/>
                                </a:rPr>
                              </m:ctrlPr>
                            </m:fPr>
                            <m:num>
                              <m:sSubSup>
                                <m:sSubSupPr>
                                  <m:ctrlPr>
                                    <a:rPr lang="en-IN" sz="1800" i="1">
                                      <a:latin typeface="Cambria Math" panose="02040503050406030204" pitchFamily="18" charset="0"/>
                                      <a:ea typeface="Arial" panose="020B0604020202020204" pitchFamily="34" charset="0"/>
                                    </a:rPr>
                                  </m:ctrlPr>
                                </m:sSubSupPr>
                                <m:e>
                                  <m:r>
                                    <a:rPr lang="en-IN" sz="1800" i="1">
                                      <a:latin typeface="Cambria Math" panose="02040503050406030204" pitchFamily="18" charset="0"/>
                                      <a:ea typeface="Arial" panose="020B0604020202020204" pitchFamily="34" charset="0"/>
                                    </a:rPr>
                                    <m:t>h</m:t>
                                  </m:r>
                                </m:e>
                                <m:sub>
                                  <m:r>
                                    <a:rPr lang="en-IN" sz="1800" i="1">
                                      <a:latin typeface="Cambria Math" panose="02040503050406030204" pitchFamily="18" charset="0"/>
                                      <a:ea typeface="Arial" panose="020B0604020202020204" pitchFamily="34" charset="0"/>
                                    </a:rPr>
                                    <m:t>𝑢</m:t>
                                  </m:r>
                                </m:sub>
                                <m:sup>
                                  <m:r>
                                    <a:rPr lang="en-IN" sz="1800" i="1">
                                      <a:latin typeface="Cambria Math" panose="02040503050406030204" pitchFamily="18" charset="0"/>
                                      <a:ea typeface="Arial" panose="020B0604020202020204" pitchFamily="34" charset="0"/>
                                    </a:rPr>
                                    <m:t>(</m:t>
                                  </m:r>
                                  <m:r>
                                    <a:rPr lang="en-IN" sz="1800" i="1">
                                      <a:latin typeface="Cambria Math" panose="02040503050406030204" pitchFamily="18" charset="0"/>
                                      <a:ea typeface="Arial" panose="020B0604020202020204" pitchFamily="34" charset="0"/>
                                    </a:rPr>
                                    <m:t>𝑘</m:t>
                                  </m:r>
                                  <m:r>
                                    <a:rPr lang="en-IN" sz="1800" i="1">
                                      <a:latin typeface="Cambria Math" panose="02040503050406030204" pitchFamily="18" charset="0"/>
                                      <a:ea typeface="Arial" panose="020B0604020202020204" pitchFamily="34" charset="0"/>
                                    </a:rPr>
                                    <m:t>)</m:t>
                                  </m:r>
                                </m:sup>
                              </m:sSubSup>
                            </m:num>
                            <m:den>
                              <m:r>
                                <a:rPr lang="en-IN" sz="1800" i="1">
                                  <a:latin typeface="Cambria Math" panose="02040503050406030204" pitchFamily="18" charset="0"/>
                                  <a:ea typeface="Arial" panose="020B0604020202020204" pitchFamily="34" charset="0"/>
                                </a:rPr>
                                <m:t>|</m:t>
                              </m:r>
                              <m:r>
                                <a:rPr lang="en-IN" sz="1800" i="1">
                                  <a:latin typeface="Cambria Math" panose="02040503050406030204" pitchFamily="18" charset="0"/>
                                  <a:ea typeface="Arial" panose="020B0604020202020204" pitchFamily="34" charset="0"/>
                                </a:rPr>
                                <m:t>𝑁</m:t>
                              </m:r>
                              <m:r>
                                <a:rPr lang="en-IN" sz="1800" i="1">
                                  <a:latin typeface="Cambria Math" panose="02040503050406030204" pitchFamily="18" charset="0"/>
                                  <a:ea typeface="Arial" panose="020B0604020202020204" pitchFamily="34" charset="0"/>
                                </a:rPr>
                                <m:t>(</m:t>
                              </m:r>
                              <m:r>
                                <a:rPr lang="en-IN" sz="1800" i="1">
                                  <a:latin typeface="Cambria Math" panose="02040503050406030204" pitchFamily="18" charset="0"/>
                                  <a:ea typeface="Arial" panose="020B0604020202020204" pitchFamily="34" charset="0"/>
                                </a:rPr>
                                <m:t>𝑣</m:t>
                              </m:r>
                              <m:r>
                                <a:rPr lang="en-IN" sz="1800" i="1">
                                  <a:latin typeface="Cambria Math" panose="02040503050406030204" pitchFamily="18" charset="0"/>
                                  <a:ea typeface="Arial" panose="020B0604020202020204" pitchFamily="34" charset="0"/>
                                </a:rPr>
                                <m:t>)|</m:t>
                              </m:r>
                            </m:den>
                          </m:f>
                          <m:r>
                            <a:rPr lang="en-IN" sz="1800" i="1">
                              <a:latin typeface="Cambria Math" panose="02040503050406030204" pitchFamily="18" charset="0"/>
                              <a:ea typeface="Arial" panose="020B0604020202020204" pitchFamily="34" charset="0"/>
                            </a:rPr>
                            <m:t> </m:t>
                          </m:r>
                        </m:e>
                      </m:nary>
                    </m:oMath>
                  </m:oMathPara>
                </a14:m>
                <a:endParaRPr lang="en-IN" sz="375" dirty="0"/>
              </a:p>
            </p:txBody>
          </p:sp>
        </mc:Choice>
        <mc:Fallback xmlns="">
          <p:sp>
            <p:nvSpPr>
              <p:cNvPr id="9" name="TextBox 8">
                <a:extLst>
                  <a:ext uri="{FF2B5EF4-FFF2-40B4-BE49-F238E27FC236}">
                    <a16:creationId xmlns:a16="http://schemas.microsoft.com/office/drawing/2014/main" id="{555E0EF3-DE30-C9D6-DAD8-1263666B9F20}"/>
                  </a:ext>
                </a:extLst>
              </p:cNvPr>
              <p:cNvSpPr txBox="1">
                <a:spLocks noRot="1" noChangeAspect="1" noMove="1" noResize="1" noEditPoints="1" noAdjustHandles="1" noChangeArrowheads="1" noChangeShapeType="1" noTextEdit="1"/>
              </p:cNvSpPr>
              <p:nvPr/>
            </p:nvSpPr>
            <p:spPr>
              <a:xfrm>
                <a:off x="3347452" y="2022580"/>
                <a:ext cx="1461721" cy="86869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D65FB7F-236C-D074-1A51-797A7D726559}"/>
                  </a:ext>
                </a:extLst>
              </p:cNvPr>
              <p:cNvSpPr txBox="1"/>
              <p:nvPr/>
            </p:nvSpPr>
            <p:spPr>
              <a:xfrm>
                <a:off x="5326381" y="2190655"/>
                <a:ext cx="446210" cy="486352"/>
              </a:xfrm>
              <a:prstGeom prst="rect">
                <a:avLst/>
              </a:prstGeom>
              <a:solidFill>
                <a:srgbClr val="E97617"/>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sz="1800" i="1">
                              <a:latin typeface="Cambria Math" panose="02040503050406030204" pitchFamily="18" charset="0"/>
                              <a:ea typeface="Arial" panose="020B0604020202020204" pitchFamily="34" charset="0"/>
                            </a:rPr>
                          </m:ctrlPr>
                        </m:sSubSupPr>
                        <m:e>
                          <m:r>
                            <a:rPr lang="en-IN" sz="1800" i="1">
                              <a:latin typeface="Cambria Math" panose="02040503050406030204" pitchFamily="18" charset="0"/>
                              <a:ea typeface="Arial" panose="020B0604020202020204" pitchFamily="34" charset="0"/>
                            </a:rPr>
                            <m:t>h</m:t>
                          </m:r>
                        </m:e>
                        <m:sub>
                          <m:r>
                            <a:rPr lang="en-IN" sz="1800" i="1">
                              <a:latin typeface="Cambria Math" panose="02040503050406030204" pitchFamily="18" charset="0"/>
                              <a:ea typeface="Arial" panose="020B0604020202020204" pitchFamily="34" charset="0"/>
                            </a:rPr>
                            <m:t>𝑣</m:t>
                          </m:r>
                        </m:sub>
                        <m:sup>
                          <m:r>
                            <a:rPr lang="en-IN" sz="1800" i="1">
                              <a:latin typeface="Cambria Math" panose="02040503050406030204" pitchFamily="18" charset="0"/>
                              <a:ea typeface="Arial" panose="020B0604020202020204" pitchFamily="34" charset="0"/>
                            </a:rPr>
                            <m:t>(</m:t>
                          </m:r>
                          <m:r>
                            <a:rPr lang="en-IN" sz="1800" i="1">
                              <a:latin typeface="Cambria Math" panose="02040503050406030204" pitchFamily="18" charset="0"/>
                              <a:ea typeface="Arial" panose="020B0604020202020204" pitchFamily="34" charset="0"/>
                            </a:rPr>
                            <m:t>𝑘</m:t>
                          </m:r>
                          <m:r>
                            <a:rPr lang="en-IN" sz="1800" i="1">
                              <a:latin typeface="Cambria Math" panose="02040503050406030204" pitchFamily="18" charset="0"/>
                              <a:ea typeface="Arial" panose="020B0604020202020204" pitchFamily="34" charset="0"/>
                            </a:rPr>
                            <m:t>)</m:t>
                          </m:r>
                        </m:sup>
                      </m:sSubSup>
                    </m:oMath>
                  </m:oMathPara>
                </a14:m>
                <a:endParaRPr lang="en-IN" sz="1800" dirty="0">
                  <a:ea typeface="Arial" panose="020B0604020202020204" pitchFamily="34" charset="0"/>
                </a:endParaRPr>
              </a:p>
              <a:p>
                <a:endParaRPr lang="en-IN" sz="375" dirty="0"/>
              </a:p>
            </p:txBody>
          </p:sp>
        </mc:Choice>
        <mc:Fallback xmlns="">
          <p:sp>
            <p:nvSpPr>
              <p:cNvPr id="10" name="TextBox 9">
                <a:extLst>
                  <a:ext uri="{FF2B5EF4-FFF2-40B4-BE49-F238E27FC236}">
                    <a16:creationId xmlns:a16="http://schemas.microsoft.com/office/drawing/2014/main" id="{7D65FB7F-236C-D074-1A51-797A7D726559}"/>
                  </a:ext>
                </a:extLst>
              </p:cNvPr>
              <p:cNvSpPr txBox="1">
                <a:spLocks noRot="1" noChangeAspect="1" noMove="1" noResize="1" noEditPoints="1" noAdjustHandles="1" noChangeArrowheads="1" noChangeShapeType="1" noTextEdit="1"/>
              </p:cNvSpPr>
              <p:nvPr/>
            </p:nvSpPr>
            <p:spPr>
              <a:xfrm>
                <a:off x="5326381" y="2190655"/>
                <a:ext cx="446210" cy="486352"/>
              </a:xfrm>
              <a:prstGeom prst="rect">
                <a:avLst/>
              </a:prstGeom>
              <a:blipFill>
                <a:blip r:embed="rId4"/>
                <a:stretch>
                  <a:fillRect r="-2465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CE76E2F-439B-D17D-BC68-AE045C0D07A5}"/>
                  </a:ext>
                </a:extLst>
              </p:cNvPr>
              <p:cNvSpPr txBox="1"/>
              <p:nvPr/>
            </p:nvSpPr>
            <p:spPr>
              <a:xfrm>
                <a:off x="7171638" y="2220326"/>
                <a:ext cx="271931" cy="427040"/>
              </a:xfrm>
              <a:prstGeom prst="rect">
                <a:avLst/>
              </a:prstGeom>
              <a:solidFill>
                <a:srgbClr val="9B4DB3"/>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1800" i="1">
                          <a:latin typeface="Cambria Math" panose="02040503050406030204" pitchFamily="18" charset="0"/>
                          <a:ea typeface="Arial" panose="020B0604020202020204" pitchFamily="34" charset="0"/>
                        </a:rPr>
                        <m:t>𝐾</m:t>
                      </m:r>
                    </m:oMath>
                  </m:oMathPara>
                </a14:m>
                <a:endParaRPr lang="en-IN" sz="1800" dirty="0">
                  <a:ea typeface="Arial" panose="020B0604020202020204" pitchFamily="34" charset="0"/>
                </a:endParaRPr>
              </a:p>
              <a:p>
                <a:endParaRPr lang="en-IN" sz="375" dirty="0"/>
              </a:p>
            </p:txBody>
          </p:sp>
        </mc:Choice>
        <mc:Fallback xmlns="">
          <p:sp>
            <p:nvSpPr>
              <p:cNvPr id="11" name="TextBox 10">
                <a:extLst>
                  <a:ext uri="{FF2B5EF4-FFF2-40B4-BE49-F238E27FC236}">
                    <a16:creationId xmlns:a16="http://schemas.microsoft.com/office/drawing/2014/main" id="{7CE76E2F-439B-D17D-BC68-AE045C0D07A5}"/>
                  </a:ext>
                </a:extLst>
              </p:cNvPr>
              <p:cNvSpPr txBox="1">
                <a:spLocks noRot="1" noChangeAspect="1" noMove="1" noResize="1" noEditPoints="1" noAdjustHandles="1" noChangeArrowheads="1" noChangeShapeType="1" noTextEdit="1"/>
              </p:cNvSpPr>
              <p:nvPr/>
            </p:nvSpPr>
            <p:spPr>
              <a:xfrm>
                <a:off x="7171638" y="2220326"/>
                <a:ext cx="271931" cy="427040"/>
              </a:xfrm>
              <a:prstGeom prst="rect">
                <a:avLst/>
              </a:prstGeom>
              <a:blipFill>
                <a:blip r:embed="rId5"/>
                <a:stretch>
                  <a:fillRect r="-24444"/>
                </a:stretch>
              </a:blipFill>
            </p:spPr>
            <p:txBody>
              <a:bodyPr/>
              <a:lstStyle/>
              <a:p>
                <a:r>
                  <a:rPr lang="en-IN">
                    <a:noFill/>
                  </a:rPr>
                  <a:t> </a:t>
                </a:r>
              </a:p>
            </p:txBody>
          </p:sp>
        </mc:Fallback>
      </mc:AlternateContent>
      <p:grpSp>
        <p:nvGrpSpPr>
          <p:cNvPr id="16" name="Group 15">
            <a:extLst>
              <a:ext uri="{FF2B5EF4-FFF2-40B4-BE49-F238E27FC236}">
                <a16:creationId xmlns:a16="http://schemas.microsoft.com/office/drawing/2014/main" id="{27708BCB-E8E8-718D-8A60-CEC9EAF8C7A6}"/>
              </a:ext>
            </a:extLst>
          </p:cNvPr>
          <p:cNvGrpSpPr/>
          <p:nvPr/>
        </p:nvGrpSpPr>
        <p:grpSpPr>
          <a:xfrm>
            <a:off x="751686" y="869369"/>
            <a:ext cx="7843893" cy="3878514"/>
            <a:chOff x="1002247" y="1159159"/>
            <a:chExt cx="10458524" cy="5171351"/>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89E0649-6177-B119-DCA3-47DC01F9C2E5}"/>
                    </a:ext>
                  </a:extLst>
                </p:cNvPr>
                <p:cNvSpPr txBox="1"/>
                <p:nvPr/>
              </p:nvSpPr>
              <p:spPr>
                <a:xfrm>
                  <a:off x="2023402" y="2434767"/>
                  <a:ext cx="8880230" cy="2296354"/>
                </a:xfrm>
                <a:prstGeom prst="rect">
                  <a:avLst/>
                </a:prstGeom>
                <a:noFill/>
              </p:spPr>
              <p:txBody>
                <a:bodyPr wrap="square">
                  <a:spAutoFit/>
                </a:bodyPr>
                <a:lstStyle/>
                <a:p>
                  <a:pPr>
                    <a:lnSpc>
                      <a:spcPct val="115000"/>
                    </a:lnSpc>
                  </a:pPr>
                  <a:r>
                    <a:rPr lang="en-IN" sz="1800" dirty="0">
                      <a:latin typeface="Arial" panose="020B0604020202020204" pitchFamily="34" charset="0"/>
                      <a:ea typeface="Arial" panose="020B0604020202020204" pitchFamily="34" charset="0"/>
                    </a:rPr>
                    <a:t>	</a:t>
                  </a:r>
                </a:p>
                <a:p>
                  <a:pPr>
                    <a:lnSpc>
                      <a:spcPct val="115000"/>
                    </a:lnSpc>
                  </a:pPr>
                  <a14:m>
                    <m:oMathPara xmlns:m="http://schemas.openxmlformats.org/officeDocument/2006/math">
                      <m:oMathParaPr>
                        <m:jc m:val="centerGroup"/>
                      </m:oMathParaPr>
                      <m:oMath xmlns:m="http://schemas.openxmlformats.org/officeDocument/2006/math">
                        <m:sSubSup>
                          <m:sSubSupPr>
                            <m:ctrlPr>
                              <a:rPr lang="en-IN" sz="1800" i="1">
                                <a:latin typeface="Cambria Math" panose="02040503050406030204" pitchFamily="18" charset="0"/>
                                <a:ea typeface="Arial" panose="020B0604020202020204" pitchFamily="34" charset="0"/>
                              </a:rPr>
                            </m:ctrlPr>
                          </m:sSubSupPr>
                          <m:e>
                            <m:r>
                              <a:rPr lang="en-IN" sz="1800" i="1">
                                <a:latin typeface="Cambria Math" panose="02040503050406030204" pitchFamily="18" charset="0"/>
                                <a:ea typeface="Arial" panose="020B0604020202020204" pitchFamily="34" charset="0"/>
                              </a:rPr>
                              <m:t>h</m:t>
                            </m:r>
                          </m:e>
                          <m:sub>
                            <m:r>
                              <a:rPr lang="en-IN" sz="1800" i="1">
                                <a:latin typeface="Cambria Math" panose="02040503050406030204" pitchFamily="18" charset="0"/>
                                <a:ea typeface="Arial" panose="020B0604020202020204" pitchFamily="34" charset="0"/>
                              </a:rPr>
                              <m:t>𝑢</m:t>
                            </m:r>
                          </m:sub>
                          <m:sup>
                            <m:d>
                              <m:dPr>
                                <m:ctrlPr>
                                  <a:rPr lang="en-IN" sz="1800" i="1">
                                    <a:latin typeface="Cambria Math" panose="02040503050406030204" pitchFamily="18" charset="0"/>
                                    <a:ea typeface="Arial" panose="020B0604020202020204" pitchFamily="34" charset="0"/>
                                  </a:rPr>
                                </m:ctrlPr>
                              </m:dPr>
                              <m:e>
                                <m:r>
                                  <a:rPr lang="en-IN" sz="1800" i="1">
                                    <a:latin typeface="Cambria Math" panose="02040503050406030204" pitchFamily="18" charset="0"/>
                                    <a:ea typeface="Arial" panose="020B0604020202020204" pitchFamily="34" charset="0"/>
                                  </a:rPr>
                                  <m:t>𝑘</m:t>
                                </m:r>
                                <m:r>
                                  <a:rPr lang="en-IN" sz="1800" i="1">
                                    <a:latin typeface="Cambria Math" panose="02040503050406030204" pitchFamily="18" charset="0"/>
                                    <a:ea typeface="Arial" panose="020B0604020202020204" pitchFamily="34" charset="0"/>
                                  </a:rPr>
                                  <m:t>+</m:t>
                                </m:r>
                                <m:r>
                                  <a:rPr lang="en-IN" sz="1800" i="1">
                                    <a:latin typeface="Cambria Math" panose="02040503050406030204" pitchFamily="18" charset="0"/>
                                    <a:ea typeface="Arial" panose="020B0604020202020204" pitchFamily="34" charset="0"/>
                                  </a:rPr>
                                  <m:t>1</m:t>
                                </m:r>
                              </m:e>
                            </m:d>
                          </m:sup>
                        </m:sSubSup>
                        <m:r>
                          <a:rPr lang="en-IN" sz="1800" i="1">
                            <a:latin typeface="Cambria Math" panose="02040503050406030204" pitchFamily="18" charset="0"/>
                            <a:ea typeface="Arial" panose="020B0604020202020204" pitchFamily="34" charset="0"/>
                          </a:rPr>
                          <m:t>=    </m:t>
                        </m:r>
                        <m:d>
                          <m:dPr>
                            <m:ctrlPr>
                              <a:rPr lang="en-IN" sz="1800" i="1">
                                <a:latin typeface="Cambria Math" panose="02040503050406030204" pitchFamily="18" charset="0"/>
                                <a:ea typeface="Arial" panose="020B0604020202020204" pitchFamily="34" charset="0"/>
                              </a:rPr>
                            </m:ctrlPr>
                          </m:dPr>
                          <m:e>
                            <m:sSub>
                              <m:sSubPr>
                                <m:ctrlPr>
                                  <a:rPr lang="en-IN" sz="1800" i="1">
                                    <a:latin typeface="Cambria Math" panose="02040503050406030204" pitchFamily="18" charset="0"/>
                                    <a:ea typeface="Arial" panose="020B0604020202020204" pitchFamily="34" charset="0"/>
                                  </a:rPr>
                                </m:ctrlPr>
                              </m:sSubPr>
                              <m:e>
                                <m:r>
                                  <a:rPr lang="en-IN" sz="1800" i="1">
                                    <a:latin typeface="Cambria Math" panose="02040503050406030204" pitchFamily="18" charset="0"/>
                                    <a:ea typeface="Arial" panose="020B0604020202020204" pitchFamily="34" charset="0"/>
                                  </a:rPr>
                                  <m:t>𝑊</m:t>
                                </m:r>
                              </m:e>
                              <m:sub>
                                <m:r>
                                  <a:rPr lang="en-IN" sz="1800" i="1">
                                    <a:latin typeface="Cambria Math" panose="02040503050406030204" pitchFamily="18" charset="0"/>
                                    <a:ea typeface="Arial" panose="020B0604020202020204" pitchFamily="34" charset="0"/>
                                  </a:rPr>
                                  <m:t>𝑘</m:t>
                                </m:r>
                              </m:sub>
                            </m:sSub>
                            <m:r>
                              <a:rPr lang="en-IN" sz="1800" i="1">
                                <a:latin typeface="Cambria Math" panose="02040503050406030204" pitchFamily="18" charset="0"/>
                                <a:ea typeface="Arial" panose="020B0604020202020204" pitchFamily="34" charset="0"/>
                              </a:rPr>
                              <m:t>                             +</m:t>
                            </m:r>
                            <m:sSub>
                              <m:sSubPr>
                                <m:ctrlPr>
                                  <a:rPr lang="en-IN" sz="1800" i="1">
                                    <a:latin typeface="Cambria Math" panose="02040503050406030204" pitchFamily="18" charset="0"/>
                                    <a:ea typeface="Arial" panose="020B0604020202020204" pitchFamily="34" charset="0"/>
                                  </a:rPr>
                                </m:ctrlPr>
                              </m:sSubPr>
                              <m:e>
                                <m:r>
                                  <a:rPr lang="en-IN" sz="1800" i="1">
                                    <a:latin typeface="Cambria Math" panose="02040503050406030204" pitchFamily="18" charset="0"/>
                                    <a:ea typeface="Arial" panose="020B0604020202020204" pitchFamily="34" charset="0"/>
                                  </a:rPr>
                                  <m:t>𝐵</m:t>
                                </m:r>
                              </m:e>
                              <m:sub>
                                <m:r>
                                  <a:rPr lang="en-IN" sz="1800" i="1">
                                    <a:latin typeface="Cambria Math" panose="02040503050406030204" pitchFamily="18" charset="0"/>
                                    <a:ea typeface="Arial" panose="020B0604020202020204" pitchFamily="34" charset="0"/>
                                  </a:rPr>
                                  <m:t>𝑘</m:t>
                                </m:r>
                                <m:r>
                                  <a:rPr lang="en-IN" sz="1800" i="1">
                                    <a:latin typeface="Cambria Math" panose="02040503050406030204" pitchFamily="18" charset="0"/>
                                    <a:ea typeface="Arial" panose="020B0604020202020204" pitchFamily="34" charset="0"/>
                                  </a:rPr>
                                  <m:t>             </m:t>
                                </m:r>
                              </m:sub>
                            </m:sSub>
                          </m:e>
                        </m:d>
                        <m:r>
                          <a:rPr lang="en-IN" sz="1800" i="1">
                            <a:latin typeface="Cambria Math" panose="02040503050406030204" pitchFamily="18" charset="0"/>
                            <a:ea typeface="Arial" panose="020B0604020202020204" pitchFamily="34" charset="0"/>
                          </a:rPr>
                          <m:t> ∀ </m:t>
                        </m:r>
                        <m:r>
                          <a:rPr lang="en-IN" sz="1800" i="1">
                            <a:latin typeface="Cambria Math" panose="02040503050406030204" pitchFamily="18" charset="0"/>
                            <a:ea typeface="Arial" panose="020B0604020202020204" pitchFamily="34" charset="0"/>
                          </a:rPr>
                          <m:t>𝑘</m:t>
                        </m:r>
                        <m:r>
                          <a:rPr lang="en-IN" sz="1800" i="1">
                            <a:latin typeface="Cambria Math" panose="02040503050406030204" pitchFamily="18" charset="0"/>
                            <a:ea typeface="Arial" panose="020B0604020202020204" pitchFamily="34" charset="0"/>
                          </a:rPr>
                          <m:t>∈ </m:t>
                        </m:r>
                        <m:d>
                          <m:dPr>
                            <m:begChr m:val="{"/>
                            <m:endChr m:val="}"/>
                            <m:ctrlPr>
                              <a:rPr lang="en-IN" sz="1800" i="1">
                                <a:latin typeface="Cambria Math" panose="02040503050406030204" pitchFamily="18" charset="0"/>
                                <a:ea typeface="Arial" panose="020B0604020202020204" pitchFamily="34" charset="0"/>
                              </a:rPr>
                            </m:ctrlPr>
                          </m:dPr>
                          <m:e>
                            <m:r>
                              <a:rPr lang="en-IN" sz="1800" i="1">
                                <a:latin typeface="Cambria Math" panose="02040503050406030204" pitchFamily="18" charset="0"/>
                                <a:ea typeface="Arial" panose="020B0604020202020204" pitchFamily="34" charset="0"/>
                              </a:rPr>
                              <m:t>0</m:t>
                            </m:r>
                            <m:r>
                              <a:rPr lang="en-IN" sz="1800" i="1">
                                <a:latin typeface="Cambria Math" panose="02040503050406030204" pitchFamily="18" charset="0"/>
                                <a:ea typeface="Arial" panose="020B0604020202020204" pitchFamily="34" charset="0"/>
                              </a:rPr>
                              <m:t>, …,  −</m:t>
                            </m:r>
                            <m:r>
                              <a:rPr lang="en-IN" sz="1800" i="1">
                                <a:latin typeface="Cambria Math" panose="02040503050406030204" pitchFamily="18" charset="0"/>
                                <a:ea typeface="Arial" panose="020B0604020202020204" pitchFamily="34" charset="0"/>
                              </a:rPr>
                              <m:t>1</m:t>
                            </m:r>
                          </m:e>
                        </m:d>
                      </m:oMath>
                    </m:oMathPara>
                  </a14:m>
                  <a:endParaRPr lang="en-IN" sz="1800" dirty="0">
                    <a:latin typeface="Arial" panose="020B0604020202020204" pitchFamily="34" charset="0"/>
                    <a:ea typeface="Arial" panose="020B0604020202020204" pitchFamily="34" charset="0"/>
                  </a:endParaRPr>
                </a:p>
                <a:p>
                  <a:pPr>
                    <a:lnSpc>
                      <a:spcPct val="115000"/>
                    </a:lnSpc>
                  </a:pPr>
                  <a:r>
                    <a:rPr lang="en-IN" sz="1800" dirty="0">
                      <a:latin typeface="Arial" panose="020B0604020202020204" pitchFamily="34" charset="0"/>
                      <a:ea typeface="Arial" panose="020B0604020202020204" pitchFamily="34" charset="0"/>
                    </a:rPr>
                    <a:t> </a:t>
                  </a:r>
                </a:p>
                <a:p>
                  <a:pPr>
                    <a:lnSpc>
                      <a:spcPct val="115000"/>
                    </a:lnSpc>
                  </a:pPr>
                  <a:r>
                    <a:rPr lang="en-IN" sz="1800" dirty="0">
                      <a:latin typeface="Arial" panose="020B0604020202020204" pitchFamily="34" charset="0"/>
                      <a:ea typeface="Arial" panose="020B0604020202020204" pitchFamily="34" charset="0"/>
                    </a:rPr>
                    <a:t> </a:t>
                  </a:r>
                </a:p>
                <a:p>
                  <a:pPr>
                    <a:lnSpc>
                      <a:spcPct val="115000"/>
                    </a:lnSpc>
                  </a:pPr>
                  <a:endParaRPr lang="en-IN" sz="1800" dirty="0">
                    <a:latin typeface="Arial" panose="020B0604020202020204" pitchFamily="34" charset="0"/>
                    <a:ea typeface="Arial" panose="020B0604020202020204" pitchFamily="34" charset="0"/>
                  </a:endParaRPr>
                </a:p>
              </p:txBody>
            </p:sp>
          </mc:Choice>
          <mc:Fallback xmlns="">
            <p:sp>
              <p:nvSpPr>
                <p:cNvPr id="3" name="TextBox 2">
                  <a:extLst>
                    <a:ext uri="{FF2B5EF4-FFF2-40B4-BE49-F238E27FC236}">
                      <a16:creationId xmlns:a16="http://schemas.microsoft.com/office/drawing/2014/main" id="{E89E0649-6177-B119-DCA3-47DC01F9C2E5}"/>
                    </a:ext>
                  </a:extLst>
                </p:cNvPr>
                <p:cNvSpPr txBox="1">
                  <a:spLocks noRot="1" noChangeAspect="1" noMove="1" noResize="1" noEditPoints="1" noAdjustHandles="1" noChangeArrowheads="1" noChangeShapeType="1" noTextEdit="1"/>
                </p:cNvSpPr>
                <p:nvPr/>
              </p:nvSpPr>
              <p:spPr>
                <a:xfrm>
                  <a:off x="2023402" y="2434767"/>
                  <a:ext cx="8880230" cy="2296354"/>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23BC41C-D2B4-328A-89BE-05E5A642500D}"/>
                    </a:ext>
                  </a:extLst>
                </p:cNvPr>
                <p:cNvSpPr txBox="1"/>
                <p:nvPr/>
              </p:nvSpPr>
              <p:spPr>
                <a:xfrm>
                  <a:off x="1002247" y="1279682"/>
                  <a:ext cx="1693695" cy="492443"/>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1800" i="1">
                                <a:solidFill>
                                  <a:schemeClr val="tx1"/>
                                </a:solidFill>
                                <a:latin typeface="Cambria Math" panose="02040503050406030204" pitchFamily="18" charset="0"/>
                                <a:ea typeface="Arial" panose="020B0604020202020204" pitchFamily="34" charset="0"/>
                              </a:rPr>
                            </m:ctrlPr>
                          </m:sSubSupPr>
                          <m:e>
                            <m:r>
                              <a:rPr lang="en-IN" sz="1800" i="1">
                                <a:solidFill>
                                  <a:schemeClr val="tx1"/>
                                </a:solidFill>
                                <a:latin typeface="Cambria Math" panose="02040503050406030204" pitchFamily="18" charset="0"/>
                                <a:ea typeface="Arial" panose="020B0604020202020204" pitchFamily="34" charset="0"/>
                              </a:rPr>
                              <m:t>h</m:t>
                            </m:r>
                          </m:e>
                          <m:sub>
                            <m:r>
                              <a:rPr lang="en-IN" sz="1800" i="1">
                                <a:solidFill>
                                  <a:schemeClr val="tx1"/>
                                </a:solidFill>
                                <a:latin typeface="Cambria Math" panose="02040503050406030204" pitchFamily="18" charset="0"/>
                                <a:ea typeface="Arial" panose="020B0604020202020204" pitchFamily="34" charset="0"/>
                              </a:rPr>
                              <m:t>𝑣</m:t>
                            </m:r>
                          </m:sub>
                          <m:sup>
                            <m:r>
                              <a:rPr lang="en-IN" sz="1800" i="1">
                                <a:solidFill>
                                  <a:schemeClr val="tx1"/>
                                </a:solidFill>
                                <a:latin typeface="Cambria Math" panose="02040503050406030204" pitchFamily="18" charset="0"/>
                                <a:ea typeface="Arial" panose="020B0604020202020204" pitchFamily="34" charset="0"/>
                              </a:rPr>
                              <m:t>0</m:t>
                            </m:r>
                          </m:sup>
                        </m:sSubSup>
                        <m:r>
                          <a:rPr lang="en-IN" sz="1800" i="1">
                            <a:solidFill>
                              <a:schemeClr val="tx1"/>
                            </a:solidFill>
                            <a:latin typeface="Cambria Math" panose="02040503050406030204" pitchFamily="18" charset="0"/>
                            <a:ea typeface="Arial" panose="020B0604020202020204" pitchFamily="34" charset="0"/>
                          </a:rPr>
                          <m:t>= </m:t>
                        </m:r>
                        <m:sSub>
                          <m:sSubPr>
                            <m:ctrlPr>
                              <a:rPr lang="en-IN" sz="1800" i="1">
                                <a:solidFill>
                                  <a:schemeClr val="tx1"/>
                                </a:solidFill>
                                <a:latin typeface="Cambria Math" panose="02040503050406030204" pitchFamily="18" charset="0"/>
                                <a:ea typeface="Arial" panose="020B0604020202020204" pitchFamily="34" charset="0"/>
                              </a:rPr>
                            </m:ctrlPr>
                          </m:sSubPr>
                          <m:e>
                            <m:r>
                              <a:rPr lang="en-IN" sz="1800" i="1">
                                <a:solidFill>
                                  <a:schemeClr val="tx1"/>
                                </a:solidFill>
                                <a:latin typeface="Cambria Math" panose="02040503050406030204" pitchFamily="18" charset="0"/>
                                <a:ea typeface="Arial" panose="020B0604020202020204" pitchFamily="34" charset="0"/>
                              </a:rPr>
                              <m:t>𝑥</m:t>
                            </m:r>
                          </m:e>
                          <m:sub>
                            <m:r>
                              <a:rPr lang="en-IN" sz="1800" i="1">
                                <a:solidFill>
                                  <a:schemeClr val="tx1"/>
                                </a:solidFill>
                                <a:latin typeface="Cambria Math" panose="02040503050406030204" pitchFamily="18" charset="0"/>
                                <a:ea typeface="Arial" panose="020B0604020202020204" pitchFamily="34" charset="0"/>
                              </a:rPr>
                              <m:t>𝑣</m:t>
                            </m:r>
                          </m:sub>
                        </m:sSub>
                      </m:oMath>
                    </m:oMathPara>
                  </a14:m>
                  <a:endParaRPr lang="en-IN" sz="1800" dirty="0"/>
                </a:p>
              </p:txBody>
            </p:sp>
          </mc:Choice>
          <mc:Fallback xmlns="">
            <p:sp>
              <p:nvSpPr>
                <p:cNvPr id="5" name="TextBox 4">
                  <a:extLst>
                    <a:ext uri="{FF2B5EF4-FFF2-40B4-BE49-F238E27FC236}">
                      <a16:creationId xmlns:a16="http://schemas.microsoft.com/office/drawing/2014/main" id="{623BC41C-D2B4-328A-89BE-05E5A642500D}"/>
                    </a:ext>
                  </a:extLst>
                </p:cNvPr>
                <p:cNvSpPr txBox="1">
                  <a:spLocks noRot="1" noChangeAspect="1" noMove="1" noResize="1" noEditPoints="1" noAdjustHandles="1" noChangeArrowheads="1" noChangeShapeType="1" noTextEdit="1"/>
                </p:cNvSpPr>
                <p:nvPr/>
              </p:nvSpPr>
              <p:spPr>
                <a:xfrm>
                  <a:off x="1002247" y="1279682"/>
                  <a:ext cx="1693695" cy="492443"/>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29802D6-B757-2F8E-FBE6-63EF19E6228E}"/>
                    </a:ext>
                  </a:extLst>
                </p:cNvPr>
                <p:cNvSpPr txBox="1"/>
                <p:nvPr/>
              </p:nvSpPr>
              <p:spPr>
                <a:xfrm>
                  <a:off x="1879690" y="5012394"/>
                  <a:ext cx="2332225" cy="596660"/>
                </a:xfrm>
                <a:prstGeom prst="rect">
                  <a:avLst/>
                </a:prstGeom>
                <a:noFill/>
              </p:spPr>
              <p:txBody>
                <a:bodyPr wrap="square">
                  <a:spAutoFit/>
                </a:bodyPr>
                <a:lstStyle/>
                <a:p>
                  <a14:m>
                    <m:oMath xmlns:m="http://schemas.openxmlformats.org/officeDocument/2006/math">
                      <m:sSub>
                        <m:sSubPr>
                          <m:ctrlPr>
                            <a:rPr lang="en-IN" sz="1800" i="1">
                              <a:latin typeface="Cambria Math" panose="02040503050406030204" pitchFamily="18" charset="0"/>
                              <a:ea typeface="Arial" panose="020B0604020202020204" pitchFamily="34" charset="0"/>
                            </a:rPr>
                          </m:ctrlPr>
                        </m:sSubPr>
                        <m:e>
                          <m:r>
                            <a:rPr lang="en-IN" sz="1800" i="1">
                              <a:latin typeface="Cambria Math" panose="02040503050406030204" pitchFamily="18" charset="0"/>
                              <a:ea typeface="Arial" panose="020B0604020202020204" pitchFamily="34" charset="0"/>
                            </a:rPr>
                            <m:t>𝑧</m:t>
                          </m:r>
                        </m:e>
                        <m:sub>
                          <m:r>
                            <a:rPr lang="en-IN" sz="1800" i="1">
                              <a:latin typeface="Cambria Math" panose="02040503050406030204" pitchFamily="18" charset="0"/>
                              <a:ea typeface="Arial" panose="020B0604020202020204" pitchFamily="34" charset="0"/>
                            </a:rPr>
                            <m:t>𝑝</m:t>
                          </m:r>
                        </m:sub>
                      </m:sSub>
                      <m:r>
                        <a:rPr lang="en-IN" sz="1800" i="1">
                          <a:latin typeface="Cambria Math" panose="02040503050406030204" pitchFamily="18" charset="0"/>
                          <a:ea typeface="Arial" panose="020B0604020202020204" pitchFamily="34" charset="0"/>
                        </a:rPr>
                        <m:t>=</m:t>
                      </m:r>
                      <m:sSubSup>
                        <m:sSubSupPr>
                          <m:ctrlPr>
                            <a:rPr lang="en-IN" sz="1800" i="1">
                              <a:latin typeface="Cambria Math" panose="02040503050406030204" pitchFamily="18" charset="0"/>
                              <a:ea typeface="Arial" panose="020B0604020202020204" pitchFamily="34" charset="0"/>
                            </a:rPr>
                          </m:ctrlPr>
                        </m:sSubSupPr>
                        <m:e>
                          <m:r>
                            <a:rPr lang="en-IN" sz="1800" i="1">
                              <a:latin typeface="Cambria Math" panose="02040503050406030204" pitchFamily="18" charset="0"/>
                              <a:ea typeface="Arial" panose="020B0604020202020204" pitchFamily="34" charset="0"/>
                            </a:rPr>
                            <m:t>h</m:t>
                          </m:r>
                        </m:e>
                        <m:sub>
                          <m:r>
                            <a:rPr lang="en-IN" sz="1800" i="1">
                              <a:latin typeface="Cambria Math" panose="02040503050406030204" pitchFamily="18" charset="0"/>
                              <a:ea typeface="Arial" panose="020B0604020202020204" pitchFamily="34" charset="0"/>
                            </a:rPr>
                            <m:t>𝑣</m:t>
                          </m:r>
                        </m:sub>
                        <m:sup>
                          <m:r>
                            <a:rPr lang="en-IN" sz="1800" i="1">
                              <a:latin typeface="Cambria Math" panose="02040503050406030204" pitchFamily="18" charset="0"/>
                              <a:ea typeface="Arial" panose="020B0604020202020204" pitchFamily="34" charset="0"/>
                            </a:rPr>
                            <m:t>(</m:t>
                          </m:r>
                          <m:r>
                            <a:rPr lang="en-IN" sz="1800" i="1">
                              <a:latin typeface="Cambria Math" panose="02040503050406030204" pitchFamily="18" charset="0"/>
                              <a:ea typeface="Arial" panose="020B0604020202020204" pitchFamily="34" charset="0"/>
                            </a:rPr>
                            <m:t>𝐾</m:t>
                          </m:r>
                          <m:r>
                            <a:rPr lang="en-IN" sz="1800" i="1">
                              <a:latin typeface="Cambria Math" panose="02040503050406030204" pitchFamily="18" charset="0"/>
                              <a:ea typeface="Arial" panose="020B0604020202020204" pitchFamily="34" charset="0"/>
                            </a:rPr>
                            <m:t>)</m:t>
                          </m:r>
                        </m:sup>
                      </m:sSubSup>
                    </m:oMath>
                  </a14:m>
                  <a:r>
                    <a:rPr lang="en-IN" sz="1800" dirty="0">
                      <a:latin typeface="Arial" panose="020B0604020202020204" pitchFamily="34" charset="0"/>
                      <a:ea typeface="Arial" panose="020B0604020202020204" pitchFamily="34" charset="0"/>
                    </a:rPr>
                    <a:t> </a:t>
                  </a:r>
                  <a:endParaRPr lang="en-IN" sz="1800" dirty="0"/>
                </a:p>
              </p:txBody>
            </p:sp>
          </mc:Choice>
          <mc:Fallback xmlns="">
            <p:sp>
              <p:nvSpPr>
                <p:cNvPr id="7" name="TextBox 6">
                  <a:extLst>
                    <a:ext uri="{FF2B5EF4-FFF2-40B4-BE49-F238E27FC236}">
                      <a16:creationId xmlns:a16="http://schemas.microsoft.com/office/drawing/2014/main" id="{A29802D6-B757-2F8E-FBE6-63EF19E6228E}"/>
                    </a:ext>
                  </a:extLst>
                </p:cNvPr>
                <p:cNvSpPr txBox="1">
                  <a:spLocks noRot="1" noChangeAspect="1" noMove="1" noResize="1" noEditPoints="1" noAdjustHandles="1" noChangeArrowheads="1" noChangeShapeType="1" noTextEdit="1"/>
                </p:cNvSpPr>
                <p:nvPr/>
              </p:nvSpPr>
              <p:spPr>
                <a:xfrm>
                  <a:off x="1879690" y="5012394"/>
                  <a:ext cx="2332225" cy="596660"/>
                </a:xfrm>
                <a:prstGeom prst="rect">
                  <a:avLst/>
                </a:prstGeom>
                <a:blipFill>
                  <a:blip r:embed="rId8"/>
                  <a:stretch>
                    <a:fillRect b="-274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23675D4-651F-D107-B283-507421C38177}"/>
                    </a:ext>
                  </a:extLst>
                </p:cNvPr>
                <p:cNvSpPr txBox="1"/>
                <p:nvPr/>
              </p:nvSpPr>
              <p:spPr>
                <a:xfrm>
                  <a:off x="2001370" y="5070785"/>
                  <a:ext cx="426953" cy="520997"/>
                </a:xfrm>
                <a:prstGeom prst="rect">
                  <a:avLst/>
                </a:prstGeom>
                <a:solidFill>
                  <a:srgbClr val="FF99CC"/>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800" i="1">
                                <a:latin typeface="Cambria Math" panose="02040503050406030204" pitchFamily="18" charset="0"/>
                                <a:ea typeface="Arial" panose="020B0604020202020204" pitchFamily="34" charset="0"/>
                              </a:rPr>
                            </m:ctrlPr>
                          </m:sSubPr>
                          <m:e>
                            <m:r>
                              <a:rPr lang="en-IN" sz="1800" i="1">
                                <a:latin typeface="Cambria Math" panose="02040503050406030204" pitchFamily="18" charset="0"/>
                                <a:ea typeface="Arial" panose="020B0604020202020204" pitchFamily="34" charset="0"/>
                              </a:rPr>
                              <m:t>𝑧</m:t>
                            </m:r>
                          </m:e>
                          <m:sub>
                            <m:r>
                              <a:rPr lang="en-IN" sz="1800" i="1">
                                <a:latin typeface="Cambria Math" panose="02040503050406030204" pitchFamily="18" charset="0"/>
                                <a:ea typeface="Arial" panose="020B0604020202020204" pitchFamily="34" charset="0"/>
                              </a:rPr>
                              <m:t>𝑝</m:t>
                            </m:r>
                          </m:sub>
                        </m:sSub>
                      </m:oMath>
                    </m:oMathPara>
                  </a14:m>
                  <a:endParaRPr lang="en-IN" sz="1200" dirty="0"/>
                </a:p>
              </p:txBody>
            </p:sp>
          </mc:Choice>
          <mc:Fallback>
            <p:sp>
              <p:nvSpPr>
                <p:cNvPr id="12" name="TextBox 11">
                  <a:extLst>
                    <a:ext uri="{FF2B5EF4-FFF2-40B4-BE49-F238E27FC236}">
                      <a16:creationId xmlns:a16="http://schemas.microsoft.com/office/drawing/2014/main" id="{323675D4-651F-D107-B283-507421C38177}"/>
                    </a:ext>
                  </a:extLst>
                </p:cNvPr>
                <p:cNvSpPr txBox="1">
                  <a:spLocks noRot="1" noChangeAspect="1" noMove="1" noResize="1" noEditPoints="1" noAdjustHandles="1" noChangeArrowheads="1" noChangeShapeType="1" noTextEdit="1"/>
                </p:cNvSpPr>
                <p:nvPr/>
              </p:nvSpPr>
              <p:spPr>
                <a:xfrm>
                  <a:off x="2001370" y="5070785"/>
                  <a:ext cx="426953" cy="520997"/>
                </a:xfrm>
                <a:prstGeom prst="rect">
                  <a:avLst/>
                </a:prstGeom>
                <a:blipFill>
                  <a:blip r:embed="rId9"/>
                  <a:stretch>
                    <a:fillRect r="-13208" b="-3125"/>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0BE428D9-F22D-F66E-4CB4-E8C14A408300}"/>
                </a:ext>
              </a:extLst>
            </p:cNvPr>
            <p:cNvSpPr txBox="1"/>
            <p:nvPr/>
          </p:nvSpPr>
          <p:spPr>
            <a:xfrm>
              <a:off x="3736734" y="1159159"/>
              <a:ext cx="3596052" cy="738664"/>
            </a:xfrm>
            <a:prstGeom prst="rect">
              <a:avLst/>
            </a:prstGeom>
            <a:noFill/>
          </p:spPr>
          <p:txBody>
            <a:bodyPr wrap="square" rtlCol="0">
              <a:spAutoFit/>
            </a:bodyPr>
            <a:lstStyle/>
            <a:p>
              <a:r>
                <a:rPr lang="en-IN" sz="1500" dirty="0">
                  <a:solidFill>
                    <a:srgbClr val="00B050"/>
                  </a:solidFill>
                </a:rPr>
                <a:t>Initial 0-th layer embeddings are equal to node features </a:t>
              </a:r>
            </a:p>
          </p:txBody>
        </p:sp>
        <p:cxnSp>
          <p:nvCxnSpPr>
            <p:cNvPr id="15" name="Straight Arrow Connector 14">
              <a:extLst>
                <a:ext uri="{FF2B5EF4-FFF2-40B4-BE49-F238E27FC236}">
                  <a16:creationId xmlns:a16="http://schemas.microsoft.com/office/drawing/2014/main" id="{39A1DC3B-74EB-F3BB-C651-E8924E1B0410}"/>
                </a:ext>
              </a:extLst>
            </p:cNvPr>
            <p:cNvCxnSpPr>
              <a:stCxn id="13" idx="1"/>
              <a:endCxn id="5" idx="3"/>
            </p:cNvCxnSpPr>
            <p:nvPr/>
          </p:nvCxnSpPr>
          <p:spPr>
            <a:xfrm flipH="1" flipV="1">
              <a:off x="2695942" y="1525903"/>
              <a:ext cx="1040792" cy="2588"/>
            </a:xfrm>
            <a:prstGeom prst="straightConnector1">
              <a:avLst/>
            </a:prstGeom>
            <a:ln w="28575"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C6B66791-43EF-43BF-E714-C6B37F107427}"/>
                </a:ext>
              </a:extLst>
            </p:cNvPr>
            <p:cNvSpPr txBox="1"/>
            <p:nvPr/>
          </p:nvSpPr>
          <p:spPr>
            <a:xfrm>
              <a:off x="3755718" y="1820691"/>
              <a:ext cx="1802423" cy="738664"/>
            </a:xfrm>
            <a:prstGeom prst="rect">
              <a:avLst/>
            </a:prstGeom>
            <a:noFill/>
            <a:ln>
              <a:noFill/>
            </a:ln>
          </p:spPr>
          <p:txBody>
            <a:bodyPr wrap="square" rtlCol="0">
              <a:spAutoFit/>
            </a:bodyPr>
            <a:lstStyle/>
            <a:p>
              <a:r>
                <a:rPr lang="en-IN" sz="1500" dirty="0">
                  <a:solidFill>
                    <a:schemeClr val="accent4">
                      <a:lumMod val="75000"/>
                    </a:schemeClr>
                  </a:solidFill>
                </a:rPr>
                <a:t>Non linearity </a:t>
              </a:r>
            </a:p>
            <a:p>
              <a:r>
                <a:rPr lang="en-IN" sz="1500" dirty="0">
                  <a:solidFill>
                    <a:schemeClr val="accent4">
                      <a:lumMod val="75000"/>
                    </a:schemeClr>
                  </a:solidFill>
                </a:rPr>
                <a:t>(e.g. , </a:t>
              </a:r>
              <a:r>
                <a:rPr lang="en-IN" sz="1500" dirty="0" err="1">
                  <a:solidFill>
                    <a:schemeClr val="accent4">
                      <a:lumMod val="75000"/>
                    </a:schemeClr>
                  </a:solidFill>
                </a:rPr>
                <a:t>ReLU</a:t>
              </a:r>
              <a:r>
                <a:rPr lang="en-IN" sz="1500" dirty="0">
                  <a:solidFill>
                    <a:schemeClr val="accent4">
                      <a:lumMod val="75000"/>
                    </a:schemeClr>
                  </a:solidFill>
                </a:rPr>
                <a:t>)</a:t>
              </a:r>
            </a:p>
          </p:txBody>
        </p:sp>
        <p:cxnSp>
          <p:nvCxnSpPr>
            <p:cNvPr id="19" name="Straight Arrow Connector 18">
              <a:extLst>
                <a:ext uri="{FF2B5EF4-FFF2-40B4-BE49-F238E27FC236}">
                  <a16:creationId xmlns:a16="http://schemas.microsoft.com/office/drawing/2014/main" id="{C27E1DE2-D076-9D1E-A9AF-E1D10E4F544A}"/>
                </a:ext>
              </a:extLst>
            </p:cNvPr>
            <p:cNvCxnSpPr>
              <a:cxnSpLocks/>
              <a:stCxn id="17" idx="1"/>
              <a:endCxn id="8" idx="0"/>
            </p:cNvCxnSpPr>
            <p:nvPr/>
          </p:nvCxnSpPr>
          <p:spPr>
            <a:xfrm flipH="1">
              <a:off x="3736734" y="2190023"/>
              <a:ext cx="18984" cy="733264"/>
            </a:xfrm>
            <a:prstGeom prst="straightConnector1">
              <a:avLst/>
            </a:prstGeom>
            <a:ln w="2857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27248D75-5BF7-369A-05C1-314241A5B002}"/>
                </a:ext>
              </a:extLst>
            </p:cNvPr>
            <p:cNvSpPr txBox="1"/>
            <p:nvPr/>
          </p:nvSpPr>
          <p:spPr>
            <a:xfrm>
              <a:off x="6073727" y="4325021"/>
              <a:ext cx="3246119" cy="1046440"/>
            </a:xfrm>
            <a:prstGeom prst="rect">
              <a:avLst/>
            </a:prstGeom>
            <a:noFill/>
            <a:ln>
              <a:noFill/>
            </a:ln>
          </p:spPr>
          <p:txBody>
            <a:bodyPr wrap="square" rtlCol="0">
              <a:spAutoFit/>
            </a:bodyPr>
            <a:lstStyle/>
            <a:p>
              <a:r>
                <a:rPr lang="en-IN" sz="1500" dirty="0">
                  <a:solidFill>
                    <a:srgbClr val="00B0F0"/>
                  </a:solidFill>
                </a:rPr>
                <a:t>Average of </a:t>
              </a:r>
              <a:r>
                <a:rPr lang="en-IN" sz="1500" dirty="0" err="1">
                  <a:solidFill>
                    <a:srgbClr val="00B0F0"/>
                  </a:solidFill>
                </a:rPr>
                <a:t>neighbor’s</a:t>
              </a:r>
              <a:r>
                <a:rPr lang="en-IN" sz="1500" dirty="0">
                  <a:solidFill>
                    <a:srgbClr val="00B0F0"/>
                  </a:solidFill>
                </a:rPr>
                <a:t> previous layer embeddings</a:t>
              </a:r>
            </a:p>
          </p:txBody>
        </p:sp>
        <p:cxnSp>
          <p:nvCxnSpPr>
            <p:cNvPr id="27" name="Straight Arrow Connector 26">
              <a:extLst>
                <a:ext uri="{FF2B5EF4-FFF2-40B4-BE49-F238E27FC236}">
                  <a16:creationId xmlns:a16="http://schemas.microsoft.com/office/drawing/2014/main" id="{770856B6-71C0-5A80-CC58-6BBE3C6D723C}"/>
                </a:ext>
              </a:extLst>
            </p:cNvPr>
            <p:cNvCxnSpPr>
              <a:cxnSpLocks/>
              <a:stCxn id="26" idx="1"/>
              <a:endCxn id="9" idx="2"/>
            </p:cNvCxnSpPr>
            <p:nvPr/>
          </p:nvCxnSpPr>
          <p:spPr>
            <a:xfrm flipH="1" flipV="1">
              <a:off x="5437750" y="3855038"/>
              <a:ext cx="635977" cy="993202"/>
            </a:xfrm>
            <a:prstGeom prst="straightConnector1">
              <a:avLst/>
            </a:prstGeom>
            <a:ln w="28575"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FB47F8EE-09FE-8149-2E51-2972BE13C425}"/>
                </a:ext>
              </a:extLst>
            </p:cNvPr>
            <p:cNvSpPr txBox="1"/>
            <p:nvPr/>
          </p:nvSpPr>
          <p:spPr>
            <a:xfrm>
              <a:off x="7415261" y="1314556"/>
              <a:ext cx="1802423" cy="738664"/>
            </a:xfrm>
            <a:prstGeom prst="rect">
              <a:avLst/>
            </a:prstGeom>
            <a:noFill/>
            <a:ln>
              <a:noFill/>
            </a:ln>
          </p:spPr>
          <p:txBody>
            <a:bodyPr wrap="square" rtlCol="0">
              <a:spAutoFit/>
            </a:bodyPr>
            <a:lstStyle/>
            <a:p>
              <a:r>
                <a:rPr lang="en-IN" sz="1500" dirty="0">
                  <a:solidFill>
                    <a:srgbClr val="E97617"/>
                  </a:solidFill>
                </a:rPr>
                <a:t>Embedding of v at layer k</a:t>
              </a:r>
            </a:p>
          </p:txBody>
        </p:sp>
        <p:cxnSp>
          <p:nvCxnSpPr>
            <p:cNvPr id="33" name="Straight Arrow Connector 32">
              <a:extLst>
                <a:ext uri="{FF2B5EF4-FFF2-40B4-BE49-F238E27FC236}">
                  <a16:creationId xmlns:a16="http://schemas.microsoft.com/office/drawing/2014/main" id="{7BB9660D-5E8A-3204-5605-829556000749}"/>
                </a:ext>
              </a:extLst>
            </p:cNvPr>
            <p:cNvCxnSpPr>
              <a:cxnSpLocks/>
              <a:stCxn id="32" idx="1"/>
              <a:endCxn id="10" idx="0"/>
            </p:cNvCxnSpPr>
            <p:nvPr/>
          </p:nvCxnSpPr>
          <p:spPr>
            <a:xfrm flipH="1">
              <a:off x="7399313" y="1683888"/>
              <a:ext cx="15948" cy="1236985"/>
            </a:xfrm>
            <a:prstGeom prst="straightConnector1">
              <a:avLst/>
            </a:prstGeom>
            <a:ln w="28575" cap="flat" cmpd="sng" algn="ctr">
              <a:solidFill>
                <a:srgbClr val="FF993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6F2098EB-5496-29B1-F709-EF8DC12F0C27}"/>
                </a:ext>
              </a:extLst>
            </p:cNvPr>
            <p:cNvSpPr txBox="1"/>
            <p:nvPr/>
          </p:nvSpPr>
          <p:spPr>
            <a:xfrm>
              <a:off x="9658348" y="1601426"/>
              <a:ext cx="1802423" cy="738664"/>
            </a:xfrm>
            <a:prstGeom prst="rect">
              <a:avLst/>
            </a:prstGeom>
            <a:noFill/>
            <a:ln>
              <a:noFill/>
            </a:ln>
          </p:spPr>
          <p:txBody>
            <a:bodyPr wrap="square" rtlCol="0">
              <a:spAutoFit/>
            </a:bodyPr>
            <a:lstStyle/>
            <a:p>
              <a:r>
                <a:rPr lang="en-IN" sz="1500" dirty="0">
                  <a:solidFill>
                    <a:srgbClr val="9B4DB3"/>
                  </a:solidFill>
                </a:rPr>
                <a:t>Total number of layers</a:t>
              </a:r>
            </a:p>
          </p:txBody>
        </p:sp>
        <p:cxnSp>
          <p:nvCxnSpPr>
            <p:cNvPr id="40" name="Straight Arrow Connector 39">
              <a:extLst>
                <a:ext uri="{FF2B5EF4-FFF2-40B4-BE49-F238E27FC236}">
                  <a16:creationId xmlns:a16="http://schemas.microsoft.com/office/drawing/2014/main" id="{016CAA3C-DA16-BE04-349E-94391D38B89C}"/>
                </a:ext>
              </a:extLst>
            </p:cNvPr>
            <p:cNvCxnSpPr>
              <a:cxnSpLocks/>
              <a:stCxn id="39" idx="2"/>
              <a:endCxn id="11" idx="0"/>
            </p:cNvCxnSpPr>
            <p:nvPr/>
          </p:nvCxnSpPr>
          <p:spPr>
            <a:xfrm flipH="1">
              <a:off x="9743471" y="2340089"/>
              <a:ext cx="816089" cy="620345"/>
            </a:xfrm>
            <a:prstGeom prst="straightConnector1">
              <a:avLst/>
            </a:prstGeom>
            <a:ln w="28575" cap="flat" cmpd="sng" algn="ctr">
              <a:solidFill>
                <a:srgbClr val="9B4DB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id="{42221126-E915-94BB-A76C-CFF9F8591208}"/>
                </a:ext>
              </a:extLst>
            </p:cNvPr>
            <p:cNvSpPr txBox="1"/>
            <p:nvPr/>
          </p:nvSpPr>
          <p:spPr>
            <a:xfrm>
              <a:off x="3578472" y="5591846"/>
              <a:ext cx="3523368" cy="738664"/>
            </a:xfrm>
            <a:prstGeom prst="rect">
              <a:avLst/>
            </a:prstGeom>
            <a:noFill/>
            <a:ln>
              <a:noFill/>
            </a:ln>
          </p:spPr>
          <p:txBody>
            <a:bodyPr wrap="square" rtlCol="0">
              <a:spAutoFit/>
            </a:bodyPr>
            <a:lstStyle/>
            <a:p>
              <a:r>
                <a:rPr lang="en-IN" sz="1500" dirty="0">
                  <a:solidFill>
                    <a:srgbClr val="FF99CC"/>
                  </a:solidFill>
                </a:rPr>
                <a:t>Embeddings after L layers of neighbourhood aggregation</a:t>
              </a:r>
            </a:p>
          </p:txBody>
        </p:sp>
        <p:cxnSp>
          <p:nvCxnSpPr>
            <p:cNvPr id="49" name="Straight Arrow Connector 48">
              <a:extLst>
                <a:ext uri="{FF2B5EF4-FFF2-40B4-BE49-F238E27FC236}">
                  <a16:creationId xmlns:a16="http://schemas.microsoft.com/office/drawing/2014/main" id="{41137F4D-D2C0-83E1-5EE6-F2D3054E80A9}"/>
                </a:ext>
              </a:extLst>
            </p:cNvPr>
            <p:cNvCxnSpPr>
              <a:cxnSpLocks/>
            </p:cNvCxnSpPr>
            <p:nvPr/>
          </p:nvCxnSpPr>
          <p:spPr>
            <a:xfrm flipH="1" flipV="1">
              <a:off x="2240866" y="5609117"/>
              <a:ext cx="1433149" cy="352061"/>
            </a:xfrm>
            <a:prstGeom prst="straightConnector1">
              <a:avLst/>
            </a:prstGeom>
            <a:ln w="28575" cap="flat" cmpd="sng" algn="ctr">
              <a:solidFill>
                <a:srgbClr val="FF99C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3" name="Google Shape;332;p47">
            <a:extLst>
              <a:ext uri="{FF2B5EF4-FFF2-40B4-BE49-F238E27FC236}">
                <a16:creationId xmlns:a16="http://schemas.microsoft.com/office/drawing/2014/main" id="{5E1CCD4A-F801-A5CD-45A3-9381791C2AA6}"/>
              </a:ext>
            </a:extLst>
          </p:cNvPr>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Times New Roman" panose="02020603050405020304" pitchFamily="18" charset="0"/>
                <a:sym typeface="Source Code Pro"/>
              </a:rPr>
              <a:t>21MAT311|MIS-6|GNN for NODE Classification</a:t>
            </a:r>
            <a:endParaRPr sz="1600" b="0" i="0" u="none" strike="noStrike" cap="none">
              <a:solidFill>
                <a:schemeClr val="lt1"/>
              </a:solidFill>
              <a:latin typeface="Source Code Pro"/>
              <a:ea typeface="Source Code Pro"/>
              <a:cs typeface="Times New Roman" panose="02020603050405020304" pitchFamily="18" charset="0"/>
              <a:sym typeface="Source Code Pro"/>
            </a:endParaRPr>
          </a:p>
        </p:txBody>
      </p:sp>
      <p:sp>
        <p:nvSpPr>
          <p:cNvPr id="28" name="Google Shape;333;p47">
            <a:extLst>
              <a:ext uri="{FF2B5EF4-FFF2-40B4-BE49-F238E27FC236}">
                <a16:creationId xmlns:a16="http://schemas.microsoft.com/office/drawing/2014/main" id="{BC43A2F5-E128-FAE7-86CB-25E0B6D2F795}"/>
              </a:ext>
            </a:extLst>
          </p:cNvPr>
          <p:cNvSpPr txBox="1"/>
          <p:nvPr/>
        </p:nvSpPr>
        <p:spPr>
          <a:xfrm>
            <a:off x="255190" y="80125"/>
            <a:ext cx="7246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dirty="0">
                <a:solidFill>
                  <a:srgbClr val="007E64"/>
                </a:solidFill>
                <a:latin typeface="Calibri"/>
                <a:ea typeface="Calibri"/>
                <a:cs typeface="Calibri"/>
                <a:sym typeface="Calibri"/>
              </a:rPr>
              <a:t>The MATH: </a:t>
            </a:r>
            <a:r>
              <a:rPr lang="en-GB" sz="2300" b="1" dirty="0" err="1">
                <a:solidFill>
                  <a:srgbClr val="007E64"/>
                </a:solidFill>
                <a:latin typeface="Calibri"/>
                <a:ea typeface="Calibri"/>
                <a:cs typeface="Calibri"/>
                <a:sym typeface="Calibri"/>
              </a:rPr>
              <a:t>Neighborhood</a:t>
            </a:r>
            <a:r>
              <a:rPr lang="en-GB" sz="2300" b="1" dirty="0">
                <a:solidFill>
                  <a:srgbClr val="007E64"/>
                </a:solidFill>
                <a:latin typeface="Calibri"/>
                <a:ea typeface="Calibri"/>
                <a:cs typeface="Calibri"/>
                <a:sym typeface="Calibri"/>
              </a:rPr>
              <a:t> Normalization</a:t>
            </a:r>
            <a:endParaRPr sz="2300" b="1" dirty="0">
              <a:solidFill>
                <a:srgbClr val="007E64"/>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FC8B059-B4C1-23F4-19EB-FBEECE9D8185}"/>
                  </a:ext>
                </a:extLst>
              </p:cNvPr>
              <p:cNvSpPr txBox="1"/>
              <p:nvPr/>
            </p:nvSpPr>
            <p:spPr>
              <a:xfrm>
                <a:off x="4685355" y="125679"/>
                <a:ext cx="4731361" cy="5543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b="1" i="1" smtClean="0">
                              <a:solidFill>
                                <a:srgbClr val="836967"/>
                              </a:solidFill>
                              <a:latin typeface="Cambria Math" panose="02040503050406030204" pitchFamily="18" charset="0"/>
                            </a:rPr>
                          </m:ctrlPr>
                        </m:sSubPr>
                        <m:e>
                          <m:r>
                            <a:rPr lang="en-IN" b="1">
                              <a:latin typeface="Cambria Math" panose="02040503050406030204" pitchFamily="18" charset="0"/>
                            </a:rPr>
                            <m:t>𝐦</m:t>
                          </m:r>
                        </m:e>
                        <m:sub>
                          <m:r>
                            <a:rPr lang="en-IN" b="0" i="0">
                              <a:latin typeface="Cambria Math" panose="02040503050406030204" pitchFamily="18" charset="0"/>
                            </a:rPr>
                            <m:t>𝒩</m:t>
                          </m:r>
                          <m:d>
                            <m:dPr>
                              <m:ctrlPr>
                                <a:rPr lang="en-IN" b="0" i="1">
                                  <a:latin typeface="Cambria Math" panose="02040503050406030204" pitchFamily="18" charset="0"/>
                                </a:rPr>
                              </m:ctrlPr>
                            </m:dPr>
                            <m:e>
                              <m:r>
                                <a:rPr lang="en-IN" b="0" i="1">
                                  <a:latin typeface="Cambria Math" panose="02040503050406030204" pitchFamily="18" charset="0"/>
                                </a:rPr>
                                <m:t>𝑢</m:t>
                              </m:r>
                            </m:e>
                          </m:d>
                        </m:sub>
                      </m:sSub>
                      <m:r>
                        <a:rPr lang="en-IN" b="0" i="0">
                          <a:latin typeface="Cambria Math" panose="02040503050406030204" pitchFamily="18" charset="0"/>
                        </a:rPr>
                        <m:t>=</m:t>
                      </m:r>
                      <m:f>
                        <m:fPr>
                          <m:ctrlPr>
                            <a:rPr lang="en-IN" b="0" i="1">
                              <a:solidFill>
                                <a:srgbClr val="836967"/>
                              </a:solidFill>
                              <a:latin typeface="Cambria Math" panose="02040503050406030204" pitchFamily="18" charset="0"/>
                            </a:rPr>
                          </m:ctrlPr>
                        </m:fPr>
                        <m:num>
                          <m:nary>
                            <m:naryPr>
                              <m:chr m:val="∑"/>
                              <m:limLoc m:val="undOvr"/>
                              <m:grow m:val="on"/>
                              <m:supHide m:val="on"/>
                              <m:ctrlPr>
                                <a:rPr lang="en-IN" b="0" i="1">
                                  <a:latin typeface="Cambria Math" panose="02040503050406030204" pitchFamily="18" charset="0"/>
                                </a:rPr>
                              </m:ctrlPr>
                            </m:naryPr>
                            <m:sub>
                              <m:r>
                                <a:rPr lang="en-IN" b="0" i="1">
                                  <a:latin typeface="Cambria Math" panose="02040503050406030204" pitchFamily="18" charset="0"/>
                                </a:rPr>
                                <m:t>𝑣</m:t>
                              </m:r>
                              <m:r>
                                <a:rPr lang="en-IN" b="0" i="0">
                                  <a:latin typeface="Cambria Math" panose="02040503050406030204" pitchFamily="18" charset="0"/>
                                </a:rPr>
                                <m:t>∈</m:t>
                              </m:r>
                              <m:r>
                                <a:rPr lang="en-IN" b="0" i="0">
                                  <a:latin typeface="Cambria Math" panose="02040503050406030204" pitchFamily="18" charset="0"/>
                                </a:rPr>
                                <m:t>𝒩</m:t>
                              </m:r>
                              <m:d>
                                <m:dPr>
                                  <m:ctrlPr>
                                    <a:rPr lang="en-IN" b="0" i="1">
                                      <a:latin typeface="Cambria Math" panose="02040503050406030204" pitchFamily="18" charset="0"/>
                                    </a:rPr>
                                  </m:ctrlPr>
                                </m:dPr>
                                <m:e>
                                  <m:r>
                                    <a:rPr lang="en-IN" b="0" i="1">
                                      <a:latin typeface="Cambria Math" panose="02040503050406030204" pitchFamily="18" charset="0"/>
                                    </a:rPr>
                                    <m:t>𝑢</m:t>
                                  </m:r>
                                </m:e>
                              </m:d>
                            </m:sub>
                            <m:sup/>
                            <m:e>
                              <m:r>
                                <a:rPr lang="en-IN" b="0" i="0">
                                  <a:latin typeface="Cambria Math" panose="02040503050406030204" pitchFamily="18" charset="0"/>
                                </a:rPr>
                                <m:t> </m:t>
                              </m:r>
                            </m:e>
                          </m:nary>
                          <m:r>
                            <a:rPr lang="en-IN" b="0" i="0">
                              <a:latin typeface="Cambria Math" panose="02040503050406030204" pitchFamily="18" charset="0"/>
                            </a:rPr>
                            <m:t> </m:t>
                          </m:r>
                          <m:sSub>
                            <m:sSubPr>
                              <m:ctrlPr>
                                <a:rPr lang="en-IN" b="0" i="1">
                                  <a:solidFill>
                                    <a:srgbClr val="836967"/>
                                  </a:solidFill>
                                  <a:latin typeface="Cambria Math" panose="02040503050406030204" pitchFamily="18" charset="0"/>
                                </a:rPr>
                              </m:ctrlPr>
                            </m:sSubPr>
                            <m:e>
                              <m:r>
                                <a:rPr lang="en-IN" b="1" i="0">
                                  <a:latin typeface="Cambria Math" panose="02040503050406030204" pitchFamily="18" charset="0"/>
                                </a:rPr>
                                <m:t>𝐡</m:t>
                              </m:r>
                            </m:e>
                            <m:sub>
                              <m:r>
                                <a:rPr lang="en-IN" b="0" i="1">
                                  <a:latin typeface="Cambria Math" panose="02040503050406030204" pitchFamily="18" charset="0"/>
                                </a:rPr>
                                <m:t>𝑣</m:t>
                              </m:r>
                            </m:sub>
                          </m:sSub>
                        </m:num>
                        <m:den>
                          <m:d>
                            <m:dPr>
                              <m:begChr m:val="|"/>
                              <m:endChr m:val="|"/>
                              <m:ctrlPr>
                                <a:rPr lang="en-IN" b="0" i="1">
                                  <a:latin typeface="Cambria Math" panose="02040503050406030204" pitchFamily="18" charset="0"/>
                                </a:rPr>
                              </m:ctrlPr>
                            </m:dPr>
                            <m:e>
                              <m:r>
                                <a:rPr lang="en-IN" b="0" i="0">
                                  <a:latin typeface="Cambria Math" panose="02040503050406030204" pitchFamily="18" charset="0"/>
                                </a:rPr>
                                <m:t>𝒩</m:t>
                              </m:r>
                              <m:d>
                                <m:dPr>
                                  <m:ctrlPr>
                                    <a:rPr lang="en-IN" b="0" i="1">
                                      <a:latin typeface="Cambria Math" panose="02040503050406030204" pitchFamily="18" charset="0"/>
                                    </a:rPr>
                                  </m:ctrlPr>
                                </m:dPr>
                                <m:e>
                                  <m:r>
                                    <a:rPr lang="en-IN" b="0" i="1">
                                      <a:latin typeface="Cambria Math" panose="02040503050406030204" pitchFamily="18" charset="0"/>
                                    </a:rPr>
                                    <m:t>𝑢</m:t>
                                  </m:r>
                                </m:e>
                              </m:d>
                            </m:e>
                          </m:d>
                        </m:den>
                      </m:f>
                    </m:oMath>
                  </m:oMathPara>
                </a14:m>
                <a:endParaRPr lang="en-IN" dirty="0"/>
              </a:p>
            </p:txBody>
          </p:sp>
        </mc:Choice>
        <mc:Fallback xmlns="">
          <p:sp>
            <p:nvSpPr>
              <p:cNvPr id="55" name="TextBox 54">
                <a:extLst>
                  <a:ext uri="{FF2B5EF4-FFF2-40B4-BE49-F238E27FC236}">
                    <a16:creationId xmlns:a16="http://schemas.microsoft.com/office/drawing/2014/main" id="{EFC8B059-B4C1-23F4-19EB-FBEECE9D8185}"/>
                  </a:ext>
                </a:extLst>
              </p:cNvPr>
              <p:cNvSpPr txBox="1">
                <a:spLocks noRot="1" noChangeAspect="1" noMove="1" noResize="1" noEditPoints="1" noAdjustHandles="1" noChangeArrowheads="1" noChangeShapeType="1" noTextEdit="1"/>
              </p:cNvSpPr>
              <p:nvPr/>
            </p:nvSpPr>
            <p:spPr>
              <a:xfrm>
                <a:off x="4685355" y="125679"/>
                <a:ext cx="4731361" cy="554319"/>
              </a:xfrm>
              <a:prstGeom prst="rect">
                <a:avLst/>
              </a:prstGeom>
              <a:blipFill>
                <a:blip r:embed="rId10"/>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289171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9"/>
        <p:cNvGrpSpPr/>
        <p:nvPr/>
      </p:nvGrpSpPr>
      <p:grpSpPr>
        <a:xfrm>
          <a:off x="0" y="0"/>
          <a:ext cx="0" cy="0"/>
          <a:chOff x="0" y="0"/>
          <a:chExt cx="0" cy="0"/>
        </a:xfrm>
      </p:grpSpPr>
      <p:sp>
        <p:nvSpPr>
          <p:cNvPr id="340" name="Google Shape;340;p48"/>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341" name="Google Shape;341;p48"/>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342" name="Google Shape;342;p48"/>
          <p:cNvSpPr txBox="1"/>
          <p:nvPr/>
        </p:nvSpPr>
        <p:spPr>
          <a:xfrm>
            <a:off x="414100" y="392300"/>
            <a:ext cx="7246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solidFill>
                  <a:srgbClr val="007E64"/>
                </a:solidFill>
                <a:latin typeface="Calibri"/>
                <a:ea typeface="Calibri"/>
                <a:cs typeface="Calibri"/>
                <a:sym typeface="Calibri"/>
              </a:rPr>
              <a:t>Symmetric Normalization</a:t>
            </a:r>
            <a:endParaRPr sz="2300" b="1">
              <a:solidFill>
                <a:srgbClr val="007E64"/>
              </a:solidFill>
              <a:latin typeface="Calibri"/>
              <a:ea typeface="Calibri"/>
              <a:cs typeface="Calibri"/>
              <a:sym typeface="Calibri"/>
            </a:endParaRPr>
          </a:p>
        </p:txBody>
      </p:sp>
      <p:sp>
        <p:nvSpPr>
          <p:cNvPr id="344" name="Google Shape;344;p48"/>
          <p:cNvSpPr txBox="1"/>
          <p:nvPr/>
        </p:nvSpPr>
        <p:spPr>
          <a:xfrm>
            <a:off x="414100" y="2260713"/>
            <a:ext cx="81390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a:latin typeface="Calibri"/>
                <a:ea typeface="Calibri"/>
                <a:cs typeface="Calibri"/>
                <a:sym typeface="Calibri"/>
              </a:rPr>
              <a:t>Applying symmetric normalization and self loop to the basic GNN we get the graph convolutional network (GCN)—employs the symmetric-normalized aggregation as well as the self-loop update approach. The GCN model thus defines the message passing function as </a:t>
            </a:r>
            <a:endParaRPr>
              <a:latin typeface="Calibri"/>
              <a:ea typeface="Calibri"/>
              <a:cs typeface="Calibri"/>
              <a:sym typeface="Calibri"/>
            </a:endParaRPr>
          </a:p>
        </p:txBody>
      </p:sp>
      <p:pic>
        <p:nvPicPr>
          <p:cNvPr id="345" name="Google Shape;345;p48"/>
          <p:cNvPicPr preferRelativeResize="0"/>
          <p:nvPr/>
        </p:nvPicPr>
        <p:blipFill>
          <a:blip r:embed="rId3">
            <a:alphaModFix/>
          </a:blip>
          <a:stretch>
            <a:fillRect/>
          </a:stretch>
        </p:blipFill>
        <p:spPr>
          <a:xfrm>
            <a:off x="6992975" y="207050"/>
            <a:ext cx="1795925" cy="1506650"/>
          </a:xfrm>
          <a:prstGeom prst="rect">
            <a:avLst/>
          </a:prstGeom>
          <a:noFill/>
          <a:ln>
            <a:noFill/>
          </a:ln>
        </p:spPr>
      </p:pic>
      <p:sp>
        <p:nvSpPr>
          <p:cNvPr id="347" name="Google Shape;347;p48"/>
          <p:cNvSpPr txBox="1"/>
          <p:nvPr/>
        </p:nvSpPr>
        <p:spPr>
          <a:xfrm>
            <a:off x="442775" y="931100"/>
            <a:ext cx="6422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Basic approach: Average information from each neighbors and normalize with its neighbors too</a:t>
            </a:r>
            <a:endParaRPr b="1"/>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58548BA-9D31-959F-8554-26F74FB7599E}"/>
                  </a:ext>
                </a:extLst>
              </p:cNvPr>
              <p:cNvSpPr txBox="1"/>
              <p:nvPr/>
            </p:nvSpPr>
            <p:spPr>
              <a:xfrm>
                <a:off x="1893035" y="1462775"/>
                <a:ext cx="4572000" cy="638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b="1" i="1" smtClean="0">
                              <a:solidFill>
                                <a:srgbClr val="836967"/>
                              </a:solidFill>
                              <a:latin typeface="Cambria Math" panose="02040503050406030204" pitchFamily="18" charset="0"/>
                            </a:rPr>
                          </m:ctrlPr>
                        </m:sSubPr>
                        <m:e>
                          <m:r>
                            <a:rPr lang="en-IN" b="1">
                              <a:latin typeface="Cambria Math" panose="02040503050406030204" pitchFamily="18" charset="0"/>
                            </a:rPr>
                            <m:t>𝐦</m:t>
                          </m:r>
                        </m:e>
                        <m:sub>
                          <m:r>
                            <a:rPr lang="en-IN" b="0" i="0">
                              <a:latin typeface="Cambria Math" panose="02040503050406030204" pitchFamily="18" charset="0"/>
                            </a:rPr>
                            <m:t>𝒩</m:t>
                          </m:r>
                          <m:d>
                            <m:dPr>
                              <m:ctrlPr>
                                <a:rPr lang="en-IN" b="0" i="1">
                                  <a:latin typeface="Cambria Math" panose="02040503050406030204" pitchFamily="18" charset="0"/>
                                </a:rPr>
                              </m:ctrlPr>
                            </m:dPr>
                            <m:e>
                              <m:r>
                                <a:rPr lang="en-IN" b="0" i="1">
                                  <a:latin typeface="Cambria Math" panose="02040503050406030204" pitchFamily="18" charset="0"/>
                                </a:rPr>
                                <m:t>𝑢</m:t>
                              </m:r>
                            </m:e>
                          </m:d>
                        </m:sub>
                      </m:sSub>
                      <m:r>
                        <a:rPr lang="en-IN" b="0" i="0">
                          <a:latin typeface="Cambria Math" panose="02040503050406030204" pitchFamily="18" charset="0"/>
                        </a:rPr>
                        <m:t>=</m:t>
                      </m:r>
                      <m:nary>
                        <m:naryPr>
                          <m:chr m:val="∑"/>
                          <m:limLoc m:val="undOvr"/>
                          <m:grow m:val="on"/>
                          <m:supHide m:val="on"/>
                          <m:ctrlPr>
                            <a:rPr lang="en-IN" b="0" i="1">
                              <a:latin typeface="Cambria Math" panose="02040503050406030204" pitchFamily="18" charset="0"/>
                            </a:rPr>
                          </m:ctrlPr>
                        </m:naryPr>
                        <m:sub>
                          <m:r>
                            <a:rPr lang="en-IN" b="0" i="1">
                              <a:latin typeface="Cambria Math" panose="02040503050406030204" pitchFamily="18" charset="0"/>
                            </a:rPr>
                            <m:t>𝑣</m:t>
                          </m:r>
                          <m:r>
                            <a:rPr lang="en-IN" b="0" i="0">
                              <a:latin typeface="Cambria Math" panose="02040503050406030204" pitchFamily="18" charset="0"/>
                            </a:rPr>
                            <m:t>∈</m:t>
                          </m:r>
                          <m:r>
                            <a:rPr lang="en-IN" b="0" i="0">
                              <a:latin typeface="Cambria Math" panose="02040503050406030204" pitchFamily="18" charset="0"/>
                            </a:rPr>
                            <m:t>𝒩</m:t>
                          </m:r>
                          <m:d>
                            <m:dPr>
                              <m:ctrlPr>
                                <a:rPr lang="en-IN" b="0" i="1">
                                  <a:latin typeface="Cambria Math" panose="02040503050406030204" pitchFamily="18" charset="0"/>
                                </a:rPr>
                              </m:ctrlPr>
                            </m:dPr>
                            <m:e>
                              <m:r>
                                <a:rPr lang="en-IN" b="0" i="1">
                                  <a:latin typeface="Cambria Math" panose="02040503050406030204" pitchFamily="18" charset="0"/>
                                </a:rPr>
                                <m:t>𝑢</m:t>
                              </m:r>
                            </m:e>
                          </m:d>
                        </m:sub>
                        <m:sup/>
                        <m:e>
                          <m:r>
                            <a:rPr lang="en-IN" b="0" i="0">
                              <a:latin typeface="Cambria Math" panose="02040503050406030204" pitchFamily="18" charset="0"/>
                            </a:rPr>
                            <m:t> </m:t>
                          </m:r>
                        </m:e>
                      </m:nary>
                      <m:f>
                        <m:fPr>
                          <m:ctrlPr>
                            <a:rPr lang="en-IN" b="0" i="1">
                              <a:solidFill>
                                <a:srgbClr val="836967"/>
                              </a:solidFill>
                              <a:latin typeface="Cambria Math" panose="02040503050406030204" pitchFamily="18" charset="0"/>
                            </a:rPr>
                          </m:ctrlPr>
                        </m:fPr>
                        <m:num>
                          <m:sSub>
                            <m:sSubPr>
                              <m:ctrlPr>
                                <a:rPr lang="en-IN" b="0" i="1">
                                  <a:solidFill>
                                    <a:srgbClr val="836967"/>
                                  </a:solidFill>
                                  <a:latin typeface="Cambria Math" panose="02040503050406030204" pitchFamily="18" charset="0"/>
                                </a:rPr>
                              </m:ctrlPr>
                            </m:sSubPr>
                            <m:e>
                              <m:r>
                                <a:rPr lang="en-IN" b="1" i="0">
                                  <a:latin typeface="Cambria Math" panose="02040503050406030204" pitchFamily="18" charset="0"/>
                                </a:rPr>
                                <m:t>𝐡</m:t>
                              </m:r>
                            </m:e>
                            <m:sub>
                              <m:r>
                                <a:rPr lang="en-IN" b="0" i="1">
                                  <a:latin typeface="Cambria Math" panose="02040503050406030204" pitchFamily="18" charset="0"/>
                                </a:rPr>
                                <m:t>𝑣</m:t>
                              </m:r>
                            </m:sub>
                          </m:sSub>
                        </m:num>
                        <m:den>
                          <m:rad>
                            <m:radPr>
                              <m:degHide m:val="on"/>
                              <m:ctrlPr>
                                <a:rPr lang="en-IN" b="0" i="1">
                                  <a:solidFill>
                                    <a:srgbClr val="836967"/>
                                  </a:solidFill>
                                  <a:latin typeface="Cambria Math" panose="02040503050406030204" pitchFamily="18" charset="0"/>
                                </a:rPr>
                              </m:ctrlPr>
                            </m:radPr>
                            <m:deg/>
                            <m:e>
                              <m:d>
                                <m:dPr>
                                  <m:begChr m:val="|"/>
                                  <m:endChr m:val="|"/>
                                  <m:ctrlPr>
                                    <a:rPr lang="en-IN" b="0" i="1">
                                      <a:latin typeface="Cambria Math" panose="02040503050406030204" pitchFamily="18" charset="0"/>
                                    </a:rPr>
                                  </m:ctrlPr>
                                </m:dPr>
                                <m:e>
                                  <m:r>
                                    <a:rPr lang="en-IN" b="0" i="0">
                                      <a:latin typeface="Cambria Math" panose="02040503050406030204" pitchFamily="18" charset="0"/>
                                    </a:rPr>
                                    <m:t>𝒩</m:t>
                                  </m:r>
                                  <m:d>
                                    <m:dPr>
                                      <m:ctrlPr>
                                        <a:rPr lang="en-IN" b="0" i="1">
                                          <a:latin typeface="Cambria Math" panose="02040503050406030204" pitchFamily="18" charset="0"/>
                                        </a:rPr>
                                      </m:ctrlPr>
                                    </m:dPr>
                                    <m:e>
                                      <m:r>
                                        <a:rPr lang="en-IN" b="0" i="1">
                                          <a:latin typeface="Cambria Math" panose="02040503050406030204" pitchFamily="18" charset="0"/>
                                        </a:rPr>
                                        <m:t>𝑢</m:t>
                                      </m:r>
                                    </m:e>
                                  </m:d>
                                </m:e>
                              </m:d>
                              <m:d>
                                <m:dPr>
                                  <m:begChr m:val="|"/>
                                  <m:endChr m:val="|"/>
                                  <m:ctrlPr>
                                    <a:rPr lang="en-IN" b="0" i="1">
                                      <a:latin typeface="Cambria Math" panose="02040503050406030204" pitchFamily="18" charset="0"/>
                                    </a:rPr>
                                  </m:ctrlPr>
                                </m:dPr>
                                <m:e>
                                  <m:r>
                                    <a:rPr lang="en-IN" b="0" i="0">
                                      <a:latin typeface="Cambria Math" panose="02040503050406030204" pitchFamily="18" charset="0"/>
                                    </a:rPr>
                                    <m:t>𝒩</m:t>
                                  </m:r>
                                  <m:d>
                                    <m:dPr>
                                      <m:ctrlPr>
                                        <a:rPr lang="en-IN" b="0" i="1">
                                          <a:latin typeface="Cambria Math" panose="02040503050406030204" pitchFamily="18" charset="0"/>
                                        </a:rPr>
                                      </m:ctrlPr>
                                    </m:dPr>
                                    <m:e>
                                      <m:r>
                                        <a:rPr lang="en-IN" b="0" i="1">
                                          <a:latin typeface="Cambria Math" panose="02040503050406030204" pitchFamily="18" charset="0"/>
                                        </a:rPr>
                                        <m:t>𝑣</m:t>
                                      </m:r>
                                    </m:e>
                                  </m:d>
                                </m:e>
                              </m:d>
                            </m:e>
                          </m:rad>
                        </m:den>
                      </m:f>
                    </m:oMath>
                  </m:oMathPara>
                </a14:m>
                <a:endParaRPr lang="en-IN" dirty="0"/>
              </a:p>
            </p:txBody>
          </p:sp>
        </mc:Choice>
        <mc:Fallback xmlns="">
          <p:sp>
            <p:nvSpPr>
              <p:cNvPr id="12" name="TextBox 11">
                <a:extLst>
                  <a:ext uri="{FF2B5EF4-FFF2-40B4-BE49-F238E27FC236}">
                    <a16:creationId xmlns:a16="http://schemas.microsoft.com/office/drawing/2014/main" id="{B58548BA-9D31-959F-8554-26F74FB7599E}"/>
                  </a:ext>
                </a:extLst>
              </p:cNvPr>
              <p:cNvSpPr txBox="1">
                <a:spLocks noRot="1" noChangeAspect="1" noMove="1" noResize="1" noEditPoints="1" noAdjustHandles="1" noChangeArrowheads="1" noChangeShapeType="1" noTextEdit="1"/>
              </p:cNvSpPr>
              <p:nvPr/>
            </p:nvSpPr>
            <p:spPr>
              <a:xfrm>
                <a:off x="1893035" y="1462775"/>
                <a:ext cx="4572000" cy="638380"/>
              </a:xfrm>
              <a:prstGeom prst="rect">
                <a:avLst/>
              </a:prstGeom>
              <a:blipFill>
                <a:blip r:embed="rId4"/>
                <a:stretch>
                  <a:fillRect t="-111429" b="-1561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FBD29C4-98CB-85FC-C603-4C12C5A1BFF8}"/>
                  </a:ext>
                </a:extLst>
              </p:cNvPr>
              <p:cNvSpPr txBox="1"/>
              <p:nvPr/>
            </p:nvSpPr>
            <p:spPr>
              <a:xfrm>
                <a:off x="1961047" y="3563248"/>
                <a:ext cx="4772261" cy="6491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b="1" i="1" smtClean="0">
                              <a:solidFill>
                                <a:srgbClr val="836967"/>
                              </a:solidFill>
                              <a:latin typeface="Cambria Math" panose="02040503050406030204" pitchFamily="18" charset="0"/>
                            </a:rPr>
                          </m:ctrlPr>
                        </m:sSubSupPr>
                        <m:e>
                          <m:r>
                            <a:rPr lang="en-IN" b="1">
                              <a:latin typeface="Cambria Math" panose="02040503050406030204" pitchFamily="18" charset="0"/>
                            </a:rPr>
                            <m:t>𝐡</m:t>
                          </m:r>
                        </m:e>
                        <m:sub>
                          <m:r>
                            <a:rPr lang="en-IN" b="0" i="1">
                              <a:latin typeface="Cambria Math" panose="02040503050406030204" pitchFamily="18" charset="0"/>
                            </a:rPr>
                            <m:t>𝑢</m:t>
                          </m:r>
                        </m:sub>
                        <m:sup>
                          <m:d>
                            <m:dPr>
                              <m:ctrlPr>
                                <a:rPr lang="en-IN" b="0" i="1">
                                  <a:latin typeface="Cambria Math" panose="02040503050406030204" pitchFamily="18" charset="0"/>
                                </a:rPr>
                              </m:ctrlPr>
                            </m:dPr>
                            <m:e>
                              <m:r>
                                <a:rPr lang="en-IN" b="0" i="1">
                                  <a:latin typeface="Cambria Math" panose="02040503050406030204" pitchFamily="18" charset="0"/>
                                </a:rPr>
                                <m:t>𝑘</m:t>
                              </m:r>
                            </m:e>
                          </m:d>
                        </m:sup>
                      </m:sSubSup>
                      <m:r>
                        <a:rPr lang="en-IN" b="0" i="0">
                          <a:latin typeface="Cambria Math" panose="02040503050406030204" pitchFamily="18" charset="0"/>
                        </a:rPr>
                        <m:t>=</m:t>
                      </m:r>
                      <m:r>
                        <a:rPr lang="en-IN" b="0" i="1">
                          <a:latin typeface="Cambria Math" panose="02040503050406030204" pitchFamily="18" charset="0"/>
                        </a:rPr>
                        <m:t>𝜎</m:t>
                      </m:r>
                      <m:d>
                        <m:dPr>
                          <m:ctrlPr>
                            <a:rPr lang="en-IN" b="0" i="1">
                              <a:solidFill>
                                <a:srgbClr val="836967"/>
                              </a:solidFill>
                              <a:latin typeface="Cambria Math" panose="02040503050406030204" pitchFamily="18" charset="0"/>
                            </a:rPr>
                          </m:ctrlPr>
                        </m:dPr>
                        <m:e>
                          <m:sSup>
                            <m:sSupPr>
                              <m:ctrlPr>
                                <a:rPr lang="en-IN" b="0" i="1">
                                  <a:solidFill>
                                    <a:srgbClr val="836967"/>
                                  </a:solidFill>
                                  <a:latin typeface="Cambria Math" panose="02040503050406030204" pitchFamily="18" charset="0"/>
                                </a:rPr>
                              </m:ctrlPr>
                            </m:sSupPr>
                            <m:e>
                              <m:r>
                                <a:rPr lang="en-IN" b="1" i="0">
                                  <a:latin typeface="Cambria Math" panose="02040503050406030204" pitchFamily="18" charset="0"/>
                                </a:rPr>
                                <m:t>𝐖</m:t>
                              </m:r>
                            </m:e>
                            <m:sup>
                              <m:d>
                                <m:dPr>
                                  <m:ctrlPr>
                                    <a:rPr lang="en-IN" b="1" i="1">
                                      <a:latin typeface="Cambria Math" panose="02040503050406030204" pitchFamily="18" charset="0"/>
                                    </a:rPr>
                                  </m:ctrlPr>
                                </m:dPr>
                                <m:e>
                                  <m:r>
                                    <a:rPr lang="en-IN" b="0" i="1">
                                      <a:latin typeface="Cambria Math" panose="02040503050406030204" pitchFamily="18" charset="0"/>
                                    </a:rPr>
                                    <m:t>𝑘</m:t>
                                  </m:r>
                                </m:e>
                              </m:d>
                            </m:sup>
                          </m:sSup>
                          <m:nary>
                            <m:naryPr>
                              <m:chr m:val="∑"/>
                              <m:limLoc m:val="undOvr"/>
                              <m:grow m:val="on"/>
                              <m:supHide m:val="on"/>
                              <m:ctrlPr>
                                <a:rPr lang="en-IN" b="0" i="1">
                                  <a:latin typeface="Cambria Math" panose="02040503050406030204" pitchFamily="18" charset="0"/>
                                </a:rPr>
                              </m:ctrlPr>
                            </m:naryPr>
                            <m:sub>
                              <m:r>
                                <a:rPr lang="en-IN" b="0" i="1">
                                  <a:latin typeface="Cambria Math" panose="02040503050406030204" pitchFamily="18" charset="0"/>
                                </a:rPr>
                                <m:t>𝑣</m:t>
                              </m:r>
                              <m:r>
                                <a:rPr lang="en-IN" b="0" i="0">
                                  <a:latin typeface="Cambria Math" panose="02040503050406030204" pitchFamily="18" charset="0"/>
                                </a:rPr>
                                <m:t>∈</m:t>
                              </m:r>
                              <m:r>
                                <a:rPr lang="en-IN" b="0" i="0">
                                  <a:latin typeface="Cambria Math" panose="02040503050406030204" pitchFamily="18" charset="0"/>
                                </a:rPr>
                                <m:t>𝒩</m:t>
                              </m:r>
                              <m:d>
                                <m:dPr>
                                  <m:ctrlPr>
                                    <a:rPr lang="en-IN" b="0" i="1">
                                      <a:latin typeface="Cambria Math" panose="02040503050406030204" pitchFamily="18" charset="0"/>
                                    </a:rPr>
                                  </m:ctrlPr>
                                </m:dPr>
                                <m:e>
                                  <m:r>
                                    <a:rPr lang="en-IN" b="0" i="1">
                                      <a:latin typeface="Cambria Math" panose="02040503050406030204" pitchFamily="18" charset="0"/>
                                    </a:rPr>
                                    <m:t>𝑢</m:t>
                                  </m:r>
                                </m:e>
                              </m:d>
                              <m:r>
                                <a:rPr lang="en-IN" b="0" i="0">
                                  <a:latin typeface="Cambria Math" panose="02040503050406030204" pitchFamily="18" charset="0"/>
                                </a:rPr>
                                <m:t>∪</m:t>
                              </m:r>
                              <m:d>
                                <m:dPr>
                                  <m:begChr m:val="{"/>
                                  <m:endChr m:val="}"/>
                                  <m:ctrlPr>
                                    <a:rPr lang="en-IN" b="0" i="1">
                                      <a:latin typeface="Cambria Math" panose="02040503050406030204" pitchFamily="18" charset="0"/>
                                    </a:rPr>
                                  </m:ctrlPr>
                                </m:dPr>
                                <m:e>
                                  <m:r>
                                    <a:rPr lang="en-IN" b="0" i="1">
                                      <a:latin typeface="Cambria Math" panose="02040503050406030204" pitchFamily="18" charset="0"/>
                                    </a:rPr>
                                    <m:t>𝑢</m:t>
                                  </m:r>
                                </m:e>
                              </m:d>
                            </m:sub>
                            <m:sup/>
                            <m:e>
                              <m:r>
                                <a:rPr lang="en-IN" b="0" i="0">
                                  <a:latin typeface="Cambria Math" panose="02040503050406030204" pitchFamily="18" charset="0"/>
                                </a:rPr>
                                <m:t> </m:t>
                              </m:r>
                            </m:e>
                          </m:nary>
                          <m:r>
                            <a:rPr lang="en-IN" b="0" i="0">
                              <a:latin typeface="Cambria Math" panose="02040503050406030204" pitchFamily="18" charset="0"/>
                            </a:rPr>
                            <m:t> </m:t>
                          </m:r>
                          <m:f>
                            <m:fPr>
                              <m:ctrlPr>
                                <a:rPr lang="en-IN" b="0" i="1">
                                  <a:solidFill>
                                    <a:srgbClr val="836967"/>
                                  </a:solidFill>
                                  <a:latin typeface="Cambria Math" panose="02040503050406030204" pitchFamily="18" charset="0"/>
                                </a:rPr>
                              </m:ctrlPr>
                            </m:fPr>
                            <m:num>
                              <m:sSub>
                                <m:sSubPr>
                                  <m:ctrlPr>
                                    <a:rPr lang="en-IN" b="0" i="1">
                                      <a:solidFill>
                                        <a:srgbClr val="836967"/>
                                      </a:solidFill>
                                      <a:latin typeface="Cambria Math" panose="02040503050406030204" pitchFamily="18" charset="0"/>
                                    </a:rPr>
                                  </m:ctrlPr>
                                </m:sSubPr>
                                <m:e>
                                  <m:r>
                                    <a:rPr lang="en-IN" b="1" i="0">
                                      <a:latin typeface="Cambria Math" panose="02040503050406030204" pitchFamily="18" charset="0"/>
                                    </a:rPr>
                                    <m:t>𝐡</m:t>
                                  </m:r>
                                </m:e>
                                <m:sub>
                                  <m:r>
                                    <a:rPr lang="en-IN" b="0" i="1">
                                      <a:latin typeface="Cambria Math" panose="02040503050406030204" pitchFamily="18" charset="0"/>
                                    </a:rPr>
                                    <m:t>𝑣</m:t>
                                  </m:r>
                                </m:sub>
                              </m:sSub>
                            </m:num>
                            <m:den>
                              <m:rad>
                                <m:radPr>
                                  <m:degHide m:val="on"/>
                                  <m:ctrlPr>
                                    <a:rPr lang="en-IN" b="0" i="1">
                                      <a:solidFill>
                                        <a:srgbClr val="836967"/>
                                      </a:solidFill>
                                      <a:latin typeface="Cambria Math" panose="02040503050406030204" pitchFamily="18" charset="0"/>
                                    </a:rPr>
                                  </m:ctrlPr>
                                </m:radPr>
                                <m:deg/>
                                <m:e>
                                  <m:d>
                                    <m:dPr>
                                      <m:begChr m:val="|"/>
                                      <m:endChr m:val="|"/>
                                      <m:ctrlPr>
                                        <a:rPr lang="en-IN" b="0" i="1">
                                          <a:latin typeface="Cambria Math" panose="02040503050406030204" pitchFamily="18" charset="0"/>
                                        </a:rPr>
                                      </m:ctrlPr>
                                    </m:dPr>
                                    <m:e>
                                      <m:r>
                                        <a:rPr lang="en-IN" b="0" i="0">
                                          <a:latin typeface="Cambria Math" panose="02040503050406030204" pitchFamily="18" charset="0"/>
                                        </a:rPr>
                                        <m:t>𝒩</m:t>
                                      </m:r>
                                      <m:d>
                                        <m:dPr>
                                          <m:ctrlPr>
                                            <a:rPr lang="en-IN" b="0" i="1">
                                              <a:latin typeface="Cambria Math" panose="02040503050406030204" pitchFamily="18" charset="0"/>
                                            </a:rPr>
                                          </m:ctrlPr>
                                        </m:dPr>
                                        <m:e>
                                          <m:r>
                                            <a:rPr lang="en-IN" b="0" i="1">
                                              <a:latin typeface="Cambria Math" panose="02040503050406030204" pitchFamily="18" charset="0"/>
                                            </a:rPr>
                                            <m:t>𝑢</m:t>
                                          </m:r>
                                        </m:e>
                                      </m:d>
                                    </m:e>
                                  </m:d>
                                  <m:d>
                                    <m:dPr>
                                      <m:begChr m:val="|"/>
                                      <m:endChr m:val="|"/>
                                      <m:ctrlPr>
                                        <a:rPr lang="en-IN" b="0" i="1">
                                          <a:latin typeface="Cambria Math" panose="02040503050406030204" pitchFamily="18" charset="0"/>
                                        </a:rPr>
                                      </m:ctrlPr>
                                    </m:dPr>
                                    <m:e>
                                      <m:r>
                                        <a:rPr lang="en-IN" b="0" i="0">
                                          <a:latin typeface="Cambria Math" panose="02040503050406030204" pitchFamily="18" charset="0"/>
                                        </a:rPr>
                                        <m:t>𝒩</m:t>
                                      </m:r>
                                      <m:d>
                                        <m:dPr>
                                          <m:ctrlPr>
                                            <a:rPr lang="en-IN" b="0" i="1">
                                              <a:latin typeface="Cambria Math" panose="02040503050406030204" pitchFamily="18" charset="0"/>
                                            </a:rPr>
                                          </m:ctrlPr>
                                        </m:dPr>
                                        <m:e>
                                          <m:r>
                                            <a:rPr lang="en-IN" b="0" i="1">
                                              <a:latin typeface="Cambria Math" panose="02040503050406030204" pitchFamily="18" charset="0"/>
                                            </a:rPr>
                                            <m:t>𝑣</m:t>
                                          </m:r>
                                        </m:e>
                                      </m:d>
                                    </m:e>
                                  </m:d>
                                </m:e>
                              </m:rad>
                            </m:den>
                          </m:f>
                        </m:e>
                      </m:d>
                    </m:oMath>
                  </m:oMathPara>
                </a14:m>
                <a:endParaRPr lang="en-IN" dirty="0"/>
              </a:p>
            </p:txBody>
          </p:sp>
        </mc:Choice>
        <mc:Fallback xmlns="">
          <p:sp>
            <p:nvSpPr>
              <p:cNvPr id="15" name="TextBox 14">
                <a:extLst>
                  <a:ext uri="{FF2B5EF4-FFF2-40B4-BE49-F238E27FC236}">
                    <a16:creationId xmlns:a16="http://schemas.microsoft.com/office/drawing/2014/main" id="{AFBD29C4-98CB-85FC-C603-4C12C5A1BFF8}"/>
                  </a:ext>
                </a:extLst>
              </p:cNvPr>
              <p:cNvSpPr txBox="1">
                <a:spLocks noRot="1" noChangeAspect="1" noMove="1" noResize="1" noEditPoints="1" noAdjustHandles="1" noChangeArrowheads="1" noChangeShapeType="1" noTextEdit="1"/>
              </p:cNvSpPr>
              <p:nvPr/>
            </p:nvSpPr>
            <p:spPr>
              <a:xfrm>
                <a:off x="1961047" y="3563248"/>
                <a:ext cx="4772261" cy="649152"/>
              </a:xfrm>
              <a:prstGeom prst="rect">
                <a:avLst/>
              </a:prstGeom>
              <a:blipFill>
                <a:blip r:embed="rId5"/>
                <a:stretch>
                  <a:fillRect t="-110377" b="-153774"/>
                </a:stretch>
              </a:blipFill>
            </p:spPr>
            <p:txBody>
              <a:bodyPr/>
              <a:lstStyle/>
              <a:p>
                <a:r>
                  <a:rPr lang="en-IN">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1"/>
        <p:cNvGrpSpPr/>
        <p:nvPr/>
      </p:nvGrpSpPr>
      <p:grpSpPr>
        <a:xfrm>
          <a:off x="0" y="0"/>
          <a:ext cx="0" cy="0"/>
          <a:chOff x="0" y="0"/>
          <a:chExt cx="0" cy="0"/>
        </a:xfrm>
      </p:grpSpPr>
      <p:sp>
        <p:nvSpPr>
          <p:cNvPr id="352" name="Google Shape;352;p49"/>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353" name="Google Shape;353;p49"/>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354" name="Google Shape;354;p49"/>
          <p:cNvSpPr txBox="1"/>
          <p:nvPr/>
        </p:nvSpPr>
        <p:spPr>
          <a:xfrm>
            <a:off x="1645475" y="1830775"/>
            <a:ext cx="5993400" cy="815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4100" b="1">
                <a:solidFill>
                  <a:srgbClr val="007E64"/>
                </a:solidFill>
                <a:latin typeface="Calibri"/>
                <a:ea typeface="Calibri"/>
                <a:cs typeface="Calibri"/>
                <a:sym typeface="Calibri"/>
              </a:rPr>
              <a:t>UPDATE METHODS</a:t>
            </a:r>
            <a:endParaRPr sz="4100" b="1">
              <a:solidFill>
                <a:srgbClr val="007E64"/>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8"/>
        <p:cNvGrpSpPr/>
        <p:nvPr/>
      </p:nvGrpSpPr>
      <p:grpSpPr>
        <a:xfrm>
          <a:off x="0" y="0"/>
          <a:ext cx="0" cy="0"/>
          <a:chOff x="0" y="0"/>
          <a:chExt cx="0" cy="0"/>
        </a:xfrm>
      </p:grpSpPr>
      <p:sp>
        <p:nvSpPr>
          <p:cNvPr id="359" name="Google Shape;359;p50"/>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360" name="Google Shape;360;p50"/>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361" name="Google Shape;361;p50"/>
          <p:cNvSpPr txBox="1"/>
          <p:nvPr/>
        </p:nvSpPr>
        <p:spPr>
          <a:xfrm>
            <a:off x="337800" y="318350"/>
            <a:ext cx="8271000" cy="946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1500" dirty="0">
                <a:latin typeface="Calibri"/>
                <a:ea typeface="Calibri"/>
                <a:cs typeface="Calibri"/>
                <a:sym typeface="Calibri"/>
              </a:rPr>
              <a:t>In the basic GNN approach, UPDATE operation involves linear combinations of embeddings of current nodes along with the aggregate of the embeddings of the </a:t>
            </a:r>
            <a:r>
              <a:rPr lang="en-GB" sz="1500" dirty="0" err="1">
                <a:latin typeface="Calibri"/>
                <a:ea typeface="Calibri"/>
                <a:cs typeface="Calibri"/>
                <a:sym typeface="Calibri"/>
              </a:rPr>
              <a:t>neighbors</a:t>
            </a:r>
            <a:r>
              <a:rPr lang="en-GB" sz="1500" dirty="0">
                <a:latin typeface="Calibri"/>
                <a:ea typeface="Calibri"/>
                <a:cs typeface="Calibri"/>
                <a:sym typeface="Calibri"/>
              </a:rPr>
              <a:t>. Here we look more into generalizing the update operation. </a:t>
            </a:r>
            <a:endParaRPr sz="1500" dirty="0">
              <a:latin typeface="Calibri"/>
              <a:ea typeface="Calibri"/>
              <a:cs typeface="Calibri"/>
              <a:sym typeface="Calibri"/>
            </a:endParaRPr>
          </a:p>
        </p:txBody>
      </p:sp>
      <p:sp>
        <p:nvSpPr>
          <p:cNvPr id="362" name="Google Shape;362;p50"/>
          <p:cNvSpPr txBox="1"/>
          <p:nvPr/>
        </p:nvSpPr>
        <p:spPr>
          <a:xfrm>
            <a:off x="392125" y="1264850"/>
            <a:ext cx="8053200" cy="211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300" b="1" dirty="0"/>
              <a:t>Issues in updating (</a:t>
            </a:r>
            <a:r>
              <a:rPr lang="en-GB" sz="1300" b="1" dirty="0" err="1"/>
              <a:t>oversmoothing</a:t>
            </a:r>
            <a:r>
              <a:rPr lang="en-GB" sz="1300" b="1" dirty="0"/>
              <a:t>)</a:t>
            </a:r>
            <a:endParaRPr sz="1300" b="1" dirty="0"/>
          </a:p>
          <a:p>
            <a:pPr marL="0" lvl="0" indent="0" algn="l" rtl="0">
              <a:lnSpc>
                <a:spcPct val="115000"/>
              </a:lnSpc>
              <a:spcBef>
                <a:spcPts val="0"/>
              </a:spcBef>
              <a:spcAft>
                <a:spcPts val="0"/>
              </a:spcAft>
              <a:buNone/>
            </a:pPr>
            <a:endParaRPr dirty="0">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dirty="0">
                <a:latin typeface="Calibri"/>
                <a:ea typeface="Calibri"/>
                <a:cs typeface="Calibri"/>
                <a:sym typeface="Calibri"/>
              </a:rPr>
              <a:t>One of the most common issues in updating in GNN is </a:t>
            </a:r>
            <a:r>
              <a:rPr lang="en-GB" dirty="0" err="1">
                <a:latin typeface="Calibri"/>
                <a:ea typeface="Calibri"/>
                <a:cs typeface="Calibri"/>
                <a:sym typeface="Calibri"/>
              </a:rPr>
              <a:t>oversmoothing</a:t>
            </a:r>
            <a:r>
              <a:rPr lang="en-GB" dirty="0">
                <a:latin typeface="Calibri"/>
                <a:ea typeface="Calibri"/>
                <a:cs typeface="Calibri"/>
                <a:sym typeface="Calibri"/>
              </a:rPr>
              <a:t>. This issue mostly occurs in the model which incorporates a self-loop approach. </a:t>
            </a:r>
            <a:endParaRPr dirty="0">
              <a:latin typeface="Calibri"/>
              <a:ea typeface="Calibri"/>
              <a:cs typeface="Calibri"/>
              <a:sym typeface="Calibri"/>
            </a:endParaRPr>
          </a:p>
          <a:p>
            <a:pPr marL="457200" lvl="0" indent="0" algn="just" rtl="0">
              <a:lnSpc>
                <a:spcPct val="115000"/>
              </a:lnSpc>
              <a:spcBef>
                <a:spcPts val="0"/>
              </a:spcBef>
              <a:spcAft>
                <a:spcPts val="0"/>
              </a:spcAft>
              <a:buNone/>
            </a:pPr>
            <a:endParaRPr dirty="0">
              <a:latin typeface="Calibri"/>
              <a:ea typeface="Calibri"/>
              <a:cs typeface="Calibri"/>
              <a:sym typeface="Calibri"/>
            </a:endParaRPr>
          </a:p>
          <a:p>
            <a:pPr marL="457200" lvl="0" indent="-317500" algn="just" rtl="0">
              <a:lnSpc>
                <a:spcPct val="115000"/>
              </a:lnSpc>
              <a:spcBef>
                <a:spcPts val="0"/>
              </a:spcBef>
              <a:spcAft>
                <a:spcPts val="0"/>
              </a:spcAft>
              <a:buSzPts val="1400"/>
              <a:buFont typeface="Calibri"/>
              <a:buChar char="●"/>
            </a:pPr>
            <a:r>
              <a:rPr lang="en-GB" dirty="0">
                <a:latin typeface="Calibri"/>
                <a:ea typeface="Calibri"/>
                <a:cs typeface="Calibri"/>
                <a:sym typeface="Calibri"/>
              </a:rPr>
              <a:t>This can be </a:t>
            </a:r>
            <a:r>
              <a:rPr lang="en-GB" dirty="0" err="1">
                <a:latin typeface="Calibri"/>
                <a:ea typeface="Calibri"/>
                <a:cs typeface="Calibri"/>
                <a:sym typeface="Calibri"/>
              </a:rPr>
              <a:t>overcomed</a:t>
            </a:r>
            <a:r>
              <a:rPr lang="en-GB" dirty="0">
                <a:latin typeface="Calibri"/>
                <a:ea typeface="Calibri"/>
                <a:cs typeface="Calibri"/>
                <a:sym typeface="Calibri"/>
              </a:rPr>
              <a:t> by defining the influence of each node’s input feature u on the final layer embedding of all the other nodes in the graph. For pairs of nodes u and v, the influence of node u on node v can be quantified by examining the magnitude of the corresponding Jacobian matrix.</a:t>
            </a:r>
            <a:endParaRPr dirty="0">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64" name="Google Shape;364;p50"/>
              <p:cNvSpPr txBox="1"/>
              <p:nvPr/>
            </p:nvSpPr>
            <p:spPr>
              <a:xfrm>
                <a:off x="2908784" y="3544382"/>
                <a:ext cx="4784400" cy="142343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dirty="0">
                    <a:latin typeface="Calibri"/>
                    <a:ea typeface="Calibri"/>
                    <a:cs typeface="Calibri"/>
                    <a:sym typeface="Calibri"/>
                  </a:rPr>
                  <a:t>The influence </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𝐾</m:t>
                        </m:r>
                      </m:sub>
                    </m:sSub>
                  </m:oMath>
                </a14:m>
                <a:r>
                  <a:rPr lang="en-GB" dirty="0">
                    <a:latin typeface="Calibri"/>
                    <a:ea typeface="Calibri"/>
                    <a:cs typeface="Calibri"/>
                    <a:sym typeface="Calibri"/>
                  </a:rPr>
                  <a:t>(</a:t>
                </a:r>
                <a:r>
                  <a:rPr lang="en-GB" dirty="0" err="1">
                    <a:latin typeface="Calibri"/>
                    <a:ea typeface="Calibri"/>
                    <a:cs typeface="Calibri"/>
                    <a:sym typeface="Calibri"/>
                  </a:rPr>
                  <a:t>u,v</a:t>
                </a:r>
                <a:r>
                  <a:rPr lang="en-GB" dirty="0">
                    <a:latin typeface="Calibri"/>
                    <a:ea typeface="Calibri"/>
                    <a:cs typeface="Calibri"/>
                    <a:sym typeface="Calibri"/>
                  </a:rPr>
                  <a:t>) values uses the sum of the values of the </a:t>
                </a:r>
                <a:r>
                  <a:rPr lang="en-GB" dirty="0" err="1">
                    <a:latin typeface="Calibri"/>
                    <a:ea typeface="Calibri"/>
                    <a:cs typeface="Calibri"/>
                    <a:sym typeface="Calibri"/>
                  </a:rPr>
                  <a:t>jacobian</a:t>
                </a:r>
                <a:r>
                  <a:rPr lang="en-GB" dirty="0">
                    <a:latin typeface="Calibri"/>
                    <a:ea typeface="Calibri"/>
                    <a:cs typeface="Calibri"/>
                    <a:sym typeface="Calibri"/>
                  </a:rPr>
                  <a:t> matrix  as a measure of how much the initial embedding of node u influences the final embedding of node v in the GNN. </a:t>
                </a:r>
                <a:endParaRPr dirty="0">
                  <a:latin typeface="Calibri"/>
                  <a:ea typeface="Calibri"/>
                  <a:cs typeface="Calibri"/>
                  <a:sym typeface="Calibri"/>
                </a:endParaRPr>
              </a:p>
              <a:p>
                <a:pPr marL="0" lvl="0" indent="0" algn="l" rtl="0">
                  <a:lnSpc>
                    <a:spcPct val="115000"/>
                  </a:lnSpc>
                  <a:spcBef>
                    <a:spcPts val="0"/>
                  </a:spcBef>
                  <a:spcAft>
                    <a:spcPts val="0"/>
                  </a:spcAft>
                  <a:buNone/>
                </a:pPr>
                <a:endParaRPr b="1" dirty="0">
                  <a:latin typeface="Calibri"/>
                  <a:ea typeface="Calibri"/>
                  <a:cs typeface="Calibri"/>
                  <a:sym typeface="Calibri"/>
                </a:endParaRPr>
              </a:p>
            </p:txBody>
          </p:sp>
        </mc:Choice>
        <mc:Fallback xmlns="">
          <p:sp>
            <p:nvSpPr>
              <p:cNvPr id="364" name="Google Shape;364;p50"/>
              <p:cNvSpPr txBox="1">
                <a:spLocks noRot="1" noChangeAspect="1" noMove="1" noResize="1" noEditPoints="1" noAdjustHandles="1" noChangeArrowheads="1" noChangeShapeType="1" noTextEdit="1"/>
              </p:cNvSpPr>
              <p:nvPr/>
            </p:nvSpPr>
            <p:spPr>
              <a:xfrm>
                <a:off x="2908784" y="3544382"/>
                <a:ext cx="4784400" cy="1423436"/>
              </a:xfrm>
              <a:prstGeom prst="rect">
                <a:avLst/>
              </a:prstGeom>
              <a:blipFill>
                <a:blip r:embed="rId3"/>
                <a:stretch>
                  <a:fillRect l="-382"/>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CBC8C24-03D3-7185-2224-F449C7829083}"/>
                  </a:ext>
                </a:extLst>
              </p:cNvPr>
              <p:cNvSpPr txBox="1"/>
              <p:nvPr/>
            </p:nvSpPr>
            <p:spPr>
              <a:xfrm>
                <a:off x="-691468" y="3790781"/>
                <a:ext cx="4923402" cy="6587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𝐾</m:t>
                          </m:r>
                        </m:sub>
                      </m:sSub>
                      <m:d>
                        <m:dPr>
                          <m:sepChr m:val=","/>
                          <m:ctrlPr>
                            <a:rPr lang="en-IN" i="1">
                              <a:latin typeface="Cambria Math" panose="02040503050406030204" pitchFamily="18" charset="0"/>
                            </a:rPr>
                          </m:ctrlPr>
                        </m:dPr>
                        <m:e>
                          <m:r>
                            <a:rPr lang="en-IN" i="1">
                              <a:latin typeface="Cambria Math" panose="02040503050406030204" pitchFamily="18" charset="0"/>
                            </a:rPr>
                            <m:t>𝑢</m:t>
                          </m:r>
                        </m:e>
                        <m:e>
                          <m:r>
                            <a:rPr lang="en-US" b="0" i="1" smtClean="0">
                              <a:latin typeface="Cambria Math" panose="02040503050406030204" pitchFamily="18" charset="0"/>
                            </a:rPr>
                            <m:t>,</m:t>
                          </m:r>
                          <m:r>
                            <a:rPr lang="en-IN" i="1">
                              <a:latin typeface="Cambria Math" panose="02040503050406030204" pitchFamily="18" charset="0"/>
                            </a:rPr>
                            <m:t>𝑣</m:t>
                          </m:r>
                        </m:e>
                      </m:d>
                      <m:r>
                        <a:rPr lang="en-IN" i="0">
                          <a:latin typeface="Cambria Math" panose="02040503050406030204" pitchFamily="18" charset="0"/>
                        </a:rPr>
                        <m:t>=</m:t>
                      </m:r>
                      <m:sSup>
                        <m:sSupPr>
                          <m:ctrlPr>
                            <a:rPr lang="en-IN" i="1">
                              <a:solidFill>
                                <a:srgbClr val="836967"/>
                              </a:solidFill>
                              <a:latin typeface="Cambria Math" panose="02040503050406030204" pitchFamily="18" charset="0"/>
                            </a:rPr>
                          </m:ctrlPr>
                        </m:sSupPr>
                        <m:e>
                          <m:r>
                            <a:rPr lang="en-IN" i="0">
                              <a:latin typeface="Cambria Math" panose="02040503050406030204" pitchFamily="18" charset="0"/>
                            </a:rPr>
                            <m:t>1</m:t>
                          </m:r>
                        </m:e>
                        <m:sup>
                          <m:r>
                            <a:rPr lang="en-IN" i="0">
                              <a:latin typeface="Cambria Math" panose="02040503050406030204" pitchFamily="18" charset="0"/>
                            </a:rPr>
                            <m:t>⊤</m:t>
                          </m:r>
                        </m:sup>
                      </m:sSup>
                      <m:d>
                        <m:dPr>
                          <m:ctrlPr>
                            <a:rPr lang="en-IN" i="1">
                              <a:solidFill>
                                <a:srgbClr val="836967"/>
                              </a:solidFill>
                              <a:latin typeface="Cambria Math" panose="02040503050406030204" pitchFamily="18" charset="0"/>
                            </a:rPr>
                          </m:ctrlPr>
                        </m:dPr>
                        <m:e>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m:t>
                              </m:r>
                              <m:sSubSup>
                                <m:sSubSupPr>
                                  <m:ctrlPr>
                                    <a:rPr lang="en-IN" i="1">
                                      <a:solidFill>
                                        <a:srgbClr val="836967"/>
                                      </a:solidFill>
                                      <a:latin typeface="Cambria Math" panose="02040503050406030204" pitchFamily="18" charset="0"/>
                                    </a:rPr>
                                  </m:ctrlPr>
                                </m:sSubSupPr>
                                <m:e>
                                  <m:r>
                                    <a:rPr lang="en-IN" b="1" i="0">
                                      <a:latin typeface="Cambria Math" panose="02040503050406030204" pitchFamily="18" charset="0"/>
                                    </a:rPr>
                                    <m:t>𝐡</m:t>
                                  </m:r>
                                </m:e>
                                <m:sub>
                                  <m:r>
                                    <a:rPr lang="en-IN" b="0" i="1">
                                      <a:latin typeface="Cambria Math" panose="02040503050406030204" pitchFamily="18" charset="0"/>
                                    </a:rPr>
                                    <m:t>𝑣</m:t>
                                  </m:r>
                                </m:sub>
                                <m:sup>
                                  <m:d>
                                    <m:dPr>
                                      <m:ctrlPr>
                                        <a:rPr lang="en-IN" b="0" i="1">
                                          <a:latin typeface="Cambria Math" panose="02040503050406030204" pitchFamily="18" charset="0"/>
                                        </a:rPr>
                                      </m:ctrlPr>
                                    </m:dPr>
                                    <m:e>
                                      <m:r>
                                        <a:rPr lang="en-IN" b="0" i="1">
                                          <a:latin typeface="Cambria Math" panose="02040503050406030204" pitchFamily="18" charset="0"/>
                                        </a:rPr>
                                        <m:t>𝐾</m:t>
                                      </m:r>
                                    </m:e>
                                  </m:d>
                                </m:sup>
                              </m:sSubSup>
                            </m:num>
                            <m:den>
                              <m:r>
                                <a:rPr lang="en-IN" b="0" i="0">
                                  <a:latin typeface="Cambria Math" panose="02040503050406030204" pitchFamily="18" charset="0"/>
                                </a:rPr>
                                <m:t>𝜕</m:t>
                              </m:r>
                              <m:sSubSup>
                                <m:sSubSupPr>
                                  <m:ctrlPr>
                                    <a:rPr lang="en-IN" b="0" i="1">
                                      <a:solidFill>
                                        <a:srgbClr val="836967"/>
                                      </a:solidFill>
                                      <a:latin typeface="Cambria Math" panose="02040503050406030204" pitchFamily="18" charset="0"/>
                                    </a:rPr>
                                  </m:ctrlPr>
                                </m:sSubSupPr>
                                <m:e>
                                  <m:r>
                                    <a:rPr lang="en-IN" b="1" i="0">
                                      <a:latin typeface="Cambria Math" panose="02040503050406030204" pitchFamily="18" charset="0"/>
                                    </a:rPr>
                                    <m:t>𝐡</m:t>
                                  </m:r>
                                </m:e>
                                <m:sub>
                                  <m:r>
                                    <a:rPr lang="en-IN" b="0" i="1">
                                      <a:latin typeface="Cambria Math" panose="02040503050406030204" pitchFamily="18" charset="0"/>
                                    </a:rPr>
                                    <m:t>𝑢</m:t>
                                  </m:r>
                                </m:sub>
                                <m:sup>
                                  <m:d>
                                    <m:dPr>
                                      <m:ctrlPr>
                                        <a:rPr lang="en-IN" b="0" i="1">
                                          <a:latin typeface="Cambria Math" panose="02040503050406030204" pitchFamily="18" charset="0"/>
                                        </a:rPr>
                                      </m:ctrlPr>
                                    </m:dPr>
                                    <m:e>
                                      <m:r>
                                        <a:rPr lang="en-IN" b="0" i="0">
                                          <a:latin typeface="Cambria Math" panose="02040503050406030204" pitchFamily="18" charset="0"/>
                                        </a:rPr>
                                        <m:t>0</m:t>
                                      </m:r>
                                    </m:e>
                                  </m:d>
                                </m:sup>
                              </m:sSubSup>
                            </m:den>
                          </m:f>
                        </m:e>
                      </m:d>
                      <m:r>
                        <a:rPr lang="en-IN" b="0" i="0">
                          <a:latin typeface="Cambria Math" panose="02040503050406030204" pitchFamily="18" charset="0"/>
                        </a:rPr>
                        <m:t>1</m:t>
                      </m:r>
                    </m:oMath>
                  </m:oMathPara>
                </a14:m>
                <a:endParaRPr lang="en-IN" dirty="0"/>
              </a:p>
            </p:txBody>
          </p:sp>
        </mc:Choice>
        <mc:Fallback xmlns="">
          <p:sp>
            <p:nvSpPr>
              <p:cNvPr id="10" name="TextBox 9">
                <a:extLst>
                  <a:ext uri="{FF2B5EF4-FFF2-40B4-BE49-F238E27FC236}">
                    <a16:creationId xmlns:a16="http://schemas.microsoft.com/office/drawing/2014/main" id="{CCBC8C24-03D3-7185-2224-F449C7829083}"/>
                  </a:ext>
                </a:extLst>
              </p:cNvPr>
              <p:cNvSpPr txBox="1">
                <a:spLocks noRot="1" noChangeAspect="1" noMove="1" noResize="1" noEditPoints="1" noAdjustHandles="1" noChangeArrowheads="1" noChangeShapeType="1" noTextEdit="1"/>
              </p:cNvSpPr>
              <p:nvPr/>
            </p:nvSpPr>
            <p:spPr>
              <a:xfrm>
                <a:off x="-691468" y="3790781"/>
                <a:ext cx="4923402" cy="658706"/>
              </a:xfrm>
              <a:prstGeom prst="rect">
                <a:avLst/>
              </a:prstGeom>
              <a:blipFill>
                <a:blip r:embed="rId4"/>
                <a:stretch>
                  <a:fillRect/>
                </a:stretch>
              </a:blipFill>
            </p:spPr>
            <p:txBody>
              <a:bodyPr/>
              <a:lstStyle/>
              <a:p>
                <a:r>
                  <a:rPr lang="en-IN">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8"/>
        <p:cNvGrpSpPr/>
        <p:nvPr/>
      </p:nvGrpSpPr>
      <p:grpSpPr>
        <a:xfrm>
          <a:off x="0" y="0"/>
          <a:ext cx="0" cy="0"/>
          <a:chOff x="0" y="0"/>
          <a:chExt cx="0" cy="0"/>
        </a:xfrm>
      </p:grpSpPr>
      <p:sp>
        <p:nvSpPr>
          <p:cNvPr id="369" name="Google Shape;369;p51"/>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370" name="Google Shape;370;p51"/>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371" name="Google Shape;371;p51"/>
          <p:cNvSpPr txBox="1"/>
          <p:nvPr/>
        </p:nvSpPr>
        <p:spPr>
          <a:xfrm>
            <a:off x="342751" y="317986"/>
            <a:ext cx="7928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000" b="1">
                <a:solidFill>
                  <a:srgbClr val="007E64"/>
                </a:solidFill>
                <a:latin typeface="Calibri"/>
                <a:ea typeface="Calibri"/>
                <a:cs typeface="Calibri"/>
                <a:sym typeface="Calibri"/>
              </a:rPr>
              <a:t>Concatenate and Skip Connections</a:t>
            </a:r>
            <a:endParaRPr sz="2000" b="1" i="0" u="none" strike="noStrike" cap="none">
              <a:solidFill>
                <a:srgbClr val="007E64"/>
              </a:solidFill>
              <a:latin typeface="Calibri"/>
              <a:ea typeface="Calibri"/>
              <a:cs typeface="Calibri"/>
              <a:sym typeface="Calibri"/>
            </a:endParaRPr>
          </a:p>
        </p:txBody>
      </p:sp>
      <p:sp>
        <p:nvSpPr>
          <p:cNvPr id="372" name="Google Shape;372;p51"/>
          <p:cNvSpPr txBox="1"/>
          <p:nvPr/>
        </p:nvSpPr>
        <p:spPr>
          <a:xfrm>
            <a:off x="500913" y="904300"/>
            <a:ext cx="8139000" cy="1639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a:latin typeface="Calibri"/>
                <a:ea typeface="Calibri"/>
                <a:cs typeface="Calibri"/>
                <a:sym typeface="Calibri"/>
              </a:rPr>
              <a:t>Sometimes over smoothing occurs when the node information in the embedding gradually washed out or vanished slowly after several iterations of message passing. So skip connections are also used to overcome this limitation.  </a:t>
            </a:r>
            <a:endParaRPr>
              <a:latin typeface="Calibri"/>
              <a:ea typeface="Calibri"/>
              <a:cs typeface="Calibri"/>
              <a:sym typeface="Calibri"/>
            </a:endParaRPr>
          </a:p>
          <a:p>
            <a:pPr marL="0" lvl="0" indent="0" algn="l" rtl="0">
              <a:lnSpc>
                <a:spcPct val="115000"/>
              </a:lnSpc>
              <a:spcBef>
                <a:spcPts val="0"/>
              </a:spcBef>
              <a:spcAft>
                <a:spcPts val="0"/>
              </a:spcAft>
              <a:buNone/>
            </a:pPr>
            <a:endParaRPr>
              <a:latin typeface="Calibri"/>
              <a:ea typeface="Calibri"/>
              <a:cs typeface="Calibri"/>
              <a:sym typeface="Calibri"/>
            </a:endParaRPr>
          </a:p>
          <a:p>
            <a:pPr marL="0" lvl="0" indent="0" algn="l" rtl="0">
              <a:lnSpc>
                <a:spcPct val="115000"/>
              </a:lnSpc>
              <a:spcBef>
                <a:spcPts val="0"/>
              </a:spcBef>
              <a:spcAft>
                <a:spcPts val="0"/>
              </a:spcAft>
              <a:buNone/>
            </a:pPr>
            <a:r>
              <a:rPr lang="en-GB">
                <a:latin typeface="Calibri"/>
                <a:ea typeface="Calibri"/>
                <a:cs typeface="Calibri"/>
                <a:sym typeface="Calibri"/>
              </a:rPr>
              <a:t>These concatenation and skip-connection methods can be used in conjunction with most other GNN update approaches. </a:t>
            </a:r>
            <a:endParaRPr sz="1700">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B24E0E2-4835-DAD8-734A-53E0258AA4C7}"/>
                  </a:ext>
                </a:extLst>
              </p:cNvPr>
              <p:cNvSpPr txBox="1"/>
              <p:nvPr/>
            </p:nvSpPr>
            <p:spPr>
              <a:xfrm>
                <a:off x="1607153" y="2902718"/>
                <a:ext cx="6169026" cy="888192"/>
              </a:xfrm>
              <a:prstGeom prst="rect">
                <a:avLst/>
              </a:prstGeom>
              <a:noFill/>
            </p:spPr>
            <p:txBody>
              <a:bodyPr wrap="square">
                <a:spAutoFit/>
              </a:bodyPr>
              <a:lstStyle/>
              <a:p>
                <a:pPr>
                  <a:lnSpc>
                    <a:spcPts val="1200"/>
                  </a:lnSpc>
                  <a:spcAft>
                    <a:spcPts val="1200"/>
                  </a:spcAft>
                </a:pPr>
                <a14:m>
                  <m:oMathPara xmlns:m="http://schemas.openxmlformats.org/officeDocument/2006/math">
                    <m:oMathParaPr>
                      <m:jc m:val="centerGroup"/>
                    </m:oMathParaPr>
                    <m:oMath xmlns:m="http://schemas.openxmlformats.org/officeDocument/2006/math">
                      <m:r>
                        <m:rPr>
                          <m:sty m:val="p"/>
                        </m:rPr>
                        <a:rPr lang="en-US" sz="1400" smtClean="0">
                          <a:effectLst/>
                          <a:latin typeface="Cambria Math" panose="02040503050406030204" pitchFamily="18" charset="0"/>
                          <a:ea typeface="Calibri" panose="020F0502020204030204" pitchFamily="34" charset="0"/>
                          <a:cs typeface="Times New Roman" panose="02020603050405020304" pitchFamily="18" charset="0"/>
                        </a:rPr>
                        <m:t>UPDATE</m:t>
                      </m:r>
                      <m:r>
                        <a:rPr lang="en-US" sz="1400" smtClean="0">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𝐡</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𝑢</m:t>
                              </m:r>
                            </m:sub>
                          </m:sSub>
                          <m:r>
                            <a:rPr lang="en-US" sz="14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𝐦</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𝒩</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𝑢</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ub>
                          </m:sSub>
                        </m:e>
                      </m:d>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𝜎</m:t>
                      </m:r>
                      <m:d>
                        <m:d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𝐖</m:t>
                              </m:r>
                            </m:e>
                            <m:sub>
                              <m:r>
                                <m:rPr>
                                  <m:nor/>
                                </m:rPr>
                                <a:rPr lang="en-US" sz="1400">
                                  <a:effectLst/>
                                  <a:latin typeface="Georgia" panose="02040502050405020303" pitchFamily="18" charset="0"/>
                                  <a:ea typeface="Calibri" panose="020F0502020204030204" pitchFamily="34" charset="0"/>
                                  <a:cs typeface="Times New Roman" panose="02020603050405020304" pitchFamily="18" charset="0"/>
                                </a:rPr>
                                <m:t>self</m:t>
                              </m:r>
                              <m:r>
                                <m:rPr>
                                  <m:nor/>
                                </m:rPr>
                                <a:rPr lang="en-US" sz="1400" i="1">
                                  <a:effectLst/>
                                  <a:latin typeface="Calibri" panose="020F0502020204030204" pitchFamily="34" charset="0"/>
                                  <a:ea typeface="Calibri" panose="020F0502020204030204" pitchFamily="34" charset="0"/>
                                  <a:cs typeface="Times New Roman" panose="02020603050405020304" pitchFamily="18" charset="0"/>
                                </a:rPr>
                                <m:t> </m:t>
                              </m:r>
                            </m:sub>
                          </m:sSub>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𝐡</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𝑢</m:t>
                              </m:r>
                            </m:sub>
                          </m:sSub>
                          <m:r>
                            <a:rPr lang="en-US" sz="14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𝐖</m:t>
                              </m:r>
                            </m:e>
                            <m:sub>
                              <m:r>
                                <m:rPr>
                                  <m:nor/>
                                </m:rPr>
                                <a:rPr lang="en-US" sz="1400">
                                  <a:effectLst/>
                                  <a:latin typeface="Georgia" panose="02040502050405020303" pitchFamily="18" charset="0"/>
                                  <a:ea typeface="Calibri" panose="020F0502020204030204" pitchFamily="34" charset="0"/>
                                  <a:cs typeface="Times New Roman" panose="02020603050405020304" pitchFamily="18" charset="0"/>
                                </a:rPr>
                                <m:t>neigh</m:t>
                              </m:r>
                              <m:r>
                                <m:rPr>
                                  <m:nor/>
                                </m:rPr>
                                <a:rPr lang="en-US" sz="1400" i="1">
                                  <a:effectLst/>
                                  <a:latin typeface="Calibri" panose="020F0502020204030204" pitchFamily="34" charset="0"/>
                                  <a:ea typeface="Calibri" panose="020F0502020204030204" pitchFamily="34" charset="0"/>
                                  <a:cs typeface="Times New Roman" panose="02020603050405020304" pitchFamily="18" charset="0"/>
                                </a:rPr>
                                <m:t> </m:t>
                              </m:r>
                            </m:sub>
                          </m:sSub>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𝐦</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𝒩</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𝑢</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ub>
                          </m:sSub>
                        </m:e>
                      </m:d>
                    </m:oMath>
                  </m:oMathPara>
                </a14:m>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a:lnSpc>
                    <a:spcPts val="1200"/>
                  </a:lnSpc>
                  <a:spcAft>
                    <a:spcPts val="1200"/>
                  </a:spcAft>
                </a:pP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a:lnSpc>
                    <a:spcPts val="1200"/>
                  </a:lnSpc>
                  <a:spcAft>
                    <a:spcPts val="1200"/>
                  </a:spcAft>
                </a:pPr>
                <a14:m>
                  <m:oMath xmlns:m="http://schemas.openxmlformats.org/officeDocument/2006/math">
                    <m:func>
                      <m:func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400">
                                <a:effectLst/>
                                <a:latin typeface="Cambria Math" panose="02040503050406030204" pitchFamily="18" charset="0"/>
                                <a:ea typeface="Calibri" panose="020F0502020204030204" pitchFamily="34" charset="0"/>
                                <a:cs typeface="Times New Roman" panose="02020603050405020304" pitchFamily="18" charset="0"/>
                              </a:rPr>
                              <m:t>UPDATE</m:t>
                            </m:r>
                          </m:e>
                          <m:sub>
                            <m:r>
                              <m:rPr>
                                <m:nor/>
                              </m:rPr>
                              <a:rPr lang="en-US" sz="1400">
                                <a:effectLst/>
                                <a:latin typeface="Georgia" panose="02040502050405020303" pitchFamily="18" charset="0"/>
                                <a:ea typeface="Calibri" panose="020F0502020204030204" pitchFamily="34" charset="0"/>
                                <a:cs typeface="Times New Roman" panose="02020603050405020304" pitchFamily="18" charset="0"/>
                              </a:rPr>
                              <m:t>concat</m:t>
                            </m:r>
                            <m:r>
                              <m:rPr>
                                <m:nor/>
                              </m:rPr>
                              <a:rPr lang="en-US" sz="1400" i="1">
                                <a:effectLst/>
                                <a:latin typeface="Calibri" panose="020F0502020204030204" pitchFamily="34" charset="0"/>
                                <a:ea typeface="Calibri" panose="020F0502020204030204" pitchFamily="34" charset="0"/>
                                <a:cs typeface="Times New Roman" panose="02020603050405020304" pitchFamily="18" charset="0"/>
                              </a:rPr>
                              <m:t> </m:t>
                            </m:r>
                          </m:sub>
                        </m:sSub>
                      </m:fName>
                      <m:e>
                        <m:d>
                          <m:d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𝐡</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𝑢</m:t>
                                </m:r>
                              </m:sub>
                            </m:sSub>
                            <m:r>
                              <a:rPr lang="en-US" sz="14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𝐦</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𝒩</m:t>
                                </m:r>
                                <m:d>
                                  <m:d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𝑢</m:t>
                                    </m:r>
                                  </m:e>
                                </m:d>
                              </m:sub>
                            </m:sSub>
                          </m:e>
                        </m:d>
                      </m:e>
                    </m:func>
                  </m:oMath>
                </a14:m>
                <a:r>
                  <a:rPr lang="en-IN" sz="1400" dirty="0">
                    <a:effectLst/>
                    <a:latin typeface="Georgia" panose="02040502050405020303" pitchFamily="18" charset="0"/>
                    <a:ea typeface="Calibri" panose="020F0502020204030204" pitchFamily="34" charset="0"/>
                    <a:cs typeface="Times New Roman" panose="02020603050405020304" pitchFamily="18" charset="0"/>
                  </a:rPr>
                  <a:t> = </a:t>
                </a:r>
                <a14:m>
                  <m:oMath xmlns:m="http://schemas.openxmlformats.org/officeDocument/2006/math">
                    <m:d>
                      <m:dPr>
                        <m:begChr m:val="["/>
                        <m:endChr m:val="]"/>
                        <m:ctrlPr>
                          <a:rPr lang="en-IN"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r>
                              <m:rPr>
                                <m:nor/>
                              </m:rPr>
                              <a:rPr lang="en-US" i="1">
                                <a:latin typeface="Calibri" panose="020F0502020204030204" pitchFamily="34" charset="0"/>
                                <a:ea typeface="Calibri" panose="020F0502020204030204" pitchFamily="34" charset="0"/>
                                <a:cs typeface="Times New Roman" panose="02020603050405020304" pitchFamily="18" charset="0"/>
                              </a:rPr>
                              <m:t> </m:t>
                            </m:r>
                            <m:r>
                              <m:rPr>
                                <m:nor/>
                              </m:rPr>
                              <a:rPr lang="en-US">
                                <a:latin typeface="Georgia" panose="02040502050405020303" pitchFamily="18" charset="0"/>
                                <a:ea typeface="Calibri" panose="020F0502020204030204" pitchFamily="34" charset="0"/>
                                <a:cs typeface="Times New Roman" panose="02020603050405020304" pitchFamily="18" charset="0"/>
                              </a:rPr>
                              <m:t>UPDATE</m:t>
                            </m:r>
                            <m:r>
                              <m:rPr>
                                <m:nor/>
                              </m:rPr>
                              <a:rPr lang="en-US" i="1">
                                <a:latin typeface="Calibri" panose="020F0502020204030204" pitchFamily="34" charset="0"/>
                                <a:ea typeface="Calibri" panose="020F0502020204030204" pitchFamily="34" charset="0"/>
                                <a:cs typeface="Times New Roman" panose="02020603050405020304" pitchFamily="18" charset="0"/>
                              </a:rPr>
                              <m:t> </m:t>
                            </m:r>
                          </m:e>
                          <m:sub>
                            <m:r>
                              <m:rPr>
                                <m:nor/>
                              </m:rPr>
                              <a:rPr lang="en-US">
                                <a:latin typeface="Georgia" panose="02040502050405020303" pitchFamily="18" charset="0"/>
                                <a:ea typeface="Calibri" panose="020F0502020204030204" pitchFamily="34" charset="0"/>
                                <a:cs typeface="Times New Roman" panose="02020603050405020304" pitchFamily="18" charset="0"/>
                              </a:rPr>
                              <m:t>base</m:t>
                            </m:r>
                            <m:r>
                              <m:rPr>
                                <m:nor/>
                              </m:rPr>
                              <a:rPr lang="en-US" i="1">
                                <a:latin typeface="Calibri" panose="020F0502020204030204" pitchFamily="34" charset="0"/>
                                <a:ea typeface="Calibri" panose="020F0502020204030204" pitchFamily="34" charset="0"/>
                                <a:cs typeface="Times New Roman" panose="02020603050405020304" pitchFamily="18" charset="0"/>
                              </a:rPr>
                              <m:t> </m:t>
                            </m:r>
                          </m:sub>
                        </m:sSub>
                        <m:d>
                          <m:dPr>
                            <m:ctrlPr>
                              <a:rPr lang="en-IN"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r>
                                  <a:rPr lang="en-US" b="1" i="1">
                                    <a:latin typeface="Cambria Math" panose="02040503050406030204" pitchFamily="18" charset="0"/>
                                    <a:ea typeface="Calibri" panose="020F0502020204030204" pitchFamily="34" charset="0"/>
                                    <a:cs typeface="Times New Roman" panose="02020603050405020304" pitchFamily="18" charset="0"/>
                                  </a:rPr>
                                  <m:t>𝐡</m:t>
                                </m:r>
                              </m:e>
                              <m:sub>
                                <m:r>
                                  <a:rPr lang="en-US" i="1">
                                    <a:latin typeface="Cambria Math" panose="02040503050406030204" pitchFamily="18" charset="0"/>
                                    <a:ea typeface="Calibri" panose="020F0502020204030204" pitchFamily="34" charset="0"/>
                                    <a:cs typeface="Times New Roman" panose="02020603050405020304" pitchFamily="18" charset="0"/>
                                  </a:rPr>
                                  <m:t>𝑢</m:t>
                                </m:r>
                              </m:sub>
                            </m:sSub>
                            <m:r>
                              <a:rPr lang="en-US">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r>
                                  <a:rPr lang="en-US" b="1" i="1">
                                    <a:latin typeface="Cambria Math" panose="02040503050406030204" pitchFamily="18" charset="0"/>
                                    <a:ea typeface="Calibri" panose="020F0502020204030204" pitchFamily="34" charset="0"/>
                                    <a:cs typeface="Times New Roman" panose="02020603050405020304" pitchFamily="18" charset="0"/>
                                  </a:rPr>
                                  <m:t>𝐦</m:t>
                                </m:r>
                              </m:e>
                              <m:sub>
                                <m:r>
                                  <a:rPr lang="en-US" i="1">
                                    <a:latin typeface="Cambria Math" panose="02040503050406030204" pitchFamily="18" charset="0"/>
                                    <a:ea typeface="Calibri" panose="020F0502020204030204" pitchFamily="34" charset="0"/>
                                    <a:cs typeface="Times New Roman" panose="02020603050405020304" pitchFamily="18" charset="0"/>
                                  </a:rPr>
                                  <m:t>𝒩</m:t>
                                </m:r>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𝑢</m:t>
                                </m:r>
                                <m:r>
                                  <a:rPr lang="en-US">
                                    <a:latin typeface="Cambria Math" panose="02040503050406030204" pitchFamily="18" charset="0"/>
                                    <a:ea typeface="Calibri" panose="020F0502020204030204" pitchFamily="34" charset="0"/>
                                    <a:cs typeface="Times New Roman" panose="02020603050405020304" pitchFamily="18" charset="0"/>
                                  </a:rPr>
                                  <m:t>)</m:t>
                                </m:r>
                              </m:sub>
                            </m:sSub>
                          </m:e>
                        </m:d>
                        <m:r>
                          <a:rPr lang="en-US">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r>
                              <a:rPr lang="en-US" b="1" i="1">
                                <a:latin typeface="Cambria Math" panose="02040503050406030204" pitchFamily="18" charset="0"/>
                                <a:ea typeface="Calibri" panose="020F0502020204030204" pitchFamily="34" charset="0"/>
                                <a:cs typeface="Times New Roman" panose="02020603050405020304" pitchFamily="18" charset="0"/>
                              </a:rPr>
                              <m:t>𝐡</m:t>
                            </m:r>
                          </m:e>
                          <m:sub>
                            <m:r>
                              <a:rPr lang="en-US" i="1">
                                <a:latin typeface="Cambria Math" panose="02040503050406030204" pitchFamily="18" charset="0"/>
                                <a:ea typeface="Calibri" panose="020F0502020204030204" pitchFamily="34" charset="0"/>
                                <a:cs typeface="Times New Roman" panose="02020603050405020304" pitchFamily="18" charset="0"/>
                              </a:rPr>
                              <m:t>𝑢</m:t>
                            </m:r>
                          </m:sub>
                        </m:sSub>
                      </m:e>
                    </m:d>
                  </m:oMath>
                </a14:m>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1B24E0E2-4835-DAD8-734A-53E0258AA4C7}"/>
                  </a:ext>
                </a:extLst>
              </p:cNvPr>
              <p:cNvSpPr txBox="1">
                <a:spLocks noRot="1" noChangeAspect="1" noMove="1" noResize="1" noEditPoints="1" noAdjustHandles="1" noChangeArrowheads="1" noChangeShapeType="1" noTextEdit="1"/>
              </p:cNvSpPr>
              <p:nvPr/>
            </p:nvSpPr>
            <p:spPr>
              <a:xfrm>
                <a:off x="1607153" y="2902718"/>
                <a:ext cx="6169026" cy="888192"/>
              </a:xfrm>
              <a:prstGeom prst="rect">
                <a:avLst/>
              </a:prstGeom>
              <a:blipFill>
                <a:blip r:embed="rId3"/>
                <a:stretch>
                  <a:fillRect t="-6164" b="-2055"/>
                </a:stretch>
              </a:blipFill>
            </p:spPr>
            <p:txBody>
              <a:bodyPr/>
              <a:lstStyle/>
              <a:p>
                <a:r>
                  <a:rPr lang="en-IN">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25"/>
          <p:cNvSpPr txBox="1"/>
          <p:nvPr/>
        </p:nvSpPr>
        <p:spPr>
          <a:xfrm>
            <a:off x="2583825" y="189275"/>
            <a:ext cx="34017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GB" sz="3000" b="1" i="0" u="none" strike="noStrike" cap="none">
                <a:solidFill>
                  <a:srgbClr val="007E64"/>
                </a:solidFill>
                <a:latin typeface="Times New Roman"/>
                <a:ea typeface="Times New Roman"/>
                <a:cs typeface="Times New Roman"/>
                <a:sym typeface="Times New Roman"/>
              </a:rPr>
              <a:t>WORKFLOW</a:t>
            </a:r>
            <a:endParaRPr sz="3000" b="1" i="0" u="none" strike="noStrike" cap="none">
              <a:solidFill>
                <a:srgbClr val="007E64"/>
              </a:solidFill>
              <a:latin typeface="Times New Roman"/>
              <a:ea typeface="Times New Roman"/>
              <a:cs typeface="Times New Roman"/>
              <a:sym typeface="Times New Roman"/>
            </a:endParaRPr>
          </a:p>
        </p:txBody>
      </p:sp>
      <p:cxnSp>
        <p:nvCxnSpPr>
          <p:cNvPr id="111" name="Google Shape;111;p25"/>
          <p:cNvCxnSpPr/>
          <p:nvPr/>
        </p:nvCxnSpPr>
        <p:spPr>
          <a:xfrm rot="10800000" flipH="1">
            <a:off x="5674850" y="2675350"/>
            <a:ext cx="2046600" cy="10800"/>
          </a:xfrm>
          <a:prstGeom prst="straightConnector1">
            <a:avLst/>
          </a:prstGeom>
          <a:noFill/>
          <a:ln w="28575" cap="flat" cmpd="sng">
            <a:solidFill>
              <a:srgbClr val="007E64"/>
            </a:solidFill>
            <a:prstDash val="solid"/>
            <a:round/>
            <a:headEnd type="oval" w="med" len="med"/>
            <a:tailEnd type="none" w="sm" len="sm"/>
          </a:ln>
        </p:spPr>
      </p:cxnSp>
      <p:cxnSp>
        <p:nvCxnSpPr>
          <p:cNvPr id="112" name="Google Shape;112;p25"/>
          <p:cNvCxnSpPr>
            <a:cxnSpLocks/>
          </p:cNvCxnSpPr>
          <p:nvPr/>
        </p:nvCxnSpPr>
        <p:spPr>
          <a:xfrm rot="10800000" flipH="1">
            <a:off x="1193000" y="2318200"/>
            <a:ext cx="1725300" cy="6900"/>
          </a:xfrm>
          <a:prstGeom prst="straightConnector1">
            <a:avLst/>
          </a:prstGeom>
          <a:noFill/>
          <a:ln w="28575" cap="flat" cmpd="sng">
            <a:solidFill>
              <a:srgbClr val="007E64"/>
            </a:solidFill>
            <a:prstDash val="solid"/>
            <a:round/>
            <a:headEnd type="oval" w="med" len="med"/>
            <a:tailEnd type="none" w="sm" len="sm"/>
          </a:ln>
        </p:spPr>
      </p:cxnSp>
      <p:cxnSp>
        <p:nvCxnSpPr>
          <p:cNvPr id="113" name="Google Shape;113;p25"/>
          <p:cNvCxnSpPr/>
          <p:nvPr/>
        </p:nvCxnSpPr>
        <p:spPr>
          <a:xfrm>
            <a:off x="2918300" y="2311025"/>
            <a:ext cx="492900" cy="1285800"/>
          </a:xfrm>
          <a:prstGeom prst="straightConnector1">
            <a:avLst/>
          </a:prstGeom>
          <a:noFill/>
          <a:ln w="28575" cap="flat" cmpd="sng">
            <a:solidFill>
              <a:srgbClr val="007E64"/>
            </a:solidFill>
            <a:prstDash val="solid"/>
            <a:round/>
            <a:headEnd type="oval" w="med" len="med"/>
            <a:tailEnd type="none" w="sm" len="sm"/>
          </a:ln>
        </p:spPr>
      </p:cxnSp>
      <p:cxnSp>
        <p:nvCxnSpPr>
          <p:cNvPr id="114" name="Google Shape;114;p25"/>
          <p:cNvCxnSpPr/>
          <p:nvPr/>
        </p:nvCxnSpPr>
        <p:spPr>
          <a:xfrm flipH="1">
            <a:off x="3411200" y="1282300"/>
            <a:ext cx="867900" cy="2314500"/>
          </a:xfrm>
          <a:prstGeom prst="straightConnector1">
            <a:avLst/>
          </a:prstGeom>
          <a:noFill/>
          <a:ln w="28575" cap="flat" cmpd="sng">
            <a:solidFill>
              <a:srgbClr val="007E64"/>
            </a:solidFill>
            <a:prstDash val="solid"/>
            <a:round/>
            <a:headEnd type="oval" w="med" len="med"/>
            <a:tailEnd type="none" w="sm" len="sm"/>
          </a:ln>
        </p:spPr>
      </p:cxnSp>
      <p:cxnSp>
        <p:nvCxnSpPr>
          <p:cNvPr id="115" name="Google Shape;115;p25"/>
          <p:cNvCxnSpPr/>
          <p:nvPr/>
        </p:nvCxnSpPr>
        <p:spPr>
          <a:xfrm>
            <a:off x="4279100" y="1282300"/>
            <a:ext cx="888300" cy="2796900"/>
          </a:xfrm>
          <a:prstGeom prst="straightConnector1">
            <a:avLst/>
          </a:prstGeom>
          <a:noFill/>
          <a:ln w="28575" cap="flat" cmpd="sng">
            <a:solidFill>
              <a:srgbClr val="007E64"/>
            </a:solidFill>
            <a:prstDash val="solid"/>
            <a:round/>
            <a:headEnd type="oval" w="med" len="med"/>
            <a:tailEnd type="none" w="sm" len="sm"/>
          </a:ln>
        </p:spPr>
      </p:cxnSp>
      <p:cxnSp>
        <p:nvCxnSpPr>
          <p:cNvPr id="116" name="Google Shape;116;p25"/>
          <p:cNvCxnSpPr>
            <a:cxnSpLocks/>
          </p:cNvCxnSpPr>
          <p:nvPr/>
        </p:nvCxnSpPr>
        <p:spPr>
          <a:xfrm flipV="1">
            <a:off x="5178025" y="2686150"/>
            <a:ext cx="496825" cy="1392925"/>
          </a:xfrm>
          <a:prstGeom prst="straightConnector1">
            <a:avLst/>
          </a:prstGeom>
          <a:noFill/>
          <a:ln w="28575" cap="flat" cmpd="sng">
            <a:solidFill>
              <a:srgbClr val="007E64"/>
            </a:solidFill>
            <a:prstDash val="solid"/>
            <a:round/>
            <a:headEnd type="oval" w="med" len="med"/>
            <a:tailEnd type="none" w="sm" len="sm"/>
          </a:ln>
        </p:spPr>
      </p:cxnSp>
      <p:sp>
        <p:nvSpPr>
          <p:cNvPr id="117" name="Google Shape;117;p25"/>
          <p:cNvSpPr txBox="1"/>
          <p:nvPr/>
        </p:nvSpPr>
        <p:spPr>
          <a:xfrm>
            <a:off x="247538" y="1670795"/>
            <a:ext cx="2085000" cy="708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GB" sz="1700" b="1" i="0" u="none" strike="noStrike" cap="none">
                <a:solidFill>
                  <a:srgbClr val="000000"/>
                </a:solidFill>
                <a:latin typeface="Times New Roman"/>
                <a:ea typeface="Times New Roman"/>
                <a:cs typeface="Times New Roman"/>
                <a:sym typeface="Times New Roman"/>
              </a:rPr>
              <a:t>INTRODUCTION to GNN</a:t>
            </a:r>
            <a:endParaRPr sz="1700" b="1" i="0" u="none" strike="noStrike" cap="none">
              <a:solidFill>
                <a:srgbClr val="000000"/>
              </a:solidFill>
              <a:latin typeface="Times New Roman"/>
              <a:ea typeface="Times New Roman"/>
              <a:cs typeface="Times New Roman"/>
              <a:sym typeface="Times New Roman"/>
            </a:endParaRPr>
          </a:p>
        </p:txBody>
      </p:sp>
      <p:sp>
        <p:nvSpPr>
          <p:cNvPr id="118" name="Google Shape;118;p25"/>
          <p:cNvSpPr txBox="1"/>
          <p:nvPr/>
        </p:nvSpPr>
        <p:spPr>
          <a:xfrm>
            <a:off x="2617675" y="3468200"/>
            <a:ext cx="1589100" cy="4462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GB" sz="1700" b="1" i="0" u="none" strike="noStrike" cap="none" dirty="0">
                <a:solidFill>
                  <a:srgbClr val="000000"/>
                </a:solidFill>
                <a:latin typeface="Times New Roman"/>
                <a:ea typeface="Times New Roman"/>
                <a:cs typeface="Times New Roman"/>
                <a:sym typeface="Times New Roman"/>
              </a:rPr>
              <a:t>THEORY</a:t>
            </a:r>
            <a:endParaRPr sz="1400" b="0" i="0" u="none" strike="noStrike" cap="none" dirty="0">
              <a:solidFill>
                <a:srgbClr val="000000"/>
              </a:solidFill>
              <a:latin typeface="Source Code Pro"/>
              <a:ea typeface="Source Code Pro"/>
              <a:cs typeface="Source Code Pro"/>
              <a:sym typeface="Source Code Pro"/>
            </a:endParaRPr>
          </a:p>
        </p:txBody>
      </p:sp>
      <p:sp>
        <p:nvSpPr>
          <p:cNvPr id="119" name="Google Shape;119;p25"/>
          <p:cNvSpPr txBox="1"/>
          <p:nvPr/>
        </p:nvSpPr>
        <p:spPr>
          <a:xfrm>
            <a:off x="3934550" y="4066846"/>
            <a:ext cx="32220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GB" sz="1700" b="1" dirty="0">
                <a:latin typeface="Times New Roman"/>
                <a:ea typeface="Times New Roman"/>
                <a:cs typeface="Times New Roman"/>
                <a:sym typeface="Times New Roman"/>
              </a:rPr>
              <a:t>DATASET &amp; </a:t>
            </a:r>
            <a:r>
              <a:rPr lang="en-GB" sz="1700" b="1" i="0" u="none" strike="noStrike" cap="none" dirty="0">
                <a:solidFill>
                  <a:srgbClr val="000000"/>
                </a:solidFill>
                <a:latin typeface="Times New Roman"/>
                <a:ea typeface="Times New Roman"/>
                <a:cs typeface="Times New Roman"/>
                <a:sym typeface="Times New Roman"/>
              </a:rPr>
              <a:t>CODE</a:t>
            </a:r>
            <a:endParaRPr sz="1700" b="1" i="0" u="none" strike="noStrike" cap="none" dirty="0">
              <a:solidFill>
                <a:srgbClr val="000000"/>
              </a:solidFill>
              <a:latin typeface="Times New Roman"/>
              <a:ea typeface="Times New Roman"/>
              <a:cs typeface="Times New Roman"/>
              <a:sym typeface="Times New Roman"/>
            </a:endParaRPr>
          </a:p>
        </p:txBody>
      </p:sp>
      <p:sp>
        <p:nvSpPr>
          <p:cNvPr id="122" name="Google Shape;122;p25"/>
          <p:cNvSpPr txBox="1"/>
          <p:nvPr/>
        </p:nvSpPr>
        <p:spPr>
          <a:xfrm>
            <a:off x="0" y="4835723"/>
            <a:ext cx="9144000" cy="338554"/>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15" name="Google Shape;120;p25">
            <a:extLst>
              <a:ext uri="{FF2B5EF4-FFF2-40B4-BE49-F238E27FC236}">
                <a16:creationId xmlns:a16="http://schemas.microsoft.com/office/drawing/2014/main" id="{76237FE5-7BD6-00A3-435E-B16AF7352C6E}"/>
              </a:ext>
            </a:extLst>
          </p:cNvPr>
          <p:cNvSpPr txBox="1"/>
          <p:nvPr/>
        </p:nvSpPr>
        <p:spPr>
          <a:xfrm>
            <a:off x="7156550" y="2265374"/>
            <a:ext cx="11298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GB" sz="1700" b="1" i="0" u="none" strike="noStrike" cap="none">
                <a:solidFill>
                  <a:srgbClr val="000000"/>
                </a:solidFill>
                <a:latin typeface="Times New Roman"/>
                <a:ea typeface="Times New Roman"/>
                <a:cs typeface="Times New Roman"/>
                <a:sym typeface="Times New Roman"/>
              </a:rPr>
              <a:t>OUTPUT</a:t>
            </a:r>
            <a:endParaRPr sz="1700" b="0" i="0" u="none" strike="noStrike" cap="none">
              <a:solidFill>
                <a:srgbClr val="000000"/>
              </a:solidFill>
              <a:latin typeface="Times New Roman"/>
              <a:ea typeface="Times New Roman"/>
              <a:cs typeface="Times New Roman"/>
              <a:sym typeface="Times New Roman"/>
            </a:endParaRPr>
          </a:p>
        </p:txBody>
      </p:sp>
      <p:sp>
        <p:nvSpPr>
          <p:cNvPr id="16" name="Google Shape;118;p25">
            <a:extLst>
              <a:ext uri="{FF2B5EF4-FFF2-40B4-BE49-F238E27FC236}">
                <a16:creationId xmlns:a16="http://schemas.microsoft.com/office/drawing/2014/main" id="{07CD7033-55B3-403D-38CC-6FDDB194A7CC}"/>
              </a:ext>
            </a:extLst>
          </p:cNvPr>
          <p:cNvSpPr txBox="1"/>
          <p:nvPr/>
        </p:nvSpPr>
        <p:spPr>
          <a:xfrm>
            <a:off x="3569367" y="858998"/>
            <a:ext cx="1589100"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800" b="1" dirty="0">
                <a:latin typeface="Times New Roman" panose="02020603050405020304" pitchFamily="18" charset="0"/>
                <a:ea typeface="Source Code Pro"/>
                <a:cs typeface="Times New Roman" panose="02020603050405020304" pitchFamily="18" charset="0"/>
                <a:sym typeface="Source Code Pro"/>
              </a:rPr>
              <a:t>FUNCTIONS</a:t>
            </a:r>
            <a:endParaRPr sz="1800" b="1" i="0" u="none" strike="noStrike" cap="none" dirty="0">
              <a:solidFill>
                <a:srgbClr val="000000"/>
              </a:solidFill>
              <a:latin typeface="Times New Roman" panose="02020603050405020304" pitchFamily="18" charset="0"/>
              <a:ea typeface="Source Code Pro"/>
              <a:cs typeface="Times New Roman" panose="02020603050405020304" pitchFamily="18" charset="0"/>
              <a:sym typeface="Source Code Pr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9"/>
        <p:cNvGrpSpPr/>
        <p:nvPr/>
      </p:nvGrpSpPr>
      <p:grpSpPr>
        <a:xfrm>
          <a:off x="0" y="0"/>
          <a:ext cx="0" cy="0"/>
          <a:chOff x="0" y="0"/>
          <a:chExt cx="0" cy="0"/>
        </a:xfrm>
      </p:grpSpPr>
      <p:sp>
        <p:nvSpPr>
          <p:cNvPr id="380" name="Google Shape;380;p52"/>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381" name="Google Shape;381;p52"/>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383" name="Google Shape;383;p52"/>
          <p:cNvSpPr txBox="1"/>
          <p:nvPr/>
        </p:nvSpPr>
        <p:spPr>
          <a:xfrm>
            <a:off x="445226" y="308686"/>
            <a:ext cx="7928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000" b="1">
                <a:solidFill>
                  <a:srgbClr val="007E64"/>
                </a:solidFill>
                <a:latin typeface="Calibri"/>
                <a:ea typeface="Calibri"/>
                <a:cs typeface="Calibri"/>
                <a:sym typeface="Calibri"/>
              </a:rPr>
              <a:t>Interpolation and Skip Connections</a:t>
            </a:r>
            <a:endParaRPr sz="2000" b="1" i="0" u="none" strike="noStrike" cap="none">
              <a:solidFill>
                <a:srgbClr val="007E64"/>
              </a:solidFill>
              <a:latin typeface="Calibri"/>
              <a:ea typeface="Calibri"/>
              <a:cs typeface="Calibri"/>
              <a:sym typeface="Calibri"/>
            </a:endParaRPr>
          </a:p>
        </p:txBody>
      </p:sp>
      <p:sp>
        <p:nvSpPr>
          <p:cNvPr id="384" name="Google Shape;384;p52"/>
          <p:cNvSpPr txBox="1"/>
          <p:nvPr/>
        </p:nvSpPr>
        <p:spPr>
          <a:xfrm>
            <a:off x="664075" y="813975"/>
            <a:ext cx="7526400" cy="71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a:latin typeface="Calibri"/>
                <a:ea typeface="Calibri"/>
                <a:cs typeface="Calibri"/>
                <a:sym typeface="Calibri"/>
              </a:rPr>
              <a:t>There are other forms of skip connections for updating, such as the linear interpolation method. </a:t>
            </a:r>
            <a:endParaRPr sz="1600">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385" name="Google Shape;385;p52"/>
              <p:cNvSpPr txBox="1"/>
              <p:nvPr/>
            </p:nvSpPr>
            <p:spPr>
              <a:xfrm>
                <a:off x="705570" y="2204941"/>
                <a:ext cx="7270500" cy="1946144"/>
              </a:xfrm>
              <a:prstGeom prst="rect">
                <a:avLst/>
              </a:prstGeom>
              <a:noFill/>
              <a:ln>
                <a:noFill/>
              </a:ln>
            </p:spPr>
            <p:txBody>
              <a:bodyPr spcFirstLastPara="1" wrap="square" lIns="91425" tIns="91425" rIns="91425" bIns="91425" anchor="t" anchorCtr="0">
                <a:spAutoFit/>
              </a:bodyPr>
              <a:lstStyle/>
              <a:p>
                <a:pPr lvl="0">
                  <a:lnSpc>
                    <a:spcPct val="115000"/>
                  </a:lnSpc>
                </a:pPr>
                <a:r>
                  <a:rPr lang="en-GB" sz="1600" dirty="0">
                    <a:latin typeface="Calibri"/>
                    <a:ea typeface="Calibri"/>
                    <a:cs typeface="Calibri"/>
                    <a:sym typeface="Calibri"/>
                  </a:rPr>
                  <a:t>Where </a:t>
                </a:r>
                <a14:m>
                  <m:oMath xmlns:m="http://schemas.openxmlformats.org/officeDocument/2006/math">
                    <m:sSub>
                      <m:sSubPr>
                        <m:ctrlPr>
                          <a:rPr lang="ar-AE" sz="2000" i="1" smtClean="0">
                            <a:effectLst/>
                            <a:latin typeface="Cambria Math" panose="02040503050406030204" pitchFamily="18" charset="0"/>
                          </a:rPr>
                        </m:ctrlPr>
                      </m:sSubPr>
                      <m:e>
                        <m:r>
                          <a:rPr lang="ar-AE" sz="1800" b="1" i="1">
                            <a:effectLst/>
                            <a:latin typeface="Cambria Math" panose="02040503050406030204" pitchFamily="18" charset="0"/>
                            <a:ea typeface="Calibri" panose="020F0502020204030204" pitchFamily="34" charset="0"/>
                            <a:cs typeface="Times New Roman" panose="02020603050405020304" pitchFamily="18" charset="0"/>
                          </a:rPr>
                          <m:t>𝜶</m:t>
                        </m:r>
                      </m:e>
                      <m:sub>
                        <m:r>
                          <a:rPr lang="ar-AE" sz="18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ar-AE" sz="1600" dirty="0">
                    <a:latin typeface="Calibri"/>
                    <a:ea typeface="Calibri"/>
                    <a:cs typeface="Calibri"/>
                    <a:sym typeface="Calibri"/>
                  </a:rPr>
                  <a:t>,</a:t>
                </a:r>
                <a:r>
                  <a:rPr lang="ar-AE" sz="1600" dirty="0"/>
                  <a:t> </a:t>
                </a:r>
                <a14:m>
                  <m:oMath xmlns:m="http://schemas.openxmlformats.org/officeDocument/2006/math">
                    <m:sSub>
                      <m:sSubPr>
                        <m:ctrlPr>
                          <a:rPr lang="ar-AE" i="1">
                            <a:latin typeface="Cambria Math" panose="02040503050406030204" pitchFamily="18" charset="0"/>
                          </a:rPr>
                        </m:ctrlPr>
                      </m:sSubPr>
                      <m:e>
                        <m:r>
                          <a:rPr lang="ar-AE" b="1" i="1">
                            <a:latin typeface="Cambria Math" panose="02040503050406030204" pitchFamily="18" charset="0"/>
                          </a:rPr>
                          <m:t>𝜶</m:t>
                        </m:r>
                      </m:e>
                      <m:sub>
                        <m:r>
                          <a:rPr lang="ar-AE" b="0" i="0" smtClean="0">
                            <a:latin typeface="Cambria Math" panose="02040503050406030204" pitchFamily="18" charset="0"/>
                          </a:rPr>
                          <m:t>2</m:t>
                        </m:r>
                      </m:sub>
                    </m:sSub>
                  </m:oMath>
                </a14:m>
                <a:r>
                  <a:rPr lang="ar-AE" sz="1600" dirty="0">
                    <a:latin typeface="Calibri"/>
                    <a:ea typeface="Calibri"/>
                    <a:cs typeface="Calibri"/>
                    <a:sym typeface="Calibri"/>
                  </a:rPr>
                  <a:t> </a:t>
                </a:r>
                <a:r>
                  <a:rPr lang="en-GB" sz="1600" dirty="0">
                    <a:latin typeface="Calibri"/>
                    <a:ea typeface="Calibri"/>
                    <a:cs typeface="Calibri"/>
                    <a:sym typeface="Calibri"/>
                  </a:rPr>
                  <a:t>∈  </a:t>
                </a:r>
                <a14:m>
                  <m:oMath xmlns:m="http://schemas.openxmlformats.org/officeDocument/2006/math">
                    <m:sSup>
                      <m:sSupPr>
                        <m:ctrlPr>
                          <a:rPr lang="en-GB" sz="1600" i="1" smtClean="0">
                            <a:latin typeface="Cambria Math" panose="02040503050406030204" pitchFamily="18" charset="0"/>
                            <a:cs typeface="Calibri"/>
                            <a:sym typeface="Calibri"/>
                          </a:rPr>
                        </m:ctrlPr>
                      </m:sSupPr>
                      <m:e>
                        <m:r>
                          <a:rPr lang="en-US" sz="1600" b="0" i="1" smtClean="0">
                            <a:latin typeface="Cambria Math" panose="02040503050406030204" pitchFamily="18" charset="0"/>
                            <a:cs typeface="Calibri"/>
                            <a:sym typeface="Calibri"/>
                          </a:rPr>
                          <m:t>[</m:t>
                        </m:r>
                        <m:r>
                          <a:rPr lang="en-US" sz="1600" b="0" i="1" smtClean="0">
                            <a:latin typeface="Cambria Math" panose="02040503050406030204" pitchFamily="18" charset="0"/>
                            <a:cs typeface="Calibri"/>
                            <a:sym typeface="Calibri"/>
                          </a:rPr>
                          <m:t>0</m:t>
                        </m:r>
                        <m:r>
                          <a:rPr lang="en-US" sz="1600" b="0" i="1" smtClean="0">
                            <a:latin typeface="Cambria Math" panose="02040503050406030204" pitchFamily="18" charset="0"/>
                            <a:cs typeface="Calibri"/>
                            <a:sym typeface="Calibri"/>
                          </a:rPr>
                          <m:t>,</m:t>
                        </m:r>
                        <m:r>
                          <a:rPr lang="en-US" sz="1600" b="0" i="1" smtClean="0">
                            <a:latin typeface="Cambria Math" panose="02040503050406030204" pitchFamily="18" charset="0"/>
                            <a:cs typeface="Calibri"/>
                            <a:sym typeface="Calibri"/>
                          </a:rPr>
                          <m:t>1</m:t>
                        </m:r>
                        <m:r>
                          <a:rPr lang="en-US" sz="1600" b="0" i="1" smtClean="0">
                            <a:latin typeface="Cambria Math" panose="02040503050406030204" pitchFamily="18" charset="0"/>
                            <a:cs typeface="Calibri"/>
                            <a:sym typeface="Calibri"/>
                          </a:rPr>
                          <m:t>]</m:t>
                        </m:r>
                      </m:e>
                      <m:sup>
                        <m:r>
                          <a:rPr lang="en-US" sz="1600" b="0" i="1" smtClean="0">
                            <a:latin typeface="Cambria Math" panose="02040503050406030204" pitchFamily="18" charset="0"/>
                            <a:cs typeface="Calibri"/>
                            <a:sym typeface="Calibri"/>
                          </a:rPr>
                          <m:t>𝑑</m:t>
                        </m:r>
                      </m:sup>
                    </m:sSup>
                  </m:oMath>
                </a14:m>
                <a:r>
                  <a:rPr lang="en-GB" sz="1600" dirty="0">
                    <a:latin typeface="Calibri"/>
                    <a:ea typeface="Calibri"/>
                    <a:cs typeface="Calibri"/>
                    <a:sym typeface="Calibri"/>
                  </a:rPr>
                  <a:t> are gated vectors with </a:t>
                </a:r>
                <a14:m>
                  <m:oMath xmlns:m="http://schemas.openxmlformats.org/officeDocument/2006/math">
                    <m:sSub>
                      <m:sSubPr>
                        <m:ctrlPr>
                          <a:rPr lang="ar-AE" sz="1800" i="1">
                            <a:latin typeface="Cambria Math" panose="02040503050406030204" pitchFamily="18" charset="0"/>
                          </a:rPr>
                        </m:ctrlPr>
                      </m:sSubPr>
                      <m:e>
                        <m:r>
                          <a:rPr lang="ar-AE" sz="1600" b="1" i="1">
                            <a:latin typeface="Cambria Math" panose="02040503050406030204" pitchFamily="18" charset="0"/>
                            <a:ea typeface="Calibri" panose="020F0502020204030204" pitchFamily="34" charset="0"/>
                            <a:cs typeface="Times New Roman" panose="02020603050405020304" pitchFamily="18" charset="0"/>
                          </a:rPr>
                          <m:t>𝜶</m:t>
                        </m:r>
                      </m:e>
                      <m:sub>
                        <m:r>
                          <a:rPr lang="ar-AE" sz="1600">
                            <a:latin typeface="Cambria Math" panose="02040503050406030204" pitchFamily="18" charset="0"/>
                            <a:ea typeface="Calibri" panose="020F0502020204030204" pitchFamily="34" charset="0"/>
                            <a:cs typeface="Times New Roman" panose="02020603050405020304" pitchFamily="18" charset="0"/>
                          </a:rPr>
                          <m:t>1</m:t>
                        </m:r>
                      </m:sub>
                    </m:sSub>
                  </m:oMath>
                </a14:m>
                <a:r>
                  <a:rPr lang="en-GB" sz="1600" dirty="0">
                    <a:latin typeface="Calibri"/>
                    <a:ea typeface="Calibri"/>
                    <a:cs typeface="Calibri"/>
                    <a:sym typeface="Calibri"/>
                  </a:rPr>
                  <a:t> = 1 - </a:t>
                </a:r>
                <a14:m>
                  <m:oMath xmlns:m="http://schemas.openxmlformats.org/officeDocument/2006/math">
                    <m:sSub>
                      <m:sSubPr>
                        <m:ctrlPr>
                          <a:rPr lang="ar-AE" sz="1800" i="1">
                            <a:latin typeface="Cambria Math" panose="02040503050406030204" pitchFamily="18" charset="0"/>
                          </a:rPr>
                        </m:ctrlPr>
                      </m:sSubPr>
                      <m:e>
                        <m:r>
                          <a:rPr lang="ar-AE" sz="1600" b="1" i="1">
                            <a:latin typeface="Cambria Math" panose="02040503050406030204" pitchFamily="18" charset="0"/>
                            <a:ea typeface="Calibri" panose="020F0502020204030204" pitchFamily="34" charset="0"/>
                            <a:cs typeface="Times New Roman" panose="02020603050405020304" pitchFamily="18" charset="0"/>
                          </a:rPr>
                          <m:t>𝜶</m:t>
                        </m:r>
                      </m:e>
                      <m:sub>
                        <m:r>
                          <a:rPr lang="en-US" sz="1600" b="0" i="0" smtClean="0">
                            <a:latin typeface="Cambria Math" panose="02040503050406030204" pitchFamily="18" charset="0"/>
                            <a:ea typeface="Calibri" panose="020F0502020204030204" pitchFamily="34" charset="0"/>
                            <a:cs typeface="Times New Roman" panose="02020603050405020304" pitchFamily="18" charset="0"/>
                          </a:rPr>
                          <m:t>2</m:t>
                        </m:r>
                      </m:sub>
                    </m:sSub>
                  </m:oMath>
                </a14:m>
                <a:r>
                  <a:rPr lang="en-GB" sz="1600" dirty="0">
                    <a:latin typeface="Calibri"/>
                    <a:ea typeface="Calibri"/>
                    <a:cs typeface="Calibri"/>
                    <a:sym typeface="Calibri"/>
                  </a:rPr>
                  <a:t> and ◦ denotes element wise multiplication. </a:t>
                </a:r>
              </a:p>
              <a:p>
                <a:pPr marL="0" lvl="0" indent="0" algn="l" rtl="0">
                  <a:lnSpc>
                    <a:spcPct val="115000"/>
                  </a:lnSpc>
                  <a:spcBef>
                    <a:spcPts val="0"/>
                  </a:spcBef>
                  <a:spcAft>
                    <a:spcPts val="0"/>
                  </a:spcAft>
                  <a:buNone/>
                </a:pPr>
                <a:endParaRPr lang="en-GB" sz="1600" dirty="0">
                  <a:latin typeface="Calibri"/>
                  <a:ea typeface="Calibri"/>
                  <a:cs typeface="Calibri"/>
                  <a:sym typeface="Calibri"/>
                </a:endParaRPr>
              </a:p>
              <a:p>
                <a:pPr marL="0" lvl="0" indent="0" algn="l" rtl="0">
                  <a:lnSpc>
                    <a:spcPct val="115000"/>
                  </a:lnSpc>
                  <a:spcBef>
                    <a:spcPts val="0"/>
                  </a:spcBef>
                  <a:spcAft>
                    <a:spcPts val="0"/>
                  </a:spcAft>
                  <a:buNone/>
                </a:pPr>
                <a:r>
                  <a:rPr lang="en-GB" sz="1600" dirty="0">
                    <a:latin typeface="Calibri"/>
                    <a:ea typeface="Calibri"/>
                    <a:cs typeface="Calibri"/>
                    <a:sym typeface="Calibri"/>
                  </a:rPr>
                  <a:t> In this approach, the final updated representation is a linear interpolation between the previous representation and the representation that was updated based on the </a:t>
                </a:r>
                <a:r>
                  <a:rPr lang="en-GB" sz="1600" dirty="0" err="1">
                    <a:latin typeface="Calibri"/>
                    <a:ea typeface="Calibri"/>
                    <a:cs typeface="Calibri"/>
                    <a:sym typeface="Calibri"/>
                  </a:rPr>
                  <a:t>neighborhood</a:t>
                </a:r>
                <a:r>
                  <a:rPr lang="en-GB" sz="1600" dirty="0">
                    <a:latin typeface="Calibri"/>
                    <a:ea typeface="Calibri"/>
                    <a:cs typeface="Calibri"/>
                    <a:sym typeface="Calibri"/>
                  </a:rPr>
                  <a:t> information</a:t>
                </a:r>
                <a:r>
                  <a:rPr lang="en-GB" sz="1300" dirty="0">
                    <a:latin typeface="Calibri"/>
                    <a:ea typeface="Calibri"/>
                    <a:cs typeface="Calibri"/>
                    <a:sym typeface="Calibri"/>
                  </a:rPr>
                  <a:t>. </a:t>
                </a:r>
                <a:endParaRPr sz="1600" dirty="0">
                  <a:latin typeface="Calibri"/>
                  <a:ea typeface="Calibri"/>
                  <a:cs typeface="Calibri"/>
                  <a:sym typeface="Calibri"/>
                </a:endParaRPr>
              </a:p>
            </p:txBody>
          </p:sp>
        </mc:Choice>
        <mc:Fallback xmlns="">
          <p:sp>
            <p:nvSpPr>
              <p:cNvPr id="385" name="Google Shape;385;p52"/>
              <p:cNvSpPr txBox="1">
                <a:spLocks noRot="1" noChangeAspect="1" noMove="1" noResize="1" noEditPoints="1" noAdjustHandles="1" noChangeArrowheads="1" noChangeShapeType="1" noTextEdit="1"/>
              </p:cNvSpPr>
              <p:nvPr/>
            </p:nvSpPr>
            <p:spPr>
              <a:xfrm>
                <a:off x="705570" y="2204941"/>
                <a:ext cx="7270500" cy="1946144"/>
              </a:xfrm>
              <a:prstGeom prst="rect">
                <a:avLst/>
              </a:prstGeom>
              <a:blipFill>
                <a:blip r:embed="rId3"/>
                <a:stretch>
                  <a:fillRect l="-503"/>
                </a:stretch>
              </a:blipFill>
              <a:ln>
                <a:noFill/>
              </a:ln>
            </p:spPr>
            <p:txBody>
              <a:bodyPr/>
              <a:lstStyle/>
              <a:p>
                <a:r>
                  <a:rPr lang="en-IN">
                    <a:noFill/>
                  </a:rPr>
                  <a:t> </a:t>
                </a:r>
              </a:p>
            </p:txBody>
          </p:sp>
        </mc:Fallback>
      </mc:AlternateContent>
      <p:pic>
        <p:nvPicPr>
          <p:cNvPr id="8" name="Picture 7">
            <a:extLst>
              <a:ext uri="{FF2B5EF4-FFF2-40B4-BE49-F238E27FC236}">
                <a16:creationId xmlns:a16="http://schemas.microsoft.com/office/drawing/2014/main" id="{02212191-4A6C-09A8-32FF-96756D67140E}"/>
              </a:ext>
            </a:extLst>
          </p:cNvPr>
          <p:cNvPicPr>
            <a:picLocks noChangeAspect="1"/>
          </p:cNvPicPr>
          <p:nvPr/>
        </p:nvPicPr>
        <p:blipFill>
          <a:blip r:embed="rId4"/>
          <a:stretch>
            <a:fillRect/>
          </a:stretch>
        </p:blipFill>
        <p:spPr>
          <a:xfrm>
            <a:off x="0" y="1804741"/>
            <a:ext cx="8681641" cy="400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9"/>
        <p:cNvGrpSpPr/>
        <p:nvPr/>
      </p:nvGrpSpPr>
      <p:grpSpPr>
        <a:xfrm>
          <a:off x="0" y="0"/>
          <a:ext cx="0" cy="0"/>
          <a:chOff x="0" y="0"/>
          <a:chExt cx="0" cy="0"/>
        </a:xfrm>
      </p:grpSpPr>
      <p:sp>
        <p:nvSpPr>
          <p:cNvPr id="390" name="Google Shape;390;p53"/>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391" name="Google Shape;391;p53"/>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392" name="Google Shape;392;p53"/>
          <p:cNvSpPr txBox="1"/>
          <p:nvPr/>
        </p:nvSpPr>
        <p:spPr>
          <a:xfrm>
            <a:off x="1421850" y="1933100"/>
            <a:ext cx="6712800" cy="815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4100" b="1">
                <a:solidFill>
                  <a:srgbClr val="007E64"/>
                </a:solidFill>
                <a:latin typeface="Calibri"/>
                <a:ea typeface="Calibri"/>
                <a:cs typeface="Calibri"/>
                <a:sym typeface="Calibri"/>
              </a:rPr>
              <a:t>GNN for Node Classification</a:t>
            </a:r>
            <a:endParaRPr sz="4100" b="1">
              <a:solidFill>
                <a:srgbClr val="007E64"/>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6"/>
        <p:cNvGrpSpPr/>
        <p:nvPr/>
      </p:nvGrpSpPr>
      <p:grpSpPr>
        <a:xfrm>
          <a:off x="0" y="0"/>
          <a:ext cx="0" cy="0"/>
          <a:chOff x="0" y="0"/>
          <a:chExt cx="0" cy="0"/>
        </a:xfrm>
      </p:grpSpPr>
      <p:sp>
        <p:nvSpPr>
          <p:cNvPr id="397" name="Google Shape;397;p54"/>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398" name="Google Shape;398;p54"/>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399" name="Google Shape;399;p54"/>
          <p:cNvSpPr txBox="1"/>
          <p:nvPr/>
        </p:nvSpPr>
        <p:spPr>
          <a:xfrm>
            <a:off x="649904" y="1145584"/>
            <a:ext cx="7277400" cy="92791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dirty="0">
                <a:latin typeface="Calibri"/>
                <a:ea typeface="Calibri"/>
                <a:cs typeface="Calibri"/>
                <a:sym typeface="Calibri"/>
              </a:rPr>
              <a:t>The standard way to apply GNNs to such a node classification task is to train GNNs in a fully-supervised manner, where we define the loss using a sigmoid classification function and negative log-likelihood loss:</a:t>
            </a:r>
            <a:endParaRPr dirty="0">
              <a:latin typeface="Calibri"/>
              <a:ea typeface="Calibri"/>
              <a:cs typeface="Calibri"/>
              <a:sym typeface="Calibri"/>
            </a:endParaRPr>
          </a:p>
        </p:txBody>
      </p:sp>
      <p:graphicFrame>
        <p:nvGraphicFramePr>
          <p:cNvPr id="2" name="Object 1">
            <a:extLst>
              <a:ext uri="{FF2B5EF4-FFF2-40B4-BE49-F238E27FC236}">
                <a16:creationId xmlns:a16="http://schemas.microsoft.com/office/drawing/2014/main" id="{82A618CE-F718-615F-4DAE-13EDAAAE5D80}"/>
              </a:ext>
            </a:extLst>
          </p:cNvPr>
          <p:cNvGraphicFramePr>
            <a:graphicFrameLocks noChangeAspect="1"/>
          </p:cNvGraphicFramePr>
          <p:nvPr>
            <p:extLst>
              <p:ext uri="{D42A27DB-BD31-4B8C-83A1-F6EECF244321}">
                <p14:modId xmlns:p14="http://schemas.microsoft.com/office/powerpoint/2010/main" val="2940583849"/>
              </p:ext>
            </p:extLst>
          </p:nvPr>
        </p:nvGraphicFramePr>
        <p:xfrm>
          <a:off x="1069847" y="2458473"/>
          <a:ext cx="5843483" cy="701218"/>
        </p:xfrm>
        <a:graphic>
          <a:graphicData uri="http://schemas.openxmlformats.org/presentationml/2006/ole">
            <mc:AlternateContent xmlns:mc="http://schemas.openxmlformats.org/markup-compatibility/2006">
              <mc:Choice xmlns:v="urn:schemas-microsoft-com:vml" Requires="v">
                <p:oleObj spid="_x0000_s3087" name="Equation" r:id="rId4" imgW="2857320" imgH="342720" progId="Equation.DSMT4">
                  <p:embed/>
                </p:oleObj>
              </mc:Choice>
              <mc:Fallback>
                <p:oleObj name="Equation" r:id="rId4" imgW="2857320" imgH="342720" progId="Equation.DSMT4">
                  <p:embed/>
                  <p:pic>
                    <p:nvPicPr>
                      <p:cNvPr id="0" name=""/>
                      <p:cNvPicPr/>
                      <p:nvPr/>
                    </p:nvPicPr>
                    <p:blipFill>
                      <a:blip r:embed="rId5"/>
                      <a:stretch>
                        <a:fillRect/>
                      </a:stretch>
                    </p:blipFill>
                    <p:spPr>
                      <a:xfrm>
                        <a:off x="1069847" y="2458473"/>
                        <a:ext cx="5843483" cy="70121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8F5D6C-A39A-9CE4-C695-FEB859F8C322}"/>
                  </a:ext>
                </a:extLst>
              </p:cNvPr>
              <p:cNvSpPr txBox="1"/>
              <p:nvPr/>
            </p:nvSpPr>
            <p:spPr>
              <a:xfrm>
                <a:off x="1545868" y="3226171"/>
                <a:ext cx="2557596" cy="667683"/>
              </a:xfrm>
              <a:prstGeom prst="rect">
                <a:avLst/>
              </a:prstGeom>
              <a:noFill/>
            </p:spPr>
            <p:txBody>
              <a:bodyPr wrap="squar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𝑣</m:t>
                        </m:r>
                      </m:sub>
                    </m:sSub>
                  </m:oMath>
                </a14:m>
                <a:r>
                  <a:rPr lang="en-IN" dirty="0"/>
                  <a:t>-</a:t>
                </a:r>
                <a:r>
                  <a:rPr lang="en-IN" dirty="0">
                    <a:latin typeface="Cambria Math" panose="02040503050406030204" pitchFamily="18" charset="0"/>
                    <a:ea typeface="Cambria Math" panose="02040503050406030204" pitchFamily="18" charset="0"/>
                  </a:rPr>
                  <a:t>node label</a:t>
                </a:r>
              </a:p>
              <a:p>
                <a14:m>
                  <m:oMath xmlns:m="http://schemas.openxmlformats.org/officeDocument/2006/math">
                    <m:sSubSup>
                      <m:sSubSupPr>
                        <m:ctrlPr>
                          <a:rPr lang="en-IN"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𝑦</m:t>
                        </m:r>
                      </m:sub>
                      <m:sup>
                        <m:r>
                          <a:rPr lang="en-US" b="0" i="1" smtClean="0">
                            <a:latin typeface="Cambria Math" panose="02040503050406030204" pitchFamily="18" charset="0"/>
                          </a:rPr>
                          <m:t>𝑇</m:t>
                        </m:r>
                      </m:sup>
                    </m:sSubSup>
                  </m:oMath>
                </a14:m>
                <a:r>
                  <a:rPr lang="en-IN" dirty="0"/>
                  <a:t>-</a:t>
                </a:r>
                <a:r>
                  <a:rPr lang="en-IN" dirty="0">
                    <a:latin typeface="Cambria Math" panose="02040503050406030204" pitchFamily="18" charset="0"/>
                    <a:ea typeface="Cambria Math" panose="02040503050406030204" pitchFamily="18" charset="0"/>
                  </a:rPr>
                  <a:t>node embedding</a:t>
                </a:r>
              </a:p>
              <a:p>
                <a:r>
                  <a:rPr lang="el-GR" dirty="0">
                    <a:latin typeface="Cambria Math" panose="02040503050406030204" pitchFamily="18" charset="0"/>
                    <a:ea typeface="Cambria Math" panose="02040503050406030204" pitchFamily="18" charset="0"/>
                  </a:rPr>
                  <a:t>Θ</a:t>
                </a:r>
                <a:r>
                  <a:rPr lang="en-IN" dirty="0">
                    <a:latin typeface="Cambria Math" panose="02040503050406030204" pitchFamily="18" charset="0"/>
                    <a:ea typeface="Cambria Math" panose="02040503050406030204" pitchFamily="18" charset="0"/>
                  </a:rPr>
                  <a:t> – classification weights</a:t>
                </a:r>
                <a:endParaRPr lang="en-IN" dirty="0"/>
              </a:p>
            </p:txBody>
          </p:sp>
        </mc:Choice>
        <mc:Fallback xmlns="">
          <p:sp>
            <p:nvSpPr>
              <p:cNvPr id="5" name="TextBox 4">
                <a:extLst>
                  <a:ext uri="{FF2B5EF4-FFF2-40B4-BE49-F238E27FC236}">
                    <a16:creationId xmlns:a16="http://schemas.microsoft.com/office/drawing/2014/main" id="{6E8F5D6C-A39A-9CE4-C695-FEB859F8C322}"/>
                  </a:ext>
                </a:extLst>
              </p:cNvPr>
              <p:cNvSpPr txBox="1">
                <a:spLocks noRot="1" noChangeAspect="1" noMove="1" noResize="1" noEditPoints="1" noAdjustHandles="1" noChangeArrowheads="1" noChangeShapeType="1" noTextEdit="1"/>
              </p:cNvSpPr>
              <p:nvPr/>
            </p:nvSpPr>
            <p:spPr>
              <a:xfrm>
                <a:off x="1545868" y="3226171"/>
                <a:ext cx="2557596" cy="667683"/>
              </a:xfrm>
              <a:prstGeom prst="rect">
                <a:avLst/>
              </a:prstGeom>
              <a:blipFill>
                <a:blip r:embed="rId6"/>
                <a:stretch>
                  <a:fillRect l="-4296" t="-9091" b="-14545"/>
                </a:stretch>
              </a:blipFill>
            </p:spPr>
            <p:txBody>
              <a:bodyPr/>
              <a:lstStyle/>
              <a:p>
                <a:r>
                  <a:rPr lang="en-IN">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5"/>
        <p:cNvGrpSpPr/>
        <p:nvPr/>
      </p:nvGrpSpPr>
      <p:grpSpPr>
        <a:xfrm>
          <a:off x="0" y="0"/>
          <a:ext cx="0" cy="0"/>
          <a:chOff x="0" y="0"/>
          <a:chExt cx="0" cy="0"/>
        </a:xfrm>
      </p:grpSpPr>
      <p:sp>
        <p:nvSpPr>
          <p:cNvPr id="406" name="Google Shape;406;p55"/>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407" name="Google Shape;407;p55"/>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408" name="Google Shape;408;p55"/>
          <p:cNvSpPr txBox="1"/>
          <p:nvPr/>
        </p:nvSpPr>
        <p:spPr>
          <a:xfrm>
            <a:off x="987700" y="1351125"/>
            <a:ext cx="6904500" cy="308696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1600" dirty="0">
                <a:latin typeface="Calibri"/>
                <a:ea typeface="Calibri"/>
                <a:cs typeface="Calibri"/>
                <a:sym typeface="Calibri"/>
              </a:rPr>
              <a:t>A large social network of GitHub developers which was collected from the public API in June 2019. Nodes are developers who have starred at least 10 repositories and edges are mutual follower relationships between them. The vertex features are extracted based on the location, repositories starred, employer and e-mail address. The task related to the graph is binary node classification - one has to predict whether the GitHub user is a web or a machine learning developer. This target feature was derived from the job title of each user.</a:t>
            </a:r>
          </a:p>
          <a:p>
            <a:pPr marL="0" lvl="0" indent="0" algn="just" rtl="0">
              <a:lnSpc>
                <a:spcPct val="115000"/>
              </a:lnSpc>
              <a:spcBef>
                <a:spcPts val="0"/>
              </a:spcBef>
              <a:spcAft>
                <a:spcPts val="0"/>
              </a:spcAft>
              <a:buNone/>
            </a:pPr>
            <a:endParaRPr lang="en-GB" sz="1600" dirty="0">
              <a:latin typeface="Calibri"/>
              <a:ea typeface="Calibri"/>
              <a:cs typeface="Calibri"/>
              <a:sym typeface="Calibri"/>
            </a:endParaRPr>
          </a:p>
          <a:p>
            <a:pPr marL="0" lvl="0" indent="0" algn="just" rtl="0">
              <a:lnSpc>
                <a:spcPct val="115000"/>
              </a:lnSpc>
              <a:spcBef>
                <a:spcPts val="0"/>
              </a:spcBef>
              <a:spcAft>
                <a:spcPts val="0"/>
              </a:spcAft>
              <a:buNone/>
            </a:pPr>
            <a:r>
              <a:rPr lang="en-IN" sz="1600" dirty="0">
                <a:latin typeface="Calibri"/>
                <a:cs typeface="Calibri"/>
              </a:rPr>
              <a:t>The number of web developers in the network are 27961 and number of Machine learning developers are 9739. </a:t>
            </a:r>
            <a:endParaRPr sz="1600" dirty="0">
              <a:latin typeface="Calibri"/>
              <a:cs typeface="Calibri"/>
              <a:sym typeface="Calibri"/>
            </a:endParaRPr>
          </a:p>
        </p:txBody>
      </p:sp>
      <p:sp>
        <p:nvSpPr>
          <p:cNvPr id="409" name="Google Shape;409;p55"/>
          <p:cNvSpPr txBox="1"/>
          <p:nvPr/>
        </p:nvSpPr>
        <p:spPr>
          <a:xfrm>
            <a:off x="358175" y="662525"/>
            <a:ext cx="7246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solidFill>
                  <a:srgbClr val="007E64"/>
                </a:solidFill>
                <a:latin typeface="Calibri"/>
                <a:ea typeface="Calibri"/>
                <a:cs typeface="Calibri"/>
                <a:sym typeface="Calibri"/>
              </a:rPr>
              <a:t>Dataset Description</a:t>
            </a:r>
            <a:endParaRPr sz="2300" b="1">
              <a:solidFill>
                <a:srgbClr val="007E64"/>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3"/>
        <p:cNvGrpSpPr/>
        <p:nvPr/>
      </p:nvGrpSpPr>
      <p:grpSpPr>
        <a:xfrm>
          <a:off x="0" y="0"/>
          <a:ext cx="0" cy="0"/>
          <a:chOff x="0" y="0"/>
          <a:chExt cx="0" cy="0"/>
        </a:xfrm>
      </p:grpSpPr>
      <p:sp>
        <p:nvSpPr>
          <p:cNvPr id="414" name="Google Shape;414;p56"/>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415" name="Google Shape;415;p56"/>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416" name="Google Shape;416;p56"/>
          <p:cNvSpPr txBox="1"/>
          <p:nvPr/>
        </p:nvSpPr>
        <p:spPr>
          <a:xfrm>
            <a:off x="1421850" y="1970375"/>
            <a:ext cx="6712800" cy="815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4100" b="1">
                <a:solidFill>
                  <a:srgbClr val="007E64"/>
                </a:solidFill>
                <a:latin typeface="Calibri"/>
                <a:ea typeface="Calibri"/>
                <a:cs typeface="Calibri"/>
                <a:sym typeface="Calibri"/>
              </a:rPr>
              <a:t>CODE &amp; OUTPUT</a:t>
            </a:r>
            <a:endParaRPr sz="4100" b="1">
              <a:solidFill>
                <a:srgbClr val="007E64"/>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0"/>
        <p:cNvGrpSpPr/>
        <p:nvPr/>
      </p:nvGrpSpPr>
      <p:grpSpPr>
        <a:xfrm>
          <a:off x="0" y="0"/>
          <a:ext cx="0" cy="0"/>
          <a:chOff x="0" y="0"/>
          <a:chExt cx="0" cy="0"/>
        </a:xfrm>
      </p:grpSpPr>
      <p:sp>
        <p:nvSpPr>
          <p:cNvPr id="421" name="Google Shape;421;p57"/>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422" name="Google Shape;422;p57"/>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423" name="Google Shape;423;p57"/>
          <p:cNvSpPr txBox="1"/>
          <p:nvPr/>
        </p:nvSpPr>
        <p:spPr>
          <a:xfrm>
            <a:off x="1421850" y="1970375"/>
            <a:ext cx="6712800" cy="815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4100" b="1">
                <a:solidFill>
                  <a:srgbClr val="007E64"/>
                </a:solidFill>
                <a:latin typeface="Calibri"/>
                <a:ea typeface="Calibri"/>
                <a:cs typeface="Calibri"/>
                <a:sym typeface="Calibri"/>
              </a:rPr>
              <a:t>THANK YOU!</a:t>
            </a:r>
            <a:endParaRPr sz="4100" b="1">
              <a:solidFill>
                <a:srgbClr val="007E64"/>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26"/>
          <p:cNvSpPr txBox="1">
            <a:spLocks noGrp="1"/>
          </p:cNvSpPr>
          <p:nvPr>
            <p:ph type="subTitle" idx="1"/>
          </p:nvPr>
        </p:nvSpPr>
        <p:spPr>
          <a:xfrm>
            <a:off x="311700" y="1924850"/>
            <a:ext cx="8520600" cy="706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GB" sz="6000" dirty="0">
                <a:solidFill>
                  <a:srgbClr val="007E64"/>
                </a:solidFill>
                <a:latin typeface="Calibri"/>
                <a:ea typeface="Calibri"/>
                <a:cs typeface="Calibri"/>
                <a:sym typeface="Calibri"/>
              </a:rPr>
              <a:t>Why Graphs? </a:t>
            </a:r>
            <a:endParaRPr dirty="0"/>
          </a:p>
          <a:p>
            <a:pPr marL="0" lvl="0" indent="0" algn="ctr" rtl="0">
              <a:lnSpc>
                <a:spcPct val="100000"/>
              </a:lnSpc>
              <a:spcBef>
                <a:spcPts val="0"/>
              </a:spcBef>
              <a:spcAft>
                <a:spcPts val="0"/>
              </a:spcAft>
              <a:buSzPts val="2100"/>
              <a:buNone/>
            </a:pPr>
            <a:r>
              <a:rPr lang="en-GB" sz="3100" b="0" dirty="0">
                <a:latin typeface="Calibri"/>
                <a:ea typeface="Calibri"/>
                <a:cs typeface="Calibri"/>
                <a:sym typeface="Calibri"/>
              </a:rPr>
              <a:t>Graphs are a general language for describing and </a:t>
            </a:r>
            <a:r>
              <a:rPr lang="en-GB" sz="3100" b="0" dirty="0" err="1">
                <a:latin typeface="Calibri"/>
                <a:ea typeface="Calibri"/>
                <a:cs typeface="Calibri"/>
                <a:sym typeface="Calibri"/>
              </a:rPr>
              <a:t>analyzing</a:t>
            </a:r>
            <a:r>
              <a:rPr lang="en-GB" sz="3100" b="0" dirty="0">
                <a:latin typeface="Calibri"/>
                <a:ea typeface="Calibri"/>
                <a:cs typeface="Calibri"/>
                <a:sym typeface="Calibri"/>
              </a:rPr>
              <a:t> entities with relations/interactions. Graphs are the new frontier of deep learning. Graphs connect things.</a:t>
            </a:r>
            <a:endParaRPr sz="3100" b="0" dirty="0">
              <a:latin typeface="Calibri"/>
              <a:ea typeface="Calibri"/>
              <a:cs typeface="Calibri"/>
              <a:sym typeface="Calibri"/>
            </a:endParaRPr>
          </a:p>
          <a:p>
            <a:pPr marL="0" lvl="0" indent="0" algn="ctr" rtl="0">
              <a:lnSpc>
                <a:spcPct val="100000"/>
              </a:lnSpc>
              <a:spcBef>
                <a:spcPts val="0"/>
              </a:spcBef>
              <a:spcAft>
                <a:spcPts val="0"/>
              </a:spcAft>
              <a:buSzPts val="2100"/>
              <a:buNone/>
            </a:pPr>
            <a:endParaRPr sz="3100" b="0" dirty="0">
              <a:latin typeface="Calibri"/>
              <a:ea typeface="Calibri"/>
              <a:cs typeface="Calibri"/>
              <a:sym typeface="Calibri"/>
            </a:endParaRPr>
          </a:p>
        </p:txBody>
      </p:sp>
      <p:sp>
        <p:nvSpPr>
          <p:cNvPr id="128" name="Google Shape;128;p26"/>
          <p:cNvSpPr txBox="1"/>
          <p:nvPr/>
        </p:nvSpPr>
        <p:spPr>
          <a:xfrm>
            <a:off x="649904" y="4728032"/>
            <a:ext cx="8138916" cy="4154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129" name="Google Shape;129;p26"/>
          <p:cNvSpPr txBox="1"/>
          <p:nvPr/>
        </p:nvSpPr>
        <p:spPr>
          <a:xfrm>
            <a:off x="0" y="4835723"/>
            <a:ext cx="9144000" cy="338554"/>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7"/>
          <p:cNvSpPr txBox="1"/>
          <p:nvPr/>
        </p:nvSpPr>
        <p:spPr>
          <a:xfrm>
            <a:off x="528026" y="405161"/>
            <a:ext cx="7928700" cy="207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000">
                <a:latin typeface="Calibri"/>
                <a:ea typeface="Calibri"/>
                <a:cs typeface="Calibri"/>
                <a:sym typeface="Calibri"/>
              </a:rPr>
              <a:t>A graph can be represented as G = (V, E). It is defined as a set of nodes V</a:t>
            </a:r>
            <a:r>
              <a:rPr lang="en-GB" sz="2000" b="1">
                <a:latin typeface="Calibri"/>
                <a:ea typeface="Calibri"/>
                <a:cs typeface="Calibri"/>
                <a:sym typeface="Calibri"/>
              </a:rPr>
              <a:t> </a:t>
            </a:r>
            <a:r>
              <a:rPr lang="en-GB" sz="2000">
                <a:latin typeface="Calibri"/>
                <a:ea typeface="Calibri"/>
                <a:cs typeface="Calibri"/>
                <a:sym typeface="Calibri"/>
              </a:rPr>
              <a:t>and a set of edge </a:t>
            </a:r>
            <a:r>
              <a:rPr lang="en-GB" sz="2000" b="1">
                <a:latin typeface="Calibri"/>
                <a:ea typeface="Calibri"/>
                <a:cs typeface="Calibri"/>
                <a:sym typeface="Calibri"/>
              </a:rPr>
              <a:t> </a:t>
            </a:r>
            <a:r>
              <a:rPr lang="en-GB" sz="2000">
                <a:latin typeface="Calibri"/>
                <a:ea typeface="Calibri"/>
                <a:cs typeface="Calibri"/>
                <a:sym typeface="Calibri"/>
              </a:rPr>
              <a:t>between these nodes. Each edges in the graph goes from node (u,v) belongs to E. A graph can be represented using an adjacency matrix.  Adjacency matrix is a binary matrix that defines the neighbors connected to a particular node.</a:t>
            </a:r>
            <a:endParaRPr sz="2000">
              <a:latin typeface="Calibri"/>
              <a:ea typeface="Calibri"/>
              <a:cs typeface="Calibri"/>
              <a:sym typeface="Calibri"/>
            </a:endParaRPr>
          </a:p>
          <a:p>
            <a:pPr marL="0" marR="0" lvl="0" indent="0" algn="l" rtl="0">
              <a:lnSpc>
                <a:spcPct val="100000"/>
              </a:lnSpc>
              <a:spcBef>
                <a:spcPts val="0"/>
              </a:spcBef>
              <a:spcAft>
                <a:spcPts val="0"/>
              </a:spcAft>
              <a:buNone/>
            </a:pPr>
            <a:endParaRPr sz="2900" i="0" u="none" strike="noStrike" cap="none">
              <a:solidFill>
                <a:srgbClr val="000000"/>
              </a:solidFill>
              <a:latin typeface="Calibri"/>
              <a:ea typeface="Calibri"/>
              <a:cs typeface="Calibri"/>
              <a:sym typeface="Calibri"/>
            </a:endParaRPr>
          </a:p>
        </p:txBody>
      </p:sp>
      <p:sp>
        <p:nvSpPr>
          <p:cNvPr id="135" name="Google Shape;135;p27"/>
          <p:cNvSpPr txBox="1"/>
          <p:nvPr/>
        </p:nvSpPr>
        <p:spPr>
          <a:xfrm>
            <a:off x="649904" y="4728032"/>
            <a:ext cx="8138916" cy="4154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136" name="Google Shape;136;p27"/>
          <p:cNvSpPr txBox="1"/>
          <p:nvPr/>
        </p:nvSpPr>
        <p:spPr>
          <a:xfrm>
            <a:off x="0" y="4835723"/>
            <a:ext cx="9144000" cy="338554"/>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137" name="Google Shape;137;p27"/>
          <p:cNvSpPr/>
          <p:nvPr/>
        </p:nvSpPr>
        <p:spPr>
          <a:xfrm>
            <a:off x="3258275" y="3151850"/>
            <a:ext cx="795600" cy="294300"/>
          </a:xfrm>
          <a:prstGeom prst="rightArrow">
            <a:avLst>
              <a:gd name="adj1" fmla="val 50000"/>
              <a:gd name="adj2" fmla="val 50000"/>
            </a:avLst>
          </a:prstGeom>
          <a:solidFill>
            <a:srgbClr val="007E6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txBox="1"/>
          <p:nvPr/>
        </p:nvSpPr>
        <p:spPr>
          <a:xfrm>
            <a:off x="6832600" y="3362775"/>
            <a:ext cx="20487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Font typeface="Arial"/>
              <a:buNone/>
            </a:pPr>
            <a:r>
              <a:rPr lang="en-GB" sz="2000">
                <a:latin typeface="Calibri"/>
                <a:ea typeface="Calibri"/>
                <a:cs typeface="Calibri"/>
                <a:sym typeface="Calibri"/>
              </a:rPr>
              <a:t>NxN matrix where N is the number of nodes</a:t>
            </a:r>
            <a:endParaRPr sz="2000">
              <a:latin typeface="Calibri"/>
              <a:ea typeface="Calibri"/>
              <a:cs typeface="Calibri"/>
              <a:sym typeface="Calibri"/>
            </a:endParaRPr>
          </a:p>
        </p:txBody>
      </p:sp>
      <p:pic>
        <p:nvPicPr>
          <p:cNvPr id="140" name="Google Shape;140;p27"/>
          <p:cNvPicPr preferRelativeResize="0"/>
          <p:nvPr/>
        </p:nvPicPr>
        <p:blipFill>
          <a:blip r:embed="rId4">
            <a:alphaModFix/>
          </a:blip>
          <a:stretch>
            <a:fillRect/>
          </a:stretch>
        </p:blipFill>
        <p:spPr>
          <a:xfrm>
            <a:off x="528025" y="2328874"/>
            <a:ext cx="2483922" cy="1940271"/>
          </a:xfrm>
          <a:prstGeom prst="rect">
            <a:avLst/>
          </a:prstGeom>
          <a:noFill/>
          <a:ln>
            <a:noFill/>
          </a:ln>
        </p:spPr>
      </p:pic>
      <p:graphicFrame>
        <p:nvGraphicFramePr>
          <p:cNvPr id="2" name="Object 1">
            <a:extLst>
              <a:ext uri="{FF2B5EF4-FFF2-40B4-BE49-F238E27FC236}">
                <a16:creationId xmlns:a16="http://schemas.microsoft.com/office/drawing/2014/main" id="{10D9F2EA-980C-216C-7972-AE838EBF7EB4}"/>
              </a:ext>
            </a:extLst>
          </p:cNvPr>
          <p:cNvGraphicFramePr>
            <a:graphicFrameLocks noChangeAspect="1"/>
          </p:cNvGraphicFramePr>
          <p:nvPr>
            <p:extLst>
              <p:ext uri="{D42A27DB-BD31-4B8C-83A1-F6EECF244321}">
                <p14:modId xmlns:p14="http://schemas.microsoft.com/office/powerpoint/2010/main" val="2494563987"/>
              </p:ext>
            </p:extLst>
          </p:nvPr>
        </p:nvGraphicFramePr>
        <p:xfrm>
          <a:off x="4328318" y="2451146"/>
          <a:ext cx="2328311" cy="2187202"/>
        </p:xfrm>
        <a:graphic>
          <a:graphicData uri="http://schemas.openxmlformats.org/presentationml/2006/ole">
            <mc:AlternateContent xmlns:mc="http://schemas.openxmlformats.org/markup-compatibility/2006">
              <mc:Choice xmlns:v="urn:schemas-microsoft-com:vml" Requires="v">
                <p:oleObj spid="_x0000_s1049" name="Equation" r:id="rId5" imgW="1676160" imgH="1574640" progId="Equation.DSMT4">
                  <p:embed/>
                </p:oleObj>
              </mc:Choice>
              <mc:Fallback>
                <p:oleObj name="Equation" r:id="rId5" imgW="1676160" imgH="1574640" progId="Equation.DSMT4">
                  <p:embed/>
                  <p:pic>
                    <p:nvPicPr>
                      <p:cNvPr id="0" name=""/>
                      <p:cNvPicPr/>
                      <p:nvPr/>
                    </p:nvPicPr>
                    <p:blipFill>
                      <a:blip r:embed="rId6"/>
                      <a:stretch>
                        <a:fillRect/>
                      </a:stretch>
                    </p:blipFill>
                    <p:spPr>
                      <a:xfrm>
                        <a:off x="4328318" y="2451146"/>
                        <a:ext cx="2328311" cy="2187202"/>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28"/>
          <p:cNvSpPr txBox="1"/>
          <p:nvPr/>
        </p:nvSpPr>
        <p:spPr>
          <a:xfrm>
            <a:off x="495326" y="339786"/>
            <a:ext cx="7928700" cy="1000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500" b="1">
                <a:solidFill>
                  <a:srgbClr val="007E64"/>
                </a:solidFill>
                <a:latin typeface="Calibri"/>
                <a:ea typeface="Calibri"/>
                <a:cs typeface="Calibri"/>
                <a:sym typeface="Calibri"/>
              </a:rPr>
              <a:t>Machine Learning on Graphs</a:t>
            </a:r>
            <a:endParaRPr sz="2500" b="1">
              <a:solidFill>
                <a:srgbClr val="007E64"/>
              </a:solidFill>
              <a:latin typeface="Calibri"/>
              <a:ea typeface="Calibri"/>
              <a:cs typeface="Calibri"/>
              <a:sym typeface="Calibri"/>
            </a:endParaRPr>
          </a:p>
          <a:p>
            <a:pPr marL="0" marR="0" lvl="0" indent="0" algn="l" rtl="0">
              <a:lnSpc>
                <a:spcPct val="100000"/>
              </a:lnSpc>
              <a:spcBef>
                <a:spcPts val="0"/>
              </a:spcBef>
              <a:spcAft>
                <a:spcPts val="0"/>
              </a:spcAft>
              <a:buNone/>
            </a:pPr>
            <a:endParaRPr sz="3400" i="0" u="none" strike="noStrike" cap="none">
              <a:solidFill>
                <a:srgbClr val="000000"/>
              </a:solidFill>
              <a:latin typeface="Calibri"/>
              <a:ea typeface="Calibri"/>
              <a:cs typeface="Calibri"/>
              <a:sym typeface="Calibri"/>
            </a:endParaRPr>
          </a:p>
        </p:txBody>
      </p:sp>
      <p:sp>
        <p:nvSpPr>
          <p:cNvPr id="146" name="Google Shape;146;p28"/>
          <p:cNvSpPr txBox="1"/>
          <p:nvPr/>
        </p:nvSpPr>
        <p:spPr>
          <a:xfrm>
            <a:off x="649904" y="4728032"/>
            <a:ext cx="81390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147" name="Google Shape;147;p28"/>
          <p:cNvSpPr txBox="1"/>
          <p:nvPr/>
        </p:nvSpPr>
        <p:spPr>
          <a:xfrm>
            <a:off x="0" y="4835723"/>
            <a:ext cx="9144000" cy="338700"/>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148" name="Google Shape;148;p28"/>
          <p:cNvSpPr txBox="1"/>
          <p:nvPr/>
        </p:nvSpPr>
        <p:spPr>
          <a:xfrm>
            <a:off x="677475" y="1222625"/>
            <a:ext cx="1991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b="1">
                <a:latin typeface="Calibri"/>
                <a:ea typeface="Calibri"/>
                <a:cs typeface="Calibri"/>
                <a:sym typeface="Calibri"/>
              </a:rPr>
              <a:t>Node level prediction</a:t>
            </a:r>
            <a:endParaRPr sz="1800">
              <a:latin typeface="Calibri"/>
              <a:ea typeface="Calibri"/>
              <a:cs typeface="Calibri"/>
              <a:sym typeface="Calibri"/>
            </a:endParaRPr>
          </a:p>
        </p:txBody>
      </p:sp>
      <p:sp>
        <p:nvSpPr>
          <p:cNvPr id="149" name="Google Shape;149;p28"/>
          <p:cNvSpPr txBox="1"/>
          <p:nvPr/>
        </p:nvSpPr>
        <p:spPr>
          <a:xfrm>
            <a:off x="3359900" y="1253375"/>
            <a:ext cx="19728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b="1">
                <a:latin typeface="Calibri"/>
                <a:ea typeface="Calibri"/>
                <a:cs typeface="Calibri"/>
                <a:sym typeface="Calibri"/>
              </a:rPr>
              <a:t>Edge level prediction</a:t>
            </a:r>
            <a:endParaRPr/>
          </a:p>
        </p:txBody>
      </p:sp>
      <p:sp>
        <p:nvSpPr>
          <p:cNvPr id="150" name="Google Shape;150;p28"/>
          <p:cNvSpPr txBox="1"/>
          <p:nvPr/>
        </p:nvSpPr>
        <p:spPr>
          <a:xfrm>
            <a:off x="5766925" y="1253375"/>
            <a:ext cx="26571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sz="1500" b="1">
                <a:latin typeface="Calibri"/>
                <a:ea typeface="Calibri"/>
                <a:cs typeface="Calibri"/>
                <a:sym typeface="Calibri"/>
              </a:rPr>
              <a:t>Graph level prediction</a:t>
            </a:r>
            <a:endParaRPr sz="1500" b="1">
              <a:latin typeface="Calibri"/>
              <a:ea typeface="Calibri"/>
              <a:cs typeface="Calibri"/>
              <a:sym typeface="Calibri"/>
            </a:endParaRPr>
          </a:p>
        </p:txBody>
      </p:sp>
      <p:pic>
        <p:nvPicPr>
          <p:cNvPr id="151" name="Google Shape;151;p28"/>
          <p:cNvPicPr preferRelativeResize="0"/>
          <p:nvPr/>
        </p:nvPicPr>
        <p:blipFill>
          <a:blip r:embed="rId3">
            <a:alphaModFix/>
          </a:blip>
          <a:stretch>
            <a:fillRect/>
          </a:stretch>
        </p:blipFill>
        <p:spPr>
          <a:xfrm>
            <a:off x="585175" y="1863275"/>
            <a:ext cx="1991700" cy="1534308"/>
          </a:xfrm>
          <a:prstGeom prst="rect">
            <a:avLst/>
          </a:prstGeom>
          <a:noFill/>
          <a:ln>
            <a:noFill/>
          </a:ln>
        </p:spPr>
      </p:pic>
      <p:pic>
        <p:nvPicPr>
          <p:cNvPr id="152" name="Google Shape;152;p28"/>
          <p:cNvPicPr preferRelativeResize="0"/>
          <p:nvPr/>
        </p:nvPicPr>
        <p:blipFill>
          <a:blip r:embed="rId4">
            <a:alphaModFix/>
          </a:blip>
          <a:stretch>
            <a:fillRect/>
          </a:stretch>
        </p:blipFill>
        <p:spPr>
          <a:xfrm>
            <a:off x="3176663" y="1990325"/>
            <a:ext cx="1885739" cy="1416950"/>
          </a:xfrm>
          <a:prstGeom prst="rect">
            <a:avLst/>
          </a:prstGeom>
          <a:noFill/>
          <a:ln>
            <a:noFill/>
          </a:ln>
        </p:spPr>
      </p:pic>
      <p:pic>
        <p:nvPicPr>
          <p:cNvPr id="153" name="Google Shape;153;p28"/>
          <p:cNvPicPr preferRelativeResize="0"/>
          <p:nvPr/>
        </p:nvPicPr>
        <p:blipFill>
          <a:blip r:embed="rId5">
            <a:alphaModFix/>
          </a:blip>
          <a:stretch>
            <a:fillRect/>
          </a:stretch>
        </p:blipFill>
        <p:spPr>
          <a:xfrm>
            <a:off x="5662200" y="1990325"/>
            <a:ext cx="1972838" cy="1416950"/>
          </a:xfrm>
          <a:prstGeom prst="rect">
            <a:avLst/>
          </a:prstGeom>
          <a:noFill/>
          <a:ln>
            <a:noFill/>
          </a:ln>
        </p:spPr>
      </p:pic>
      <p:sp>
        <p:nvSpPr>
          <p:cNvPr id="154" name="Google Shape;154;p28"/>
          <p:cNvSpPr txBox="1"/>
          <p:nvPr/>
        </p:nvSpPr>
        <p:spPr>
          <a:xfrm>
            <a:off x="649900" y="3653475"/>
            <a:ext cx="19917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a:latin typeface="Calibri"/>
                <a:ea typeface="Calibri"/>
                <a:cs typeface="Calibri"/>
                <a:sym typeface="Calibri"/>
              </a:rPr>
              <a:t>Is this user a bot or not?</a:t>
            </a:r>
            <a:endParaRPr sz="1700">
              <a:latin typeface="Calibri"/>
              <a:ea typeface="Calibri"/>
              <a:cs typeface="Calibri"/>
              <a:sym typeface="Calibri"/>
            </a:endParaRPr>
          </a:p>
        </p:txBody>
      </p:sp>
      <p:sp>
        <p:nvSpPr>
          <p:cNvPr id="155" name="Google Shape;155;p28"/>
          <p:cNvSpPr txBox="1"/>
          <p:nvPr/>
        </p:nvSpPr>
        <p:spPr>
          <a:xfrm>
            <a:off x="3070688" y="3608750"/>
            <a:ext cx="1991700" cy="648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a:latin typeface="Calibri"/>
                <a:ea typeface="Calibri"/>
                <a:cs typeface="Calibri"/>
                <a:sym typeface="Calibri"/>
              </a:rPr>
              <a:t>What is the next video to be played?</a:t>
            </a:r>
            <a:endParaRPr>
              <a:latin typeface="Calibri"/>
              <a:ea typeface="Calibri"/>
              <a:cs typeface="Calibri"/>
              <a:sym typeface="Calibri"/>
            </a:endParaRPr>
          </a:p>
        </p:txBody>
      </p:sp>
      <p:sp>
        <p:nvSpPr>
          <p:cNvPr id="156" name="Google Shape;156;p28"/>
          <p:cNvSpPr txBox="1"/>
          <p:nvPr/>
        </p:nvSpPr>
        <p:spPr>
          <a:xfrm>
            <a:off x="5652775" y="3653475"/>
            <a:ext cx="2345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GB">
                <a:latin typeface="Calibri"/>
                <a:ea typeface="Calibri"/>
                <a:cs typeface="Calibri"/>
                <a:sym typeface="Calibri"/>
              </a:rPr>
              <a:t>Is this the suitable molecule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p29"/>
          <p:cNvSpPr txBox="1"/>
          <p:nvPr/>
        </p:nvSpPr>
        <p:spPr>
          <a:xfrm>
            <a:off x="312523" y="298325"/>
            <a:ext cx="792881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2000" b="1" u="none" strike="noStrike" cap="none">
                <a:solidFill>
                  <a:srgbClr val="007E64"/>
                </a:solidFill>
                <a:latin typeface="Calibri"/>
                <a:ea typeface="Calibri"/>
                <a:cs typeface="Calibri"/>
                <a:sym typeface="Calibri"/>
              </a:rPr>
              <a:t>Many real world data is of Graph form:</a:t>
            </a:r>
            <a:endParaRPr b="1">
              <a:solidFill>
                <a:srgbClr val="007E64"/>
              </a:solidFill>
            </a:endParaRPr>
          </a:p>
        </p:txBody>
      </p:sp>
      <p:sp>
        <p:nvSpPr>
          <p:cNvPr id="162" name="Google Shape;162;p29"/>
          <p:cNvSpPr txBox="1"/>
          <p:nvPr/>
        </p:nvSpPr>
        <p:spPr>
          <a:xfrm>
            <a:off x="649904" y="4728032"/>
            <a:ext cx="8138916" cy="4154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163" name="Google Shape;163;p29"/>
          <p:cNvSpPr txBox="1"/>
          <p:nvPr/>
        </p:nvSpPr>
        <p:spPr>
          <a:xfrm>
            <a:off x="0" y="4835723"/>
            <a:ext cx="9144000" cy="338554"/>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grpSp>
        <p:nvGrpSpPr>
          <p:cNvPr id="164" name="Google Shape;164;p29"/>
          <p:cNvGrpSpPr/>
          <p:nvPr/>
        </p:nvGrpSpPr>
        <p:grpSpPr>
          <a:xfrm>
            <a:off x="1246909" y="773894"/>
            <a:ext cx="6282885" cy="3900193"/>
            <a:chOff x="1246909" y="773894"/>
            <a:chExt cx="6282885" cy="3900193"/>
          </a:xfrm>
        </p:grpSpPr>
        <p:pic>
          <p:nvPicPr>
            <p:cNvPr id="165" name="Google Shape;165;p29"/>
            <p:cNvPicPr preferRelativeResize="0"/>
            <p:nvPr/>
          </p:nvPicPr>
          <p:blipFill rotWithShape="1">
            <a:blip r:embed="rId3">
              <a:alphaModFix/>
            </a:blip>
            <a:srcRect/>
            <a:stretch/>
          </p:blipFill>
          <p:spPr>
            <a:xfrm>
              <a:off x="1246909" y="773894"/>
              <a:ext cx="6282885" cy="1896210"/>
            </a:xfrm>
            <a:prstGeom prst="rect">
              <a:avLst/>
            </a:prstGeom>
            <a:noFill/>
            <a:ln>
              <a:noFill/>
            </a:ln>
          </p:spPr>
        </p:pic>
        <p:pic>
          <p:nvPicPr>
            <p:cNvPr id="166" name="Google Shape;166;p29"/>
            <p:cNvPicPr preferRelativeResize="0"/>
            <p:nvPr/>
          </p:nvPicPr>
          <p:blipFill rotWithShape="1">
            <a:blip r:embed="rId4">
              <a:alphaModFix/>
            </a:blip>
            <a:srcRect/>
            <a:stretch/>
          </p:blipFill>
          <p:spPr>
            <a:xfrm>
              <a:off x="2020609" y="2750965"/>
              <a:ext cx="2477489" cy="1896210"/>
            </a:xfrm>
            <a:prstGeom prst="rect">
              <a:avLst/>
            </a:prstGeom>
            <a:noFill/>
            <a:ln>
              <a:noFill/>
            </a:ln>
          </p:spPr>
        </p:pic>
        <p:pic>
          <p:nvPicPr>
            <p:cNvPr id="167" name="Google Shape;167;p29"/>
            <p:cNvPicPr preferRelativeResize="0"/>
            <p:nvPr/>
          </p:nvPicPr>
          <p:blipFill>
            <a:blip r:embed="rId5">
              <a:alphaModFix/>
            </a:blip>
            <a:stretch>
              <a:fillRect/>
            </a:stretch>
          </p:blipFill>
          <p:spPr>
            <a:xfrm>
              <a:off x="4966525" y="2724037"/>
              <a:ext cx="2289449" cy="195005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p30"/>
          <p:cNvSpPr txBox="1"/>
          <p:nvPr/>
        </p:nvSpPr>
        <p:spPr>
          <a:xfrm>
            <a:off x="342751" y="919238"/>
            <a:ext cx="792881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800" b="0" i="0" u="none" strike="noStrike" cap="none">
                <a:solidFill>
                  <a:srgbClr val="000000"/>
                </a:solidFill>
                <a:latin typeface="Calibri"/>
                <a:ea typeface="Calibri"/>
                <a:cs typeface="Calibri"/>
                <a:sym typeface="Calibri"/>
              </a:rPr>
              <a:t>Graph Representation Learning alleviates the need to do feature engineering every single time. </a:t>
            </a:r>
            <a:endParaRPr sz="1400" b="0" i="0" u="none" strike="noStrike" cap="none">
              <a:solidFill>
                <a:srgbClr val="000000"/>
              </a:solidFill>
              <a:latin typeface="Calibri"/>
              <a:ea typeface="Calibri"/>
              <a:cs typeface="Calibri"/>
              <a:sym typeface="Calibri"/>
            </a:endParaRPr>
          </a:p>
        </p:txBody>
      </p:sp>
      <p:sp>
        <p:nvSpPr>
          <p:cNvPr id="173" name="Google Shape;173;p30"/>
          <p:cNvSpPr txBox="1"/>
          <p:nvPr/>
        </p:nvSpPr>
        <p:spPr>
          <a:xfrm>
            <a:off x="649904" y="4728032"/>
            <a:ext cx="8138916" cy="4154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174" name="Google Shape;174;p30"/>
          <p:cNvSpPr txBox="1"/>
          <p:nvPr/>
        </p:nvSpPr>
        <p:spPr>
          <a:xfrm>
            <a:off x="0" y="4835723"/>
            <a:ext cx="9144000" cy="338554"/>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175" name="Google Shape;175;p30"/>
          <p:cNvSpPr txBox="1"/>
          <p:nvPr/>
        </p:nvSpPr>
        <p:spPr>
          <a:xfrm>
            <a:off x="342751" y="349882"/>
            <a:ext cx="792881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400" b="1" i="0" u="none" strike="noStrike" cap="none">
                <a:solidFill>
                  <a:srgbClr val="007E64"/>
                </a:solidFill>
                <a:latin typeface="Calibri"/>
                <a:ea typeface="Calibri"/>
                <a:cs typeface="Calibri"/>
                <a:sym typeface="Calibri"/>
              </a:rPr>
              <a:t>GRAPH REPRESENTATION LEARNING</a:t>
            </a:r>
            <a:endParaRPr sz="1800" b="1" i="0" u="none" strike="noStrike" cap="none">
              <a:solidFill>
                <a:srgbClr val="007E64"/>
              </a:solidFill>
              <a:latin typeface="Calibri"/>
              <a:ea typeface="Calibri"/>
              <a:cs typeface="Calibri"/>
              <a:sym typeface="Calibri"/>
            </a:endParaRPr>
          </a:p>
        </p:txBody>
      </p:sp>
      <p:pic>
        <p:nvPicPr>
          <p:cNvPr id="176" name="Google Shape;176;p30"/>
          <p:cNvPicPr preferRelativeResize="0"/>
          <p:nvPr/>
        </p:nvPicPr>
        <p:blipFill rotWithShape="1">
          <a:blip r:embed="rId3">
            <a:alphaModFix/>
          </a:blip>
          <a:srcRect/>
          <a:stretch/>
        </p:blipFill>
        <p:spPr>
          <a:xfrm>
            <a:off x="1630469" y="2181441"/>
            <a:ext cx="6177787" cy="20384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31"/>
          <p:cNvSpPr txBox="1"/>
          <p:nvPr/>
        </p:nvSpPr>
        <p:spPr>
          <a:xfrm>
            <a:off x="649904" y="4728032"/>
            <a:ext cx="8138916" cy="4154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0" i="0" u="none" strike="noStrike" cap="none">
                <a:solidFill>
                  <a:schemeClr val="lt1"/>
                </a:solidFill>
                <a:latin typeface="Source Code Pro"/>
                <a:ea typeface="Source Code Pro"/>
                <a:cs typeface="Source Code Pro"/>
                <a:sym typeface="Source Code Pro"/>
              </a:rPr>
              <a:t>21MAT311|MIS-6|GNN for NODE Classification</a:t>
            </a:r>
            <a:endParaRPr sz="1500" b="0" i="0" u="none" strike="noStrike" cap="none">
              <a:solidFill>
                <a:schemeClr val="lt1"/>
              </a:solidFill>
              <a:latin typeface="Source Code Pro"/>
              <a:ea typeface="Source Code Pro"/>
              <a:cs typeface="Source Code Pro"/>
              <a:sym typeface="Source Code Pro"/>
            </a:endParaRPr>
          </a:p>
        </p:txBody>
      </p:sp>
      <p:sp>
        <p:nvSpPr>
          <p:cNvPr id="182" name="Google Shape;182;p31"/>
          <p:cNvSpPr txBox="1"/>
          <p:nvPr/>
        </p:nvSpPr>
        <p:spPr>
          <a:xfrm>
            <a:off x="0" y="4835723"/>
            <a:ext cx="9144000" cy="338554"/>
          </a:xfrm>
          <a:prstGeom prst="rect">
            <a:avLst/>
          </a:prstGeom>
          <a:solidFill>
            <a:srgbClr val="007E6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600" b="0" i="0" u="none" strike="noStrike" cap="none">
                <a:solidFill>
                  <a:schemeClr val="lt1"/>
                </a:solidFill>
                <a:latin typeface="Source Code Pro"/>
                <a:ea typeface="Source Code Pro"/>
                <a:cs typeface="Source Code Pro"/>
                <a:sym typeface="Source Code Pro"/>
              </a:rPr>
              <a:t>21MAT311|MIS-6|GNN for NODE Classification</a:t>
            </a:r>
            <a:endParaRPr sz="1600" b="0" i="0" u="none" strike="noStrike" cap="none">
              <a:solidFill>
                <a:schemeClr val="lt1"/>
              </a:solidFill>
              <a:latin typeface="Source Code Pro"/>
              <a:ea typeface="Source Code Pro"/>
              <a:cs typeface="Source Code Pro"/>
              <a:sym typeface="Source Code Pro"/>
            </a:endParaRPr>
          </a:p>
        </p:txBody>
      </p:sp>
      <p:sp>
        <p:nvSpPr>
          <p:cNvPr id="183" name="Google Shape;183;p31"/>
          <p:cNvSpPr txBox="1"/>
          <p:nvPr/>
        </p:nvSpPr>
        <p:spPr>
          <a:xfrm>
            <a:off x="562750" y="733500"/>
            <a:ext cx="7632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latin typeface="Calibri"/>
                <a:ea typeface="Calibri"/>
                <a:cs typeface="Calibri"/>
                <a:sym typeface="Calibri"/>
              </a:rPr>
              <a:t>Map nodes to d-dimensional embeddings such that similar nodes in the network are embedded close together.</a:t>
            </a:r>
            <a:endParaRPr sz="1800">
              <a:latin typeface="Calibri"/>
              <a:ea typeface="Calibri"/>
              <a:cs typeface="Calibri"/>
              <a:sym typeface="Calibri"/>
            </a:endParaRPr>
          </a:p>
        </p:txBody>
      </p:sp>
      <p:sp>
        <p:nvSpPr>
          <p:cNvPr id="184" name="Google Shape;184;p31"/>
          <p:cNvSpPr txBox="1"/>
          <p:nvPr/>
        </p:nvSpPr>
        <p:spPr>
          <a:xfrm>
            <a:off x="649900" y="1373050"/>
            <a:ext cx="717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85" name="Google Shape;185;p31"/>
          <p:cNvPicPr preferRelativeResize="0"/>
          <p:nvPr/>
        </p:nvPicPr>
        <p:blipFill>
          <a:blip r:embed="rId3">
            <a:alphaModFix/>
          </a:blip>
          <a:stretch>
            <a:fillRect/>
          </a:stretch>
        </p:blipFill>
        <p:spPr>
          <a:xfrm>
            <a:off x="562750" y="1725550"/>
            <a:ext cx="8542898" cy="2649982"/>
          </a:xfrm>
          <a:prstGeom prst="rect">
            <a:avLst/>
          </a:prstGeom>
          <a:noFill/>
          <a:ln>
            <a:noFill/>
          </a:ln>
        </p:spPr>
      </p:pic>
      <p:sp>
        <p:nvSpPr>
          <p:cNvPr id="186" name="Google Shape;186;p31"/>
          <p:cNvSpPr txBox="1"/>
          <p:nvPr/>
        </p:nvSpPr>
        <p:spPr>
          <a:xfrm>
            <a:off x="283350" y="239750"/>
            <a:ext cx="7442700" cy="56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500" b="1">
                <a:solidFill>
                  <a:srgbClr val="007E64"/>
                </a:solidFill>
                <a:latin typeface="Calibri"/>
                <a:ea typeface="Calibri"/>
                <a:cs typeface="Calibri"/>
                <a:sym typeface="Calibri"/>
              </a:rPr>
              <a:t>Node Embedding</a:t>
            </a:r>
            <a:endParaRPr sz="2800">
              <a:solidFill>
                <a:srgbClr val="007E6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2420</Words>
  <Application>Microsoft Office PowerPoint</Application>
  <PresentationFormat>On-screen Show (16:9)</PresentationFormat>
  <Paragraphs>268</Paragraphs>
  <Slides>35</Slides>
  <Notes>34</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46" baseType="lpstr">
      <vt:lpstr>Calibri</vt:lpstr>
      <vt:lpstr>Source Code Pro</vt:lpstr>
      <vt:lpstr>Amatic SC</vt:lpstr>
      <vt:lpstr>Times New Roman</vt:lpstr>
      <vt:lpstr>Georgia</vt:lpstr>
      <vt:lpstr>Cambria Math</vt:lpstr>
      <vt:lpstr>Roboto</vt:lpstr>
      <vt:lpstr>Arial</vt:lpstr>
      <vt:lpstr>Simple Light</vt:lpstr>
      <vt:lpstr>Beach Day</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Anuvarshini S P - [CB.EN.U4AIE19011]</cp:lastModifiedBy>
  <cp:revision>22</cp:revision>
  <dcterms:modified xsi:type="dcterms:W3CDTF">2022-05-15T04:21:07Z</dcterms:modified>
</cp:coreProperties>
</file>