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80" r:id="rId7"/>
    <p:sldId id="282" r:id="rId8"/>
    <p:sldId id="283" r:id="rId9"/>
    <p:sldId id="285" r:id="rId10"/>
    <p:sldId id="306" r:id="rId11"/>
    <p:sldId id="284" r:id="rId12"/>
    <p:sldId id="286" r:id="rId13"/>
    <p:sldId id="307" r:id="rId14"/>
    <p:sldId id="287" r:id="rId15"/>
    <p:sldId id="288" r:id="rId16"/>
    <p:sldId id="289" r:id="rId17"/>
    <p:sldId id="290" r:id="rId18"/>
    <p:sldId id="295" r:id="rId19"/>
    <p:sldId id="308" r:id="rId20"/>
    <p:sldId id="291" r:id="rId21"/>
    <p:sldId id="292" r:id="rId22"/>
    <p:sldId id="294" r:id="rId23"/>
    <p:sldId id="293" r:id="rId24"/>
    <p:sldId id="296" r:id="rId25"/>
    <p:sldId id="297" r:id="rId26"/>
    <p:sldId id="301" r:id="rId27"/>
    <p:sldId id="302" r:id="rId28"/>
    <p:sldId id="300" r:id="rId29"/>
    <p:sldId id="303" r:id="rId30"/>
    <p:sldId id="30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689" autoAdjust="0"/>
  </p:normalViewPr>
  <p:slideViewPr>
    <p:cSldViewPr snapToGrid="0">
      <p:cViewPr>
        <p:scale>
          <a:sx n="70" d="100"/>
          <a:sy n="70" d="100"/>
        </p:scale>
        <p:origin x="7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9CD93-0E2C-4F1B-B1FD-E2D6C9C22D3D}" type="datetimeFigureOut">
              <a:rPr lang="en-IN" smtClean="0"/>
              <a:t>09-01-2018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96C2E-D33F-47D2-B4F3-58C19045B7E1}" type="slidenum">
              <a:rPr lang="en-IN" smtClean="0"/>
              <a:t>‹#›</a:t>
            </a:fld>
            <a:endParaRPr lang="en-IN"/>
          </a:p>
        </p:txBody>
      </p:sp>
    </p:spTree>
    <p:extLst>
      <p:ext uri="{BB962C8B-B14F-4D97-AF65-F5344CB8AC3E}">
        <p14:creationId xmlns:p14="http://schemas.microsoft.com/office/powerpoint/2010/main" val="2905857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Operating_system"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www.webopedia.com/TERM/E/EPROM.html" TargetMode="External"/><Relationship Id="rId4" Type="http://schemas.openxmlformats.org/officeDocument/2006/relationships/hyperlink" Target="http://www.webopedia.com/TERM/P/PROM.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In this course, we will learn about the basics components of computer and how they interact </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Organization of a processor</a:t>
            </a:r>
          </a:p>
          <a:p>
            <a:endParaRPr lang="en-IN" dirty="0"/>
          </a:p>
        </p:txBody>
      </p:sp>
      <p:sp>
        <p:nvSpPr>
          <p:cNvPr id="4" name="Slide Number Placeholder 3"/>
          <p:cNvSpPr>
            <a:spLocks noGrp="1"/>
          </p:cNvSpPr>
          <p:nvPr>
            <p:ph type="sldNum" sz="quarter" idx="10"/>
          </p:nvPr>
        </p:nvSpPr>
        <p:spPr/>
        <p:txBody>
          <a:bodyPr/>
          <a:lstStyle/>
          <a:p>
            <a:fld id="{49496C2E-D33F-47D2-B4F3-58C19045B7E1}" type="slidenum">
              <a:rPr lang="en-IN" smtClean="0"/>
              <a:t>4</a:t>
            </a:fld>
            <a:endParaRPr lang="en-IN"/>
          </a:p>
        </p:txBody>
      </p:sp>
    </p:spTree>
    <p:extLst>
      <p:ext uri="{BB962C8B-B14F-4D97-AF65-F5344CB8AC3E}">
        <p14:creationId xmlns:p14="http://schemas.microsoft.com/office/powerpoint/2010/main" val="147136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Classes of Computers</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•Personal computers</a:t>
            </a:r>
          </a:p>
          <a:p>
            <a:r>
              <a:rPr lang="en-IN" sz="1200" b="0" i="0" u="none" strike="noStrike" kern="1200" baseline="0" dirty="0" smtClean="0">
                <a:solidFill>
                  <a:schemeClr val="tx1"/>
                </a:solidFill>
                <a:latin typeface="+mn-lt"/>
                <a:ea typeface="+mn-ea"/>
                <a:cs typeface="+mn-cs"/>
              </a:rPr>
              <a:t>–General purpose, variety of software</a:t>
            </a:r>
          </a:p>
          <a:p>
            <a:r>
              <a:rPr lang="en-IN" sz="1200" b="0" i="0" u="none" strike="noStrike" kern="1200" baseline="0" dirty="0" smtClean="0">
                <a:solidFill>
                  <a:schemeClr val="tx1"/>
                </a:solidFill>
                <a:latin typeface="+mn-lt"/>
                <a:ea typeface="+mn-ea"/>
                <a:cs typeface="+mn-cs"/>
              </a:rPr>
              <a:t>–Subject to cost/performance </a:t>
            </a:r>
            <a:r>
              <a:rPr lang="en-IN" sz="1200" b="0" i="0" u="none" strike="noStrike" kern="1200" baseline="0" dirty="0" err="1" smtClean="0">
                <a:solidFill>
                  <a:schemeClr val="tx1"/>
                </a:solidFill>
                <a:latin typeface="+mn-lt"/>
                <a:ea typeface="+mn-ea"/>
                <a:cs typeface="+mn-cs"/>
              </a:rPr>
              <a:t>tradeoff</a:t>
            </a:r>
            <a:endParaRPr lang="en-IN" sz="1200" b="0" i="0" u="none" strike="noStrike" kern="1200" baseline="0" dirty="0" smtClean="0">
              <a:solidFill>
                <a:schemeClr val="tx1"/>
              </a:solidFill>
              <a:latin typeface="+mn-lt"/>
              <a:ea typeface="+mn-ea"/>
              <a:cs typeface="+mn-cs"/>
            </a:endParaRP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•Server computers</a:t>
            </a:r>
          </a:p>
          <a:p>
            <a:r>
              <a:rPr lang="en-IN" sz="1200" b="0" i="0" u="none" strike="noStrike" kern="1200" baseline="0" dirty="0" smtClean="0">
                <a:solidFill>
                  <a:schemeClr val="tx1"/>
                </a:solidFill>
                <a:latin typeface="+mn-lt"/>
                <a:ea typeface="+mn-ea"/>
                <a:cs typeface="+mn-cs"/>
              </a:rPr>
              <a:t>–Network based</a:t>
            </a:r>
          </a:p>
          <a:p>
            <a:r>
              <a:rPr lang="en-IN" sz="1200" b="0" i="0" u="none" strike="noStrike" kern="1200" baseline="0" dirty="0" smtClean="0">
                <a:solidFill>
                  <a:schemeClr val="tx1"/>
                </a:solidFill>
                <a:latin typeface="+mn-lt"/>
                <a:ea typeface="+mn-ea"/>
                <a:cs typeface="+mn-cs"/>
              </a:rPr>
              <a:t>–High capacity, performance, reliability</a:t>
            </a:r>
          </a:p>
          <a:p>
            <a:r>
              <a:rPr lang="en-IN" sz="1200" b="0" i="0" u="none" strike="noStrike" kern="1200" baseline="0" dirty="0" smtClean="0">
                <a:solidFill>
                  <a:schemeClr val="tx1"/>
                </a:solidFill>
                <a:latin typeface="+mn-lt"/>
                <a:ea typeface="+mn-ea"/>
                <a:cs typeface="+mn-cs"/>
              </a:rPr>
              <a:t>–Range from small servers to building sized</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•Supercomputers</a:t>
            </a:r>
          </a:p>
          <a:p>
            <a:r>
              <a:rPr lang="en-IN" sz="1200" b="0" i="0" u="none" strike="noStrike" kern="1200" baseline="0" dirty="0" smtClean="0">
                <a:solidFill>
                  <a:schemeClr val="tx1"/>
                </a:solidFill>
                <a:latin typeface="+mn-lt"/>
                <a:ea typeface="+mn-ea"/>
                <a:cs typeface="+mn-cs"/>
              </a:rPr>
              <a:t>–High-end scientific and engineering calculations</a:t>
            </a:r>
          </a:p>
          <a:p>
            <a:r>
              <a:rPr lang="en-IN" sz="1200" b="0" i="0" u="none" strike="noStrike" kern="1200" baseline="0" dirty="0" smtClean="0">
                <a:solidFill>
                  <a:schemeClr val="tx1"/>
                </a:solidFill>
                <a:latin typeface="+mn-lt"/>
                <a:ea typeface="+mn-ea"/>
                <a:cs typeface="+mn-cs"/>
              </a:rPr>
              <a:t>–Highest capability but represent a small fraction of the overall computer market</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•Embedded computers</a:t>
            </a:r>
          </a:p>
          <a:p>
            <a:r>
              <a:rPr lang="en-IN" sz="1200" b="0" i="0" u="none" strike="noStrike" kern="1200" baseline="0" dirty="0" smtClean="0">
                <a:solidFill>
                  <a:schemeClr val="tx1"/>
                </a:solidFill>
                <a:latin typeface="+mn-lt"/>
                <a:ea typeface="+mn-ea"/>
                <a:cs typeface="+mn-cs"/>
              </a:rPr>
              <a:t>–Hidden as components of systems</a:t>
            </a:r>
          </a:p>
          <a:p>
            <a:r>
              <a:rPr lang="en-IN" sz="1200" b="0" i="0" u="none" strike="noStrike" kern="1200" baseline="0" dirty="0" smtClean="0">
                <a:solidFill>
                  <a:schemeClr val="tx1"/>
                </a:solidFill>
                <a:latin typeface="+mn-lt"/>
                <a:ea typeface="+mn-ea"/>
                <a:cs typeface="+mn-cs"/>
              </a:rPr>
              <a:t>–Stringent power/performance/cost constraints</a:t>
            </a:r>
          </a:p>
          <a:p>
            <a:endParaRPr lang="en-IN" dirty="0"/>
          </a:p>
        </p:txBody>
      </p:sp>
      <p:sp>
        <p:nvSpPr>
          <p:cNvPr id="4" name="Slide Number Placeholder 3"/>
          <p:cNvSpPr>
            <a:spLocks noGrp="1"/>
          </p:cNvSpPr>
          <p:nvPr>
            <p:ph type="sldNum" sz="quarter" idx="10"/>
          </p:nvPr>
        </p:nvSpPr>
        <p:spPr/>
        <p:txBody>
          <a:bodyPr/>
          <a:lstStyle/>
          <a:p>
            <a:fld id="{49496C2E-D33F-47D2-B4F3-58C19045B7E1}" type="slidenum">
              <a:rPr lang="en-IN" smtClean="0"/>
              <a:t>7</a:t>
            </a:fld>
            <a:endParaRPr lang="en-IN"/>
          </a:p>
        </p:txBody>
      </p:sp>
    </p:spTree>
    <p:extLst>
      <p:ext uri="{BB962C8B-B14F-4D97-AF65-F5344CB8AC3E}">
        <p14:creationId xmlns:p14="http://schemas.microsoft.com/office/powerpoint/2010/main" val="1330726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9496C2E-D33F-47D2-B4F3-58C19045B7E1}" type="slidenum">
              <a:rPr lang="en-IN" smtClean="0"/>
              <a:t>8</a:t>
            </a:fld>
            <a:endParaRPr lang="en-IN"/>
          </a:p>
        </p:txBody>
      </p:sp>
    </p:spTree>
    <p:extLst>
      <p:ext uri="{BB962C8B-B14F-4D97-AF65-F5344CB8AC3E}">
        <p14:creationId xmlns:p14="http://schemas.microsoft.com/office/powerpoint/2010/main" val="405551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 we don’t know the internal computer parts, what are their functions and characteristics , how they interact etc. …. We will never be able to measure and improve the above metrics</a:t>
            </a:r>
            <a:endParaRPr lang="en-IN" dirty="0"/>
          </a:p>
        </p:txBody>
      </p:sp>
      <p:sp>
        <p:nvSpPr>
          <p:cNvPr id="4" name="Slide Number Placeholder 3"/>
          <p:cNvSpPr>
            <a:spLocks noGrp="1"/>
          </p:cNvSpPr>
          <p:nvPr>
            <p:ph type="sldNum" sz="quarter" idx="10"/>
          </p:nvPr>
        </p:nvSpPr>
        <p:spPr/>
        <p:txBody>
          <a:bodyPr/>
          <a:lstStyle/>
          <a:p>
            <a:fld id="{49496C2E-D33F-47D2-B4F3-58C19045B7E1}" type="slidenum">
              <a:rPr lang="en-IN" smtClean="0"/>
              <a:t>12</a:t>
            </a:fld>
            <a:endParaRPr lang="en-IN"/>
          </a:p>
        </p:txBody>
      </p:sp>
    </p:spTree>
    <p:extLst>
      <p:ext uri="{BB962C8B-B14F-4D97-AF65-F5344CB8AC3E}">
        <p14:creationId xmlns:p14="http://schemas.microsoft.com/office/powerpoint/2010/main" val="2753852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basic functional units of computer are made of electronics circuit and it works with electrical signal. We provide input to the computer in form of electrical signal and get the output in form of electrical signal.</a:t>
            </a:r>
            <a:endParaRPr lang="en-IN" dirty="0"/>
          </a:p>
        </p:txBody>
      </p:sp>
      <p:sp>
        <p:nvSpPr>
          <p:cNvPr id="4" name="Slide Number Placeholder 3"/>
          <p:cNvSpPr>
            <a:spLocks noGrp="1"/>
          </p:cNvSpPr>
          <p:nvPr>
            <p:ph type="sldNum" sz="quarter" idx="10"/>
          </p:nvPr>
        </p:nvSpPr>
        <p:spPr/>
        <p:txBody>
          <a:bodyPr/>
          <a:lstStyle/>
          <a:p>
            <a:fld id="{49496C2E-D33F-47D2-B4F3-58C19045B7E1}" type="slidenum">
              <a:rPr lang="en-IN" smtClean="0"/>
              <a:t>14</a:t>
            </a:fld>
            <a:endParaRPr lang="en-IN"/>
          </a:p>
        </p:txBody>
      </p:sp>
    </p:spTree>
    <p:extLst>
      <p:ext uri="{BB962C8B-B14F-4D97-AF65-F5344CB8AC3E}">
        <p14:creationId xmlns:p14="http://schemas.microsoft.com/office/powerpoint/2010/main" val="1696937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496C2E-D33F-47D2-B4F3-58C19045B7E1}" type="slidenum">
              <a:rPr lang="en-IN" smtClean="0"/>
              <a:t>15</a:t>
            </a:fld>
            <a:endParaRPr lang="en-IN"/>
          </a:p>
        </p:txBody>
      </p:sp>
    </p:spTree>
    <p:extLst>
      <p:ext uri="{BB962C8B-B14F-4D97-AF65-F5344CB8AC3E}">
        <p14:creationId xmlns:p14="http://schemas.microsoft.com/office/powerpoint/2010/main" val="3501926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usually refers to the process of loading the basic software into the memory of a computer after power-on or general reset, especially the </a:t>
            </a:r>
            <a:r>
              <a:rPr lang="en-IN" sz="1200" b="0" i="0" u="none" strike="noStrike" kern="1200" dirty="0" smtClean="0">
                <a:solidFill>
                  <a:schemeClr val="tx1"/>
                </a:solidFill>
                <a:effectLst/>
                <a:latin typeface="+mn-lt"/>
                <a:ea typeface="+mn-ea"/>
                <a:cs typeface="+mn-cs"/>
                <a:hlinkClick r:id="rId3" tooltip="Operating system"/>
              </a:rPr>
              <a:t>operating system</a:t>
            </a:r>
            <a:r>
              <a:rPr lang="en-IN" sz="1200" b="0" i="0" kern="1200" dirty="0" smtClean="0">
                <a:solidFill>
                  <a:schemeClr val="tx1"/>
                </a:solidFill>
                <a:effectLst/>
                <a:latin typeface="+mn-lt"/>
                <a:ea typeface="+mn-ea"/>
                <a:cs typeface="+mn-cs"/>
              </a:rPr>
              <a:t> which will then take care of loading other software as needed.</a:t>
            </a:r>
          </a:p>
          <a:p>
            <a:endParaRPr lang="en-IN" sz="1200" b="0" i="0" kern="1200" dirty="0" smtClean="0">
              <a:solidFill>
                <a:schemeClr val="tx1"/>
              </a:solidFill>
              <a:effectLst/>
              <a:latin typeface="+mn-lt"/>
              <a:ea typeface="+mn-ea"/>
              <a:cs typeface="+mn-cs"/>
            </a:endParaRPr>
          </a:p>
          <a:p>
            <a:r>
              <a:rPr lang="en-IN" sz="1200" b="0" i="0" kern="1200" dirty="0" err="1" smtClean="0">
                <a:solidFill>
                  <a:schemeClr val="tx1"/>
                </a:solidFill>
                <a:effectLst/>
                <a:latin typeface="+mn-lt"/>
                <a:ea typeface="+mn-ea"/>
                <a:cs typeface="+mn-cs"/>
              </a:rPr>
              <a:t>ncluding</a:t>
            </a:r>
            <a:r>
              <a:rPr lang="en-IN" sz="1200" b="0" i="0" kern="1200" dirty="0" smtClean="0">
                <a:solidFill>
                  <a:schemeClr val="tx1"/>
                </a:solidFill>
                <a:effectLst/>
                <a:latin typeface="+mn-lt"/>
                <a:ea typeface="+mn-ea"/>
                <a:cs typeface="+mn-cs"/>
              </a:rPr>
              <a:t> </a:t>
            </a:r>
            <a:r>
              <a:rPr lang="en-IN" sz="1200" b="0" i="0" u="none" strike="noStrike" kern="1200" dirty="0" smtClean="0">
                <a:solidFill>
                  <a:schemeClr val="tx1"/>
                </a:solidFill>
                <a:effectLst/>
                <a:latin typeface="+mn-lt"/>
                <a:ea typeface="+mn-ea"/>
                <a:cs typeface="+mn-cs"/>
                <a:hlinkClick r:id="rId4"/>
              </a:rPr>
              <a:t>PROM</a:t>
            </a:r>
            <a:r>
              <a:rPr lang="en-IN" sz="1200" b="0" i="0" kern="1200" dirty="0" smtClean="0">
                <a:solidFill>
                  <a:schemeClr val="tx1"/>
                </a:solidFill>
                <a:effectLst/>
                <a:latin typeface="+mn-lt"/>
                <a:ea typeface="+mn-ea"/>
                <a:cs typeface="+mn-cs"/>
              </a:rPr>
              <a:t> (programmable read-only memory) that is manufactured as blank memory (e.g. a CD-ROM) and </a:t>
            </a:r>
            <a:r>
              <a:rPr lang="en-IN" sz="1200" b="0" i="0" u="none" strike="noStrike" kern="1200" dirty="0" smtClean="0">
                <a:solidFill>
                  <a:schemeClr val="tx1"/>
                </a:solidFill>
                <a:effectLst/>
                <a:latin typeface="+mn-lt"/>
                <a:ea typeface="+mn-ea"/>
                <a:cs typeface="+mn-cs"/>
                <a:hlinkClick r:id="rId5"/>
              </a:rPr>
              <a:t>EPROM</a:t>
            </a:r>
            <a:r>
              <a:rPr lang="en-IN" sz="1200" b="0" i="0" kern="1200" dirty="0" smtClean="0">
                <a:solidFill>
                  <a:schemeClr val="tx1"/>
                </a:solidFill>
                <a:effectLst/>
                <a:latin typeface="+mn-lt"/>
                <a:ea typeface="+mn-ea"/>
                <a:cs typeface="+mn-cs"/>
              </a:rPr>
              <a:t> (erasable programmable read-only memory).</a:t>
            </a:r>
          </a:p>
        </p:txBody>
      </p:sp>
      <p:sp>
        <p:nvSpPr>
          <p:cNvPr id="4" name="Slide Number Placeholder 3"/>
          <p:cNvSpPr>
            <a:spLocks noGrp="1"/>
          </p:cNvSpPr>
          <p:nvPr>
            <p:ph type="sldNum" sz="quarter" idx="10"/>
          </p:nvPr>
        </p:nvSpPr>
        <p:spPr/>
        <p:txBody>
          <a:bodyPr/>
          <a:lstStyle/>
          <a:p>
            <a:fld id="{49496C2E-D33F-47D2-B4F3-58C19045B7E1}" type="slidenum">
              <a:rPr lang="en-IN" smtClean="0"/>
              <a:t>29</a:t>
            </a:fld>
            <a:endParaRPr lang="en-IN"/>
          </a:p>
        </p:txBody>
      </p:sp>
    </p:spTree>
    <p:extLst>
      <p:ext uri="{BB962C8B-B14F-4D97-AF65-F5344CB8AC3E}">
        <p14:creationId xmlns:p14="http://schemas.microsoft.com/office/powerpoint/2010/main" val="291064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BD3EF0-B402-40D7-8CC0-8C377FDF69E7}" type="datetimeFigureOut">
              <a:rPr lang="en-IN" smtClean="0"/>
              <a:t>09-01-2018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B752C-8A41-47CC-B10F-99274184E41A}" type="slidenum">
              <a:rPr lang="en-IN" smtClean="0"/>
              <a:t>‹#›</a:t>
            </a:fld>
            <a:endParaRPr lang="en-IN"/>
          </a:p>
        </p:txBody>
      </p:sp>
    </p:spTree>
    <p:extLst>
      <p:ext uri="{BB962C8B-B14F-4D97-AF65-F5344CB8AC3E}">
        <p14:creationId xmlns:p14="http://schemas.microsoft.com/office/powerpoint/2010/main" val="271071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BD3EF0-B402-40D7-8CC0-8C377FDF69E7}" type="datetimeFigureOut">
              <a:rPr lang="en-IN" smtClean="0"/>
              <a:t>09-01-2018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B752C-8A41-47CC-B10F-99274184E41A}" type="slidenum">
              <a:rPr lang="en-IN" smtClean="0"/>
              <a:t>‹#›</a:t>
            </a:fld>
            <a:endParaRPr lang="en-IN"/>
          </a:p>
        </p:txBody>
      </p:sp>
    </p:spTree>
    <p:extLst>
      <p:ext uri="{BB962C8B-B14F-4D97-AF65-F5344CB8AC3E}">
        <p14:creationId xmlns:p14="http://schemas.microsoft.com/office/powerpoint/2010/main" val="277276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BD3EF0-B402-40D7-8CC0-8C377FDF69E7}" type="datetimeFigureOut">
              <a:rPr lang="en-IN" smtClean="0"/>
              <a:t>09-01-2018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B752C-8A41-47CC-B10F-99274184E41A}" type="slidenum">
              <a:rPr lang="en-IN" smtClean="0"/>
              <a:t>‹#›</a:t>
            </a:fld>
            <a:endParaRPr lang="en-IN"/>
          </a:p>
        </p:txBody>
      </p:sp>
    </p:spTree>
    <p:extLst>
      <p:ext uri="{BB962C8B-B14F-4D97-AF65-F5344CB8AC3E}">
        <p14:creationId xmlns:p14="http://schemas.microsoft.com/office/powerpoint/2010/main" val="667540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BD3EF0-B402-40D7-8CC0-8C377FDF69E7}" type="datetimeFigureOut">
              <a:rPr lang="en-IN" smtClean="0"/>
              <a:t>09-01-2018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B752C-8A41-47CC-B10F-99274184E41A}" type="slidenum">
              <a:rPr lang="en-IN" smtClean="0"/>
              <a:t>‹#›</a:t>
            </a:fld>
            <a:endParaRPr lang="en-IN"/>
          </a:p>
        </p:txBody>
      </p:sp>
    </p:spTree>
    <p:extLst>
      <p:ext uri="{BB962C8B-B14F-4D97-AF65-F5344CB8AC3E}">
        <p14:creationId xmlns:p14="http://schemas.microsoft.com/office/powerpoint/2010/main" val="186056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BD3EF0-B402-40D7-8CC0-8C377FDF69E7}" type="datetimeFigureOut">
              <a:rPr lang="en-IN" smtClean="0"/>
              <a:t>09-01-2018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B752C-8A41-47CC-B10F-99274184E41A}" type="slidenum">
              <a:rPr lang="en-IN" smtClean="0"/>
              <a:t>‹#›</a:t>
            </a:fld>
            <a:endParaRPr lang="en-IN"/>
          </a:p>
        </p:txBody>
      </p:sp>
    </p:spTree>
    <p:extLst>
      <p:ext uri="{BB962C8B-B14F-4D97-AF65-F5344CB8AC3E}">
        <p14:creationId xmlns:p14="http://schemas.microsoft.com/office/powerpoint/2010/main" val="3047493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BD3EF0-B402-40D7-8CC0-8C377FDF69E7}" type="datetimeFigureOut">
              <a:rPr lang="en-IN" smtClean="0"/>
              <a:t>09-01-2018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B752C-8A41-47CC-B10F-99274184E41A}" type="slidenum">
              <a:rPr lang="en-IN" smtClean="0"/>
              <a:t>‹#›</a:t>
            </a:fld>
            <a:endParaRPr lang="en-IN"/>
          </a:p>
        </p:txBody>
      </p:sp>
    </p:spTree>
    <p:extLst>
      <p:ext uri="{BB962C8B-B14F-4D97-AF65-F5344CB8AC3E}">
        <p14:creationId xmlns:p14="http://schemas.microsoft.com/office/powerpoint/2010/main" val="418029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BD3EF0-B402-40D7-8CC0-8C377FDF69E7}" type="datetimeFigureOut">
              <a:rPr lang="en-IN" smtClean="0"/>
              <a:t>09-01-2018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7B752C-8A41-47CC-B10F-99274184E41A}" type="slidenum">
              <a:rPr lang="en-IN" smtClean="0"/>
              <a:t>‹#›</a:t>
            </a:fld>
            <a:endParaRPr lang="en-IN"/>
          </a:p>
        </p:txBody>
      </p:sp>
    </p:spTree>
    <p:extLst>
      <p:ext uri="{BB962C8B-B14F-4D97-AF65-F5344CB8AC3E}">
        <p14:creationId xmlns:p14="http://schemas.microsoft.com/office/powerpoint/2010/main" val="251878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BD3EF0-B402-40D7-8CC0-8C377FDF69E7}" type="datetimeFigureOut">
              <a:rPr lang="en-IN" smtClean="0"/>
              <a:t>09-01-2018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7B752C-8A41-47CC-B10F-99274184E41A}" type="slidenum">
              <a:rPr lang="en-IN" smtClean="0"/>
              <a:t>‹#›</a:t>
            </a:fld>
            <a:endParaRPr lang="en-IN"/>
          </a:p>
        </p:txBody>
      </p:sp>
    </p:spTree>
    <p:extLst>
      <p:ext uri="{BB962C8B-B14F-4D97-AF65-F5344CB8AC3E}">
        <p14:creationId xmlns:p14="http://schemas.microsoft.com/office/powerpoint/2010/main" val="241991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D3EF0-B402-40D7-8CC0-8C377FDF69E7}" type="datetimeFigureOut">
              <a:rPr lang="en-IN" smtClean="0"/>
              <a:t>09-01-2018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7B752C-8A41-47CC-B10F-99274184E41A}" type="slidenum">
              <a:rPr lang="en-IN" smtClean="0"/>
              <a:t>‹#›</a:t>
            </a:fld>
            <a:endParaRPr lang="en-IN"/>
          </a:p>
        </p:txBody>
      </p:sp>
    </p:spTree>
    <p:extLst>
      <p:ext uri="{BB962C8B-B14F-4D97-AF65-F5344CB8AC3E}">
        <p14:creationId xmlns:p14="http://schemas.microsoft.com/office/powerpoint/2010/main" val="47145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D3EF0-B402-40D7-8CC0-8C377FDF69E7}" type="datetimeFigureOut">
              <a:rPr lang="en-IN" smtClean="0"/>
              <a:t>09-01-2018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B752C-8A41-47CC-B10F-99274184E41A}" type="slidenum">
              <a:rPr lang="en-IN" smtClean="0"/>
              <a:t>‹#›</a:t>
            </a:fld>
            <a:endParaRPr lang="en-IN"/>
          </a:p>
        </p:txBody>
      </p:sp>
    </p:spTree>
    <p:extLst>
      <p:ext uri="{BB962C8B-B14F-4D97-AF65-F5344CB8AC3E}">
        <p14:creationId xmlns:p14="http://schemas.microsoft.com/office/powerpoint/2010/main" val="215944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D3EF0-B402-40D7-8CC0-8C377FDF69E7}" type="datetimeFigureOut">
              <a:rPr lang="en-IN" smtClean="0"/>
              <a:t>09-01-2018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B752C-8A41-47CC-B10F-99274184E41A}" type="slidenum">
              <a:rPr lang="en-IN" smtClean="0"/>
              <a:t>‹#›</a:t>
            </a:fld>
            <a:endParaRPr lang="en-IN"/>
          </a:p>
        </p:txBody>
      </p:sp>
    </p:spTree>
    <p:extLst>
      <p:ext uri="{BB962C8B-B14F-4D97-AF65-F5344CB8AC3E}">
        <p14:creationId xmlns:p14="http://schemas.microsoft.com/office/powerpoint/2010/main" val="234073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D3EF0-B402-40D7-8CC0-8C377FDF69E7}" type="datetimeFigureOut">
              <a:rPr lang="en-IN" smtClean="0"/>
              <a:t>09-01-2018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B752C-8A41-47CC-B10F-99274184E41A}" type="slidenum">
              <a:rPr lang="en-IN" smtClean="0"/>
              <a:t>‹#›</a:t>
            </a:fld>
            <a:endParaRPr lang="en-IN"/>
          </a:p>
        </p:txBody>
      </p:sp>
    </p:spTree>
    <p:extLst>
      <p:ext uri="{BB962C8B-B14F-4D97-AF65-F5344CB8AC3E}">
        <p14:creationId xmlns:p14="http://schemas.microsoft.com/office/powerpoint/2010/main" val="1403773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chemeClr val="accent1">
                    <a:lumMod val="75000"/>
                  </a:schemeClr>
                </a:solidFill>
                <a:latin typeface="Baskerville Old Face" panose="02020602080505020303" pitchFamily="18" charset="0"/>
              </a:rPr>
              <a:t>Computer Organization</a:t>
            </a:r>
            <a:endParaRPr lang="en-IN" dirty="0"/>
          </a:p>
        </p:txBody>
      </p:sp>
      <p:sp>
        <p:nvSpPr>
          <p:cNvPr id="3" name="Subtitle 2"/>
          <p:cNvSpPr>
            <a:spLocks noGrp="1"/>
          </p:cNvSpPr>
          <p:nvPr>
            <p:ph type="subTitle" idx="1"/>
          </p:nvPr>
        </p:nvSpPr>
        <p:spPr/>
        <p:txBody>
          <a:bodyPr/>
          <a:lstStyle/>
          <a:p>
            <a:r>
              <a:rPr lang="en-IN" dirty="0" err="1" smtClean="0"/>
              <a:t>Mohona</a:t>
            </a:r>
            <a:r>
              <a:rPr lang="en-IN" dirty="0" smtClean="0"/>
              <a:t> Ghosh</a:t>
            </a:r>
            <a:endParaRPr lang="en-IN" dirty="0"/>
          </a:p>
        </p:txBody>
      </p:sp>
    </p:spTree>
    <p:extLst>
      <p:ext uri="{BB962C8B-B14F-4D97-AF65-F5344CB8AC3E}">
        <p14:creationId xmlns:p14="http://schemas.microsoft.com/office/powerpoint/2010/main" val="1931277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solidFill>
                  <a:srgbClr val="C00000"/>
                </a:solidFill>
              </a:rPr>
              <a:t>Computer Architecture vs. Computer Organization</a:t>
            </a:r>
            <a:endParaRPr lang="en-IN" sz="4000" dirty="0"/>
          </a:p>
        </p:txBody>
      </p:sp>
      <p:sp>
        <p:nvSpPr>
          <p:cNvPr id="3" name="Content Placeholder 2"/>
          <p:cNvSpPr>
            <a:spLocks noGrp="1"/>
          </p:cNvSpPr>
          <p:nvPr>
            <p:ph idx="1"/>
          </p:nvPr>
        </p:nvSpPr>
        <p:spPr>
          <a:xfrm>
            <a:off x="838200" y="1825625"/>
            <a:ext cx="11353800" cy="4875964"/>
          </a:xfrm>
        </p:spPr>
        <p:txBody>
          <a:bodyPr>
            <a:normAutofit fontScale="92500" lnSpcReduction="10000"/>
          </a:bodyPr>
          <a:lstStyle/>
          <a:p>
            <a:pPr marL="0" indent="0">
              <a:buNone/>
            </a:pPr>
            <a:r>
              <a:rPr lang="en-IN" dirty="0" smtClean="0">
                <a:solidFill>
                  <a:srgbClr val="0070C0"/>
                </a:solidFill>
              </a:rPr>
              <a:t>Computer Organization</a:t>
            </a:r>
          </a:p>
          <a:p>
            <a:r>
              <a:rPr lang="en-IN" dirty="0" smtClean="0"/>
              <a:t>Focus on how </a:t>
            </a:r>
            <a:r>
              <a:rPr lang="en-IN" dirty="0"/>
              <a:t>the internal operational units are organized and will interact with each other to execute a </a:t>
            </a:r>
            <a:r>
              <a:rPr lang="en-IN" dirty="0" smtClean="0"/>
              <a:t>functionality</a:t>
            </a:r>
          </a:p>
          <a:p>
            <a:r>
              <a:rPr lang="en-IN" dirty="0" smtClean="0"/>
              <a:t>Focus on hardware implementation details transparent to the programmer</a:t>
            </a:r>
          </a:p>
          <a:p>
            <a:pPr marL="0" indent="0">
              <a:buNone/>
            </a:pPr>
            <a:endParaRPr lang="en-IN" dirty="0" smtClean="0"/>
          </a:p>
          <a:p>
            <a:pPr marL="0" indent="0">
              <a:buNone/>
            </a:pPr>
            <a:r>
              <a:rPr lang="en-IN" dirty="0" smtClean="0">
                <a:solidFill>
                  <a:srgbClr val="0070C0"/>
                </a:solidFill>
              </a:rPr>
              <a:t>Computer Architecture</a:t>
            </a:r>
          </a:p>
          <a:p>
            <a:r>
              <a:rPr lang="en-IN" dirty="0"/>
              <a:t>S</a:t>
            </a:r>
            <a:r>
              <a:rPr lang="en-IN" dirty="0" smtClean="0"/>
              <a:t>et </a:t>
            </a:r>
            <a:r>
              <a:rPr lang="en-IN" dirty="0"/>
              <a:t>of rules and methods that describe the functionality, </a:t>
            </a:r>
            <a:r>
              <a:rPr lang="en-IN" dirty="0" smtClean="0"/>
              <a:t>capabilities </a:t>
            </a:r>
            <a:r>
              <a:rPr lang="en-IN" dirty="0"/>
              <a:t>and </a:t>
            </a:r>
            <a:r>
              <a:rPr lang="en-IN" dirty="0" smtClean="0"/>
              <a:t>programming model </a:t>
            </a:r>
            <a:r>
              <a:rPr lang="en-IN" dirty="0"/>
              <a:t>of computer systems</a:t>
            </a:r>
            <a:endParaRPr lang="en-IN" dirty="0">
              <a:solidFill>
                <a:srgbClr val="0070C0"/>
              </a:solidFill>
            </a:endParaRPr>
          </a:p>
          <a:p>
            <a:r>
              <a:rPr lang="en-IN" dirty="0"/>
              <a:t>Logical aspects of system implementation as seen by the programmer</a:t>
            </a:r>
          </a:p>
          <a:p>
            <a:r>
              <a:rPr lang="en-IN" dirty="0"/>
              <a:t>E.g., Instruction set architecture (RISC, CISC etc.), no. of bits used for processing (X86 – 32 bit, X64 - 64 bits or 8-bit microprocessor) </a:t>
            </a:r>
            <a:r>
              <a:rPr lang="en-IN" dirty="0" smtClean="0"/>
              <a:t>, pipelined </a:t>
            </a:r>
            <a:r>
              <a:rPr lang="en-IN" dirty="0" err="1" smtClean="0"/>
              <a:t>vs</a:t>
            </a:r>
            <a:r>
              <a:rPr lang="en-IN" dirty="0" smtClean="0"/>
              <a:t> sequential architecture etc</a:t>
            </a:r>
            <a:r>
              <a:rPr lang="en-IN" dirty="0"/>
              <a:t>.</a:t>
            </a:r>
          </a:p>
          <a:p>
            <a:endParaRPr lang="en-IN" dirty="0" smtClean="0"/>
          </a:p>
          <a:p>
            <a:endParaRPr lang="en-IN" dirty="0" smtClean="0"/>
          </a:p>
          <a:p>
            <a:endParaRPr lang="en-IN" dirty="0"/>
          </a:p>
        </p:txBody>
      </p:sp>
    </p:spTree>
    <p:extLst>
      <p:ext uri="{BB962C8B-B14F-4D97-AF65-F5344CB8AC3E}">
        <p14:creationId xmlns:p14="http://schemas.microsoft.com/office/powerpoint/2010/main" val="27444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solidFill>
                  <a:srgbClr val="C00000"/>
                </a:solidFill>
              </a:rPr>
              <a:t>Computer Architecture vs. Computer Organization</a:t>
            </a:r>
            <a:endParaRPr lang="en-IN" sz="4000" dirty="0"/>
          </a:p>
        </p:txBody>
      </p:sp>
      <p:sp>
        <p:nvSpPr>
          <p:cNvPr id="3" name="Content Placeholder 2"/>
          <p:cNvSpPr>
            <a:spLocks noGrp="1"/>
          </p:cNvSpPr>
          <p:nvPr>
            <p:ph idx="1"/>
          </p:nvPr>
        </p:nvSpPr>
        <p:spPr>
          <a:xfrm>
            <a:off x="838200" y="1825625"/>
            <a:ext cx="11353800" cy="4875964"/>
          </a:xfrm>
        </p:spPr>
        <p:txBody>
          <a:bodyPr>
            <a:normAutofit/>
          </a:bodyPr>
          <a:lstStyle/>
          <a:p>
            <a:r>
              <a:rPr lang="en-IN" dirty="0" smtClean="0"/>
              <a:t>E.g., Architectural decision – To have a multiplication functionality</a:t>
            </a:r>
          </a:p>
          <a:p>
            <a:pPr marL="0" indent="0">
              <a:buNone/>
            </a:pPr>
            <a:r>
              <a:rPr lang="en-IN" dirty="0"/>
              <a:t> </a:t>
            </a:r>
            <a:r>
              <a:rPr lang="en-IN" dirty="0" smtClean="0"/>
              <a:t>          Organizational decision – To implement a special multiply unit or </a:t>
            </a:r>
          </a:p>
          <a:p>
            <a:pPr marL="0" indent="0">
              <a:buNone/>
            </a:pPr>
            <a:r>
              <a:rPr lang="en-IN" dirty="0"/>
              <a:t> </a:t>
            </a:r>
            <a:r>
              <a:rPr lang="en-IN" dirty="0" smtClean="0"/>
              <a:t>                                                        repeatedly use the add  unit</a:t>
            </a:r>
          </a:p>
          <a:p>
            <a:r>
              <a:rPr lang="en-IN" dirty="0" smtClean="0"/>
              <a:t>Two computers may have the same architecture but with differences in organization</a:t>
            </a:r>
          </a:p>
          <a:p>
            <a:pPr lvl="1"/>
            <a:r>
              <a:rPr lang="en-IN" dirty="0" smtClean="0"/>
              <a:t>Same program may execute with different speeds</a:t>
            </a:r>
          </a:p>
          <a:p>
            <a:pPr lvl="1"/>
            <a:r>
              <a:rPr lang="en-IN" dirty="0" smtClean="0"/>
              <a:t>E.g., Solid state drive (SSD) vs. Hard disk drive (HDD)</a:t>
            </a:r>
          </a:p>
          <a:p>
            <a:endParaRPr lang="en-IN" dirty="0"/>
          </a:p>
        </p:txBody>
      </p:sp>
    </p:spTree>
    <p:extLst>
      <p:ext uri="{BB962C8B-B14F-4D97-AF65-F5344CB8AC3E}">
        <p14:creationId xmlns:p14="http://schemas.microsoft.com/office/powerpoint/2010/main" val="357026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rgbClr val="C00000"/>
                </a:solidFill>
              </a:rPr>
              <a:t>Why Computer Organization ?</a:t>
            </a:r>
            <a:endParaRPr lang="en-IN" dirty="0"/>
          </a:p>
        </p:txBody>
      </p:sp>
      <p:sp>
        <p:nvSpPr>
          <p:cNvPr id="3" name="Content Placeholder 2"/>
          <p:cNvSpPr>
            <a:spLocks noGrp="1"/>
          </p:cNvSpPr>
          <p:nvPr>
            <p:ph idx="1"/>
          </p:nvPr>
        </p:nvSpPr>
        <p:spPr>
          <a:xfrm>
            <a:off x="838200" y="1443488"/>
            <a:ext cx="11089943" cy="5230268"/>
          </a:xfrm>
        </p:spPr>
        <p:txBody>
          <a:bodyPr>
            <a:normAutofit/>
          </a:bodyPr>
          <a:lstStyle/>
          <a:p>
            <a:r>
              <a:rPr lang="en-IN" dirty="0" smtClean="0"/>
              <a:t>Computers are omnipresent </a:t>
            </a:r>
          </a:p>
          <a:p>
            <a:pPr lvl="1"/>
            <a:r>
              <a:rPr lang="en-IN" dirty="0" smtClean="0"/>
              <a:t>Performance is the buzzword !!</a:t>
            </a:r>
            <a:endParaRPr lang="en-IN" dirty="0"/>
          </a:p>
          <a:p>
            <a:r>
              <a:rPr lang="en-IN" dirty="0"/>
              <a:t>Performance</a:t>
            </a:r>
          </a:p>
          <a:p>
            <a:pPr lvl="1"/>
            <a:r>
              <a:rPr lang="en-IN" dirty="0" smtClean="0"/>
              <a:t>Speed, Memory, Power, Cost, Time </a:t>
            </a:r>
            <a:r>
              <a:rPr lang="en-IN" dirty="0"/>
              <a:t>to </a:t>
            </a:r>
            <a:r>
              <a:rPr lang="en-IN" dirty="0" smtClean="0"/>
              <a:t>Market </a:t>
            </a:r>
          </a:p>
          <a:p>
            <a:pPr lvl="1"/>
            <a:r>
              <a:rPr lang="en-IN" dirty="0" smtClean="0"/>
              <a:t>Evaluate (benchmark) computer system performance</a:t>
            </a:r>
          </a:p>
          <a:p>
            <a:pPr lvl="1"/>
            <a:r>
              <a:rPr lang="en-IN" dirty="0" smtClean="0"/>
              <a:t>Understand time, memory, space </a:t>
            </a:r>
            <a:r>
              <a:rPr lang="en-IN" dirty="0" err="1" smtClean="0"/>
              <a:t>tradeoffs</a:t>
            </a:r>
            <a:endParaRPr lang="en-IN" dirty="0"/>
          </a:p>
          <a:p>
            <a:r>
              <a:rPr lang="en-IN" dirty="0" smtClean="0"/>
              <a:t>Optimization of program behaviour</a:t>
            </a:r>
          </a:p>
          <a:p>
            <a:pPr lvl="1"/>
            <a:r>
              <a:rPr lang="en-IN" dirty="0" smtClean="0"/>
              <a:t>Design better programs such as compilers, operating systems and device drivers</a:t>
            </a:r>
          </a:p>
          <a:p>
            <a:r>
              <a:rPr lang="en-IN" dirty="0" smtClean="0"/>
              <a:t>Make novel applications feasible</a:t>
            </a:r>
          </a:p>
          <a:p>
            <a:pPr lvl="1"/>
            <a:r>
              <a:rPr lang="en-IN" dirty="0" smtClean="0"/>
              <a:t>Computers in automobiles</a:t>
            </a:r>
          </a:p>
          <a:p>
            <a:pPr lvl="1"/>
            <a:r>
              <a:rPr lang="en-IN" dirty="0" smtClean="0"/>
              <a:t>Quantum computing</a:t>
            </a:r>
          </a:p>
          <a:p>
            <a:pPr lvl="1"/>
            <a:r>
              <a:rPr lang="en-IN" dirty="0" err="1" smtClean="0"/>
              <a:t>IoT</a:t>
            </a:r>
            <a:r>
              <a:rPr lang="en-IN" dirty="0" smtClean="0"/>
              <a:t> etc.</a:t>
            </a:r>
          </a:p>
          <a:p>
            <a:pPr lvl="1"/>
            <a:endParaRPr lang="en-IN" dirty="0"/>
          </a:p>
          <a:p>
            <a:endParaRPr lang="en-IN" dirty="0"/>
          </a:p>
        </p:txBody>
      </p:sp>
    </p:spTree>
    <p:extLst>
      <p:ext uri="{BB962C8B-B14F-4D97-AF65-F5344CB8AC3E}">
        <p14:creationId xmlns:p14="http://schemas.microsoft.com/office/powerpoint/2010/main" val="449865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466880"/>
            <a:ext cx="10515600" cy="1325563"/>
          </a:xfrm>
        </p:spPr>
        <p:txBody>
          <a:bodyPr/>
          <a:lstStyle/>
          <a:p>
            <a:r>
              <a:rPr lang="en-IN" b="1" u="sng" dirty="0" smtClean="0">
                <a:solidFill>
                  <a:srgbClr val="C00000"/>
                </a:solidFill>
              </a:rPr>
              <a:t>Basic functional units of a computer</a:t>
            </a:r>
            <a:endParaRPr lang="en-IN" dirty="0"/>
          </a:p>
        </p:txBody>
      </p:sp>
    </p:spTree>
    <p:extLst>
      <p:ext uri="{BB962C8B-B14F-4D97-AF65-F5344CB8AC3E}">
        <p14:creationId xmlns:p14="http://schemas.microsoft.com/office/powerpoint/2010/main" val="4264104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rgbClr val="C00000"/>
                </a:solidFill>
              </a:rPr>
              <a:t>Representation of basic information</a:t>
            </a:r>
            <a:endParaRPr lang="en-IN" dirty="0"/>
          </a:p>
        </p:txBody>
      </p:sp>
      <p:sp>
        <p:nvSpPr>
          <p:cNvPr id="3" name="Content Placeholder 2"/>
          <p:cNvSpPr>
            <a:spLocks noGrp="1"/>
          </p:cNvSpPr>
          <p:nvPr>
            <p:ph idx="1"/>
          </p:nvPr>
        </p:nvSpPr>
        <p:spPr/>
        <p:txBody>
          <a:bodyPr/>
          <a:lstStyle/>
          <a:p>
            <a:r>
              <a:rPr lang="en-IN" dirty="0"/>
              <a:t>The basic functional units of computer are made of electronics circuit and it works with electrical </a:t>
            </a:r>
            <a:r>
              <a:rPr lang="en-IN" dirty="0" smtClean="0"/>
              <a:t>signal</a:t>
            </a:r>
          </a:p>
          <a:p>
            <a:pPr lvl="1"/>
            <a:r>
              <a:rPr lang="en-IN" dirty="0" err="1" smtClean="0"/>
              <a:t>Analog</a:t>
            </a:r>
            <a:r>
              <a:rPr lang="en-IN" dirty="0" smtClean="0"/>
              <a:t> signal – Signals are continuous in nature</a:t>
            </a:r>
          </a:p>
          <a:p>
            <a:pPr lvl="1"/>
            <a:r>
              <a:rPr lang="en-IN" dirty="0" smtClean="0"/>
              <a:t>Digital Signal – Signals are discrete in nature</a:t>
            </a:r>
          </a:p>
          <a:p>
            <a:pPr marL="457200" lvl="1" indent="0">
              <a:buNone/>
            </a:pPr>
            <a:endParaRPr lang="en-IN" dirty="0" smtClean="0"/>
          </a:p>
          <a:p>
            <a:r>
              <a:rPr lang="en-IN" dirty="0"/>
              <a:t>In present </a:t>
            </a:r>
            <a:r>
              <a:rPr lang="en-IN" dirty="0" smtClean="0"/>
              <a:t>day, </a:t>
            </a:r>
            <a:r>
              <a:rPr lang="en-IN" dirty="0"/>
              <a:t>most of the computers are digital in nature</a:t>
            </a:r>
            <a:endParaRPr lang="en-IN" dirty="0" smtClean="0"/>
          </a:p>
          <a:p>
            <a:pPr lvl="2"/>
            <a:r>
              <a:rPr lang="en-IN" dirty="0" smtClean="0"/>
              <a:t>High (5V)</a:t>
            </a:r>
          </a:p>
          <a:p>
            <a:pPr lvl="2"/>
            <a:r>
              <a:rPr lang="en-IN" dirty="0" smtClean="0"/>
              <a:t>Low  (0V)</a:t>
            </a:r>
          </a:p>
          <a:p>
            <a:pPr lvl="2"/>
            <a:endParaRPr lang="en-IN"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49966"/>
          <a:stretch/>
        </p:blipFill>
        <p:spPr>
          <a:xfrm>
            <a:off x="2295096" y="5450843"/>
            <a:ext cx="2743205" cy="1059139"/>
          </a:xfrm>
          <a:prstGeom prst="rect">
            <a:avLst/>
          </a:prstGeom>
          <a:ln>
            <a:solidFill>
              <a:schemeClr val="tx1"/>
            </a:solidFill>
          </a:ln>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7777"/>
          <a:stretch/>
        </p:blipFill>
        <p:spPr>
          <a:xfrm>
            <a:off x="7888973" y="5404513"/>
            <a:ext cx="2743205" cy="1105469"/>
          </a:xfrm>
          <a:prstGeom prst="rect">
            <a:avLst/>
          </a:prstGeom>
          <a:ln>
            <a:solidFill>
              <a:schemeClr val="tx1"/>
            </a:solidFill>
          </a:ln>
        </p:spPr>
      </p:pic>
    </p:spTree>
    <p:extLst>
      <p:ext uri="{BB962C8B-B14F-4D97-AF65-F5344CB8AC3E}">
        <p14:creationId xmlns:p14="http://schemas.microsoft.com/office/powerpoint/2010/main" val="1707475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Representation of basic information</a:t>
            </a:r>
            <a:endParaRPr lang="en-IN" dirty="0"/>
          </a:p>
        </p:txBody>
      </p:sp>
      <p:sp>
        <p:nvSpPr>
          <p:cNvPr id="3" name="Content Placeholder 2"/>
          <p:cNvSpPr>
            <a:spLocks noGrp="1"/>
          </p:cNvSpPr>
          <p:nvPr>
            <p:ph idx="1"/>
          </p:nvPr>
        </p:nvSpPr>
        <p:spPr>
          <a:xfrm>
            <a:off x="838200" y="1825624"/>
            <a:ext cx="10953466" cy="4793539"/>
          </a:xfrm>
        </p:spPr>
        <p:txBody>
          <a:bodyPr/>
          <a:lstStyle/>
          <a:p>
            <a:r>
              <a:rPr lang="en-IN" dirty="0" smtClean="0"/>
              <a:t>While understanding </a:t>
            </a:r>
            <a:r>
              <a:rPr lang="en-IN" dirty="0"/>
              <a:t>the working principle of computer, it is always difficult to write or work with 0V or </a:t>
            </a:r>
            <a:r>
              <a:rPr lang="en-IN" dirty="0" smtClean="0"/>
              <a:t>5V</a:t>
            </a:r>
          </a:p>
          <a:p>
            <a:r>
              <a:rPr lang="en-IN" dirty="0" smtClean="0"/>
              <a:t>Instead we use the following convention</a:t>
            </a:r>
          </a:p>
          <a:p>
            <a:pPr lvl="1"/>
            <a:r>
              <a:rPr lang="en-IN" dirty="0" smtClean="0">
                <a:solidFill>
                  <a:srgbClr val="0070C0"/>
                </a:solidFill>
              </a:rPr>
              <a:t>0</a:t>
            </a:r>
            <a:r>
              <a:rPr lang="en-IN" dirty="0" smtClean="0"/>
              <a:t> means LOW   and  </a:t>
            </a:r>
            <a:r>
              <a:rPr lang="en-IN" dirty="0" smtClean="0">
                <a:solidFill>
                  <a:srgbClr val="0070C0"/>
                </a:solidFill>
              </a:rPr>
              <a:t>1</a:t>
            </a:r>
            <a:r>
              <a:rPr lang="en-IN" dirty="0" smtClean="0"/>
              <a:t> means HIGH</a:t>
            </a:r>
          </a:p>
          <a:p>
            <a:pPr lvl="1"/>
            <a:r>
              <a:rPr lang="en-IN" dirty="0" smtClean="0"/>
              <a:t>Termed as </a:t>
            </a:r>
            <a:r>
              <a:rPr lang="en-IN" dirty="0" smtClean="0">
                <a:solidFill>
                  <a:srgbClr val="FF0000"/>
                </a:solidFill>
              </a:rPr>
              <a:t>bits</a:t>
            </a:r>
            <a:r>
              <a:rPr lang="en-IN" dirty="0" smtClean="0"/>
              <a:t> (smallest unit of information)</a:t>
            </a:r>
          </a:p>
          <a:p>
            <a:r>
              <a:rPr lang="en-IN" dirty="0"/>
              <a:t>With the symbol 0 and 1, we have a mathematical system, which is knows as </a:t>
            </a:r>
            <a:r>
              <a:rPr lang="en-IN" i="1" dirty="0"/>
              <a:t>binary number </a:t>
            </a:r>
            <a:r>
              <a:rPr lang="en-IN" i="1" dirty="0" smtClean="0"/>
              <a:t>system </a:t>
            </a:r>
          </a:p>
          <a:p>
            <a:pPr lvl="1"/>
            <a:r>
              <a:rPr lang="en-IN" dirty="0" smtClean="0"/>
              <a:t>Information is now represented as strings of bits. E.g., 00111010000 …</a:t>
            </a:r>
          </a:p>
          <a:p>
            <a:r>
              <a:rPr lang="en-IN" dirty="0"/>
              <a:t>Four bits together is known as </a:t>
            </a:r>
            <a:r>
              <a:rPr lang="en-IN" dirty="0">
                <a:solidFill>
                  <a:srgbClr val="FF0000"/>
                </a:solidFill>
              </a:rPr>
              <a:t>Nibble</a:t>
            </a:r>
            <a:r>
              <a:rPr lang="en-IN" dirty="0"/>
              <a:t>, and </a:t>
            </a:r>
            <a:r>
              <a:rPr lang="en-IN" dirty="0" smtClean="0"/>
              <a:t>eight </a:t>
            </a:r>
            <a:r>
              <a:rPr lang="en-IN" dirty="0"/>
              <a:t>bits together is known as </a:t>
            </a:r>
            <a:r>
              <a:rPr lang="en-IN" dirty="0" smtClean="0">
                <a:solidFill>
                  <a:srgbClr val="FF0000"/>
                </a:solidFill>
              </a:rPr>
              <a:t>Byte</a:t>
            </a:r>
            <a:endParaRPr lang="en-IN" dirty="0">
              <a:solidFill>
                <a:srgbClr val="FF0000"/>
              </a:solidFill>
            </a:endParaRPr>
          </a:p>
          <a:p>
            <a:endParaRPr lang="en-IN" dirty="0"/>
          </a:p>
        </p:txBody>
      </p:sp>
    </p:spTree>
    <p:extLst>
      <p:ext uri="{BB962C8B-B14F-4D97-AF65-F5344CB8AC3E}">
        <p14:creationId xmlns:p14="http://schemas.microsoft.com/office/powerpoint/2010/main" val="350563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Basic components of a </a:t>
            </a:r>
            <a:r>
              <a:rPr lang="en-IN" b="1" u="sng" dirty="0" smtClean="0">
                <a:solidFill>
                  <a:srgbClr val="C00000"/>
                </a:solidFill>
              </a:rPr>
              <a:t>computer </a:t>
            </a:r>
            <a:endParaRPr lang="en-IN" dirty="0"/>
          </a:p>
        </p:txBody>
      </p:sp>
      <p:sp>
        <p:nvSpPr>
          <p:cNvPr id="5" name="TextBox 4"/>
          <p:cNvSpPr txBox="1"/>
          <p:nvPr/>
        </p:nvSpPr>
        <p:spPr>
          <a:xfrm>
            <a:off x="2176757" y="6256218"/>
            <a:ext cx="8113655" cy="369332"/>
          </a:xfrm>
          <a:prstGeom prst="rect">
            <a:avLst/>
          </a:prstGeom>
          <a:noFill/>
        </p:spPr>
        <p:txBody>
          <a:bodyPr wrap="square" rtlCol="0">
            <a:spAutoFit/>
          </a:bodyPr>
          <a:lstStyle/>
          <a:p>
            <a:r>
              <a:rPr lang="en-IN" dirty="0" smtClean="0"/>
              <a:t>Reference: Computer Organization and Architecture by William Stallings</a:t>
            </a:r>
            <a:endParaRPr lang="en-IN" dirty="0"/>
          </a:p>
        </p:txBody>
      </p:sp>
      <p:pic>
        <p:nvPicPr>
          <p:cNvPr id="7" name="Picture 6"/>
          <p:cNvPicPr>
            <a:picLocks noChangeAspect="1"/>
          </p:cNvPicPr>
          <p:nvPr/>
        </p:nvPicPr>
        <p:blipFill>
          <a:blip r:embed="rId2"/>
          <a:stretch>
            <a:fillRect/>
          </a:stretch>
        </p:blipFill>
        <p:spPr>
          <a:xfrm>
            <a:off x="2035507" y="1450572"/>
            <a:ext cx="6385576" cy="3817464"/>
          </a:xfrm>
          <a:prstGeom prst="rect">
            <a:avLst/>
          </a:prstGeom>
        </p:spPr>
      </p:pic>
    </p:spTree>
    <p:extLst>
      <p:ext uri="{BB962C8B-B14F-4D97-AF65-F5344CB8AC3E}">
        <p14:creationId xmlns:p14="http://schemas.microsoft.com/office/powerpoint/2010/main" val="2881930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rgbClr val="C00000"/>
                </a:solidFill>
              </a:rPr>
              <a:t>Input Unit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Data must enter the system before any computation can be performed on the supplied data</a:t>
            </a:r>
          </a:p>
          <a:p>
            <a:r>
              <a:rPr lang="en-IN" dirty="0" smtClean="0"/>
              <a:t>Input unit links the external environment with the computer system</a:t>
            </a:r>
          </a:p>
          <a:p>
            <a:r>
              <a:rPr lang="en-IN" dirty="0" smtClean="0"/>
              <a:t>Whenever some data is entered, </a:t>
            </a:r>
            <a:r>
              <a:rPr lang="en-IN" dirty="0" smtClean="0">
                <a:solidFill>
                  <a:srgbClr val="FF0000"/>
                </a:solidFill>
              </a:rPr>
              <a:t>the corr. input is automatically translated into its corr. binary code and then transmitted </a:t>
            </a:r>
            <a:r>
              <a:rPr lang="en-IN" dirty="0" smtClean="0"/>
              <a:t>over a cable to either the memory or the processor</a:t>
            </a:r>
          </a:p>
          <a:p>
            <a:r>
              <a:rPr lang="en-IN" dirty="0" smtClean="0"/>
              <a:t>Examples</a:t>
            </a:r>
          </a:p>
          <a:p>
            <a:pPr lvl="1"/>
            <a:r>
              <a:rPr lang="en-IN" dirty="0" smtClean="0"/>
              <a:t>Keyboard</a:t>
            </a:r>
          </a:p>
          <a:p>
            <a:pPr lvl="1"/>
            <a:r>
              <a:rPr lang="en-IN" dirty="0" smtClean="0"/>
              <a:t>Mouse</a:t>
            </a:r>
          </a:p>
          <a:p>
            <a:pPr lvl="1"/>
            <a:r>
              <a:rPr lang="en-IN" dirty="0" smtClean="0"/>
              <a:t>Compact Disc</a:t>
            </a:r>
          </a:p>
          <a:p>
            <a:pPr lvl="1"/>
            <a:r>
              <a:rPr lang="en-IN" dirty="0" smtClean="0"/>
              <a:t>Digital Versatile Disc</a:t>
            </a:r>
          </a:p>
          <a:p>
            <a:pPr lvl="1"/>
            <a:r>
              <a:rPr lang="en-IN" dirty="0" smtClean="0"/>
              <a:t>Scanner etc.</a:t>
            </a:r>
            <a:endParaRPr lang="en-IN" dirty="0"/>
          </a:p>
        </p:txBody>
      </p:sp>
    </p:spTree>
    <p:extLst>
      <p:ext uri="{BB962C8B-B14F-4D97-AF65-F5344CB8AC3E}">
        <p14:creationId xmlns:p14="http://schemas.microsoft.com/office/powerpoint/2010/main" val="418842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rgbClr val="C00000"/>
                </a:solidFill>
              </a:rPr>
              <a:t>Output Unit </a:t>
            </a:r>
            <a:endParaRPr lang="en-IN" dirty="0"/>
          </a:p>
        </p:txBody>
      </p:sp>
      <p:sp>
        <p:nvSpPr>
          <p:cNvPr id="3" name="Content Placeholder 2"/>
          <p:cNvSpPr>
            <a:spLocks noGrp="1"/>
          </p:cNvSpPr>
          <p:nvPr>
            <p:ph idx="1"/>
          </p:nvPr>
        </p:nvSpPr>
        <p:spPr/>
        <p:txBody>
          <a:bodyPr>
            <a:normAutofit/>
          </a:bodyPr>
          <a:lstStyle/>
          <a:p>
            <a:r>
              <a:rPr lang="en-IN" dirty="0" smtClean="0"/>
              <a:t>Counterpart of input unit</a:t>
            </a:r>
          </a:p>
          <a:p>
            <a:r>
              <a:rPr lang="en-IN" dirty="0" smtClean="0"/>
              <a:t>Sends processed result to the outside world</a:t>
            </a:r>
          </a:p>
          <a:p>
            <a:r>
              <a:rPr lang="en-IN" dirty="0" smtClean="0"/>
              <a:t>Just like in the input unit, </a:t>
            </a:r>
            <a:r>
              <a:rPr lang="en-IN" dirty="0" smtClean="0">
                <a:solidFill>
                  <a:srgbClr val="FF0000"/>
                </a:solidFill>
              </a:rPr>
              <a:t>output unit translates the internal results that are in binary codes into human readable form </a:t>
            </a:r>
            <a:r>
              <a:rPr lang="en-IN" dirty="0" smtClean="0"/>
              <a:t>before supplying them to the external word</a:t>
            </a:r>
          </a:p>
          <a:p>
            <a:r>
              <a:rPr lang="en-IN" dirty="0" smtClean="0"/>
              <a:t>Examples</a:t>
            </a:r>
          </a:p>
          <a:p>
            <a:pPr lvl="1"/>
            <a:r>
              <a:rPr lang="en-IN" dirty="0" smtClean="0"/>
              <a:t>Monitor</a:t>
            </a:r>
          </a:p>
          <a:p>
            <a:pPr lvl="1"/>
            <a:r>
              <a:rPr lang="en-IN" dirty="0" smtClean="0"/>
              <a:t>Printer</a:t>
            </a:r>
          </a:p>
          <a:p>
            <a:pPr lvl="1"/>
            <a:r>
              <a:rPr lang="en-IN" dirty="0" smtClean="0"/>
              <a:t>Speaker</a:t>
            </a:r>
          </a:p>
          <a:p>
            <a:pPr lvl="1"/>
            <a:r>
              <a:rPr lang="en-IN" dirty="0" smtClean="0"/>
              <a:t>Projector etc.</a:t>
            </a:r>
            <a:endParaRPr lang="en-IN" dirty="0"/>
          </a:p>
        </p:txBody>
      </p:sp>
    </p:spTree>
    <p:extLst>
      <p:ext uri="{BB962C8B-B14F-4D97-AF65-F5344CB8AC3E}">
        <p14:creationId xmlns:p14="http://schemas.microsoft.com/office/powerpoint/2010/main" val="154144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Basic components of a </a:t>
            </a:r>
            <a:r>
              <a:rPr lang="en-IN" b="1" u="sng" dirty="0" smtClean="0">
                <a:solidFill>
                  <a:srgbClr val="C00000"/>
                </a:solidFill>
              </a:rPr>
              <a:t>computer </a:t>
            </a:r>
            <a:endParaRPr lang="en-IN" dirty="0"/>
          </a:p>
        </p:txBody>
      </p:sp>
      <p:sp>
        <p:nvSpPr>
          <p:cNvPr id="5" name="TextBox 4"/>
          <p:cNvSpPr txBox="1"/>
          <p:nvPr/>
        </p:nvSpPr>
        <p:spPr>
          <a:xfrm>
            <a:off x="2176757" y="6256218"/>
            <a:ext cx="8113655" cy="369332"/>
          </a:xfrm>
          <a:prstGeom prst="rect">
            <a:avLst/>
          </a:prstGeom>
          <a:noFill/>
        </p:spPr>
        <p:txBody>
          <a:bodyPr wrap="square" rtlCol="0">
            <a:spAutoFit/>
          </a:bodyPr>
          <a:lstStyle/>
          <a:p>
            <a:r>
              <a:rPr lang="en-IN" dirty="0" smtClean="0"/>
              <a:t>Reference: Computer Organization and Architecture by William Stallings</a:t>
            </a:r>
            <a:endParaRPr lang="en-IN" dirty="0"/>
          </a:p>
        </p:txBody>
      </p:sp>
      <p:pic>
        <p:nvPicPr>
          <p:cNvPr id="7" name="Picture 6"/>
          <p:cNvPicPr>
            <a:picLocks noChangeAspect="1"/>
          </p:cNvPicPr>
          <p:nvPr/>
        </p:nvPicPr>
        <p:blipFill>
          <a:blip r:embed="rId2"/>
          <a:stretch>
            <a:fillRect/>
          </a:stretch>
        </p:blipFill>
        <p:spPr>
          <a:xfrm>
            <a:off x="2035507" y="1450572"/>
            <a:ext cx="6385576" cy="3817464"/>
          </a:xfrm>
          <a:prstGeom prst="rect">
            <a:avLst/>
          </a:prstGeom>
        </p:spPr>
      </p:pic>
    </p:spTree>
    <p:extLst>
      <p:ext uri="{BB962C8B-B14F-4D97-AF65-F5344CB8AC3E}">
        <p14:creationId xmlns:p14="http://schemas.microsoft.com/office/powerpoint/2010/main" val="898263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rgbClr val="C00000"/>
                </a:solidFill>
              </a:rPr>
              <a:t>About the instructor …..</a:t>
            </a:r>
            <a:endParaRPr lang="en-IN" dirty="0"/>
          </a:p>
        </p:txBody>
      </p:sp>
      <p:sp>
        <p:nvSpPr>
          <p:cNvPr id="3" name="Content Placeholder 2"/>
          <p:cNvSpPr>
            <a:spLocks noGrp="1"/>
          </p:cNvSpPr>
          <p:nvPr>
            <p:ph idx="1"/>
          </p:nvPr>
        </p:nvSpPr>
        <p:spPr/>
        <p:txBody>
          <a:bodyPr/>
          <a:lstStyle/>
          <a:p>
            <a:r>
              <a:rPr lang="en-IN" dirty="0" smtClean="0"/>
              <a:t>B. Tech (May’10)</a:t>
            </a:r>
          </a:p>
          <a:p>
            <a:pPr lvl="1"/>
            <a:r>
              <a:rPr lang="en-IN" dirty="0" smtClean="0"/>
              <a:t>Indira Gandhi Delhi Technological University for Women (IGDTUW), Delhi</a:t>
            </a:r>
            <a:endParaRPr lang="en-IN" dirty="0"/>
          </a:p>
          <a:p>
            <a:r>
              <a:rPr lang="en-IN" dirty="0" smtClean="0"/>
              <a:t>M. Tech (May’12)</a:t>
            </a:r>
          </a:p>
          <a:p>
            <a:pPr lvl="1"/>
            <a:r>
              <a:rPr lang="en-IN" dirty="0" smtClean="0"/>
              <a:t>IIIT-Delhi</a:t>
            </a:r>
            <a:endParaRPr lang="en-IN" dirty="0"/>
          </a:p>
          <a:p>
            <a:r>
              <a:rPr lang="en-IN" dirty="0" smtClean="0"/>
              <a:t>PhD (Apr’16)</a:t>
            </a:r>
          </a:p>
          <a:p>
            <a:pPr lvl="1"/>
            <a:r>
              <a:rPr lang="en-IN" dirty="0" smtClean="0"/>
              <a:t>IIIT-Delhi</a:t>
            </a:r>
            <a:endParaRPr lang="en-IN" dirty="0"/>
          </a:p>
          <a:p>
            <a:r>
              <a:rPr lang="en-IN" dirty="0" smtClean="0"/>
              <a:t>Postdoc (Apr’17)</a:t>
            </a:r>
          </a:p>
          <a:p>
            <a:pPr lvl="1"/>
            <a:r>
              <a:rPr lang="en-IN" dirty="0" err="1" smtClean="0"/>
              <a:t>Nanyang</a:t>
            </a:r>
            <a:r>
              <a:rPr lang="en-IN" dirty="0" smtClean="0"/>
              <a:t> Technological University (NTU), Singapore</a:t>
            </a:r>
          </a:p>
        </p:txBody>
      </p:sp>
    </p:spTree>
    <p:extLst>
      <p:ext uri="{BB962C8B-B14F-4D97-AF65-F5344CB8AC3E}">
        <p14:creationId xmlns:p14="http://schemas.microsoft.com/office/powerpoint/2010/main" val="3051945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rgbClr val="C00000"/>
                </a:solidFill>
              </a:rPr>
              <a:t>Central Processing </a:t>
            </a:r>
            <a:r>
              <a:rPr lang="en-IN" b="1" u="sng" dirty="0">
                <a:solidFill>
                  <a:srgbClr val="C00000"/>
                </a:solidFill>
              </a:rPr>
              <a:t>Unit </a:t>
            </a:r>
            <a:endParaRPr lang="en-IN" dirty="0"/>
          </a:p>
        </p:txBody>
      </p:sp>
      <p:sp>
        <p:nvSpPr>
          <p:cNvPr id="3" name="Content Placeholder 2"/>
          <p:cNvSpPr>
            <a:spLocks noGrp="1"/>
          </p:cNvSpPr>
          <p:nvPr>
            <p:ph idx="1"/>
          </p:nvPr>
        </p:nvSpPr>
        <p:spPr/>
        <p:txBody>
          <a:bodyPr/>
          <a:lstStyle/>
          <a:p>
            <a:r>
              <a:rPr lang="en-IN" dirty="0" smtClean="0"/>
              <a:t>Can be termed as the - “brain of the computer” </a:t>
            </a:r>
          </a:p>
          <a:p>
            <a:r>
              <a:rPr lang="en-IN" dirty="0" smtClean="0"/>
              <a:t>Controls the operation of the computer and performs its data processing functions</a:t>
            </a:r>
          </a:p>
          <a:p>
            <a:pPr lvl="1"/>
            <a:r>
              <a:rPr lang="en-IN" dirty="0" smtClean="0"/>
              <a:t>Also termed as PROCESSOR</a:t>
            </a:r>
            <a:endParaRPr lang="en-IN" dirty="0"/>
          </a:p>
        </p:txBody>
      </p:sp>
      <p:pic>
        <p:nvPicPr>
          <p:cNvPr id="4" name="Picture 3"/>
          <p:cNvPicPr>
            <a:picLocks noChangeAspect="1"/>
          </p:cNvPicPr>
          <p:nvPr/>
        </p:nvPicPr>
        <p:blipFill rotWithShape="1">
          <a:blip r:embed="rId2"/>
          <a:srcRect t="10582" r="3516" b="7753"/>
          <a:stretch/>
        </p:blipFill>
        <p:spPr>
          <a:xfrm>
            <a:off x="2528701" y="3603016"/>
            <a:ext cx="6506115" cy="3248167"/>
          </a:xfrm>
          <a:prstGeom prst="rect">
            <a:avLst/>
          </a:prstGeom>
        </p:spPr>
      </p:pic>
    </p:spTree>
    <p:extLst>
      <p:ext uri="{BB962C8B-B14F-4D97-AF65-F5344CB8AC3E}">
        <p14:creationId xmlns:p14="http://schemas.microsoft.com/office/powerpoint/2010/main" val="4071047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Central Processing Unit </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3 major structural components:</a:t>
            </a:r>
          </a:p>
          <a:p>
            <a:r>
              <a:rPr lang="en-IN" dirty="0" smtClean="0">
                <a:solidFill>
                  <a:schemeClr val="accent1">
                    <a:lumMod val="75000"/>
                  </a:schemeClr>
                </a:solidFill>
              </a:rPr>
              <a:t>Arithmetic and Logic Unit (ALU)</a:t>
            </a:r>
            <a:r>
              <a:rPr lang="en-IN" dirty="0" smtClean="0"/>
              <a:t> – Handles all the calculations that CPU may need</a:t>
            </a:r>
          </a:p>
          <a:p>
            <a:pPr lvl="1"/>
            <a:r>
              <a:rPr lang="en-IN" dirty="0" smtClean="0"/>
              <a:t>ALU </a:t>
            </a:r>
            <a:r>
              <a:rPr lang="en-IN" dirty="0"/>
              <a:t>routinely </a:t>
            </a:r>
            <a:r>
              <a:rPr lang="en-IN" dirty="0" smtClean="0"/>
              <a:t>performs </a:t>
            </a:r>
            <a:r>
              <a:rPr lang="en-IN" dirty="0"/>
              <a:t>the following operations</a:t>
            </a:r>
            <a:r>
              <a:rPr lang="en-IN" dirty="0" smtClean="0"/>
              <a:t>:</a:t>
            </a:r>
          </a:p>
          <a:p>
            <a:pPr lvl="2"/>
            <a:r>
              <a:rPr lang="en-IN" dirty="0">
                <a:solidFill>
                  <a:srgbClr val="FF0000"/>
                </a:solidFill>
              </a:rPr>
              <a:t>Logical Operations: </a:t>
            </a:r>
            <a:r>
              <a:rPr lang="en-IN" dirty="0"/>
              <a:t>These include AND, OR, NOT, XOR, NOR, NAND, etc.</a:t>
            </a:r>
          </a:p>
          <a:p>
            <a:pPr lvl="2"/>
            <a:r>
              <a:rPr lang="en-IN" dirty="0">
                <a:solidFill>
                  <a:srgbClr val="FF0000"/>
                </a:solidFill>
              </a:rPr>
              <a:t>Bit-Shifting Operations: </a:t>
            </a:r>
            <a:r>
              <a:rPr lang="en-IN" dirty="0"/>
              <a:t>This pertains to shifting the positions of the bits by a certain number of places to the right or </a:t>
            </a:r>
            <a:r>
              <a:rPr lang="en-IN" dirty="0" smtClean="0"/>
              <a:t>left</a:t>
            </a:r>
          </a:p>
          <a:p>
            <a:pPr lvl="2"/>
            <a:r>
              <a:rPr lang="en-IN" dirty="0">
                <a:solidFill>
                  <a:srgbClr val="FF0000"/>
                </a:solidFill>
              </a:rPr>
              <a:t>Arithmetic Operations: </a:t>
            </a:r>
            <a:r>
              <a:rPr lang="en-IN" dirty="0"/>
              <a:t>This refers to bit </a:t>
            </a:r>
            <a:r>
              <a:rPr lang="en-IN" dirty="0" smtClean="0"/>
              <a:t>addition, subtraction, </a:t>
            </a:r>
            <a:r>
              <a:rPr lang="en-IN" dirty="0"/>
              <a:t>multiplication and </a:t>
            </a:r>
            <a:r>
              <a:rPr lang="en-IN" dirty="0" smtClean="0"/>
              <a:t>division</a:t>
            </a:r>
          </a:p>
          <a:p>
            <a:pPr marL="457200" lvl="1" indent="0">
              <a:buNone/>
            </a:pPr>
            <a:endParaRPr lang="en-IN" dirty="0"/>
          </a:p>
        </p:txBody>
      </p:sp>
    </p:spTree>
    <p:extLst>
      <p:ext uri="{BB962C8B-B14F-4D97-AF65-F5344CB8AC3E}">
        <p14:creationId xmlns:p14="http://schemas.microsoft.com/office/powerpoint/2010/main" val="4019761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Central Processing Unit </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3 major structural components:</a:t>
            </a:r>
          </a:p>
          <a:p>
            <a:r>
              <a:rPr lang="en-IN" dirty="0" smtClean="0">
                <a:solidFill>
                  <a:schemeClr val="accent1">
                    <a:lumMod val="75000"/>
                  </a:schemeClr>
                </a:solidFill>
              </a:rPr>
              <a:t>Registers</a:t>
            </a:r>
          </a:p>
          <a:p>
            <a:pPr lvl="1"/>
            <a:r>
              <a:rPr lang="en-IN" dirty="0" smtClean="0">
                <a:solidFill>
                  <a:srgbClr val="FF0000"/>
                </a:solidFill>
              </a:rPr>
              <a:t>High </a:t>
            </a:r>
            <a:r>
              <a:rPr lang="en-IN" dirty="0">
                <a:solidFill>
                  <a:srgbClr val="FF0000"/>
                </a:solidFill>
              </a:rPr>
              <a:t>speed storage </a:t>
            </a:r>
            <a:r>
              <a:rPr lang="en-IN" dirty="0" smtClean="0">
                <a:solidFill>
                  <a:srgbClr val="FF0000"/>
                </a:solidFill>
              </a:rPr>
              <a:t>elements internal to CPU</a:t>
            </a:r>
            <a:endParaRPr lang="en-IN" dirty="0">
              <a:solidFill>
                <a:schemeClr val="accent1">
                  <a:lumMod val="75000"/>
                </a:schemeClr>
              </a:solidFill>
            </a:endParaRPr>
          </a:p>
          <a:p>
            <a:pPr lvl="1"/>
            <a:r>
              <a:rPr lang="en-IN" dirty="0" smtClean="0"/>
              <a:t>Whenever any computation needs to be done, the required operands are fetched from the memory, the processing is done in the ALU and the result is stored back into memory </a:t>
            </a:r>
          </a:p>
          <a:p>
            <a:pPr lvl="1"/>
            <a:r>
              <a:rPr lang="en-IN" dirty="0" smtClean="0"/>
              <a:t>When operands are brought into the processor, they are stored in registers</a:t>
            </a:r>
          </a:p>
          <a:p>
            <a:pPr lvl="1"/>
            <a:r>
              <a:rPr lang="en-IN" dirty="0" smtClean="0"/>
              <a:t>High speed means </a:t>
            </a:r>
            <a:r>
              <a:rPr lang="en-IN" dirty="0" smtClean="0">
                <a:solidFill>
                  <a:srgbClr val="FF0000"/>
                </a:solidFill>
              </a:rPr>
              <a:t>accessing data from registers is the fastest</a:t>
            </a:r>
            <a:r>
              <a:rPr lang="en-IN" dirty="0" smtClean="0"/>
              <a:t>, i.e., data access time is the lowest</a:t>
            </a:r>
          </a:p>
          <a:p>
            <a:pPr lvl="1"/>
            <a:r>
              <a:rPr lang="en-IN" dirty="0" smtClean="0"/>
              <a:t>Registers are always used for temporary storage of data</a:t>
            </a:r>
          </a:p>
          <a:p>
            <a:pPr lvl="1"/>
            <a:endParaRPr lang="en-IN" dirty="0" smtClean="0"/>
          </a:p>
          <a:p>
            <a:pPr marL="457200" lvl="1" indent="0">
              <a:buNone/>
            </a:pPr>
            <a:endParaRPr lang="en-IN" dirty="0"/>
          </a:p>
        </p:txBody>
      </p:sp>
    </p:spTree>
    <p:extLst>
      <p:ext uri="{BB962C8B-B14F-4D97-AF65-F5344CB8AC3E}">
        <p14:creationId xmlns:p14="http://schemas.microsoft.com/office/powerpoint/2010/main" val="403125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Central Processing Unit </a:t>
            </a:r>
            <a:endParaRPr lang="en-IN" dirty="0"/>
          </a:p>
        </p:txBody>
      </p:sp>
      <p:sp>
        <p:nvSpPr>
          <p:cNvPr id="3" name="Content Placeholder 2"/>
          <p:cNvSpPr>
            <a:spLocks noGrp="1"/>
          </p:cNvSpPr>
          <p:nvPr>
            <p:ph idx="1"/>
          </p:nvPr>
        </p:nvSpPr>
        <p:spPr/>
        <p:txBody>
          <a:bodyPr/>
          <a:lstStyle/>
          <a:p>
            <a:pPr marL="0" indent="0">
              <a:buNone/>
            </a:pPr>
            <a:r>
              <a:rPr lang="en-IN" dirty="0" smtClean="0"/>
              <a:t>3 major structural components:</a:t>
            </a:r>
          </a:p>
          <a:p>
            <a:r>
              <a:rPr lang="en-IN" dirty="0" smtClean="0">
                <a:solidFill>
                  <a:schemeClr val="accent1">
                    <a:lumMod val="75000"/>
                  </a:schemeClr>
                </a:solidFill>
              </a:rPr>
              <a:t>Control Unit</a:t>
            </a:r>
            <a:r>
              <a:rPr lang="en-IN" dirty="0" smtClean="0"/>
              <a:t> – Nerve </a:t>
            </a:r>
            <a:r>
              <a:rPr lang="en-IN" dirty="0" err="1" smtClean="0"/>
              <a:t>center</a:t>
            </a:r>
            <a:r>
              <a:rPr lang="en-IN" dirty="0" smtClean="0"/>
              <a:t> of computer</a:t>
            </a:r>
          </a:p>
          <a:p>
            <a:pPr lvl="1"/>
            <a:r>
              <a:rPr lang="en-IN" dirty="0" smtClean="0"/>
              <a:t>Generates timing and control signals to coordinate the operation of ALU, memory and input output units</a:t>
            </a:r>
          </a:p>
          <a:p>
            <a:pPr lvl="1"/>
            <a:r>
              <a:rPr lang="en-IN" dirty="0" smtClean="0"/>
              <a:t>E.g., timing signals determine when data transfer between the processor and memory will take place  </a:t>
            </a:r>
          </a:p>
          <a:p>
            <a:pPr lvl="1"/>
            <a:endParaRPr lang="en-IN" dirty="0" smtClean="0"/>
          </a:p>
        </p:txBody>
      </p:sp>
    </p:spTree>
    <p:extLst>
      <p:ext uri="{BB962C8B-B14F-4D97-AF65-F5344CB8AC3E}">
        <p14:creationId xmlns:p14="http://schemas.microsoft.com/office/powerpoint/2010/main" val="16027264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rgbClr val="C00000"/>
                </a:solidFill>
              </a:rPr>
              <a:t>Memory Unit</a:t>
            </a:r>
            <a:endParaRPr lang="en-IN" dirty="0"/>
          </a:p>
        </p:txBody>
      </p:sp>
      <p:sp>
        <p:nvSpPr>
          <p:cNvPr id="3" name="Content Placeholder 2"/>
          <p:cNvSpPr>
            <a:spLocks noGrp="1"/>
          </p:cNvSpPr>
          <p:nvPr>
            <p:ph idx="1"/>
          </p:nvPr>
        </p:nvSpPr>
        <p:spPr/>
        <p:txBody>
          <a:bodyPr/>
          <a:lstStyle/>
          <a:p>
            <a:r>
              <a:rPr lang="en-IN" dirty="0"/>
              <a:t>Memory unit is used to store the data and </a:t>
            </a:r>
            <a:r>
              <a:rPr lang="en-IN" dirty="0" smtClean="0"/>
              <a:t>program</a:t>
            </a:r>
          </a:p>
          <a:p>
            <a:pPr lvl="1"/>
            <a:r>
              <a:rPr lang="en-IN" dirty="0" smtClean="0"/>
              <a:t>All the data to be processed and the instructions required for processing (received from input devices)</a:t>
            </a:r>
          </a:p>
          <a:p>
            <a:pPr lvl="1"/>
            <a:r>
              <a:rPr lang="en-IN" dirty="0" smtClean="0"/>
              <a:t>Intermediate results required for ongoing processing</a:t>
            </a:r>
          </a:p>
          <a:p>
            <a:pPr lvl="1"/>
            <a:r>
              <a:rPr lang="en-IN" dirty="0" smtClean="0"/>
              <a:t>Final results of processing before these results are released to an output device</a:t>
            </a:r>
          </a:p>
          <a:p>
            <a:r>
              <a:rPr lang="en-IN" dirty="0" smtClean="0"/>
              <a:t>Two classes of storage:</a:t>
            </a:r>
          </a:p>
          <a:p>
            <a:pPr lvl="1"/>
            <a:r>
              <a:rPr lang="en-IN" dirty="0" smtClean="0"/>
              <a:t>Primary </a:t>
            </a:r>
          </a:p>
          <a:p>
            <a:pPr lvl="1"/>
            <a:r>
              <a:rPr lang="en-IN" dirty="0" smtClean="0"/>
              <a:t>Secondary </a:t>
            </a:r>
            <a:endParaRPr lang="en-IN" dirty="0"/>
          </a:p>
        </p:txBody>
      </p:sp>
    </p:spTree>
    <p:extLst>
      <p:ext uri="{BB962C8B-B14F-4D97-AF65-F5344CB8AC3E}">
        <p14:creationId xmlns:p14="http://schemas.microsoft.com/office/powerpoint/2010/main" val="290620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rgbClr val="C00000"/>
                </a:solidFill>
              </a:rPr>
              <a:t>Memory Unit</a:t>
            </a:r>
            <a:endParaRPr lang="en-IN" dirty="0"/>
          </a:p>
        </p:txBody>
      </p:sp>
      <p:sp>
        <p:nvSpPr>
          <p:cNvPr id="3" name="Content Placeholder 2"/>
          <p:cNvSpPr>
            <a:spLocks noGrp="1"/>
          </p:cNvSpPr>
          <p:nvPr>
            <p:ph idx="1"/>
          </p:nvPr>
        </p:nvSpPr>
        <p:spPr/>
        <p:txBody>
          <a:bodyPr>
            <a:normAutofit/>
          </a:bodyPr>
          <a:lstStyle/>
          <a:p>
            <a:r>
              <a:rPr lang="en-IN" dirty="0" smtClean="0"/>
              <a:t>Primary storage is also known as </a:t>
            </a:r>
            <a:r>
              <a:rPr lang="en-IN" dirty="0" smtClean="0">
                <a:solidFill>
                  <a:schemeClr val="accent1">
                    <a:lumMod val="75000"/>
                  </a:schemeClr>
                </a:solidFill>
              </a:rPr>
              <a:t>“main memory”</a:t>
            </a:r>
          </a:p>
          <a:p>
            <a:r>
              <a:rPr lang="en-IN" dirty="0" smtClean="0"/>
              <a:t>Used to hold input data, intermediate results and recently produced processing results on which the computer is correctly working on </a:t>
            </a:r>
          </a:p>
          <a:p>
            <a:r>
              <a:rPr lang="en-IN" dirty="0"/>
              <a:t>CPU works with the information stored in main memory</a:t>
            </a:r>
          </a:p>
          <a:p>
            <a:pPr lvl="1"/>
            <a:r>
              <a:rPr lang="en-IN" dirty="0"/>
              <a:t>Programs must be stored in main memory while they are being </a:t>
            </a:r>
            <a:r>
              <a:rPr lang="en-IN" dirty="0" smtClean="0"/>
              <a:t>executed</a:t>
            </a:r>
          </a:p>
          <a:p>
            <a:r>
              <a:rPr lang="en-IN" dirty="0" smtClean="0"/>
              <a:t>Primary storage operates at electronic speeds</a:t>
            </a:r>
          </a:p>
          <a:p>
            <a:r>
              <a:rPr lang="en-IN" dirty="0" smtClean="0"/>
              <a:t>Can be classified as:</a:t>
            </a:r>
          </a:p>
          <a:p>
            <a:pPr lvl="1"/>
            <a:r>
              <a:rPr lang="en-IN" dirty="0" smtClean="0">
                <a:solidFill>
                  <a:srgbClr val="FF0000"/>
                </a:solidFill>
              </a:rPr>
              <a:t>Volatile:</a:t>
            </a:r>
            <a:r>
              <a:rPr lang="en-IN" dirty="0" smtClean="0"/>
              <a:t> Loses data as soon as the device loses power, e.g., RAM </a:t>
            </a:r>
          </a:p>
          <a:p>
            <a:pPr lvl="1"/>
            <a:r>
              <a:rPr lang="en-IN" dirty="0" smtClean="0">
                <a:solidFill>
                  <a:srgbClr val="FF0000"/>
                </a:solidFill>
              </a:rPr>
              <a:t>Non Volatile: </a:t>
            </a:r>
            <a:r>
              <a:rPr lang="en-IN" dirty="0" smtClean="0"/>
              <a:t>Contents are retained even if the device loses power, e.g., ROM</a:t>
            </a:r>
          </a:p>
          <a:p>
            <a:endParaRPr lang="en-IN" dirty="0" smtClean="0"/>
          </a:p>
          <a:p>
            <a:endParaRPr lang="en-IN" dirty="0"/>
          </a:p>
        </p:txBody>
      </p:sp>
    </p:spTree>
    <p:extLst>
      <p:ext uri="{BB962C8B-B14F-4D97-AF65-F5344CB8AC3E}">
        <p14:creationId xmlns:p14="http://schemas.microsoft.com/office/powerpoint/2010/main" val="260111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Memory Unit</a:t>
            </a:r>
            <a:endParaRPr lang="en-IN" dirty="0"/>
          </a:p>
        </p:txBody>
      </p:sp>
      <p:sp>
        <p:nvSpPr>
          <p:cNvPr id="3" name="Content Placeholder 2"/>
          <p:cNvSpPr>
            <a:spLocks noGrp="1"/>
          </p:cNvSpPr>
          <p:nvPr>
            <p:ph sz="half" idx="1"/>
          </p:nvPr>
        </p:nvSpPr>
        <p:spPr>
          <a:xfrm>
            <a:off x="838199" y="1825625"/>
            <a:ext cx="6557331" cy="4752596"/>
          </a:xfrm>
        </p:spPr>
        <p:txBody>
          <a:bodyPr>
            <a:normAutofit/>
          </a:bodyPr>
          <a:lstStyle/>
          <a:p>
            <a:pPr marL="0" indent="0">
              <a:buNone/>
            </a:pPr>
            <a:r>
              <a:rPr lang="en-IN" dirty="0" smtClean="0"/>
              <a:t>Examples of Primary Storage:</a:t>
            </a:r>
          </a:p>
          <a:p>
            <a:pPr marL="514350" indent="-514350">
              <a:buFont typeface="+mj-lt"/>
              <a:buAutoNum type="arabicPeriod"/>
            </a:pPr>
            <a:r>
              <a:rPr lang="en-IN" dirty="0" smtClean="0">
                <a:solidFill>
                  <a:schemeClr val="accent1">
                    <a:lumMod val="75000"/>
                  </a:schemeClr>
                </a:solidFill>
              </a:rPr>
              <a:t>RAM (Random Access Memory)</a:t>
            </a:r>
          </a:p>
          <a:p>
            <a:pPr lvl="1"/>
            <a:r>
              <a:rPr lang="en-IN" dirty="0" smtClean="0"/>
              <a:t>Mostly, CPU </a:t>
            </a:r>
            <a:r>
              <a:rPr lang="en-IN" dirty="0"/>
              <a:t>works with the information stored </a:t>
            </a:r>
            <a:r>
              <a:rPr lang="en-IN" dirty="0" smtClean="0"/>
              <a:t>in RAM</a:t>
            </a:r>
          </a:p>
          <a:p>
            <a:pPr lvl="1"/>
            <a:r>
              <a:rPr lang="en-IN" dirty="0" smtClean="0"/>
              <a:t>Contains large number of semiconductor storage cells, each capable of storing one bit of information</a:t>
            </a:r>
          </a:p>
          <a:p>
            <a:pPr lvl="1"/>
            <a:r>
              <a:rPr lang="en-IN" dirty="0" smtClean="0"/>
              <a:t>Cells are always read/written in fixed size groups called </a:t>
            </a:r>
            <a:r>
              <a:rPr lang="en-IN" dirty="0" smtClean="0">
                <a:solidFill>
                  <a:srgbClr val="FF0000"/>
                </a:solidFill>
              </a:rPr>
              <a:t>words</a:t>
            </a:r>
            <a:r>
              <a:rPr lang="en-IN" dirty="0" smtClean="0"/>
              <a:t> (e.g., 16-bit or 32-bits)</a:t>
            </a:r>
          </a:p>
          <a:p>
            <a:pPr lvl="2"/>
            <a:r>
              <a:rPr lang="en-IN" dirty="0" smtClean="0"/>
              <a:t>Organization is such that contents of one word are stored/retrieved in one basic operation</a:t>
            </a:r>
          </a:p>
        </p:txBody>
      </p:sp>
      <p:grpSp>
        <p:nvGrpSpPr>
          <p:cNvPr id="5" name="Group 40"/>
          <p:cNvGrpSpPr>
            <a:grpSpLocks/>
          </p:cNvGrpSpPr>
          <p:nvPr/>
        </p:nvGrpSpPr>
        <p:grpSpPr bwMode="auto">
          <a:xfrm>
            <a:off x="7563632" y="1130648"/>
            <a:ext cx="4357688" cy="4613332"/>
            <a:chOff x="697" y="816"/>
            <a:chExt cx="3033" cy="3605"/>
          </a:xfrm>
        </p:grpSpPr>
        <p:sp>
          <p:nvSpPr>
            <p:cNvPr id="6" name="Rectangle 4"/>
            <p:cNvSpPr>
              <a:spLocks noChangeArrowheads="1"/>
            </p:cNvSpPr>
            <p:nvPr/>
          </p:nvSpPr>
          <p:spPr bwMode="auto">
            <a:xfrm>
              <a:off x="3048" y="1364"/>
              <a:ext cx="68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altLang="zh-CN" sz="1500">
                  <a:solidFill>
                    <a:srgbClr val="000000"/>
                  </a:solidFill>
                  <a:latin typeface="Nimbus Roman No9 L" charset="0"/>
                  <a:ea typeface="SimSun" pitchFamily="2" charset="-122"/>
                </a:rPr>
                <a:t>second word</a:t>
              </a:r>
              <a:endParaRPr lang="en-CA" altLang="zh-CN" sz="2400">
                <a:latin typeface="Times New Roman" pitchFamily="18" charset="0"/>
                <a:ea typeface="SimSun" pitchFamily="2" charset="-122"/>
              </a:endParaRPr>
            </a:p>
          </p:txBody>
        </p:sp>
        <p:sp>
          <p:nvSpPr>
            <p:cNvPr id="7" name="Line 5"/>
            <p:cNvSpPr>
              <a:spLocks noChangeShapeType="1"/>
            </p:cNvSpPr>
            <p:nvPr/>
          </p:nvSpPr>
          <p:spPr bwMode="auto">
            <a:xfrm flipH="1">
              <a:off x="697" y="3011"/>
              <a:ext cx="1881" cy="1"/>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6"/>
            <p:cNvSpPr>
              <a:spLocks noChangeShapeType="1"/>
            </p:cNvSpPr>
            <p:nvPr/>
          </p:nvSpPr>
          <p:spPr bwMode="auto">
            <a:xfrm flipH="1">
              <a:off x="697" y="1600"/>
              <a:ext cx="1881" cy="1"/>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Freeform 7"/>
            <p:cNvSpPr>
              <a:spLocks/>
            </p:cNvSpPr>
            <p:nvPr/>
          </p:nvSpPr>
          <p:spPr bwMode="auto">
            <a:xfrm>
              <a:off x="710" y="881"/>
              <a:ext cx="78" cy="40"/>
            </a:xfrm>
            <a:custGeom>
              <a:avLst/>
              <a:gdLst>
                <a:gd name="T0" fmla="*/ 1014 w 6"/>
                <a:gd name="T1" fmla="*/ 0 h 3"/>
                <a:gd name="T2" fmla="*/ 0 w 6"/>
                <a:gd name="T3" fmla="*/ 173 h 3"/>
                <a:gd name="T4" fmla="*/ 1014 w 6"/>
                <a:gd name="T5" fmla="*/ 533 h 3"/>
                <a:gd name="T6" fmla="*/ 1014 w 6"/>
                <a:gd name="T7" fmla="*/ 173 h 3"/>
                <a:gd name="T8" fmla="*/ 1014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8"/>
            <p:cNvSpPr>
              <a:spLocks/>
            </p:cNvSpPr>
            <p:nvPr/>
          </p:nvSpPr>
          <p:spPr bwMode="auto">
            <a:xfrm>
              <a:off x="710" y="881"/>
              <a:ext cx="78" cy="40"/>
            </a:xfrm>
            <a:custGeom>
              <a:avLst/>
              <a:gdLst>
                <a:gd name="T0" fmla="*/ 78 w 78"/>
                <a:gd name="T1" fmla="*/ 0 h 40"/>
                <a:gd name="T2" fmla="*/ 0 w 78"/>
                <a:gd name="T3" fmla="*/ 13 h 40"/>
                <a:gd name="T4" fmla="*/ 78 w 78"/>
                <a:gd name="T5" fmla="*/ 40 h 40"/>
                <a:gd name="T6" fmla="*/ 78 w 78"/>
                <a:gd name="T7" fmla="*/ 13 h 40"/>
                <a:gd name="T8" fmla="*/ 78 w 78"/>
                <a:gd name="T9" fmla="*/ 0 h 40"/>
                <a:gd name="T10" fmla="*/ 0 60000 65536"/>
                <a:gd name="T11" fmla="*/ 0 60000 65536"/>
                <a:gd name="T12" fmla="*/ 0 60000 65536"/>
                <a:gd name="T13" fmla="*/ 0 60000 65536"/>
                <a:gd name="T14" fmla="*/ 0 60000 65536"/>
                <a:gd name="T15" fmla="*/ 0 w 78"/>
                <a:gd name="T16" fmla="*/ 0 h 40"/>
                <a:gd name="T17" fmla="*/ 78 w 78"/>
                <a:gd name="T18" fmla="*/ 40 h 40"/>
              </a:gdLst>
              <a:ahLst/>
              <a:cxnLst>
                <a:cxn ang="T10">
                  <a:pos x="T0" y="T1"/>
                </a:cxn>
                <a:cxn ang="T11">
                  <a:pos x="T2" y="T3"/>
                </a:cxn>
                <a:cxn ang="T12">
                  <a:pos x="T4" y="T5"/>
                </a:cxn>
                <a:cxn ang="T13">
                  <a:pos x="T6" y="T7"/>
                </a:cxn>
                <a:cxn ang="T14">
                  <a:pos x="T8" y="T9"/>
                </a:cxn>
              </a:cxnLst>
              <a:rect l="T15" t="T16" r="T17" b="T18"/>
              <a:pathLst>
                <a:path w="78" h="40">
                  <a:moveTo>
                    <a:pt x="78" y="0"/>
                  </a:moveTo>
                  <a:lnTo>
                    <a:pt x="0" y="13"/>
                  </a:lnTo>
                  <a:lnTo>
                    <a:pt x="78" y="40"/>
                  </a:lnTo>
                  <a:lnTo>
                    <a:pt x="78" y="13"/>
                  </a:lnTo>
                  <a:lnTo>
                    <a:pt x="78" y="0"/>
                  </a:lnTo>
                  <a:close/>
                </a:path>
              </a:pathLst>
            </a:custGeom>
            <a:solidFill>
              <a:srgbClr val="000000"/>
            </a:solidFill>
            <a:ln w="0">
              <a:solidFill>
                <a:srgbClr val="000000"/>
              </a:solidFill>
              <a:round/>
              <a:headEnd/>
              <a:tailEnd/>
            </a:ln>
          </p:spPr>
          <p:txBody>
            <a:bodyPr/>
            <a:lstStyle/>
            <a:p>
              <a:endParaRPr lang="en-US"/>
            </a:p>
          </p:txBody>
        </p:sp>
        <p:sp>
          <p:nvSpPr>
            <p:cNvPr id="11" name="Line 9"/>
            <p:cNvSpPr>
              <a:spLocks noChangeShapeType="1"/>
            </p:cNvSpPr>
            <p:nvPr/>
          </p:nvSpPr>
          <p:spPr bwMode="auto">
            <a:xfrm>
              <a:off x="772" y="894"/>
              <a:ext cx="6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Freeform 10"/>
            <p:cNvSpPr>
              <a:spLocks/>
            </p:cNvSpPr>
            <p:nvPr/>
          </p:nvSpPr>
          <p:spPr bwMode="auto">
            <a:xfrm>
              <a:off x="2497" y="881"/>
              <a:ext cx="79" cy="40"/>
            </a:xfrm>
            <a:custGeom>
              <a:avLst/>
              <a:gdLst>
                <a:gd name="T0" fmla="*/ 0 w 6"/>
                <a:gd name="T1" fmla="*/ 533 h 3"/>
                <a:gd name="T2" fmla="*/ 1040 w 6"/>
                <a:gd name="T3" fmla="*/ 173 h 3"/>
                <a:gd name="T4" fmla="*/ 0 w 6"/>
                <a:gd name="T5" fmla="*/ 0 h 3"/>
                <a:gd name="T6" fmla="*/ 0 w 6"/>
                <a:gd name="T7" fmla="*/ 173 h 3"/>
                <a:gd name="T8" fmla="*/ 0 w 6"/>
                <a:gd name="T9" fmla="*/ 53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11"/>
            <p:cNvSpPr>
              <a:spLocks/>
            </p:cNvSpPr>
            <p:nvPr/>
          </p:nvSpPr>
          <p:spPr bwMode="auto">
            <a:xfrm>
              <a:off x="2497" y="881"/>
              <a:ext cx="79" cy="40"/>
            </a:xfrm>
            <a:custGeom>
              <a:avLst/>
              <a:gdLst>
                <a:gd name="T0" fmla="*/ 0 w 79"/>
                <a:gd name="T1" fmla="*/ 40 h 40"/>
                <a:gd name="T2" fmla="*/ 79 w 79"/>
                <a:gd name="T3" fmla="*/ 13 h 40"/>
                <a:gd name="T4" fmla="*/ 0 w 79"/>
                <a:gd name="T5" fmla="*/ 0 h 40"/>
                <a:gd name="T6" fmla="*/ 0 w 79"/>
                <a:gd name="T7" fmla="*/ 13 h 40"/>
                <a:gd name="T8" fmla="*/ 0 w 79"/>
                <a:gd name="T9" fmla="*/ 40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0" y="40"/>
                  </a:moveTo>
                  <a:lnTo>
                    <a:pt x="79" y="13"/>
                  </a:lnTo>
                  <a:lnTo>
                    <a:pt x="0" y="0"/>
                  </a:lnTo>
                  <a:lnTo>
                    <a:pt x="0" y="13"/>
                  </a:lnTo>
                  <a:lnTo>
                    <a:pt x="0" y="40"/>
                  </a:lnTo>
                  <a:close/>
                </a:path>
              </a:pathLst>
            </a:custGeom>
            <a:solidFill>
              <a:srgbClr val="000000"/>
            </a:solidFill>
            <a:ln w="0">
              <a:solidFill>
                <a:srgbClr val="000000"/>
              </a:solidFill>
              <a:round/>
              <a:headEnd/>
              <a:tailEnd/>
            </a:ln>
          </p:spPr>
          <p:txBody>
            <a:bodyPr/>
            <a:lstStyle/>
            <a:p>
              <a:endParaRPr lang="en-US"/>
            </a:p>
          </p:txBody>
        </p:sp>
        <p:sp>
          <p:nvSpPr>
            <p:cNvPr id="14" name="Line 12"/>
            <p:cNvSpPr>
              <a:spLocks noChangeShapeType="1"/>
            </p:cNvSpPr>
            <p:nvPr/>
          </p:nvSpPr>
          <p:spPr bwMode="auto">
            <a:xfrm flipH="1">
              <a:off x="1873" y="894"/>
              <a:ext cx="66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3"/>
            <p:cNvSpPr>
              <a:spLocks noChangeShapeType="1"/>
            </p:cNvSpPr>
            <p:nvPr/>
          </p:nvSpPr>
          <p:spPr bwMode="auto">
            <a:xfrm flipV="1">
              <a:off x="697" y="855"/>
              <a:ext cx="1"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p:cNvSpPr>
              <a:spLocks noChangeShapeType="1"/>
            </p:cNvSpPr>
            <p:nvPr/>
          </p:nvSpPr>
          <p:spPr bwMode="auto">
            <a:xfrm flipV="1">
              <a:off x="2578" y="855"/>
              <a:ext cx="1"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5"/>
            <p:cNvSpPr>
              <a:spLocks noChangeShapeType="1"/>
            </p:cNvSpPr>
            <p:nvPr/>
          </p:nvSpPr>
          <p:spPr bwMode="auto">
            <a:xfrm flipH="1">
              <a:off x="697" y="1325"/>
              <a:ext cx="1881" cy="1"/>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Rectangle 16"/>
            <p:cNvSpPr>
              <a:spLocks noChangeArrowheads="1"/>
            </p:cNvSpPr>
            <p:nvPr/>
          </p:nvSpPr>
          <p:spPr bwMode="auto">
            <a:xfrm>
              <a:off x="3048" y="1090"/>
              <a:ext cx="48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altLang="zh-CN" sz="1500">
                  <a:solidFill>
                    <a:srgbClr val="000000"/>
                  </a:solidFill>
                  <a:latin typeface="Nimbus Roman No9 L" charset="0"/>
                  <a:ea typeface="SimSun" pitchFamily="2" charset="-122"/>
                </a:rPr>
                <a:t>first word</a:t>
              </a:r>
              <a:endParaRPr lang="en-CA" altLang="zh-CN" sz="2400">
                <a:latin typeface="Times New Roman" pitchFamily="18" charset="0"/>
                <a:ea typeface="SimSun" pitchFamily="2" charset="-122"/>
              </a:endParaRPr>
            </a:p>
          </p:txBody>
        </p:sp>
        <p:sp>
          <p:nvSpPr>
            <p:cNvPr id="19" name="Line 17"/>
            <p:cNvSpPr>
              <a:spLocks noChangeShapeType="1"/>
            </p:cNvSpPr>
            <p:nvPr/>
          </p:nvSpPr>
          <p:spPr bwMode="auto">
            <a:xfrm flipH="1">
              <a:off x="697" y="2710"/>
              <a:ext cx="1881" cy="1"/>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8"/>
            <p:cNvSpPr>
              <a:spLocks noChangeShapeType="1"/>
            </p:cNvSpPr>
            <p:nvPr/>
          </p:nvSpPr>
          <p:spPr bwMode="auto">
            <a:xfrm flipH="1">
              <a:off x="697" y="4147"/>
              <a:ext cx="1881" cy="1"/>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19"/>
            <p:cNvSpPr>
              <a:spLocks noChangeArrowheads="1"/>
            </p:cNvSpPr>
            <p:nvPr/>
          </p:nvSpPr>
          <p:spPr bwMode="auto">
            <a:xfrm>
              <a:off x="697" y="1038"/>
              <a:ext cx="1881" cy="3383"/>
            </a:xfrm>
            <a:prstGeom prst="rect">
              <a:avLst/>
            </a:prstGeom>
            <a:noFill/>
            <a:ln w="20638">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Rectangle 21"/>
            <p:cNvSpPr>
              <a:spLocks noChangeArrowheads="1"/>
            </p:cNvSpPr>
            <p:nvPr/>
          </p:nvSpPr>
          <p:spPr bwMode="auto">
            <a:xfrm>
              <a:off x="1494" y="816"/>
              <a:ext cx="6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altLang="zh-CN" sz="1500" i="1">
                  <a:solidFill>
                    <a:srgbClr val="000000"/>
                  </a:solidFill>
                  <a:latin typeface="Nimbus Roman No9 L" charset="0"/>
                  <a:ea typeface="SimSun" pitchFamily="2" charset="-122"/>
                </a:rPr>
                <a:t>n</a:t>
              </a:r>
              <a:endParaRPr lang="en-CA" altLang="zh-CN" sz="2400">
                <a:latin typeface="Times New Roman" pitchFamily="18" charset="0"/>
                <a:ea typeface="SimSun" pitchFamily="2" charset="-122"/>
              </a:endParaRPr>
            </a:p>
          </p:txBody>
        </p:sp>
        <p:sp>
          <p:nvSpPr>
            <p:cNvPr id="24" name="Rectangle 22"/>
            <p:cNvSpPr>
              <a:spLocks noChangeArrowheads="1"/>
            </p:cNvSpPr>
            <p:nvPr/>
          </p:nvSpPr>
          <p:spPr bwMode="auto">
            <a:xfrm>
              <a:off x="1546" y="816"/>
              <a:ext cx="22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CA" sz="1500">
                  <a:solidFill>
                    <a:srgbClr val="000000"/>
                  </a:solidFill>
                  <a:latin typeface="Nimbus Roman No9 L" charset="0"/>
                  <a:ea typeface="SimSun" pitchFamily="2" charset="-122"/>
                </a:rPr>
                <a:t> </a:t>
              </a:r>
              <a:r>
                <a:rPr lang="en-CA" altLang="zh-CN" sz="1500">
                  <a:solidFill>
                    <a:srgbClr val="000000"/>
                  </a:solidFill>
                  <a:latin typeface="Nimbus Roman No9 L" charset="0"/>
                  <a:ea typeface="SimSun" pitchFamily="2" charset="-122"/>
                </a:rPr>
                <a:t>bits</a:t>
              </a:r>
              <a:endParaRPr lang="en-CA" altLang="zh-CN" sz="2400">
                <a:latin typeface="Times New Roman" pitchFamily="18" charset="0"/>
                <a:ea typeface="SimSun" pitchFamily="2" charset="-122"/>
              </a:endParaRPr>
            </a:p>
          </p:txBody>
        </p:sp>
        <p:sp>
          <p:nvSpPr>
            <p:cNvPr id="25" name="Rectangle 23"/>
            <p:cNvSpPr>
              <a:spLocks noChangeArrowheads="1"/>
            </p:cNvSpPr>
            <p:nvPr/>
          </p:nvSpPr>
          <p:spPr bwMode="auto">
            <a:xfrm>
              <a:off x="3035" y="4186"/>
              <a:ext cx="48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altLang="zh-CN" sz="1500">
                  <a:solidFill>
                    <a:srgbClr val="000000"/>
                  </a:solidFill>
                  <a:latin typeface="Nimbus Roman No9 L" charset="0"/>
                  <a:ea typeface="SimSun" pitchFamily="2" charset="-122"/>
                </a:rPr>
                <a:t>last word</a:t>
              </a:r>
              <a:endParaRPr lang="en-CA" altLang="zh-CN" sz="2400">
                <a:latin typeface="Times New Roman" pitchFamily="18" charset="0"/>
                <a:ea typeface="SimSun" pitchFamily="2" charset="-122"/>
              </a:endParaRPr>
            </a:p>
          </p:txBody>
        </p:sp>
        <p:sp>
          <p:nvSpPr>
            <p:cNvPr id="26" name="Rectangle 24"/>
            <p:cNvSpPr>
              <a:spLocks noChangeArrowheads="1"/>
            </p:cNvSpPr>
            <p:nvPr/>
          </p:nvSpPr>
          <p:spPr bwMode="auto">
            <a:xfrm>
              <a:off x="3035" y="2788"/>
              <a:ext cx="2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altLang="zh-CN" sz="1500" i="1">
                  <a:solidFill>
                    <a:srgbClr val="000000"/>
                  </a:solidFill>
                  <a:latin typeface="Nimbus Roman No9 L" charset="0"/>
                  <a:ea typeface="SimSun" pitchFamily="2" charset="-122"/>
                </a:rPr>
                <a:t>i</a:t>
              </a:r>
              <a:endParaRPr lang="en-CA" altLang="zh-CN" sz="2400">
                <a:latin typeface="Times New Roman" pitchFamily="18" charset="0"/>
                <a:ea typeface="SimSun" pitchFamily="2" charset="-122"/>
              </a:endParaRPr>
            </a:p>
          </p:txBody>
        </p:sp>
        <p:sp>
          <p:nvSpPr>
            <p:cNvPr id="27" name="Rectangle 25"/>
            <p:cNvSpPr>
              <a:spLocks noChangeArrowheads="1"/>
            </p:cNvSpPr>
            <p:nvPr/>
          </p:nvSpPr>
          <p:spPr bwMode="auto">
            <a:xfrm>
              <a:off x="3061" y="2788"/>
              <a:ext cx="42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CA" sz="1500">
                  <a:solidFill>
                    <a:srgbClr val="000000"/>
                  </a:solidFill>
                  <a:latin typeface="Nimbus Roman No9 L" charset="0"/>
                  <a:ea typeface="SimSun" pitchFamily="2" charset="-122"/>
                </a:rPr>
                <a:t> </a:t>
              </a:r>
              <a:r>
                <a:rPr lang="en-CA" altLang="zh-CN" sz="1500">
                  <a:solidFill>
                    <a:srgbClr val="000000"/>
                  </a:solidFill>
                  <a:latin typeface="Nimbus Roman No9 L" charset="0"/>
                  <a:ea typeface="SimSun" pitchFamily="2" charset="-122"/>
                </a:rPr>
                <a:t>th word</a:t>
              </a:r>
              <a:endParaRPr lang="en-CA" altLang="zh-CN" sz="2400">
                <a:latin typeface="Times New Roman" pitchFamily="18" charset="0"/>
                <a:ea typeface="SimSun" pitchFamily="2" charset="-122"/>
              </a:endParaRPr>
            </a:p>
          </p:txBody>
        </p:sp>
        <p:sp>
          <p:nvSpPr>
            <p:cNvPr id="28" name="Freeform 26"/>
            <p:cNvSpPr>
              <a:spLocks/>
            </p:cNvSpPr>
            <p:nvPr/>
          </p:nvSpPr>
          <p:spPr bwMode="auto">
            <a:xfrm>
              <a:off x="2852" y="2854"/>
              <a:ext cx="79" cy="26"/>
            </a:xfrm>
            <a:custGeom>
              <a:avLst/>
              <a:gdLst>
                <a:gd name="T0" fmla="*/ 0 w 6"/>
                <a:gd name="T1" fmla="*/ 338 h 2"/>
                <a:gd name="T2" fmla="*/ 1040 w 6"/>
                <a:gd name="T3" fmla="*/ 169 h 2"/>
                <a:gd name="T4" fmla="*/ 0 w 6"/>
                <a:gd name="T5" fmla="*/ 0 h 2"/>
                <a:gd name="T6" fmla="*/ 0 w 6"/>
                <a:gd name="T7" fmla="*/ 169 h 2"/>
                <a:gd name="T8" fmla="*/ 0 w 6"/>
                <a:gd name="T9" fmla="*/ 338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7"/>
            <p:cNvSpPr>
              <a:spLocks/>
            </p:cNvSpPr>
            <p:nvPr/>
          </p:nvSpPr>
          <p:spPr bwMode="auto">
            <a:xfrm>
              <a:off x="2852" y="2854"/>
              <a:ext cx="79" cy="26"/>
            </a:xfrm>
            <a:custGeom>
              <a:avLst/>
              <a:gdLst>
                <a:gd name="T0" fmla="*/ 0 w 79"/>
                <a:gd name="T1" fmla="*/ 26 h 26"/>
                <a:gd name="T2" fmla="*/ 79 w 79"/>
                <a:gd name="T3" fmla="*/ 13 h 26"/>
                <a:gd name="T4" fmla="*/ 0 w 79"/>
                <a:gd name="T5" fmla="*/ 0 h 26"/>
                <a:gd name="T6" fmla="*/ 0 w 79"/>
                <a:gd name="T7" fmla="*/ 13 h 26"/>
                <a:gd name="T8" fmla="*/ 0 w 79"/>
                <a:gd name="T9" fmla="*/ 26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0" y="26"/>
                  </a:moveTo>
                  <a:lnTo>
                    <a:pt x="79" y="13"/>
                  </a:lnTo>
                  <a:lnTo>
                    <a:pt x="0" y="0"/>
                  </a:lnTo>
                  <a:lnTo>
                    <a:pt x="0" y="13"/>
                  </a:lnTo>
                  <a:lnTo>
                    <a:pt x="0" y="26"/>
                  </a:lnTo>
                  <a:close/>
                </a:path>
              </a:pathLst>
            </a:custGeom>
            <a:solidFill>
              <a:srgbClr val="000000"/>
            </a:solidFill>
            <a:ln w="0">
              <a:solidFill>
                <a:srgbClr val="000000"/>
              </a:solidFill>
              <a:round/>
              <a:headEnd/>
              <a:tailEnd/>
            </a:ln>
          </p:spPr>
          <p:txBody>
            <a:bodyPr/>
            <a:lstStyle/>
            <a:p>
              <a:endParaRPr lang="en-US"/>
            </a:p>
          </p:txBody>
        </p:sp>
        <p:sp>
          <p:nvSpPr>
            <p:cNvPr id="30" name="Line 28"/>
            <p:cNvSpPr>
              <a:spLocks noChangeShapeType="1"/>
            </p:cNvSpPr>
            <p:nvPr/>
          </p:nvSpPr>
          <p:spPr bwMode="auto">
            <a:xfrm flipH="1">
              <a:off x="2473" y="2867"/>
              <a:ext cx="37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Freeform 29"/>
            <p:cNvSpPr>
              <a:spLocks/>
            </p:cNvSpPr>
            <p:nvPr/>
          </p:nvSpPr>
          <p:spPr bwMode="auto">
            <a:xfrm>
              <a:off x="2852" y="1443"/>
              <a:ext cx="79" cy="39"/>
            </a:xfrm>
            <a:custGeom>
              <a:avLst/>
              <a:gdLst>
                <a:gd name="T0" fmla="*/ 0 w 6"/>
                <a:gd name="T1" fmla="*/ 507 h 3"/>
                <a:gd name="T2" fmla="*/ 1040 w 6"/>
                <a:gd name="T3" fmla="*/ 169 h 3"/>
                <a:gd name="T4" fmla="*/ 0 w 6"/>
                <a:gd name="T5" fmla="*/ 0 h 3"/>
                <a:gd name="T6" fmla="*/ 0 w 6"/>
                <a:gd name="T7" fmla="*/ 169 h 3"/>
                <a:gd name="T8" fmla="*/ 0 w 6"/>
                <a:gd name="T9" fmla="*/ 50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30"/>
            <p:cNvSpPr>
              <a:spLocks/>
            </p:cNvSpPr>
            <p:nvPr/>
          </p:nvSpPr>
          <p:spPr bwMode="auto">
            <a:xfrm>
              <a:off x="2852" y="1443"/>
              <a:ext cx="79" cy="39"/>
            </a:xfrm>
            <a:custGeom>
              <a:avLst/>
              <a:gdLst>
                <a:gd name="T0" fmla="*/ 0 w 79"/>
                <a:gd name="T1" fmla="*/ 39 h 39"/>
                <a:gd name="T2" fmla="*/ 79 w 79"/>
                <a:gd name="T3" fmla="*/ 13 h 39"/>
                <a:gd name="T4" fmla="*/ 0 w 79"/>
                <a:gd name="T5" fmla="*/ 0 h 39"/>
                <a:gd name="T6" fmla="*/ 0 w 79"/>
                <a:gd name="T7" fmla="*/ 13 h 39"/>
                <a:gd name="T8" fmla="*/ 0 w 79"/>
                <a:gd name="T9" fmla="*/ 39 h 39"/>
                <a:gd name="T10" fmla="*/ 0 60000 65536"/>
                <a:gd name="T11" fmla="*/ 0 60000 65536"/>
                <a:gd name="T12" fmla="*/ 0 60000 65536"/>
                <a:gd name="T13" fmla="*/ 0 60000 65536"/>
                <a:gd name="T14" fmla="*/ 0 60000 65536"/>
                <a:gd name="T15" fmla="*/ 0 w 79"/>
                <a:gd name="T16" fmla="*/ 0 h 39"/>
                <a:gd name="T17" fmla="*/ 79 w 79"/>
                <a:gd name="T18" fmla="*/ 39 h 39"/>
              </a:gdLst>
              <a:ahLst/>
              <a:cxnLst>
                <a:cxn ang="T10">
                  <a:pos x="T0" y="T1"/>
                </a:cxn>
                <a:cxn ang="T11">
                  <a:pos x="T2" y="T3"/>
                </a:cxn>
                <a:cxn ang="T12">
                  <a:pos x="T4" y="T5"/>
                </a:cxn>
                <a:cxn ang="T13">
                  <a:pos x="T6" y="T7"/>
                </a:cxn>
                <a:cxn ang="T14">
                  <a:pos x="T8" y="T9"/>
                </a:cxn>
              </a:cxnLst>
              <a:rect l="T15" t="T16" r="T17" b="T18"/>
              <a:pathLst>
                <a:path w="79" h="39">
                  <a:moveTo>
                    <a:pt x="0" y="39"/>
                  </a:moveTo>
                  <a:lnTo>
                    <a:pt x="79" y="13"/>
                  </a:lnTo>
                  <a:lnTo>
                    <a:pt x="0" y="0"/>
                  </a:lnTo>
                  <a:lnTo>
                    <a:pt x="0" y="13"/>
                  </a:lnTo>
                  <a:lnTo>
                    <a:pt x="0" y="39"/>
                  </a:lnTo>
                  <a:close/>
                </a:path>
              </a:pathLst>
            </a:custGeom>
            <a:solidFill>
              <a:srgbClr val="000000"/>
            </a:solidFill>
            <a:ln w="0">
              <a:solidFill>
                <a:srgbClr val="000000"/>
              </a:solidFill>
              <a:round/>
              <a:headEnd/>
              <a:tailEnd/>
            </a:ln>
          </p:spPr>
          <p:txBody>
            <a:bodyPr/>
            <a:lstStyle/>
            <a:p>
              <a:endParaRPr lang="en-US"/>
            </a:p>
          </p:txBody>
        </p:sp>
        <p:sp>
          <p:nvSpPr>
            <p:cNvPr id="33" name="Line 31"/>
            <p:cNvSpPr>
              <a:spLocks noChangeShapeType="1"/>
            </p:cNvSpPr>
            <p:nvPr/>
          </p:nvSpPr>
          <p:spPr bwMode="auto">
            <a:xfrm flipH="1">
              <a:off x="2473" y="1456"/>
              <a:ext cx="37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Freeform 32"/>
            <p:cNvSpPr>
              <a:spLocks/>
            </p:cNvSpPr>
            <p:nvPr/>
          </p:nvSpPr>
          <p:spPr bwMode="auto">
            <a:xfrm>
              <a:off x="2852" y="1169"/>
              <a:ext cx="79" cy="26"/>
            </a:xfrm>
            <a:custGeom>
              <a:avLst/>
              <a:gdLst>
                <a:gd name="T0" fmla="*/ 0 w 6"/>
                <a:gd name="T1" fmla="*/ 338 h 2"/>
                <a:gd name="T2" fmla="*/ 1040 w 6"/>
                <a:gd name="T3" fmla="*/ 169 h 2"/>
                <a:gd name="T4" fmla="*/ 0 w 6"/>
                <a:gd name="T5" fmla="*/ 0 h 2"/>
                <a:gd name="T6" fmla="*/ 0 w 6"/>
                <a:gd name="T7" fmla="*/ 169 h 2"/>
                <a:gd name="T8" fmla="*/ 0 w 6"/>
                <a:gd name="T9" fmla="*/ 338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33"/>
            <p:cNvSpPr>
              <a:spLocks/>
            </p:cNvSpPr>
            <p:nvPr/>
          </p:nvSpPr>
          <p:spPr bwMode="auto">
            <a:xfrm>
              <a:off x="2852" y="1169"/>
              <a:ext cx="79" cy="26"/>
            </a:xfrm>
            <a:custGeom>
              <a:avLst/>
              <a:gdLst>
                <a:gd name="T0" fmla="*/ 0 w 79"/>
                <a:gd name="T1" fmla="*/ 26 h 26"/>
                <a:gd name="T2" fmla="*/ 79 w 79"/>
                <a:gd name="T3" fmla="*/ 13 h 26"/>
                <a:gd name="T4" fmla="*/ 0 w 79"/>
                <a:gd name="T5" fmla="*/ 0 h 26"/>
                <a:gd name="T6" fmla="*/ 0 w 79"/>
                <a:gd name="T7" fmla="*/ 13 h 26"/>
                <a:gd name="T8" fmla="*/ 0 w 79"/>
                <a:gd name="T9" fmla="*/ 26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0" y="26"/>
                  </a:moveTo>
                  <a:lnTo>
                    <a:pt x="79" y="13"/>
                  </a:lnTo>
                  <a:lnTo>
                    <a:pt x="0" y="0"/>
                  </a:lnTo>
                  <a:lnTo>
                    <a:pt x="0" y="13"/>
                  </a:lnTo>
                  <a:lnTo>
                    <a:pt x="0" y="26"/>
                  </a:lnTo>
                  <a:close/>
                </a:path>
              </a:pathLst>
            </a:custGeom>
            <a:solidFill>
              <a:srgbClr val="000000"/>
            </a:solidFill>
            <a:ln w="0">
              <a:solidFill>
                <a:srgbClr val="000000"/>
              </a:solidFill>
              <a:round/>
              <a:headEnd/>
              <a:tailEnd/>
            </a:ln>
          </p:spPr>
          <p:txBody>
            <a:bodyPr/>
            <a:lstStyle/>
            <a:p>
              <a:endParaRPr lang="en-US"/>
            </a:p>
          </p:txBody>
        </p:sp>
        <p:sp>
          <p:nvSpPr>
            <p:cNvPr id="36" name="Line 34"/>
            <p:cNvSpPr>
              <a:spLocks noChangeShapeType="1"/>
            </p:cNvSpPr>
            <p:nvPr/>
          </p:nvSpPr>
          <p:spPr bwMode="auto">
            <a:xfrm flipH="1">
              <a:off x="2473" y="1182"/>
              <a:ext cx="37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Freeform 35"/>
            <p:cNvSpPr>
              <a:spLocks/>
            </p:cNvSpPr>
            <p:nvPr/>
          </p:nvSpPr>
          <p:spPr bwMode="auto">
            <a:xfrm>
              <a:off x="2852" y="4265"/>
              <a:ext cx="79" cy="39"/>
            </a:xfrm>
            <a:custGeom>
              <a:avLst/>
              <a:gdLst>
                <a:gd name="T0" fmla="*/ 0 w 6"/>
                <a:gd name="T1" fmla="*/ 507 h 3"/>
                <a:gd name="T2" fmla="*/ 1040 w 6"/>
                <a:gd name="T3" fmla="*/ 169 h 3"/>
                <a:gd name="T4" fmla="*/ 0 w 6"/>
                <a:gd name="T5" fmla="*/ 0 h 3"/>
                <a:gd name="T6" fmla="*/ 0 w 6"/>
                <a:gd name="T7" fmla="*/ 169 h 3"/>
                <a:gd name="T8" fmla="*/ 0 w 6"/>
                <a:gd name="T9" fmla="*/ 50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36"/>
            <p:cNvSpPr>
              <a:spLocks/>
            </p:cNvSpPr>
            <p:nvPr/>
          </p:nvSpPr>
          <p:spPr bwMode="auto">
            <a:xfrm>
              <a:off x="2852" y="4265"/>
              <a:ext cx="79" cy="39"/>
            </a:xfrm>
            <a:custGeom>
              <a:avLst/>
              <a:gdLst>
                <a:gd name="T0" fmla="*/ 0 w 79"/>
                <a:gd name="T1" fmla="*/ 39 h 39"/>
                <a:gd name="T2" fmla="*/ 79 w 79"/>
                <a:gd name="T3" fmla="*/ 13 h 39"/>
                <a:gd name="T4" fmla="*/ 0 w 79"/>
                <a:gd name="T5" fmla="*/ 0 h 39"/>
                <a:gd name="T6" fmla="*/ 0 w 79"/>
                <a:gd name="T7" fmla="*/ 13 h 39"/>
                <a:gd name="T8" fmla="*/ 0 w 79"/>
                <a:gd name="T9" fmla="*/ 39 h 39"/>
                <a:gd name="T10" fmla="*/ 0 60000 65536"/>
                <a:gd name="T11" fmla="*/ 0 60000 65536"/>
                <a:gd name="T12" fmla="*/ 0 60000 65536"/>
                <a:gd name="T13" fmla="*/ 0 60000 65536"/>
                <a:gd name="T14" fmla="*/ 0 60000 65536"/>
                <a:gd name="T15" fmla="*/ 0 w 79"/>
                <a:gd name="T16" fmla="*/ 0 h 39"/>
                <a:gd name="T17" fmla="*/ 79 w 79"/>
                <a:gd name="T18" fmla="*/ 39 h 39"/>
              </a:gdLst>
              <a:ahLst/>
              <a:cxnLst>
                <a:cxn ang="T10">
                  <a:pos x="T0" y="T1"/>
                </a:cxn>
                <a:cxn ang="T11">
                  <a:pos x="T2" y="T3"/>
                </a:cxn>
                <a:cxn ang="T12">
                  <a:pos x="T4" y="T5"/>
                </a:cxn>
                <a:cxn ang="T13">
                  <a:pos x="T6" y="T7"/>
                </a:cxn>
                <a:cxn ang="T14">
                  <a:pos x="T8" y="T9"/>
                </a:cxn>
              </a:cxnLst>
              <a:rect l="T15" t="T16" r="T17" b="T18"/>
              <a:pathLst>
                <a:path w="79" h="39">
                  <a:moveTo>
                    <a:pt x="0" y="39"/>
                  </a:moveTo>
                  <a:lnTo>
                    <a:pt x="79" y="13"/>
                  </a:lnTo>
                  <a:lnTo>
                    <a:pt x="0" y="0"/>
                  </a:lnTo>
                  <a:lnTo>
                    <a:pt x="0" y="13"/>
                  </a:lnTo>
                  <a:lnTo>
                    <a:pt x="0" y="39"/>
                  </a:lnTo>
                  <a:close/>
                </a:path>
              </a:pathLst>
            </a:custGeom>
            <a:solidFill>
              <a:srgbClr val="000000"/>
            </a:solidFill>
            <a:ln w="0">
              <a:solidFill>
                <a:srgbClr val="000000"/>
              </a:solidFill>
              <a:round/>
              <a:headEnd/>
              <a:tailEnd/>
            </a:ln>
          </p:spPr>
          <p:txBody>
            <a:bodyPr/>
            <a:lstStyle/>
            <a:p>
              <a:endParaRPr lang="en-US"/>
            </a:p>
          </p:txBody>
        </p:sp>
        <p:sp>
          <p:nvSpPr>
            <p:cNvPr id="39" name="Line 37"/>
            <p:cNvSpPr>
              <a:spLocks noChangeShapeType="1"/>
            </p:cNvSpPr>
            <p:nvPr/>
          </p:nvSpPr>
          <p:spPr bwMode="auto">
            <a:xfrm flipH="1">
              <a:off x="2473" y="4278"/>
              <a:ext cx="37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Text Box 38"/>
            <p:cNvSpPr txBox="1">
              <a:spLocks noChangeArrowheads="1"/>
            </p:cNvSpPr>
            <p:nvPr/>
          </p:nvSpPr>
          <p:spPr bwMode="auto">
            <a:xfrm>
              <a:off x="1536" y="1884"/>
              <a:ext cx="168"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20000"/>
                </a:lnSpc>
                <a:spcBef>
                  <a:spcPct val="50000"/>
                </a:spcBef>
              </a:pPr>
              <a:endParaRPr lang="zh-CN" altLang="en-US" sz="2000">
                <a:latin typeface="Nimbus Roman No9 L" charset="0"/>
                <a:ea typeface="SimSun" pitchFamily="2" charset="-122"/>
              </a:endParaRPr>
            </a:p>
            <a:p>
              <a:pPr eaLnBrk="1" hangingPunct="1">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eaLnBrk="1" hangingPunct="1">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eaLnBrk="1" hangingPunct="1">
                <a:lnSpc>
                  <a:spcPct val="20000"/>
                </a:lnSpc>
                <a:spcBef>
                  <a:spcPct val="50000"/>
                </a:spcBef>
              </a:pPr>
              <a:r>
                <a:rPr lang="en-CA" altLang="zh-CN" sz="2000">
                  <a:latin typeface="Nimbus Roman No9 L" charset="0"/>
                  <a:ea typeface="SimSun" pitchFamily="2" charset="-122"/>
                </a:rPr>
                <a:t>•</a:t>
              </a:r>
            </a:p>
            <a:p>
              <a:pPr eaLnBrk="1" hangingPunct="1">
                <a:lnSpc>
                  <a:spcPct val="20000"/>
                </a:lnSpc>
                <a:spcBef>
                  <a:spcPct val="50000"/>
                </a:spcBef>
              </a:pPr>
              <a:endParaRPr lang="zh-CN" altLang="en-CA" sz="2000">
                <a:latin typeface="Nimbus Roman No9 L" charset="0"/>
                <a:ea typeface="SimSun" pitchFamily="2" charset="-122"/>
              </a:endParaRPr>
            </a:p>
          </p:txBody>
        </p:sp>
        <p:sp>
          <p:nvSpPr>
            <p:cNvPr id="41" name="Text Box 39"/>
            <p:cNvSpPr txBox="1">
              <a:spLocks noChangeArrowheads="1"/>
            </p:cNvSpPr>
            <p:nvPr/>
          </p:nvSpPr>
          <p:spPr bwMode="auto">
            <a:xfrm>
              <a:off x="1548" y="3306"/>
              <a:ext cx="168"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20000"/>
                </a:lnSpc>
                <a:spcBef>
                  <a:spcPct val="50000"/>
                </a:spcBef>
              </a:pPr>
              <a:endParaRPr lang="zh-CN" altLang="en-US" sz="2000" dirty="0">
                <a:latin typeface="Nimbus Roman No9 L" charset="0"/>
                <a:ea typeface="SimSun" pitchFamily="2" charset="-122"/>
              </a:endParaRPr>
            </a:p>
            <a:p>
              <a:pPr eaLnBrk="1" hangingPunct="1">
                <a:lnSpc>
                  <a:spcPct val="20000"/>
                </a:lnSpc>
                <a:spcBef>
                  <a:spcPct val="50000"/>
                </a:spcBef>
              </a:pPr>
              <a:r>
                <a:rPr lang="en-CA" altLang="zh-CN" sz="2000" dirty="0">
                  <a:latin typeface="Nimbus Roman No9 L" charset="0"/>
                  <a:ea typeface="SimSun" pitchFamily="2" charset="-122"/>
                </a:rPr>
                <a:t>•</a:t>
              </a:r>
              <a:endParaRPr lang="en-US" altLang="zh-CN" sz="2000" dirty="0">
                <a:latin typeface="Nimbus Roman No9 L" charset="0"/>
                <a:ea typeface="SimSun" pitchFamily="2" charset="-122"/>
              </a:endParaRPr>
            </a:p>
            <a:p>
              <a:pPr eaLnBrk="1" hangingPunct="1">
                <a:lnSpc>
                  <a:spcPct val="20000"/>
                </a:lnSpc>
                <a:spcBef>
                  <a:spcPct val="50000"/>
                </a:spcBef>
              </a:pPr>
              <a:r>
                <a:rPr lang="en-CA" altLang="zh-CN" sz="2000" dirty="0">
                  <a:latin typeface="Nimbus Roman No9 L" charset="0"/>
                  <a:ea typeface="SimSun" pitchFamily="2" charset="-122"/>
                </a:rPr>
                <a:t>•</a:t>
              </a:r>
              <a:endParaRPr lang="en-US" altLang="zh-CN" sz="2000" dirty="0">
                <a:latin typeface="Nimbus Roman No9 L" charset="0"/>
                <a:ea typeface="SimSun" pitchFamily="2" charset="-122"/>
              </a:endParaRPr>
            </a:p>
            <a:p>
              <a:pPr eaLnBrk="1" hangingPunct="1">
                <a:lnSpc>
                  <a:spcPct val="20000"/>
                </a:lnSpc>
                <a:spcBef>
                  <a:spcPct val="50000"/>
                </a:spcBef>
              </a:pPr>
              <a:r>
                <a:rPr lang="en-CA" altLang="zh-CN" sz="2000" dirty="0">
                  <a:latin typeface="Nimbus Roman No9 L" charset="0"/>
                  <a:ea typeface="SimSun" pitchFamily="2" charset="-122"/>
                </a:rPr>
                <a:t>•</a:t>
              </a:r>
            </a:p>
            <a:p>
              <a:pPr eaLnBrk="1" hangingPunct="1">
                <a:lnSpc>
                  <a:spcPct val="20000"/>
                </a:lnSpc>
                <a:spcBef>
                  <a:spcPct val="50000"/>
                </a:spcBef>
              </a:pPr>
              <a:endParaRPr lang="zh-CN" altLang="en-CA" sz="2000" dirty="0">
                <a:latin typeface="Nimbus Roman No9 L" charset="0"/>
                <a:ea typeface="SimSun" pitchFamily="2" charset="-122"/>
              </a:endParaRPr>
            </a:p>
          </p:txBody>
        </p:sp>
      </p:grpSp>
    </p:spTree>
    <p:extLst>
      <p:ext uri="{BB962C8B-B14F-4D97-AF65-F5344CB8AC3E}">
        <p14:creationId xmlns:p14="http://schemas.microsoft.com/office/powerpoint/2010/main" val="245151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Memory Unit</a:t>
            </a:r>
            <a:endParaRPr lang="en-IN" dirty="0"/>
          </a:p>
        </p:txBody>
      </p:sp>
      <p:sp>
        <p:nvSpPr>
          <p:cNvPr id="3" name="Content Placeholder 2"/>
          <p:cNvSpPr>
            <a:spLocks noGrp="1"/>
          </p:cNvSpPr>
          <p:nvPr>
            <p:ph sz="half" idx="1"/>
          </p:nvPr>
        </p:nvSpPr>
        <p:spPr>
          <a:xfrm>
            <a:off x="838199" y="1825625"/>
            <a:ext cx="6557331" cy="4752596"/>
          </a:xfrm>
        </p:spPr>
        <p:txBody>
          <a:bodyPr>
            <a:normAutofit fontScale="92500" lnSpcReduction="10000"/>
          </a:bodyPr>
          <a:lstStyle/>
          <a:p>
            <a:pPr marL="0" indent="0">
              <a:buNone/>
            </a:pPr>
            <a:r>
              <a:rPr lang="en-IN" dirty="0" smtClean="0"/>
              <a:t>Examples of Primary Storage:</a:t>
            </a:r>
          </a:p>
          <a:p>
            <a:pPr marL="514350" indent="-514350">
              <a:buFont typeface="+mj-lt"/>
              <a:buAutoNum type="arabicPeriod"/>
            </a:pPr>
            <a:r>
              <a:rPr lang="en-IN" dirty="0" smtClean="0">
                <a:solidFill>
                  <a:schemeClr val="accent1">
                    <a:lumMod val="75000"/>
                  </a:schemeClr>
                </a:solidFill>
              </a:rPr>
              <a:t>RAM (Random Access Memory)</a:t>
            </a:r>
          </a:p>
          <a:p>
            <a:pPr lvl="1"/>
            <a:r>
              <a:rPr lang="en-IN" dirty="0" smtClean="0"/>
              <a:t>To provide easy access to any word in memory, a </a:t>
            </a:r>
            <a:r>
              <a:rPr lang="en-IN" dirty="0" smtClean="0">
                <a:solidFill>
                  <a:srgbClr val="FF0000"/>
                </a:solidFill>
              </a:rPr>
              <a:t>distinct address</a:t>
            </a:r>
            <a:r>
              <a:rPr lang="en-IN" dirty="0" smtClean="0"/>
              <a:t> is associated with each word location</a:t>
            </a:r>
            <a:endParaRPr lang="en-IN" dirty="0"/>
          </a:p>
          <a:p>
            <a:pPr lvl="2"/>
            <a:r>
              <a:rPr lang="en-IN" dirty="0" smtClean="0"/>
              <a:t>Addresses are numbers that identify successive locations</a:t>
            </a:r>
          </a:p>
          <a:p>
            <a:pPr lvl="2"/>
            <a:r>
              <a:rPr lang="en-IN" dirty="0" smtClean="0"/>
              <a:t>E.g., a 16 x 4 memory module will have 16 memory locations (16 addresses), each location is capable of storing 4-bit word</a:t>
            </a:r>
          </a:p>
          <a:p>
            <a:pPr lvl="1"/>
            <a:r>
              <a:rPr lang="en-IN" dirty="0" smtClean="0"/>
              <a:t> Time required to access one word is called the   </a:t>
            </a:r>
            <a:r>
              <a:rPr lang="en-IN" dirty="0" smtClean="0">
                <a:solidFill>
                  <a:srgbClr val="FF0000"/>
                </a:solidFill>
              </a:rPr>
              <a:t>Memory Access Time</a:t>
            </a:r>
          </a:p>
          <a:p>
            <a:pPr lvl="2"/>
            <a:r>
              <a:rPr lang="en-IN" dirty="0" smtClean="0"/>
              <a:t>Fixed and independent of the location being accessed</a:t>
            </a:r>
          </a:p>
          <a:p>
            <a:pPr lvl="2"/>
            <a:r>
              <a:rPr lang="en-IN" dirty="0" smtClean="0"/>
              <a:t>Typically ranges from few nanoseconds to about 100 nanoseconds</a:t>
            </a:r>
            <a:endParaRPr lang="en-IN" dirty="0"/>
          </a:p>
        </p:txBody>
      </p:sp>
      <p:grpSp>
        <p:nvGrpSpPr>
          <p:cNvPr id="5" name="Group 40"/>
          <p:cNvGrpSpPr>
            <a:grpSpLocks/>
          </p:cNvGrpSpPr>
          <p:nvPr/>
        </p:nvGrpSpPr>
        <p:grpSpPr bwMode="auto">
          <a:xfrm>
            <a:off x="7563632" y="1130648"/>
            <a:ext cx="4357688" cy="4613332"/>
            <a:chOff x="697" y="816"/>
            <a:chExt cx="3033" cy="3605"/>
          </a:xfrm>
        </p:grpSpPr>
        <p:sp>
          <p:nvSpPr>
            <p:cNvPr id="6" name="Rectangle 4"/>
            <p:cNvSpPr>
              <a:spLocks noChangeArrowheads="1"/>
            </p:cNvSpPr>
            <p:nvPr/>
          </p:nvSpPr>
          <p:spPr bwMode="auto">
            <a:xfrm>
              <a:off x="3048" y="1364"/>
              <a:ext cx="68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altLang="zh-CN" sz="1500">
                  <a:solidFill>
                    <a:srgbClr val="000000"/>
                  </a:solidFill>
                  <a:latin typeface="Nimbus Roman No9 L" charset="0"/>
                  <a:ea typeface="SimSun" pitchFamily="2" charset="-122"/>
                </a:rPr>
                <a:t>second word</a:t>
              </a:r>
              <a:endParaRPr lang="en-CA" altLang="zh-CN" sz="2400">
                <a:latin typeface="Times New Roman" pitchFamily="18" charset="0"/>
                <a:ea typeface="SimSun" pitchFamily="2" charset="-122"/>
              </a:endParaRPr>
            </a:p>
          </p:txBody>
        </p:sp>
        <p:sp>
          <p:nvSpPr>
            <p:cNvPr id="7" name="Line 5"/>
            <p:cNvSpPr>
              <a:spLocks noChangeShapeType="1"/>
            </p:cNvSpPr>
            <p:nvPr/>
          </p:nvSpPr>
          <p:spPr bwMode="auto">
            <a:xfrm flipH="1">
              <a:off x="697" y="3011"/>
              <a:ext cx="1881" cy="1"/>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6"/>
            <p:cNvSpPr>
              <a:spLocks noChangeShapeType="1"/>
            </p:cNvSpPr>
            <p:nvPr/>
          </p:nvSpPr>
          <p:spPr bwMode="auto">
            <a:xfrm flipH="1">
              <a:off x="697" y="1600"/>
              <a:ext cx="1881" cy="1"/>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Freeform 7"/>
            <p:cNvSpPr>
              <a:spLocks/>
            </p:cNvSpPr>
            <p:nvPr/>
          </p:nvSpPr>
          <p:spPr bwMode="auto">
            <a:xfrm>
              <a:off x="710" y="881"/>
              <a:ext cx="78" cy="40"/>
            </a:xfrm>
            <a:custGeom>
              <a:avLst/>
              <a:gdLst>
                <a:gd name="T0" fmla="*/ 1014 w 6"/>
                <a:gd name="T1" fmla="*/ 0 h 3"/>
                <a:gd name="T2" fmla="*/ 0 w 6"/>
                <a:gd name="T3" fmla="*/ 173 h 3"/>
                <a:gd name="T4" fmla="*/ 1014 w 6"/>
                <a:gd name="T5" fmla="*/ 533 h 3"/>
                <a:gd name="T6" fmla="*/ 1014 w 6"/>
                <a:gd name="T7" fmla="*/ 173 h 3"/>
                <a:gd name="T8" fmla="*/ 1014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8"/>
            <p:cNvSpPr>
              <a:spLocks/>
            </p:cNvSpPr>
            <p:nvPr/>
          </p:nvSpPr>
          <p:spPr bwMode="auto">
            <a:xfrm>
              <a:off x="710" y="881"/>
              <a:ext cx="78" cy="40"/>
            </a:xfrm>
            <a:custGeom>
              <a:avLst/>
              <a:gdLst>
                <a:gd name="T0" fmla="*/ 78 w 78"/>
                <a:gd name="T1" fmla="*/ 0 h 40"/>
                <a:gd name="T2" fmla="*/ 0 w 78"/>
                <a:gd name="T3" fmla="*/ 13 h 40"/>
                <a:gd name="T4" fmla="*/ 78 w 78"/>
                <a:gd name="T5" fmla="*/ 40 h 40"/>
                <a:gd name="T6" fmla="*/ 78 w 78"/>
                <a:gd name="T7" fmla="*/ 13 h 40"/>
                <a:gd name="T8" fmla="*/ 78 w 78"/>
                <a:gd name="T9" fmla="*/ 0 h 40"/>
                <a:gd name="T10" fmla="*/ 0 60000 65536"/>
                <a:gd name="T11" fmla="*/ 0 60000 65536"/>
                <a:gd name="T12" fmla="*/ 0 60000 65536"/>
                <a:gd name="T13" fmla="*/ 0 60000 65536"/>
                <a:gd name="T14" fmla="*/ 0 60000 65536"/>
                <a:gd name="T15" fmla="*/ 0 w 78"/>
                <a:gd name="T16" fmla="*/ 0 h 40"/>
                <a:gd name="T17" fmla="*/ 78 w 78"/>
                <a:gd name="T18" fmla="*/ 40 h 40"/>
              </a:gdLst>
              <a:ahLst/>
              <a:cxnLst>
                <a:cxn ang="T10">
                  <a:pos x="T0" y="T1"/>
                </a:cxn>
                <a:cxn ang="T11">
                  <a:pos x="T2" y="T3"/>
                </a:cxn>
                <a:cxn ang="T12">
                  <a:pos x="T4" y="T5"/>
                </a:cxn>
                <a:cxn ang="T13">
                  <a:pos x="T6" y="T7"/>
                </a:cxn>
                <a:cxn ang="T14">
                  <a:pos x="T8" y="T9"/>
                </a:cxn>
              </a:cxnLst>
              <a:rect l="T15" t="T16" r="T17" b="T18"/>
              <a:pathLst>
                <a:path w="78" h="40">
                  <a:moveTo>
                    <a:pt x="78" y="0"/>
                  </a:moveTo>
                  <a:lnTo>
                    <a:pt x="0" y="13"/>
                  </a:lnTo>
                  <a:lnTo>
                    <a:pt x="78" y="40"/>
                  </a:lnTo>
                  <a:lnTo>
                    <a:pt x="78" y="13"/>
                  </a:lnTo>
                  <a:lnTo>
                    <a:pt x="78" y="0"/>
                  </a:lnTo>
                  <a:close/>
                </a:path>
              </a:pathLst>
            </a:custGeom>
            <a:solidFill>
              <a:srgbClr val="000000"/>
            </a:solidFill>
            <a:ln w="0">
              <a:solidFill>
                <a:srgbClr val="000000"/>
              </a:solidFill>
              <a:round/>
              <a:headEnd/>
              <a:tailEnd/>
            </a:ln>
          </p:spPr>
          <p:txBody>
            <a:bodyPr/>
            <a:lstStyle/>
            <a:p>
              <a:endParaRPr lang="en-US"/>
            </a:p>
          </p:txBody>
        </p:sp>
        <p:sp>
          <p:nvSpPr>
            <p:cNvPr id="11" name="Line 9"/>
            <p:cNvSpPr>
              <a:spLocks noChangeShapeType="1"/>
            </p:cNvSpPr>
            <p:nvPr/>
          </p:nvSpPr>
          <p:spPr bwMode="auto">
            <a:xfrm>
              <a:off x="772" y="894"/>
              <a:ext cx="6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Freeform 10"/>
            <p:cNvSpPr>
              <a:spLocks/>
            </p:cNvSpPr>
            <p:nvPr/>
          </p:nvSpPr>
          <p:spPr bwMode="auto">
            <a:xfrm>
              <a:off x="2497" y="881"/>
              <a:ext cx="79" cy="40"/>
            </a:xfrm>
            <a:custGeom>
              <a:avLst/>
              <a:gdLst>
                <a:gd name="T0" fmla="*/ 0 w 6"/>
                <a:gd name="T1" fmla="*/ 533 h 3"/>
                <a:gd name="T2" fmla="*/ 1040 w 6"/>
                <a:gd name="T3" fmla="*/ 173 h 3"/>
                <a:gd name="T4" fmla="*/ 0 w 6"/>
                <a:gd name="T5" fmla="*/ 0 h 3"/>
                <a:gd name="T6" fmla="*/ 0 w 6"/>
                <a:gd name="T7" fmla="*/ 173 h 3"/>
                <a:gd name="T8" fmla="*/ 0 w 6"/>
                <a:gd name="T9" fmla="*/ 53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11"/>
            <p:cNvSpPr>
              <a:spLocks/>
            </p:cNvSpPr>
            <p:nvPr/>
          </p:nvSpPr>
          <p:spPr bwMode="auto">
            <a:xfrm>
              <a:off x="2497" y="881"/>
              <a:ext cx="79" cy="40"/>
            </a:xfrm>
            <a:custGeom>
              <a:avLst/>
              <a:gdLst>
                <a:gd name="T0" fmla="*/ 0 w 79"/>
                <a:gd name="T1" fmla="*/ 40 h 40"/>
                <a:gd name="T2" fmla="*/ 79 w 79"/>
                <a:gd name="T3" fmla="*/ 13 h 40"/>
                <a:gd name="T4" fmla="*/ 0 w 79"/>
                <a:gd name="T5" fmla="*/ 0 h 40"/>
                <a:gd name="T6" fmla="*/ 0 w 79"/>
                <a:gd name="T7" fmla="*/ 13 h 40"/>
                <a:gd name="T8" fmla="*/ 0 w 79"/>
                <a:gd name="T9" fmla="*/ 40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0" y="40"/>
                  </a:moveTo>
                  <a:lnTo>
                    <a:pt x="79" y="13"/>
                  </a:lnTo>
                  <a:lnTo>
                    <a:pt x="0" y="0"/>
                  </a:lnTo>
                  <a:lnTo>
                    <a:pt x="0" y="13"/>
                  </a:lnTo>
                  <a:lnTo>
                    <a:pt x="0" y="40"/>
                  </a:lnTo>
                  <a:close/>
                </a:path>
              </a:pathLst>
            </a:custGeom>
            <a:solidFill>
              <a:srgbClr val="000000"/>
            </a:solidFill>
            <a:ln w="0">
              <a:solidFill>
                <a:srgbClr val="000000"/>
              </a:solidFill>
              <a:round/>
              <a:headEnd/>
              <a:tailEnd/>
            </a:ln>
          </p:spPr>
          <p:txBody>
            <a:bodyPr/>
            <a:lstStyle/>
            <a:p>
              <a:endParaRPr lang="en-US"/>
            </a:p>
          </p:txBody>
        </p:sp>
        <p:sp>
          <p:nvSpPr>
            <p:cNvPr id="14" name="Line 12"/>
            <p:cNvSpPr>
              <a:spLocks noChangeShapeType="1"/>
            </p:cNvSpPr>
            <p:nvPr/>
          </p:nvSpPr>
          <p:spPr bwMode="auto">
            <a:xfrm flipH="1">
              <a:off x="1873" y="894"/>
              <a:ext cx="66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3"/>
            <p:cNvSpPr>
              <a:spLocks noChangeShapeType="1"/>
            </p:cNvSpPr>
            <p:nvPr/>
          </p:nvSpPr>
          <p:spPr bwMode="auto">
            <a:xfrm flipV="1">
              <a:off x="697" y="855"/>
              <a:ext cx="1"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p:cNvSpPr>
              <a:spLocks noChangeShapeType="1"/>
            </p:cNvSpPr>
            <p:nvPr/>
          </p:nvSpPr>
          <p:spPr bwMode="auto">
            <a:xfrm flipV="1">
              <a:off x="2578" y="855"/>
              <a:ext cx="1"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5"/>
            <p:cNvSpPr>
              <a:spLocks noChangeShapeType="1"/>
            </p:cNvSpPr>
            <p:nvPr/>
          </p:nvSpPr>
          <p:spPr bwMode="auto">
            <a:xfrm flipH="1">
              <a:off x="697" y="1325"/>
              <a:ext cx="1881" cy="1"/>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Rectangle 16"/>
            <p:cNvSpPr>
              <a:spLocks noChangeArrowheads="1"/>
            </p:cNvSpPr>
            <p:nvPr/>
          </p:nvSpPr>
          <p:spPr bwMode="auto">
            <a:xfrm>
              <a:off x="3048" y="1090"/>
              <a:ext cx="48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altLang="zh-CN" sz="1500">
                  <a:solidFill>
                    <a:srgbClr val="000000"/>
                  </a:solidFill>
                  <a:latin typeface="Nimbus Roman No9 L" charset="0"/>
                  <a:ea typeface="SimSun" pitchFamily="2" charset="-122"/>
                </a:rPr>
                <a:t>first word</a:t>
              </a:r>
              <a:endParaRPr lang="en-CA" altLang="zh-CN" sz="2400">
                <a:latin typeface="Times New Roman" pitchFamily="18" charset="0"/>
                <a:ea typeface="SimSun" pitchFamily="2" charset="-122"/>
              </a:endParaRPr>
            </a:p>
          </p:txBody>
        </p:sp>
        <p:sp>
          <p:nvSpPr>
            <p:cNvPr id="19" name="Line 17"/>
            <p:cNvSpPr>
              <a:spLocks noChangeShapeType="1"/>
            </p:cNvSpPr>
            <p:nvPr/>
          </p:nvSpPr>
          <p:spPr bwMode="auto">
            <a:xfrm flipH="1">
              <a:off x="697" y="2710"/>
              <a:ext cx="1881" cy="1"/>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8"/>
            <p:cNvSpPr>
              <a:spLocks noChangeShapeType="1"/>
            </p:cNvSpPr>
            <p:nvPr/>
          </p:nvSpPr>
          <p:spPr bwMode="auto">
            <a:xfrm flipH="1">
              <a:off x="697" y="4147"/>
              <a:ext cx="1881" cy="1"/>
            </a:xfrm>
            <a:prstGeom prst="line">
              <a:avLst/>
            </a:prstGeom>
            <a:noFill/>
            <a:ln w="20638">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19"/>
            <p:cNvSpPr>
              <a:spLocks noChangeArrowheads="1"/>
            </p:cNvSpPr>
            <p:nvPr/>
          </p:nvSpPr>
          <p:spPr bwMode="auto">
            <a:xfrm>
              <a:off x="697" y="1038"/>
              <a:ext cx="1881" cy="3383"/>
            </a:xfrm>
            <a:prstGeom prst="rect">
              <a:avLst/>
            </a:prstGeom>
            <a:noFill/>
            <a:ln w="20638">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Rectangle 21"/>
            <p:cNvSpPr>
              <a:spLocks noChangeArrowheads="1"/>
            </p:cNvSpPr>
            <p:nvPr/>
          </p:nvSpPr>
          <p:spPr bwMode="auto">
            <a:xfrm>
              <a:off x="1494" y="816"/>
              <a:ext cx="6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altLang="zh-CN" sz="1500" i="1">
                  <a:solidFill>
                    <a:srgbClr val="000000"/>
                  </a:solidFill>
                  <a:latin typeface="Nimbus Roman No9 L" charset="0"/>
                  <a:ea typeface="SimSun" pitchFamily="2" charset="-122"/>
                </a:rPr>
                <a:t>n</a:t>
              </a:r>
              <a:endParaRPr lang="en-CA" altLang="zh-CN" sz="2400">
                <a:latin typeface="Times New Roman" pitchFamily="18" charset="0"/>
                <a:ea typeface="SimSun" pitchFamily="2" charset="-122"/>
              </a:endParaRPr>
            </a:p>
          </p:txBody>
        </p:sp>
        <p:sp>
          <p:nvSpPr>
            <p:cNvPr id="24" name="Rectangle 22"/>
            <p:cNvSpPr>
              <a:spLocks noChangeArrowheads="1"/>
            </p:cNvSpPr>
            <p:nvPr/>
          </p:nvSpPr>
          <p:spPr bwMode="auto">
            <a:xfrm>
              <a:off x="1546" y="816"/>
              <a:ext cx="22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CA" sz="1500">
                  <a:solidFill>
                    <a:srgbClr val="000000"/>
                  </a:solidFill>
                  <a:latin typeface="Nimbus Roman No9 L" charset="0"/>
                  <a:ea typeface="SimSun" pitchFamily="2" charset="-122"/>
                </a:rPr>
                <a:t> </a:t>
              </a:r>
              <a:r>
                <a:rPr lang="en-CA" altLang="zh-CN" sz="1500">
                  <a:solidFill>
                    <a:srgbClr val="000000"/>
                  </a:solidFill>
                  <a:latin typeface="Nimbus Roman No9 L" charset="0"/>
                  <a:ea typeface="SimSun" pitchFamily="2" charset="-122"/>
                </a:rPr>
                <a:t>bits</a:t>
              </a:r>
              <a:endParaRPr lang="en-CA" altLang="zh-CN" sz="2400">
                <a:latin typeface="Times New Roman" pitchFamily="18" charset="0"/>
                <a:ea typeface="SimSun" pitchFamily="2" charset="-122"/>
              </a:endParaRPr>
            </a:p>
          </p:txBody>
        </p:sp>
        <p:sp>
          <p:nvSpPr>
            <p:cNvPr id="25" name="Rectangle 23"/>
            <p:cNvSpPr>
              <a:spLocks noChangeArrowheads="1"/>
            </p:cNvSpPr>
            <p:nvPr/>
          </p:nvSpPr>
          <p:spPr bwMode="auto">
            <a:xfrm>
              <a:off x="3035" y="4186"/>
              <a:ext cx="48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altLang="zh-CN" sz="1500">
                  <a:solidFill>
                    <a:srgbClr val="000000"/>
                  </a:solidFill>
                  <a:latin typeface="Nimbus Roman No9 L" charset="0"/>
                  <a:ea typeface="SimSun" pitchFamily="2" charset="-122"/>
                </a:rPr>
                <a:t>last word</a:t>
              </a:r>
              <a:endParaRPr lang="en-CA" altLang="zh-CN" sz="2400">
                <a:latin typeface="Times New Roman" pitchFamily="18" charset="0"/>
                <a:ea typeface="SimSun" pitchFamily="2" charset="-122"/>
              </a:endParaRPr>
            </a:p>
          </p:txBody>
        </p:sp>
        <p:sp>
          <p:nvSpPr>
            <p:cNvPr id="26" name="Rectangle 24"/>
            <p:cNvSpPr>
              <a:spLocks noChangeArrowheads="1"/>
            </p:cNvSpPr>
            <p:nvPr/>
          </p:nvSpPr>
          <p:spPr bwMode="auto">
            <a:xfrm>
              <a:off x="3035" y="2788"/>
              <a:ext cx="2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altLang="zh-CN" sz="1500" i="1">
                  <a:solidFill>
                    <a:srgbClr val="000000"/>
                  </a:solidFill>
                  <a:latin typeface="Nimbus Roman No9 L" charset="0"/>
                  <a:ea typeface="SimSun" pitchFamily="2" charset="-122"/>
                </a:rPr>
                <a:t>i</a:t>
              </a:r>
              <a:endParaRPr lang="en-CA" altLang="zh-CN" sz="2400">
                <a:latin typeface="Times New Roman" pitchFamily="18" charset="0"/>
                <a:ea typeface="SimSun" pitchFamily="2" charset="-122"/>
              </a:endParaRPr>
            </a:p>
          </p:txBody>
        </p:sp>
        <p:sp>
          <p:nvSpPr>
            <p:cNvPr id="27" name="Rectangle 25"/>
            <p:cNvSpPr>
              <a:spLocks noChangeArrowheads="1"/>
            </p:cNvSpPr>
            <p:nvPr/>
          </p:nvSpPr>
          <p:spPr bwMode="auto">
            <a:xfrm>
              <a:off x="3061" y="2788"/>
              <a:ext cx="42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CA" sz="1500">
                  <a:solidFill>
                    <a:srgbClr val="000000"/>
                  </a:solidFill>
                  <a:latin typeface="Nimbus Roman No9 L" charset="0"/>
                  <a:ea typeface="SimSun" pitchFamily="2" charset="-122"/>
                </a:rPr>
                <a:t> </a:t>
              </a:r>
              <a:r>
                <a:rPr lang="en-CA" altLang="zh-CN" sz="1500">
                  <a:solidFill>
                    <a:srgbClr val="000000"/>
                  </a:solidFill>
                  <a:latin typeface="Nimbus Roman No9 L" charset="0"/>
                  <a:ea typeface="SimSun" pitchFamily="2" charset="-122"/>
                </a:rPr>
                <a:t>th word</a:t>
              </a:r>
              <a:endParaRPr lang="en-CA" altLang="zh-CN" sz="2400">
                <a:latin typeface="Times New Roman" pitchFamily="18" charset="0"/>
                <a:ea typeface="SimSun" pitchFamily="2" charset="-122"/>
              </a:endParaRPr>
            </a:p>
          </p:txBody>
        </p:sp>
        <p:sp>
          <p:nvSpPr>
            <p:cNvPr id="28" name="Freeform 26"/>
            <p:cNvSpPr>
              <a:spLocks/>
            </p:cNvSpPr>
            <p:nvPr/>
          </p:nvSpPr>
          <p:spPr bwMode="auto">
            <a:xfrm>
              <a:off x="2852" y="2854"/>
              <a:ext cx="79" cy="26"/>
            </a:xfrm>
            <a:custGeom>
              <a:avLst/>
              <a:gdLst>
                <a:gd name="T0" fmla="*/ 0 w 6"/>
                <a:gd name="T1" fmla="*/ 338 h 2"/>
                <a:gd name="T2" fmla="*/ 1040 w 6"/>
                <a:gd name="T3" fmla="*/ 169 h 2"/>
                <a:gd name="T4" fmla="*/ 0 w 6"/>
                <a:gd name="T5" fmla="*/ 0 h 2"/>
                <a:gd name="T6" fmla="*/ 0 w 6"/>
                <a:gd name="T7" fmla="*/ 169 h 2"/>
                <a:gd name="T8" fmla="*/ 0 w 6"/>
                <a:gd name="T9" fmla="*/ 338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7"/>
            <p:cNvSpPr>
              <a:spLocks/>
            </p:cNvSpPr>
            <p:nvPr/>
          </p:nvSpPr>
          <p:spPr bwMode="auto">
            <a:xfrm>
              <a:off x="2852" y="2854"/>
              <a:ext cx="79" cy="26"/>
            </a:xfrm>
            <a:custGeom>
              <a:avLst/>
              <a:gdLst>
                <a:gd name="T0" fmla="*/ 0 w 79"/>
                <a:gd name="T1" fmla="*/ 26 h 26"/>
                <a:gd name="T2" fmla="*/ 79 w 79"/>
                <a:gd name="T3" fmla="*/ 13 h 26"/>
                <a:gd name="T4" fmla="*/ 0 w 79"/>
                <a:gd name="T5" fmla="*/ 0 h 26"/>
                <a:gd name="T6" fmla="*/ 0 w 79"/>
                <a:gd name="T7" fmla="*/ 13 h 26"/>
                <a:gd name="T8" fmla="*/ 0 w 79"/>
                <a:gd name="T9" fmla="*/ 26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0" y="26"/>
                  </a:moveTo>
                  <a:lnTo>
                    <a:pt x="79" y="13"/>
                  </a:lnTo>
                  <a:lnTo>
                    <a:pt x="0" y="0"/>
                  </a:lnTo>
                  <a:lnTo>
                    <a:pt x="0" y="13"/>
                  </a:lnTo>
                  <a:lnTo>
                    <a:pt x="0" y="26"/>
                  </a:lnTo>
                  <a:close/>
                </a:path>
              </a:pathLst>
            </a:custGeom>
            <a:solidFill>
              <a:srgbClr val="000000"/>
            </a:solidFill>
            <a:ln w="0">
              <a:solidFill>
                <a:srgbClr val="000000"/>
              </a:solidFill>
              <a:round/>
              <a:headEnd/>
              <a:tailEnd/>
            </a:ln>
          </p:spPr>
          <p:txBody>
            <a:bodyPr/>
            <a:lstStyle/>
            <a:p>
              <a:endParaRPr lang="en-US"/>
            </a:p>
          </p:txBody>
        </p:sp>
        <p:sp>
          <p:nvSpPr>
            <p:cNvPr id="30" name="Line 28"/>
            <p:cNvSpPr>
              <a:spLocks noChangeShapeType="1"/>
            </p:cNvSpPr>
            <p:nvPr/>
          </p:nvSpPr>
          <p:spPr bwMode="auto">
            <a:xfrm flipH="1">
              <a:off x="2473" y="2867"/>
              <a:ext cx="37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Freeform 29"/>
            <p:cNvSpPr>
              <a:spLocks/>
            </p:cNvSpPr>
            <p:nvPr/>
          </p:nvSpPr>
          <p:spPr bwMode="auto">
            <a:xfrm>
              <a:off x="2852" y="1443"/>
              <a:ext cx="79" cy="39"/>
            </a:xfrm>
            <a:custGeom>
              <a:avLst/>
              <a:gdLst>
                <a:gd name="T0" fmla="*/ 0 w 6"/>
                <a:gd name="T1" fmla="*/ 507 h 3"/>
                <a:gd name="T2" fmla="*/ 1040 w 6"/>
                <a:gd name="T3" fmla="*/ 169 h 3"/>
                <a:gd name="T4" fmla="*/ 0 w 6"/>
                <a:gd name="T5" fmla="*/ 0 h 3"/>
                <a:gd name="T6" fmla="*/ 0 w 6"/>
                <a:gd name="T7" fmla="*/ 169 h 3"/>
                <a:gd name="T8" fmla="*/ 0 w 6"/>
                <a:gd name="T9" fmla="*/ 50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30"/>
            <p:cNvSpPr>
              <a:spLocks/>
            </p:cNvSpPr>
            <p:nvPr/>
          </p:nvSpPr>
          <p:spPr bwMode="auto">
            <a:xfrm>
              <a:off x="2852" y="1443"/>
              <a:ext cx="79" cy="39"/>
            </a:xfrm>
            <a:custGeom>
              <a:avLst/>
              <a:gdLst>
                <a:gd name="T0" fmla="*/ 0 w 79"/>
                <a:gd name="T1" fmla="*/ 39 h 39"/>
                <a:gd name="T2" fmla="*/ 79 w 79"/>
                <a:gd name="T3" fmla="*/ 13 h 39"/>
                <a:gd name="T4" fmla="*/ 0 w 79"/>
                <a:gd name="T5" fmla="*/ 0 h 39"/>
                <a:gd name="T6" fmla="*/ 0 w 79"/>
                <a:gd name="T7" fmla="*/ 13 h 39"/>
                <a:gd name="T8" fmla="*/ 0 w 79"/>
                <a:gd name="T9" fmla="*/ 39 h 39"/>
                <a:gd name="T10" fmla="*/ 0 60000 65536"/>
                <a:gd name="T11" fmla="*/ 0 60000 65536"/>
                <a:gd name="T12" fmla="*/ 0 60000 65536"/>
                <a:gd name="T13" fmla="*/ 0 60000 65536"/>
                <a:gd name="T14" fmla="*/ 0 60000 65536"/>
                <a:gd name="T15" fmla="*/ 0 w 79"/>
                <a:gd name="T16" fmla="*/ 0 h 39"/>
                <a:gd name="T17" fmla="*/ 79 w 79"/>
                <a:gd name="T18" fmla="*/ 39 h 39"/>
              </a:gdLst>
              <a:ahLst/>
              <a:cxnLst>
                <a:cxn ang="T10">
                  <a:pos x="T0" y="T1"/>
                </a:cxn>
                <a:cxn ang="T11">
                  <a:pos x="T2" y="T3"/>
                </a:cxn>
                <a:cxn ang="T12">
                  <a:pos x="T4" y="T5"/>
                </a:cxn>
                <a:cxn ang="T13">
                  <a:pos x="T6" y="T7"/>
                </a:cxn>
                <a:cxn ang="T14">
                  <a:pos x="T8" y="T9"/>
                </a:cxn>
              </a:cxnLst>
              <a:rect l="T15" t="T16" r="T17" b="T18"/>
              <a:pathLst>
                <a:path w="79" h="39">
                  <a:moveTo>
                    <a:pt x="0" y="39"/>
                  </a:moveTo>
                  <a:lnTo>
                    <a:pt x="79" y="13"/>
                  </a:lnTo>
                  <a:lnTo>
                    <a:pt x="0" y="0"/>
                  </a:lnTo>
                  <a:lnTo>
                    <a:pt x="0" y="13"/>
                  </a:lnTo>
                  <a:lnTo>
                    <a:pt x="0" y="39"/>
                  </a:lnTo>
                  <a:close/>
                </a:path>
              </a:pathLst>
            </a:custGeom>
            <a:solidFill>
              <a:srgbClr val="000000"/>
            </a:solidFill>
            <a:ln w="0">
              <a:solidFill>
                <a:srgbClr val="000000"/>
              </a:solidFill>
              <a:round/>
              <a:headEnd/>
              <a:tailEnd/>
            </a:ln>
          </p:spPr>
          <p:txBody>
            <a:bodyPr/>
            <a:lstStyle/>
            <a:p>
              <a:endParaRPr lang="en-US"/>
            </a:p>
          </p:txBody>
        </p:sp>
        <p:sp>
          <p:nvSpPr>
            <p:cNvPr id="33" name="Line 31"/>
            <p:cNvSpPr>
              <a:spLocks noChangeShapeType="1"/>
            </p:cNvSpPr>
            <p:nvPr/>
          </p:nvSpPr>
          <p:spPr bwMode="auto">
            <a:xfrm flipH="1">
              <a:off x="2473" y="1456"/>
              <a:ext cx="37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Freeform 32"/>
            <p:cNvSpPr>
              <a:spLocks/>
            </p:cNvSpPr>
            <p:nvPr/>
          </p:nvSpPr>
          <p:spPr bwMode="auto">
            <a:xfrm>
              <a:off x="2852" y="1169"/>
              <a:ext cx="79" cy="26"/>
            </a:xfrm>
            <a:custGeom>
              <a:avLst/>
              <a:gdLst>
                <a:gd name="T0" fmla="*/ 0 w 6"/>
                <a:gd name="T1" fmla="*/ 338 h 2"/>
                <a:gd name="T2" fmla="*/ 1040 w 6"/>
                <a:gd name="T3" fmla="*/ 169 h 2"/>
                <a:gd name="T4" fmla="*/ 0 w 6"/>
                <a:gd name="T5" fmla="*/ 0 h 2"/>
                <a:gd name="T6" fmla="*/ 0 w 6"/>
                <a:gd name="T7" fmla="*/ 169 h 2"/>
                <a:gd name="T8" fmla="*/ 0 w 6"/>
                <a:gd name="T9" fmla="*/ 338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33"/>
            <p:cNvSpPr>
              <a:spLocks/>
            </p:cNvSpPr>
            <p:nvPr/>
          </p:nvSpPr>
          <p:spPr bwMode="auto">
            <a:xfrm>
              <a:off x="2852" y="1169"/>
              <a:ext cx="79" cy="26"/>
            </a:xfrm>
            <a:custGeom>
              <a:avLst/>
              <a:gdLst>
                <a:gd name="T0" fmla="*/ 0 w 79"/>
                <a:gd name="T1" fmla="*/ 26 h 26"/>
                <a:gd name="T2" fmla="*/ 79 w 79"/>
                <a:gd name="T3" fmla="*/ 13 h 26"/>
                <a:gd name="T4" fmla="*/ 0 w 79"/>
                <a:gd name="T5" fmla="*/ 0 h 26"/>
                <a:gd name="T6" fmla="*/ 0 w 79"/>
                <a:gd name="T7" fmla="*/ 13 h 26"/>
                <a:gd name="T8" fmla="*/ 0 w 79"/>
                <a:gd name="T9" fmla="*/ 26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0" y="26"/>
                  </a:moveTo>
                  <a:lnTo>
                    <a:pt x="79" y="13"/>
                  </a:lnTo>
                  <a:lnTo>
                    <a:pt x="0" y="0"/>
                  </a:lnTo>
                  <a:lnTo>
                    <a:pt x="0" y="13"/>
                  </a:lnTo>
                  <a:lnTo>
                    <a:pt x="0" y="26"/>
                  </a:lnTo>
                  <a:close/>
                </a:path>
              </a:pathLst>
            </a:custGeom>
            <a:solidFill>
              <a:srgbClr val="000000"/>
            </a:solidFill>
            <a:ln w="0">
              <a:solidFill>
                <a:srgbClr val="000000"/>
              </a:solidFill>
              <a:round/>
              <a:headEnd/>
              <a:tailEnd/>
            </a:ln>
          </p:spPr>
          <p:txBody>
            <a:bodyPr/>
            <a:lstStyle/>
            <a:p>
              <a:endParaRPr lang="en-US"/>
            </a:p>
          </p:txBody>
        </p:sp>
        <p:sp>
          <p:nvSpPr>
            <p:cNvPr id="36" name="Line 34"/>
            <p:cNvSpPr>
              <a:spLocks noChangeShapeType="1"/>
            </p:cNvSpPr>
            <p:nvPr/>
          </p:nvSpPr>
          <p:spPr bwMode="auto">
            <a:xfrm flipH="1">
              <a:off x="2473" y="1182"/>
              <a:ext cx="37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Freeform 35"/>
            <p:cNvSpPr>
              <a:spLocks/>
            </p:cNvSpPr>
            <p:nvPr/>
          </p:nvSpPr>
          <p:spPr bwMode="auto">
            <a:xfrm>
              <a:off x="2852" y="4265"/>
              <a:ext cx="79" cy="39"/>
            </a:xfrm>
            <a:custGeom>
              <a:avLst/>
              <a:gdLst>
                <a:gd name="T0" fmla="*/ 0 w 6"/>
                <a:gd name="T1" fmla="*/ 507 h 3"/>
                <a:gd name="T2" fmla="*/ 1040 w 6"/>
                <a:gd name="T3" fmla="*/ 169 h 3"/>
                <a:gd name="T4" fmla="*/ 0 w 6"/>
                <a:gd name="T5" fmla="*/ 0 h 3"/>
                <a:gd name="T6" fmla="*/ 0 w 6"/>
                <a:gd name="T7" fmla="*/ 169 h 3"/>
                <a:gd name="T8" fmla="*/ 0 w 6"/>
                <a:gd name="T9" fmla="*/ 50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36"/>
            <p:cNvSpPr>
              <a:spLocks/>
            </p:cNvSpPr>
            <p:nvPr/>
          </p:nvSpPr>
          <p:spPr bwMode="auto">
            <a:xfrm>
              <a:off x="2852" y="4265"/>
              <a:ext cx="79" cy="39"/>
            </a:xfrm>
            <a:custGeom>
              <a:avLst/>
              <a:gdLst>
                <a:gd name="T0" fmla="*/ 0 w 79"/>
                <a:gd name="T1" fmla="*/ 39 h 39"/>
                <a:gd name="T2" fmla="*/ 79 w 79"/>
                <a:gd name="T3" fmla="*/ 13 h 39"/>
                <a:gd name="T4" fmla="*/ 0 w 79"/>
                <a:gd name="T5" fmla="*/ 0 h 39"/>
                <a:gd name="T6" fmla="*/ 0 w 79"/>
                <a:gd name="T7" fmla="*/ 13 h 39"/>
                <a:gd name="T8" fmla="*/ 0 w 79"/>
                <a:gd name="T9" fmla="*/ 39 h 39"/>
                <a:gd name="T10" fmla="*/ 0 60000 65536"/>
                <a:gd name="T11" fmla="*/ 0 60000 65536"/>
                <a:gd name="T12" fmla="*/ 0 60000 65536"/>
                <a:gd name="T13" fmla="*/ 0 60000 65536"/>
                <a:gd name="T14" fmla="*/ 0 60000 65536"/>
                <a:gd name="T15" fmla="*/ 0 w 79"/>
                <a:gd name="T16" fmla="*/ 0 h 39"/>
                <a:gd name="T17" fmla="*/ 79 w 79"/>
                <a:gd name="T18" fmla="*/ 39 h 39"/>
              </a:gdLst>
              <a:ahLst/>
              <a:cxnLst>
                <a:cxn ang="T10">
                  <a:pos x="T0" y="T1"/>
                </a:cxn>
                <a:cxn ang="T11">
                  <a:pos x="T2" y="T3"/>
                </a:cxn>
                <a:cxn ang="T12">
                  <a:pos x="T4" y="T5"/>
                </a:cxn>
                <a:cxn ang="T13">
                  <a:pos x="T6" y="T7"/>
                </a:cxn>
                <a:cxn ang="T14">
                  <a:pos x="T8" y="T9"/>
                </a:cxn>
              </a:cxnLst>
              <a:rect l="T15" t="T16" r="T17" b="T18"/>
              <a:pathLst>
                <a:path w="79" h="39">
                  <a:moveTo>
                    <a:pt x="0" y="39"/>
                  </a:moveTo>
                  <a:lnTo>
                    <a:pt x="79" y="13"/>
                  </a:lnTo>
                  <a:lnTo>
                    <a:pt x="0" y="0"/>
                  </a:lnTo>
                  <a:lnTo>
                    <a:pt x="0" y="13"/>
                  </a:lnTo>
                  <a:lnTo>
                    <a:pt x="0" y="39"/>
                  </a:lnTo>
                  <a:close/>
                </a:path>
              </a:pathLst>
            </a:custGeom>
            <a:solidFill>
              <a:srgbClr val="000000"/>
            </a:solidFill>
            <a:ln w="0">
              <a:solidFill>
                <a:srgbClr val="000000"/>
              </a:solidFill>
              <a:round/>
              <a:headEnd/>
              <a:tailEnd/>
            </a:ln>
          </p:spPr>
          <p:txBody>
            <a:bodyPr/>
            <a:lstStyle/>
            <a:p>
              <a:endParaRPr lang="en-US"/>
            </a:p>
          </p:txBody>
        </p:sp>
        <p:sp>
          <p:nvSpPr>
            <p:cNvPr id="39" name="Line 37"/>
            <p:cNvSpPr>
              <a:spLocks noChangeShapeType="1"/>
            </p:cNvSpPr>
            <p:nvPr/>
          </p:nvSpPr>
          <p:spPr bwMode="auto">
            <a:xfrm flipH="1">
              <a:off x="2473" y="4278"/>
              <a:ext cx="37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Text Box 38"/>
            <p:cNvSpPr txBox="1">
              <a:spLocks noChangeArrowheads="1"/>
            </p:cNvSpPr>
            <p:nvPr/>
          </p:nvSpPr>
          <p:spPr bwMode="auto">
            <a:xfrm>
              <a:off x="1536" y="1884"/>
              <a:ext cx="168"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20000"/>
                </a:lnSpc>
                <a:spcBef>
                  <a:spcPct val="50000"/>
                </a:spcBef>
              </a:pPr>
              <a:endParaRPr lang="zh-CN" altLang="en-US" sz="2000">
                <a:latin typeface="Nimbus Roman No9 L" charset="0"/>
                <a:ea typeface="SimSun" pitchFamily="2" charset="-122"/>
              </a:endParaRPr>
            </a:p>
            <a:p>
              <a:pPr eaLnBrk="1" hangingPunct="1">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eaLnBrk="1" hangingPunct="1">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eaLnBrk="1" hangingPunct="1">
                <a:lnSpc>
                  <a:spcPct val="20000"/>
                </a:lnSpc>
                <a:spcBef>
                  <a:spcPct val="50000"/>
                </a:spcBef>
              </a:pPr>
              <a:r>
                <a:rPr lang="en-CA" altLang="zh-CN" sz="2000">
                  <a:latin typeface="Nimbus Roman No9 L" charset="0"/>
                  <a:ea typeface="SimSun" pitchFamily="2" charset="-122"/>
                </a:rPr>
                <a:t>•</a:t>
              </a:r>
            </a:p>
            <a:p>
              <a:pPr eaLnBrk="1" hangingPunct="1">
                <a:lnSpc>
                  <a:spcPct val="20000"/>
                </a:lnSpc>
                <a:spcBef>
                  <a:spcPct val="50000"/>
                </a:spcBef>
              </a:pPr>
              <a:endParaRPr lang="zh-CN" altLang="en-CA" sz="2000">
                <a:latin typeface="Nimbus Roman No9 L" charset="0"/>
                <a:ea typeface="SimSun" pitchFamily="2" charset="-122"/>
              </a:endParaRPr>
            </a:p>
          </p:txBody>
        </p:sp>
        <p:sp>
          <p:nvSpPr>
            <p:cNvPr id="41" name="Text Box 39"/>
            <p:cNvSpPr txBox="1">
              <a:spLocks noChangeArrowheads="1"/>
            </p:cNvSpPr>
            <p:nvPr/>
          </p:nvSpPr>
          <p:spPr bwMode="auto">
            <a:xfrm>
              <a:off x="1548" y="3306"/>
              <a:ext cx="168"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20000"/>
                </a:lnSpc>
                <a:spcBef>
                  <a:spcPct val="50000"/>
                </a:spcBef>
              </a:pPr>
              <a:endParaRPr lang="zh-CN" altLang="en-US" sz="2000">
                <a:latin typeface="Nimbus Roman No9 L" charset="0"/>
                <a:ea typeface="SimSun" pitchFamily="2" charset="-122"/>
              </a:endParaRPr>
            </a:p>
            <a:p>
              <a:pPr eaLnBrk="1" hangingPunct="1">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eaLnBrk="1" hangingPunct="1">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eaLnBrk="1" hangingPunct="1">
                <a:lnSpc>
                  <a:spcPct val="20000"/>
                </a:lnSpc>
                <a:spcBef>
                  <a:spcPct val="50000"/>
                </a:spcBef>
              </a:pPr>
              <a:r>
                <a:rPr lang="en-CA" altLang="zh-CN" sz="2000">
                  <a:latin typeface="Nimbus Roman No9 L" charset="0"/>
                  <a:ea typeface="SimSun" pitchFamily="2" charset="-122"/>
                </a:rPr>
                <a:t>•</a:t>
              </a:r>
            </a:p>
            <a:p>
              <a:pPr eaLnBrk="1" hangingPunct="1">
                <a:lnSpc>
                  <a:spcPct val="20000"/>
                </a:lnSpc>
                <a:spcBef>
                  <a:spcPct val="50000"/>
                </a:spcBef>
              </a:pPr>
              <a:endParaRPr lang="zh-CN" altLang="en-CA" sz="2000">
                <a:latin typeface="Nimbus Roman No9 L" charset="0"/>
                <a:ea typeface="SimSun" pitchFamily="2" charset="-122"/>
              </a:endParaRPr>
            </a:p>
          </p:txBody>
        </p:sp>
      </p:grpSp>
    </p:spTree>
    <p:extLst>
      <p:ext uri="{BB962C8B-B14F-4D97-AF65-F5344CB8AC3E}">
        <p14:creationId xmlns:p14="http://schemas.microsoft.com/office/powerpoint/2010/main" val="229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Memory Unit</a:t>
            </a:r>
            <a:endParaRPr lang="en-IN" dirty="0"/>
          </a:p>
        </p:txBody>
      </p:sp>
      <p:sp>
        <p:nvSpPr>
          <p:cNvPr id="3" name="Content Placeholder 2"/>
          <p:cNvSpPr>
            <a:spLocks noGrp="1"/>
          </p:cNvSpPr>
          <p:nvPr>
            <p:ph idx="1"/>
          </p:nvPr>
        </p:nvSpPr>
        <p:spPr>
          <a:xfrm>
            <a:off x="838199" y="1825624"/>
            <a:ext cx="10994409" cy="4793539"/>
          </a:xfrm>
        </p:spPr>
        <p:txBody>
          <a:bodyPr>
            <a:normAutofit/>
          </a:bodyPr>
          <a:lstStyle/>
          <a:p>
            <a:pPr marL="0" indent="0">
              <a:buNone/>
            </a:pPr>
            <a:r>
              <a:rPr lang="en-IN" dirty="0" smtClean="0"/>
              <a:t>Examples of Primary Storage:</a:t>
            </a:r>
          </a:p>
          <a:p>
            <a:pPr marL="514350" indent="-514350">
              <a:buAutoNum type="arabicPeriod" startAt="2"/>
            </a:pPr>
            <a:r>
              <a:rPr lang="en-IN" dirty="0" smtClean="0">
                <a:solidFill>
                  <a:schemeClr val="accent1">
                    <a:lumMod val="75000"/>
                  </a:schemeClr>
                </a:solidFill>
              </a:rPr>
              <a:t>Cache Memory</a:t>
            </a:r>
          </a:p>
          <a:p>
            <a:pPr lvl="1"/>
            <a:r>
              <a:rPr lang="en-IN" sz="2000" dirty="0" smtClean="0"/>
              <a:t>Small but very fast RAM units </a:t>
            </a:r>
          </a:p>
          <a:p>
            <a:pPr lvl="1"/>
            <a:r>
              <a:rPr lang="en-IN" sz="2000" dirty="0" smtClean="0"/>
              <a:t>Volatile memory</a:t>
            </a:r>
          </a:p>
          <a:p>
            <a:pPr lvl="1"/>
            <a:r>
              <a:rPr lang="en-IN" sz="2000" dirty="0" smtClean="0">
                <a:solidFill>
                  <a:srgbClr val="FF0000"/>
                </a:solidFill>
              </a:rPr>
              <a:t>Tightly coupled with the processor and often contained on the same integrated circuit chip </a:t>
            </a:r>
            <a:r>
              <a:rPr lang="en-IN" sz="2000" dirty="0" smtClean="0"/>
              <a:t>to achieve high performance</a:t>
            </a:r>
          </a:p>
          <a:p>
            <a:pPr lvl="1"/>
            <a:r>
              <a:rPr lang="en-IN" sz="2000" dirty="0"/>
              <a:t>S</a:t>
            </a:r>
            <a:r>
              <a:rPr lang="en-IN" sz="2000" dirty="0" smtClean="0"/>
              <a:t>tores instructions that </a:t>
            </a:r>
            <a:r>
              <a:rPr lang="en-IN" sz="2000" dirty="0"/>
              <a:t>computer programs frequently call upon during operation for faster </a:t>
            </a:r>
            <a:r>
              <a:rPr lang="en-IN" sz="2000" dirty="0" smtClean="0"/>
              <a:t>access</a:t>
            </a:r>
          </a:p>
          <a:p>
            <a:pPr lvl="1"/>
            <a:r>
              <a:rPr lang="en-IN" sz="2000" dirty="0"/>
              <a:t>Since it is physically closer than RAM, this is the </a:t>
            </a:r>
            <a:r>
              <a:rPr lang="en-IN" sz="2000" dirty="0">
                <a:solidFill>
                  <a:srgbClr val="FF0000"/>
                </a:solidFill>
              </a:rPr>
              <a:t>first </a:t>
            </a:r>
            <a:r>
              <a:rPr lang="en-IN" sz="2000" dirty="0" smtClean="0">
                <a:solidFill>
                  <a:srgbClr val="FF0000"/>
                </a:solidFill>
              </a:rPr>
              <a:t>place where the </a:t>
            </a:r>
            <a:r>
              <a:rPr lang="en-IN" sz="2000" dirty="0">
                <a:solidFill>
                  <a:srgbClr val="FF0000"/>
                </a:solidFill>
              </a:rPr>
              <a:t>processor looks for instructions</a:t>
            </a:r>
            <a:r>
              <a:rPr lang="en-IN" sz="2000" dirty="0"/>
              <a:t>. If it finds the data it needs here, the processor can bypass the more time-consuming process of reading RAM or other storage devices</a:t>
            </a:r>
            <a:endParaRPr lang="en-IN" sz="2000" dirty="0" smtClean="0"/>
          </a:p>
          <a:p>
            <a:pPr lvl="2"/>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906" y="5321783"/>
            <a:ext cx="3474019" cy="14475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644" y="141948"/>
            <a:ext cx="3641013" cy="2957008"/>
          </a:xfrm>
          <a:prstGeom prst="rect">
            <a:avLst/>
          </a:prstGeom>
        </p:spPr>
      </p:pic>
    </p:spTree>
    <p:extLst>
      <p:ext uri="{BB962C8B-B14F-4D97-AF65-F5344CB8AC3E}">
        <p14:creationId xmlns:p14="http://schemas.microsoft.com/office/powerpoint/2010/main" val="1308390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Memory Unit</a:t>
            </a:r>
            <a:endParaRPr lang="en-IN" dirty="0"/>
          </a:p>
        </p:txBody>
      </p:sp>
      <p:sp>
        <p:nvSpPr>
          <p:cNvPr id="3" name="Content Placeholder 2"/>
          <p:cNvSpPr>
            <a:spLocks noGrp="1"/>
          </p:cNvSpPr>
          <p:nvPr>
            <p:ph idx="1"/>
          </p:nvPr>
        </p:nvSpPr>
        <p:spPr/>
        <p:txBody>
          <a:bodyPr/>
          <a:lstStyle/>
          <a:p>
            <a:pPr marL="0" indent="0">
              <a:buNone/>
            </a:pPr>
            <a:r>
              <a:rPr lang="en-IN" dirty="0"/>
              <a:t>Examples of Primary Storage</a:t>
            </a:r>
            <a:r>
              <a:rPr lang="en-IN" dirty="0" smtClean="0"/>
              <a:t>:</a:t>
            </a:r>
          </a:p>
          <a:p>
            <a:pPr marL="514350" indent="-514350">
              <a:buAutoNum type="arabicPeriod" startAt="3"/>
            </a:pPr>
            <a:r>
              <a:rPr lang="en-IN" dirty="0" smtClean="0">
                <a:solidFill>
                  <a:schemeClr val="accent1">
                    <a:lumMod val="75000"/>
                  </a:schemeClr>
                </a:solidFill>
              </a:rPr>
              <a:t>ROM (Read Only Memory)</a:t>
            </a:r>
          </a:p>
          <a:p>
            <a:pPr lvl="1"/>
            <a:r>
              <a:rPr lang="en-IN" dirty="0" smtClean="0"/>
              <a:t>Non-volatile and permanent form of memory</a:t>
            </a:r>
          </a:p>
          <a:p>
            <a:pPr lvl="1"/>
            <a:r>
              <a:rPr lang="en-IN" dirty="0"/>
              <a:t>C</a:t>
            </a:r>
            <a:r>
              <a:rPr lang="en-IN" dirty="0" smtClean="0"/>
              <a:t>annot </a:t>
            </a:r>
            <a:r>
              <a:rPr lang="en-IN" dirty="0"/>
              <a:t>change the data </a:t>
            </a:r>
            <a:r>
              <a:rPr lang="en-IN" dirty="0" smtClean="0"/>
              <a:t>once written on it </a:t>
            </a:r>
            <a:r>
              <a:rPr lang="en-IN" dirty="0"/>
              <a:t>but rather just read it</a:t>
            </a:r>
            <a:r>
              <a:rPr lang="en-IN" dirty="0" smtClean="0"/>
              <a:t> </a:t>
            </a:r>
          </a:p>
          <a:p>
            <a:pPr lvl="1"/>
            <a:r>
              <a:rPr lang="en-IN" dirty="0"/>
              <a:t>The information is stored permanently in such memories during </a:t>
            </a:r>
            <a:r>
              <a:rPr lang="en-IN" dirty="0" smtClean="0"/>
              <a:t>manufacture</a:t>
            </a:r>
          </a:p>
          <a:p>
            <a:pPr lvl="1"/>
            <a:r>
              <a:rPr lang="en-IN" dirty="0"/>
              <a:t>ROM </a:t>
            </a:r>
            <a:r>
              <a:rPr lang="en-IN" dirty="0" smtClean="0"/>
              <a:t>stores </a:t>
            </a:r>
            <a:r>
              <a:rPr lang="en-IN" dirty="0"/>
              <a:t>instructions that are required to start a </a:t>
            </a:r>
            <a:r>
              <a:rPr lang="en-IN" dirty="0" smtClean="0"/>
              <a:t>computer referred </a:t>
            </a:r>
            <a:r>
              <a:rPr lang="en-IN" dirty="0"/>
              <a:t>to as </a:t>
            </a:r>
            <a:r>
              <a:rPr lang="en-IN" b="1" dirty="0" smtClean="0"/>
              <a:t>bootstrapping</a:t>
            </a:r>
            <a:endParaRPr lang="en-IN" dirty="0"/>
          </a:p>
          <a:p>
            <a:pPr lvl="1"/>
            <a:r>
              <a:rPr lang="en-IN" dirty="0" smtClean="0"/>
              <a:t>Other types : PROM (Programmable ROM), EPROM (Erasable Programmable ROM) etc.</a:t>
            </a:r>
            <a:endParaRPr lang="en-IN" dirty="0"/>
          </a:p>
        </p:txBody>
      </p:sp>
    </p:spTree>
    <p:extLst>
      <p:ext uri="{BB962C8B-B14F-4D97-AF65-F5344CB8AC3E}">
        <p14:creationId xmlns:p14="http://schemas.microsoft.com/office/powerpoint/2010/main" val="310960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rgbClr val="C00000"/>
                </a:solidFill>
              </a:rPr>
              <a:t>About the instructor …..</a:t>
            </a:r>
            <a:endParaRPr lang="en-IN" dirty="0"/>
          </a:p>
        </p:txBody>
      </p:sp>
      <p:sp>
        <p:nvSpPr>
          <p:cNvPr id="3" name="Content Placeholder 2"/>
          <p:cNvSpPr>
            <a:spLocks noGrp="1"/>
          </p:cNvSpPr>
          <p:nvPr>
            <p:ph idx="1"/>
          </p:nvPr>
        </p:nvSpPr>
        <p:spPr/>
        <p:txBody>
          <a:bodyPr/>
          <a:lstStyle/>
          <a:p>
            <a:r>
              <a:rPr lang="en-IN" dirty="0" smtClean="0"/>
              <a:t>Research Interests …..</a:t>
            </a:r>
          </a:p>
          <a:p>
            <a:pPr lvl="1"/>
            <a:r>
              <a:rPr lang="en-IN" dirty="0" smtClean="0"/>
              <a:t>Cryptanalysis of Symmetric Key Crypto Primitives</a:t>
            </a:r>
          </a:p>
          <a:p>
            <a:pPr lvl="1"/>
            <a:r>
              <a:rPr lang="en-IN" dirty="0" smtClean="0"/>
              <a:t>Design of Symmetric Key Crypto Primitives</a:t>
            </a:r>
          </a:p>
          <a:p>
            <a:pPr lvl="1"/>
            <a:r>
              <a:rPr lang="en-IN" dirty="0" smtClean="0"/>
              <a:t>Analysis of bio-cryptosystems (Biometrics + Cryptography)</a:t>
            </a:r>
          </a:p>
          <a:p>
            <a:pPr marL="457200" lvl="1" indent="0">
              <a:buNone/>
            </a:pPr>
            <a:endParaRPr lang="en-IN" dirty="0"/>
          </a:p>
          <a:p>
            <a:r>
              <a:rPr lang="en-IN" dirty="0" smtClean="0"/>
              <a:t>Email ID</a:t>
            </a:r>
          </a:p>
          <a:p>
            <a:pPr lvl="1"/>
            <a:r>
              <a:rPr lang="en-IN" dirty="0" smtClean="0"/>
              <a:t>mohona@iiitdmj.ac.in</a:t>
            </a:r>
            <a:endParaRPr lang="en-IN" dirty="0"/>
          </a:p>
        </p:txBody>
      </p:sp>
    </p:spTree>
    <p:extLst>
      <p:ext uri="{BB962C8B-B14F-4D97-AF65-F5344CB8AC3E}">
        <p14:creationId xmlns:p14="http://schemas.microsoft.com/office/powerpoint/2010/main" val="4060342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Memory Unit</a:t>
            </a:r>
            <a:endParaRPr lang="en-IN" dirty="0"/>
          </a:p>
        </p:txBody>
      </p:sp>
      <p:sp>
        <p:nvSpPr>
          <p:cNvPr id="3" name="Content Placeholder 2"/>
          <p:cNvSpPr>
            <a:spLocks noGrp="1"/>
          </p:cNvSpPr>
          <p:nvPr>
            <p:ph idx="1"/>
          </p:nvPr>
        </p:nvSpPr>
        <p:spPr/>
        <p:txBody>
          <a:bodyPr/>
          <a:lstStyle/>
          <a:p>
            <a:r>
              <a:rPr lang="en-IN" dirty="0" smtClean="0"/>
              <a:t>Secondary </a:t>
            </a:r>
            <a:r>
              <a:rPr lang="en-IN" dirty="0"/>
              <a:t>storage is also known as </a:t>
            </a:r>
            <a:r>
              <a:rPr lang="en-IN" dirty="0" smtClean="0"/>
              <a:t>“auxiliary </a:t>
            </a:r>
            <a:r>
              <a:rPr lang="en-IN" dirty="0"/>
              <a:t>memory</a:t>
            </a:r>
            <a:r>
              <a:rPr lang="en-IN" dirty="0" smtClean="0"/>
              <a:t>”</a:t>
            </a:r>
            <a:endParaRPr lang="en-IN" dirty="0"/>
          </a:p>
          <a:p>
            <a:r>
              <a:rPr lang="en-IN" dirty="0" smtClean="0"/>
              <a:t>Used to supplement the limited storage capacity and the volatile characteristics of primary storage</a:t>
            </a:r>
          </a:p>
          <a:p>
            <a:r>
              <a:rPr lang="en-IN" dirty="0" smtClean="0"/>
              <a:t>Much cheaper than primary storage and can retain information even when the computer system is switched off or reset</a:t>
            </a:r>
          </a:p>
          <a:p>
            <a:r>
              <a:rPr lang="en-IN" dirty="0" smtClean="0"/>
              <a:t>Used to hold data and programs on which computer is not currently working on</a:t>
            </a:r>
          </a:p>
          <a:p>
            <a:r>
              <a:rPr lang="en-IN" dirty="0" smtClean="0"/>
              <a:t>Examples: CD-ROM, DVD, </a:t>
            </a:r>
            <a:r>
              <a:rPr lang="en-IN" dirty="0"/>
              <a:t>H</a:t>
            </a:r>
            <a:r>
              <a:rPr lang="en-IN" dirty="0" smtClean="0"/>
              <a:t>ard disk, Pen Drives etc.</a:t>
            </a:r>
            <a:endParaRPr lang="en-IN" dirty="0"/>
          </a:p>
        </p:txBody>
      </p:sp>
    </p:spTree>
    <p:extLst>
      <p:ext uri="{BB962C8B-B14F-4D97-AF65-F5344CB8AC3E}">
        <p14:creationId xmlns:p14="http://schemas.microsoft.com/office/powerpoint/2010/main" val="4103478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rgbClr val="C00000"/>
                </a:solidFill>
              </a:rPr>
              <a:t>About the course …..</a:t>
            </a:r>
            <a:endParaRPr lang="en-IN" dirty="0"/>
          </a:p>
        </p:txBody>
      </p:sp>
      <p:sp>
        <p:nvSpPr>
          <p:cNvPr id="3" name="Content Placeholder 2"/>
          <p:cNvSpPr>
            <a:spLocks noGrp="1"/>
          </p:cNvSpPr>
          <p:nvPr>
            <p:ph idx="1"/>
          </p:nvPr>
        </p:nvSpPr>
        <p:spPr>
          <a:xfrm>
            <a:off x="838199" y="1825624"/>
            <a:ext cx="11225463" cy="4896017"/>
          </a:xfrm>
        </p:spPr>
        <p:txBody>
          <a:bodyPr>
            <a:normAutofit fontScale="92500" lnSpcReduction="20000"/>
          </a:bodyPr>
          <a:lstStyle/>
          <a:p>
            <a:pPr marL="0" indent="0">
              <a:buNone/>
            </a:pPr>
            <a:r>
              <a:rPr lang="en-IN" dirty="0"/>
              <a:t>In this </a:t>
            </a:r>
            <a:r>
              <a:rPr lang="en-IN" dirty="0" smtClean="0"/>
              <a:t>course, </a:t>
            </a:r>
            <a:r>
              <a:rPr lang="en-IN" dirty="0"/>
              <a:t>we will learn about the </a:t>
            </a:r>
            <a:r>
              <a:rPr lang="en-IN" dirty="0" smtClean="0"/>
              <a:t>basics of computer organization</a:t>
            </a:r>
            <a:endParaRPr lang="en-IN" dirty="0"/>
          </a:p>
          <a:p>
            <a:endParaRPr lang="en-IN" dirty="0" smtClean="0"/>
          </a:p>
          <a:p>
            <a:r>
              <a:rPr lang="en-IN" dirty="0" smtClean="0">
                <a:solidFill>
                  <a:srgbClr val="FF0000"/>
                </a:solidFill>
              </a:rPr>
              <a:t>Functional components of a computer </a:t>
            </a:r>
            <a:r>
              <a:rPr lang="en-IN" dirty="0" smtClean="0"/>
              <a:t>– CPU, memory hierarchy and I/O </a:t>
            </a:r>
          </a:p>
          <a:p>
            <a:r>
              <a:rPr lang="en-IN" dirty="0" smtClean="0">
                <a:solidFill>
                  <a:srgbClr val="FF0000"/>
                </a:solidFill>
              </a:rPr>
              <a:t>Central Processing Unit:</a:t>
            </a:r>
            <a:r>
              <a:rPr lang="en-IN" dirty="0" smtClean="0"/>
              <a:t> Registers, ALU, Control Unit, </a:t>
            </a:r>
            <a:r>
              <a:rPr lang="en-IN" dirty="0" err="1" smtClean="0"/>
              <a:t>datapath</a:t>
            </a:r>
            <a:r>
              <a:rPr lang="en-IN" dirty="0" smtClean="0"/>
              <a:t>, CPU cycle</a:t>
            </a:r>
          </a:p>
          <a:p>
            <a:r>
              <a:rPr lang="en-IN" dirty="0" smtClean="0">
                <a:solidFill>
                  <a:srgbClr val="FF0000"/>
                </a:solidFill>
              </a:rPr>
              <a:t>Memory </a:t>
            </a:r>
            <a:r>
              <a:rPr lang="en-IN" dirty="0" err="1" smtClean="0">
                <a:solidFill>
                  <a:srgbClr val="FF0000"/>
                </a:solidFill>
              </a:rPr>
              <a:t>Subsytems</a:t>
            </a:r>
            <a:r>
              <a:rPr lang="en-IN" dirty="0" smtClean="0">
                <a:solidFill>
                  <a:srgbClr val="FF0000"/>
                </a:solidFill>
              </a:rPr>
              <a:t>: </a:t>
            </a:r>
            <a:r>
              <a:rPr lang="en-IN" dirty="0" smtClean="0"/>
              <a:t>RAM , ROM, Cache memory, virtual memory, secondary storage, hard disk, RAID</a:t>
            </a:r>
          </a:p>
          <a:p>
            <a:r>
              <a:rPr lang="en-IN" dirty="0" smtClean="0">
                <a:solidFill>
                  <a:srgbClr val="FF0000"/>
                </a:solidFill>
              </a:rPr>
              <a:t>I/O Subsystem: </a:t>
            </a:r>
            <a:r>
              <a:rPr lang="en-IN" dirty="0" smtClean="0"/>
              <a:t>Access of I/O devices, I/O ports, Interrupts, bus interface, PCI, SCSI, USB</a:t>
            </a:r>
          </a:p>
          <a:p>
            <a:r>
              <a:rPr lang="en-IN" dirty="0" smtClean="0">
                <a:solidFill>
                  <a:srgbClr val="FF0000"/>
                </a:solidFill>
              </a:rPr>
              <a:t>Instructions:</a:t>
            </a:r>
            <a:r>
              <a:rPr lang="en-IN" dirty="0" smtClean="0"/>
              <a:t> Instruction representation and Format, Addressing Modes, Instruction set Architecture: CISC and RISC</a:t>
            </a:r>
          </a:p>
          <a:p>
            <a:r>
              <a:rPr lang="en-IN" dirty="0" smtClean="0"/>
              <a:t> </a:t>
            </a:r>
            <a:r>
              <a:rPr lang="en-IN" dirty="0" smtClean="0">
                <a:solidFill>
                  <a:srgbClr val="FF0000"/>
                </a:solidFill>
              </a:rPr>
              <a:t>Instruction Pipelining</a:t>
            </a:r>
          </a:p>
          <a:p>
            <a:r>
              <a:rPr lang="en-IN" dirty="0" smtClean="0">
                <a:solidFill>
                  <a:srgbClr val="FF0000"/>
                </a:solidFill>
              </a:rPr>
              <a:t>Introduction to multi-programming and multiprocessing</a:t>
            </a:r>
            <a:endParaRPr lang="en-IN" dirty="0" smtClean="0">
              <a:solidFill>
                <a:srgbClr val="FF0000"/>
              </a:solidFill>
            </a:endParaRPr>
          </a:p>
          <a:p>
            <a:endParaRPr lang="en-IN" dirty="0"/>
          </a:p>
          <a:p>
            <a:endParaRPr lang="en-IN" dirty="0"/>
          </a:p>
        </p:txBody>
      </p:sp>
    </p:spTree>
    <p:extLst>
      <p:ext uri="{BB962C8B-B14F-4D97-AF65-F5344CB8AC3E}">
        <p14:creationId xmlns:p14="http://schemas.microsoft.com/office/powerpoint/2010/main" val="2726323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rgbClr val="C00000"/>
                </a:solidFill>
              </a:rPr>
              <a:t>About the course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5867063"/>
              </p:ext>
            </p:extLst>
          </p:nvPr>
        </p:nvGraphicFramePr>
        <p:xfrm>
          <a:off x="838200" y="1928657"/>
          <a:ext cx="10515600" cy="1483360"/>
        </p:xfrm>
        <a:graphic>
          <a:graphicData uri="http://schemas.openxmlformats.org/drawingml/2006/table">
            <a:tbl>
              <a:tblPr firstRow="1" bandRow="1">
                <a:tableStyleId>{5C22544A-7EE6-4342-B048-85BDC9FD1C3A}</a:tableStyleId>
              </a:tblPr>
              <a:tblGrid>
                <a:gridCol w="565597"/>
                <a:gridCol w="6444803"/>
                <a:gridCol w="3505200"/>
              </a:tblGrid>
              <a:tr h="370840">
                <a:tc>
                  <a:txBody>
                    <a:bodyPr/>
                    <a:lstStyle/>
                    <a:p>
                      <a:r>
                        <a:rPr lang="en-IN" dirty="0" smtClean="0"/>
                        <a:t>1</a:t>
                      </a:r>
                      <a:endParaRPr lang="en-IN" dirty="0"/>
                    </a:p>
                  </a:txBody>
                  <a:tcPr/>
                </a:tc>
                <a:tc>
                  <a:txBody>
                    <a:bodyPr/>
                    <a:lstStyle/>
                    <a:p>
                      <a:r>
                        <a:rPr lang="en-IN" dirty="0" smtClean="0"/>
                        <a:t>Quiz</a:t>
                      </a:r>
                      <a:r>
                        <a:rPr lang="en-IN" baseline="0" dirty="0" smtClean="0"/>
                        <a:t> 1</a:t>
                      </a:r>
                      <a:endParaRPr lang="en-IN" dirty="0"/>
                    </a:p>
                  </a:txBody>
                  <a:tcPr/>
                </a:tc>
                <a:tc>
                  <a:txBody>
                    <a:bodyPr/>
                    <a:lstStyle/>
                    <a:p>
                      <a:r>
                        <a:rPr lang="en-IN" dirty="0" smtClean="0"/>
                        <a:t>15 </a:t>
                      </a:r>
                      <a:r>
                        <a:rPr lang="en-IN" dirty="0" smtClean="0"/>
                        <a:t>%</a:t>
                      </a:r>
                      <a:endParaRPr lang="en-IN" dirty="0"/>
                    </a:p>
                  </a:txBody>
                  <a:tcPr/>
                </a:tc>
              </a:tr>
              <a:tr h="370840">
                <a:tc>
                  <a:txBody>
                    <a:bodyPr/>
                    <a:lstStyle/>
                    <a:p>
                      <a:r>
                        <a:rPr lang="en-IN" dirty="0" smtClean="0"/>
                        <a:t>2</a:t>
                      </a:r>
                      <a:endParaRPr lang="en-IN" dirty="0"/>
                    </a:p>
                  </a:txBody>
                  <a:tcPr/>
                </a:tc>
                <a:tc>
                  <a:txBody>
                    <a:bodyPr/>
                    <a:lstStyle/>
                    <a:p>
                      <a:r>
                        <a:rPr lang="en-IN" dirty="0" smtClean="0"/>
                        <a:t>Mid </a:t>
                      </a:r>
                      <a:r>
                        <a:rPr lang="en-IN" dirty="0" err="1" smtClean="0"/>
                        <a:t>Sem</a:t>
                      </a:r>
                      <a:endParaRPr lang="en-IN" dirty="0"/>
                    </a:p>
                  </a:txBody>
                  <a:tcPr/>
                </a:tc>
                <a:tc>
                  <a:txBody>
                    <a:bodyPr/>
                    <a:lstStyle/>
                    <a:p>
                      <a:r>
                        <a:rPr lang="en-IN" dirty="0" smtClean="0"/>
                        <a:t>30 </a:t>
                      </a:r>
                      <a:r>
                        <a:rPr lang="en-IN" dirty="0" smtClean="0"/>
                        <a:t>%</a:t>
                      </a:r>
                      <a:endParaRPr lang="en-IN" dirty="0"/>
                    </a:p>
                  </a:txBody>
                  <a:tcPr/>
                </a:tc>
              </a:tr>
              <a:tr h="370840">
                <a:tc>
                  <a:txBody>
                    <a:bodyPr/>
                    <a:lstStyle/>
                    <a:p>
                      <a:r>
                        <a:rPr lang="en-IN" dirty="0" smtClean="0"/>
                        <a:t>3</a:t>
                      </a:r>
                      <a:endParaRPr lang="en-IN" dirty="0"/>
                    </a:p>
                  </a:txBody>
                  <a:tcPr/>
                </a:tc>
                <a:tc>
                  <a:txBody>
                    <a:bodyPr/>
                    <a:lstStyle/>
                    <a:p>
                      <a:r>
                        <a:rPr lang="en-IN" dirty="0" smtClean="0"/>
                        <a:t>Quiz 2</a:t>
                      </a:r>
                      <a:endParaRPr lang="en-IN" dirty="0"/>
                    </a:p>
                  </a:txBody>
                  <a:tcPr/>
                </a:tc>
                <a:tc>
                  <a:txBody>
                    <a:bodyPr/>
                    <a:lstStyle/>
                    <a:p>
                      <a:r>
                        <a:rPr lang="en-IN" dirty="0" smtClean="0"/>
                        <a:t>15%</a:t>
                      </a:r>
                      <a:endParaRPr lang="en-IN" dirty="0"/>
                    </a:p>
                  </a:txBody>
                  <a:tcPr/>
                </a:tc>
              </a:tr>
              <a:tr h="370840">
                <a:tc>
                  <a:txBody>
                    <a:bodyPr/>
                    <a:lstStyle/>
                    <a:p>
                      <a:r>
                        <a:rPr lang="en-IN" dirty="0" smtClean="0"/>
                        <a:t>4</a:t>
                      </a:r>
                      <a:endParaRPr lang="en-IN" dirty="0"/>
                    </a:p>
                  </a:txBody>
                  <a:tcPr/>
                </a:tc>
                <a:tc>
                  <a:txBody>
                    <a:bodyPr/>
                    <a:lstStyle/>
                    <a:p>
                      <a:r>
                        <a:rPr lang="en-IN" dirty="0" smtClean="0"/>
                        <a:t>End</a:t>
                      </a:r>
                      <a:r>
                        <a:rPr lang="en-IN" baseline="0" dirty="0" smtClean="0"/>
                        <a:t> </a:t>
                      </a:r>
                      <a:r>
                        <a:rPr lang="en-IN" baseline="0" dirty="0" err="1" smtClean="0"/>
                        <a:t>Sem</a:t>
                      </a:r>
                      <a:endParaRPr lang="en-IN" dirty="0"/>
                    </a:p>
                  </a:txBody>
                  <a:tcPr/>
                </a:tc>
                <a:tc>
                  <a:txBody>
                    <a:bodyPr/>
                    <a:lstStyle/>
                    <a:p>
                      <a:r>
                        <a:rPr lang="en-IN" dirty="0" smtClean="0"/>
                        <a:t>40%</a:t>
                      </a:r>
                      <a:endParaRPr lang="en-IN" dirty="0"/>
                    </a:p>
                  </a:txBody>
                  <a:tcPr/>
                </a:tc>
              </a:tr>
            </a:tbl>
          </a:graphicData>
        </a:graphic>
      </p:graphicFrame>
      <p:sp>
        <p:nvSpPr>
          <p:cNvPr id="5" name="TextBox 4"/>
          <p:cNvSpPr txBox="1"/>
          <p:nvPr/>
        </p:nvSpPr>
        <p:spPr>
          <a:xfrm>
            <a:off x="1094704" y="1455313"/>
            <a:ext cx="6800045"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solidFill>
                  <a:srgbClr val="FF0000"/>
                </a:solidFill>
              </a:rPr>
              <a:t>Marks Distribution:</a:t>
            </a:r>
            <a:endParaRPr lang="en-IN" dirty="0">
              <a:solidFill>
                <a:srgbClr val="FF0000"/>
              </a:solidFill>
            </a:endParaRPr>
          </a:p>
        </p:txBody>
      </p:sp>
      <p:sp>
        <p:nvSpPr>
          <p:cNvPr id="6" name="TextBox 5"/>
          <p:cNvSpPr txBox="1"/>
          <p:nvPr/>
        </p:nvSpPr>
        <p:spPr>
          <a:xfrm>
            <a:off x="1184856" y="3796331"/>
            <a:ext cx="10168944" cy="3139321"/>
          </a:xfrm>
          <a:prstGeom prst="rect">
            <a:avLst/>
          </a:prstGeom>
          <a:noFill/>
        </p:spPr>
        <p:txBody>
          <a:bodyPr wrap="square" rtlCol="0">
            <a:spAutoFit/>
          </a:bodyPr>
          <a:lstStyle/>
          <a:p>
            <a:pPr marL="285750" indent="-285750">
              <a:buFont typeface="Arial" panose="020B0604020202020204" pitchFamily="34" charset="0"/>
              <a:buChar char="•"/>
            </a:pPr>
            <a:r>
              <a:rPr lang="en-IN" dirty="0" smtClean="0">
                <a:solidFill>
                  <a:srgbClr val="FF0000"/>
                </a:solidFill>
              </a:rPr>
              <a:t>Text Books:</a:t>
            </a:r>
          </a:p>
          <a:p>
            <a:pPr marL="800100" lvl="1" indent="-342900">
              <a:buFont typeface="+mj-lt"/>
              <a:buAutoNum type="arabicPeriod"/>
            </a:pPr>
            <a:r>
              <a:rPr lang="en-IN" dirty="0"/>
              <a:t>C. </a:t>
            </a:r>
            <a:r>
              <a:rPr lang="en-IN" dirty="0" err="1"/>
              <a:t>Hamacher</a:t>
            </a:r>
            <a:r>
              <a:rPr lang="en-IN" dirty="0"/>
              <a:t>, Z. </a:t>
            </a:r>
            <a:r>
              <a:rPr lang="en-IN" dirty="0" err="1"/>
              <a:t>Vranesic</a:t>
            </a:r>
            <a:r>
              <a:rPr lang="en-IN" dirty="0"/>
              <a:t> and S. </a:t>
            </a:r>
            <a:r>
              <a:rPr lang="en-IN" dirty="0" err="1"/>
              <a:t>Zaky</a:t>
            </a:r>
            <a:r>
              <a:rPr lang="en-IN" dirty="0"/>
              <a:t>, “Computer Organization”, Fifth Edition, McGraw-Hill, 2002. </a:t>
            </a:r>
            <a:endParaRPr lang="en-IN" dirty="0" smtClean="0"/>
          </a:p>
          <a:p>
            <a:pPr marL="800100" lvl="1" indent="-342900">
              <a:buFont typeface="+mj-lt"/>
              <a:buAutoNum type="arabicPeriod"/>
            </a:pPr>
            <a:r>
              <a:rPr lang="en-IN" dirty="0"/>
              <a:t>W. Stallings , “Computer Organization and Architecture – Designing for Performance”, Tenth Edition, Prentice Hall of India, 2015.</a:t>
            </a:r>
            <a:endParaRPr lang="en-IN" dirty="0" smtClean="0"/>
          </a:p>
          <a:p>
            <a:pPr marL="800100" lvl="1" indent="-342900">
              <a:buFont typeface="+mj-lt"/>
              <a:buAutoNum type="arabicPeriod"/>
            </a:pPr>
            <a:r>
              <a:rPr lang="en-IN" dirty="0"/>
              <a:t>M. Morris Mano, Computer System Architecture, Third Edition, Prentice Hall of India, 2007.</a:t>
            </a:r>
            <a:endParaRPr lang="en-IN" dirty="0" smtClean="0"/>
          </a:p>
          <a:p>
            <a:pPr marL="800100" lvl="1" indent="-342900">
              <a:buFont typeface="+mj-lt"/>
              <a:buAutoNum type="arabicPeriod"/>
            </a:pPr>
            <a:r>
              <a:rPr lang="en-IN" dirty="0"/>
              <a:t>D. A. Patterson and J. L. Hennessy, “Computer Organization and Design – The Hardware/Software Interface”, Fifth Edition, Morgan Kaufmann, 2013</a:t>
            </a:r>
            <a:r>
              <a:rPr lang="en-IN" dirty="0" smtClean="0"/>
              <a:t>.</a:t>
            </a:r>
          </a:p>
          <a:p>
            <a:pPr lvl="1"/>
            <a:endParaRPr lang="en-IN" dirty="0" smtClean="0"/>
          </a:p>
          <a:p>
            <a:pPr marL="342900" indent="-342900">
              <a:buFont typeface="Arial" panose="020B0604020202020204" pitchFamily="34" charset="0"/>
              <a:buChar char="•"/>
            </a:pPr>
            <a:r>
              <a:rPr lang="en-IN" dirty="0" smtClean="0">
                <a:solidFill>
                  <a:srgbClr val="FF0000"/>
                </a:solidFill>
              </a:rPr>
              <a:t>Course </a:t>
            </a:r>
            <a:r>
              <a:rPr lang="en-IN" dirty="0" smtClean="0">
                <a:solidFill>
                  <a:srgbClr val="FF0000"/>
                </a:solidFill>
              </a:rPr>
              <a:t>ID:  </a:t>
            </a:r>
            <a:r>
              <a:rPr lang="en-IN" dirty="0" smtClean="0"/>
              <a:t>CS203</a:t>
            </a:r>
          </a:p>
          <a:p>
            <a:pPr marL="342900" indent="-342900">
              <a:buFont typeface="Arial" panose="020B0604020202020204" pitchFamily="34" charset="0"/>
              <a:buChar char="•"/>
            </a:pPr>
            <a:r>
              <a:rPr lang="en-IN" dirty="0" smtClean="0">
                <a:solidFill>
                  <a:srgbClr val="FF0000"/>
                </a:solidFill>
              </a:rPr>
              <a:t>Lectures: </a:t>
            </a:r>
            <a:r>
              <a:rPr lang="en-IN" dirty="0" smtClean="0"/>
              <a:t>Wed, </a:t>
            </a:r>
            <a:r>
              <a:rPr lang="en-IN" dirty="0" err="1" smtClean="0"/>
              <a:t>Thur</a:t>
            </a:r>
            <a:r>
              <a:rPr lang="en-IN" dirty="0" smtClean="0"/>
              <a:t>, Fri</a:t>
            </a:r>
            <a:r>
              <a:rPr lang="en-IN" dirty="0">
                <a:solidFill>
                  <a:srgbClr val="FF0000"/>
                </a:solidFill>
              </a:rPr>
              <a:t> </a:t>
            </a:r>
            <a:r>
              <a:rPr lang="en-IN" dirty="0" smtClean="0">
                <a:solidFill>
                  <a:srgbClr val="FF0000"/>
                </a:solidFill>
              </a:rPr>
              <a:t>  </a:t>
            </a:r>
            <a:r>
              <a:rPr lang="en-IN" dirty="0" smtClean="0">
                <a:solidFill>
                  <a:srgbClr val="FF0000"/>
                </a:solidFill>
              </a:rPr>
              <a:t> Tutorial: </a:t>
            </a:r>
            <a:r>
              <a:rPr lang="en-IN" dirty="0" smtClean="0"/>
              <a:t>Monday</a:t>
            </a:r>
          </a:p>
          <a:p>
            <a:pPr marL="342900" indent="-342900">
              <a:buFont typeface="Arial" panose="020B0604020202020204" pitchFamily="34" charset="0"/>
              <a:buChar char="•"/>
            </a:pPr>
            <a:endParaRPr lang="en-IN" dirty="0">
              <a:solidFill>
                <a:srgbClr val="FF0000"/>
              </a:solidFill>
            </a:endParaRPr>
          </a:p>
        </p:txBody>
      </p:sp>
    </p:spTree>
    <p:extLst>
      <p:ext uri="{BB962C8B-B14F-4D97-AF65-F5344CB8AC3E}">
        <p14:creationId xmlns:p14="http://schemas.microsoft.com/office/powerpoint/2010/main" val="476751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What is </a:t>
            </a:r>
            <a:r>
              <a:rPr lang="en-IN" b="1" u="sng" dirty="0" smtClean="0">
                <a:solidFill>
                  <a:srgbClr val="C00000"/>
                </a:solidFill>
              </a:rPr>
              <a:t>a computer ?</a:t>
            </a:r>
            <a:endParaRPr lang="en-IN" dirty="0"/>
          </a:p>
        </p:txBody>
      </p:sp>
      <p:sp>
        <p:nvSpPr>
          <p:cNvPr id="3" name="Content Placeholder 2"/>
          <p:cNvSpPr>
            <a:spLocks noGrp="1"/>
          </p:cNvSpPr>
          <p:nvPr>
            <p:ph idx="1"/>
          </p:nvPr>
        </p:nvSpPr>
        <p:spPr/>
        <p:txBody>
          <a:bodyPr/>
          <a:lstStyle/>
          <a:p>
            <a:r>
              <a:rPr lang="en-IN" dirty="0" smtClean="0"/>
              <a:t>A fast electronic machine that accepts input, processes it according to a list of internally stored instructions and produces the resulting output information</a:t>
            </a:r>
          </a:p>
          <a:p>
            <a:r>
              <a:rPr lang="en-IN" dirty="0" smtClean="0"/>
              <a:t>Basic Functions:</a:t>
            </a:r>
          </a:p>
          <a:p>
            <a:pPr lvl="1"/>
            <a:r>
              <a:rPr lang="en-IN" dirty="0">
                <a:solidFill>
                  <a:schemeClr val="accent1">
                    <a:lumMod val="75000"/>
                  </a:schemeClr>
                </a:solidFill>
              </a:rPr>
              <a:t>Data processing: </a:t>
            </a:r>
            <a:r>
              <a:rPr lang="en-IN" dirty="0"/>
              <a:t>Numerical, logical, graphical etc.</a:t>
            </a:r>
          </a:p>
          <a:p>
            <a:pPr lvl="1"/>
            <a:r>
              <a:rPr lang="en-IN" dirty="0">
                <a:solidFill>
                  <a:schemeClr val="accent1">
                    <a:lumMod val="75000"/>
                  </a:schemeClr>
                </a:solidFill>
              </a:rPr>
              <a:t>Data storage</a:t>
            </a:r>
            <a:r>
              <a:rPr lang="en-IN" dirty="0" smtClean="0">
                <a:solidFill>
                  <a:schemeClr val="accent1">
                    <a:lumMod val="75000"/>
                  </a:schemeClr>
                </a:solidFill>
              </a:rPr>
              <a:t>: </a:t>
            </a:r>
            <a:r>
              <a:rPr lang="en-IN" dirty="0" smtClean="0"/>
              <a:t>Short-term (on the fly computation) and long term</a:t>
            </a:r>
            <a:endParaRPr lang="en-IN" dirty="0"/>
          </a:p>
          <a:p>
            <a:pPr lvl="1"/>
            <a:r>
              <a:rPr lang="en-IN" dirty="0">
                <a:solidFill>
                  <a:schemeClr val="accent1">
                    <a:lumMod val="75000"/>
                  </a:schemeClr>
                </a:solidFill>
              </a:rPr>
              <a:t>Data Movement</a:t>
            </a:r>
            <a:r>
              <a:rPr lang="en-IN" dirty="0" smtClean="0">
                <a:solidFill>
                  <a:schemeClr val="accent1">
                    <a:lumMod val="75000"/>
                  </a:schemeClr>
                </a:solidFill>
              </a:rPr>
              <a:t>:</a:t>
            </a:r>
            <a:r>
              <a:rPr lang="en-IN" dirty="0" smtClean="0"/>
              <a:t> Move data between itself and the outside world through input-output peripherals</a:t>
            </a:r>
            <a:endParaRPr lang="en-IN" dirty="0"/>
          </a:p>
          <a:p>
            <a:pPr lvl="1"/>
            <a:r>
              <a:rPr lang="en-IN" dirty="0">
                <a:solidFill>
                  <a:schemeClr val="accent1">
                    <a:lumMod val="75000"/>
                  </a:schemeClr>
                </a:solidFill>
              </a:rPr>
              <a:t>Control</a:t>
            </a:r>
            <a:r>
              <a:rPr lang="en-IN" dirty="0" smtClean="0">
                <a:solidFill>
                  <a:schemeClr val="accent1">
                    <a:lumMod val="75000"/>
                  </a:schemeClr>
                </a:solidFill>
              </a:rPr>
              <a:t>:</a:t>
            </a:r>
            <a:r>
              <a:rPr lang="en-IN" dirty="0" smtClean="0"/>
              <a:t> Manage internally the computer’s resources and synchronize the working of all the functional units </a:t>
            </a:r>
            <a:endParaRPr lang="en-IN" dirty="0"/>
          </a:p>
          <a:p>
            <a:pPr lvl="1"/>
            <a:endParaRPr lang="en-IN" dirty="0" smtClean="0"/>
          </a:p>
          <a:p>
            <a:pPr lvl="1"/>
            <a:endParaRPr lang="en-IN" dirty="0"/>
          </a:p>
        </p:txBody>
      </p:sp>
    </p:spTree>
    <p:extLst>
      <p:ext uri="{BB962C8B-B14F-4D97-AF65-F5344CB8AC3E}">
        <p14:creationId xmlns:p14="http://schemas.microsoft.com/office/powerpoint/2010/main" val="2964853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rgbClr val="C00000"/>
                </a:solidFill>
              </a:rPr>
              <a:t>Different types of computer</a:t>
            </a: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547" y="1528952"/>
            <a:ext cx="3192380" cy="168398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1023" y="514057"/>
            <a:ext cx="2993808" cy="2415005"/>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r="46549"/>
          <a:stretch/>
        </p:blipFill>
        <p:spPr>
          <a:xfrm>
            <a:off x="422107" y="3926806"/>
            <a:ext cx="4907882" cy="177165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04633" y="3854617"/>
            <a:ext cx="2619375" cy="1743075"/>
          </a:xfrm>
          <a:prstGeom prst="rect">
            <a:avLst/>
          </a:prstGeom>
        </p:spPr>
      </p:pic>
      <p:sp>
        <p:nvSpPr>
          <p:cNvPr id="8" name="TextBox 7"/>
          <p:cNvSpPr txBox="1"/>
          <p:nvPr/>
        </p:nvSpPr>
        <p:spPr>
          <a:xfrm>
            <a:off x="966537" y="3385203"/>
            <a:ext cx="2815390" cy="369332"/>
          </a:xfrm>
          <a:prstGeom prst="rect">
            <a:avLst/>
          </a:prstGeom>
          <a:noFill/>
        </p:spPr>
        <p:txBody>
          <a:bodyPr wrap="square" rtlCol="0">
            <a:spAutoFit/>
          </a:bodyPr>
          <a:lstStyle/>
          <a:p>
            <a:r>
              <a:rPr lang="en-IN" dirty="0" smtClean="0"/>
              <a:t>Desktops, Laptops, Tablets</a:t>
            </a:r>
            <a:endParaRPr lang="en-IN" dirty="0"/>
          </a:p>
        </p:txBody>
      </p:sp>
      <p:sp>
        <p:nvSpPr>
          <p:cNvPr id="9" name="TextBox 8"/>
          <p:cNvSpPr txBox="1"/>
          <p:nvPr/>
        </p:nvSpPr>
        <p:spPr>
          <a:xfrm>
            <a:off x="8604633" y="3077994"/>
            <a:ext cx="2815390" cy="369332"/>
          </a:xfrm>
          <a:prstGeom prst="rect">
            <a:avLst/>
          </a:prstGeom>
          <a:noFill/>
        </p:spPr>
        <p:txBody>
          <a:bodyPr wrap="square" rtlCol="0">
            <a:spAutoFit/>
          </a:bodyPr>
          <a:lstStyle/>
          <a:p>
            <a:r>
              <a:rPr lang="en-IN" dirty="0" smtClean="0"/>
              <a:t>Gaming Consoles</a:t>
            </a:r>
            <a:endParaRPr lang="en-IN" dirty="0"/>
          </a:p>
        </p:txBody>
      </p:sp>
      <p:sp>
        <p:nvSpPr>
          <p:cNvPr id="10" name="TextBox 9"/>
          <p:cNvSpPr txBox="1"/>
          <p:nvPr/>
        </p:nvSpPr>
        <p:spPr>
          <a:xfrm>
            <a:off x="2185737" y="5724621"/>
            <a:ext cx="2815390" cy="646331"/>
          </a:xfrm>
          <a:prstGeom prst="rect">
            <a:avLst/>
          </a:prstGeom>
          <a:noFill/>
        </p:spPr>
        <p:txBody>
          <a:bodyPr wrap="square" rtlCol="0">
            <a:spAutoFit/>
          </a:bodyPr>
          <a:lstStyle/>
          <a:p>
            <a:r>
              <a:rPr lang="en-IN" dirty="0" smtClean="0"/>
              <a:t> Small chips and RFID</a:t>
            </a:r>
          </a:p>
          <a:p>
            <a:r>
              <a:rPr lang="en-IN" dirty="0" smtClean="0"/>
              <a:t>Embedded Computing</a:t>
            </a:r>
            <a:endParaRPr lang="en-IN" dirty="0"/>
          </a:p>
        </p:txBody>
      </p:sp>
      <p:sp>
        <p:nvSpPr>
          <p:cNvPr id="11" name="TextBox 10"/>
          <p:cNvSpPr txBox="1"/>
          <p:nvPr/>
        </p:nvSpPr>
        <p:spPr>
          <a:xfrm>
            <a:off x="8475260" y="5698456"/>
            <a:ext cx="3586208" cy="369332"/>
          </a:xfrm>
          <a:prstGeom prst="rect">
            <a:avLst/>
          </a:prstGeom>
          <a:noFill/>
        </p:spPr>
        <p:txBody>
          <a:bodyPr wrap="square" rtlCol="0">
            <a:spAutoFit/>
          </a:bodyPr>
          <a:lstStyle/>
          <a:p>
            <a:r>
              <a:rPr lang="en-IN" dirty="0" smtClean="0"/>
              <a:t>Servers and  Super Computers</a:t>
            </a:r>
            <a:endParaRPr lang="en-IN" dirty="0"/>
          </a:p>
        </p:txBody>
      </p:sp>
    </p:spTree>
    <p:extLst>
      <p:ext uri="{BB962C8B-B14F-4D97-AF65-F5344CB8AC3E}">
        <p14:creationId xmlns:p14="http://schemas.microsoft.com/office/powerpoint/2010/main" val="3968472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rgbClr val="C00000"/>
                </a:solidFill>
              </a:rPr>
              <a:t>Different types of computer</a:t>
            </a: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547" y="1528952"/>
            <a:ext cx="3192380" cy="168398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1023" y="514057"/>
            <a:ext cx="2993808" cy="2415005"/>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r="46549"/>
          <a:stretch/>
        </p:blipFill>
        <p:spPr>
          <a:xfrm>
            <a:off x="422107" y="3926806"/>
            <a:ext cx="4907882" cy="177165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04633" y="3854617"/>
            <a:ext cx="2619375" cy="1743075"/>
          </a:xfrm>
          <a:prstGeom prst="rect">
            <a:avLst/>
          </a:prstGeom>
        </p:spPr>
      </p:pic>
      <p:sp>
        <p:nvSpPr>
          <p:cNvPr id="8" name="TextBox 7"/>
          <p:cNvSpPr txBox="1"/>
          <p:nvPr/>
        </p:nvSpPr>
        <p:spPr>
          <a:xfrm>
            <a:off x="966537" y="3385203"/>
            <a:ext cx="2815390" cy="369332"/>
          </a:xfrm>
          <a:prstGeom prst="rect">
            <a:avLst/>
          </a:prstGeom>
          <a:noFill/>
        </p:spPr>
        <p:txBody>
          <a:bodyPr wrap="square" rtlCol="0">
            <a:spAutoFit/>
          </a:bodyPr>
          <a:lstStyle/>
          <a:p>
            <a:r>
              <a:rPr lang="en-IN" dirty="0" smtClean="0"/>
              <a:t>Desktops, Laptops, Tablets</a:t>
            </a:r>
            <a:endParaRPr lang="en-IN" dirty="0"/>
          </a:p>
        </p:txBody>
      </p:sp>
      <p:sp>
        <p:nvSpPr>
          <p:cNvPr id="9" name="TextBox 8"/>
          <p:cNvSpPr txBox="1"/>
          <p:nvPr/>
        </p:nvSpPr>
        <p:spPr>
          <a:xfrm>
            <a:off x="8604633" y="3077994"/>
            <a:ext cx="2815390" cy="369332"/>
          </a:xfrm>
          <a:prstGeom prst="rect">
            <a:avLst/>
          </a:prstGeom>
          <a:noFill/>
        </p:spPr>
        <p:txBody>
          <a:bodyPr wrap="square" rtlCol="0">
            <a:spAutoFit/>
          </a:bodyPr>
          <a:lstStyle/>
          <a:p>
            <a:r>
              <a:rPr lang="en-IN" dirty="0" smtClean="0"/>
              <a:t>Gaming Consoles</a:t>
            </a:r>
            <a:endParaRPr lang="en-IN" dirty="0"/>
          </a:p>
        </p:txBody>
      </p:sp>
      <p:sp>
        <p:nvSpPr>
          <p:cNvPr id="10" name="TextBox 9"/>
          <p:cNvSpPr txBox="1"/>
          <p:nvPr/>
        </p:nvSpPr>
        <p:spPr>
          <a:xfrm>
            <a:off x="2185737" y="5724621"/>
            <a:ext cx="2815390" cy="369332"/>
          </a:xfrm>
          <a:prstGeom prst="rect">
            <a:avLst/>
          </a:prstGeom>
          <a:noFill/>
        </p:spPr>
        <p:txBody>
          <a:bodyPr wrap="square" rtlCol="0">
            <a:spAutoFit/>
          </a:bodyPr>
          <a:lstStyle/>
          <a:p>
            <a:r>
              <a:rPr lang="en-IN" dirty="0" smtClean="0"/>
              <a:t>Small chips and RFID</a:t>
            </a:r>
            <a:endParaRPr lang="en-IN" dirty="0"/>
          </a:p>
        </p:txBody>
      </p:sp>
      <p:sp>
        <p:nvSpPr>
          <p:cNvPr id="11" name="TextBox 10"/>
          <p:cNvSpPr txBox="1"/>
          <p:nvPr/>
        </p:nvSpPr>
        <p:spPr>
          <a:xfrm>
            <a:off x="8604633" y="5711906"/>
            <a:ext cx="2815390" cy="369332"/>
          </a:xfrm>
          <a:prstGeom prst="rect">
            <a:avLst/>
          </a:prstGeom>
          <a:noFill/>
        </p:spPr>
        <p:txBody>
          <a:bodyPr wrap="square" rtlCol="0">
            <a:spAutoFit/>
          </a:bodyPr>
          <a:lstStyle/>
          <a:p>
            <a:r>
              <a:rPr lang="en-IN" dirty="0" smtClean="0"/>
              <a:t>Small chips and RFID</a:t>
            </a:r>
            <a:endParaRPr lang="en-IN" dirty="0"/>
          </a:p>
        </p:txBody>
      </p:sp>
      <p:sp>
        <p:nvSpPr>
          <p:cNvPr id="3" name="TextBox 2"/>
          <p:cNvSpPr txBox="1"/>
          <p:nvPr/>
        </p:nvSpPr>
        <p:spPr>
          <a:xfrm>
            <a:off x="4596064" y="2289602"/>
            <a:ext cx="2779294" cy="923330"/>
          </a:xfrm>
          <a:prstGeom prst="rect">
            <a:avLst/>
          </a:prstGeom>
          <a:noFill/>
        </p:spPr>
        <p:txBody>
          <a:bodyPr wrap="square" rtlCol="0">
            <a:spAutoFit/>
          </a:bodyPr>
          <a:lstStyle/>
          <a:p>
            <a:r>
              <a:rPr lang="en-IN" dirty="0" smtClean="0"/>
              <a:t>- All of them have </a:t>
            </a:r>
            <a:r>
              <a:rPr lang="en-IN" dirty="0" smtClean="0">
                <a:solidFill>
                  <a:schemeClr val="accent1">
                    <a:lumMod val="75000"/>
                  </a:schemeClr>
                </a:solidFill>
              </a:rPr>
              <a:t>different computer architecture </a:t>
            </a:r>
            <a:r>
              <a:rPr lang="en-IN" dirty="0" smtClean="0"/>
              <a:t>and </a:t>
            </a:r>
            <a:r>
              <a:rPr lang="en-IN" dirty="0" smtClean="0">
                <a:solidFill>
                  <a:schemeClr val="accent1">
                    <a:lumMod val="75000"/>
                  </a:schemeClr>
                </a:solidFill>
              </a:rPr>
              <a:t>computer organization</a:t>
            </a:r>
            <a:endParaRPr lang="en-IN" dirty="0">
              <a:solidFill>
                <a:schemeClr val="accent1">
                  <a:lumMod val="75000"/>
                </a:schemeClr>
              </a:solidFill>
            </a:endParaRPr>
          </a:p>
        </p:txBody>
      </p:sp>
    </p:spTree>
    <p:extLst>
      <p:ext uri="{BB962C8B-B14F-4D97-AF65-F5344CB8AC3E}">
        <p14:creationId xmlns:p14="http://schemas.microsoft.com/office/powerpoint/2010/main" val="349256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Basic components of a </a:t>
            </a:r>
            <a:r>
              <a:rPr lang="en-IN" b="1" u="sng" dirty="0" smtClean="0">
                <a:solidFill>
                  <a:srgbClr val="C00000"/>
                </a:solidFill>
              </a:rPr>
              <a:t>computer </a:t>
            </a:r>
            <a:endParaRPr lang="en-IN" dirty="0"/>
          </a:p>
        </p:txBody>
      </p:sp>
      <p:pic>
        <p:nvPicPr>
          <p:cNvPr id="4" name="Picture 3"/>
          <p:cNvPicPr>
            <a:picLocks noChangeAspect="1"/>
          </p:cNvPicPr>
          <p:nvPr/>
        </p:nvPicPr>
        <p:blipFill rotWithShape="1">
          <a:blip r:embed="rId2"/>
          <a:srcRect l="6681" r="16122"/>
          <a:stretch/>
        </p:blipFill>
        <p:spPr>
          <a:xfrm>
            <a:off x="1503946" y="1498183"/>
            <a:ext cx="6368008" cy="4505575"/>
          </a:xfrm>
          <a:prstGeom prst="rect">
            <a:avLst/>
          </a:prstGeom>
        </p:spPr>
      </p:pic>
      <p:sp>
        <p:nvSpPr>
          <p:cNvPr id="5" name="TextBox 4"/>
          <p:cNvSpPr txBox="1"/>
          <p:nvPr/>
        </p:nvSpPr>
        <p:spPr>
          <a:xfrm>
            <a:off x="8145379" y="3750970"/>
            <a:ext cx="3910263" cy="646331"/>
          </a:xfrm>
          <a:prstGeom prst="rect">
            <a:avLst/>
          </a:prstGeom>
          <a:noFill/>
        </p:spPr>
        <p:txBody>
          <a:bodyPr wrap="square" rtlCol="0">
            <a:spAutoFit/>
          </a:bodyPr>
          <a:lstStyle/>
          <a:p>
            <a:r>
              <a:rPr lang="en-IN" dirty="0" smtClean="0"/>
              <a:t>Reference: Computer organization by </a:t>
            </a:r>
            <a:r>
              <a:rPr lang="en-IN" dirty="0" err="1" smtClean="0"/>
              <a:t>Hamacher</a:t>
            </a:r>
            <a:r>
              <a:rPr lang="en-IN" dirty="0" smtClean="0"/>
              <a:t>, </a:t>
            </a:r>
            <a:r>
              <a:rPr lang="en-IN" dirty="0" err="1" smtClean="0"/>
              <a:t>Vranesic</a:t>
            </a:r>
            <a:r>
              <a:rPr lang="en-IN" dirty="0" smtClean="0"/>
              <a:t> and </a:t>
            </a:r>
            <a:r>
              <a:rPr lang="en-IN" dirty="0" err="1" smtClean="0"/>
              <a:t>Zaky</a:t>
            </a:r>
            <a:endParaRPr lang="en-IN" dirty="0"/>
          </a:p>
        </p:txBody>
      </p:sp>
    </p:spTree>
    <p:extLst>
      <p:ext uri="{BB962C8B-B14F-4D97-AF65-F5344CB8AC3E}">
        <p14:creationId xmlns:p14="http://schemas.microsoft.com/office/powerpoint/2010/main" val="278884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3216</TotalTime>
  <Words>2049</Words>
  <Application>Microsoft Office PowerPoint</Application>
  <PresentationFormat>Widescreen</PresentationFormat>
  <Paragraphs>284</Paragraphs>
  <Slides>30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SimSun</vt:lpstr>
      <vt:lpstr>Arial</vt:lpstr>
      <vt:lpstr>Baskerville Old Face</vt:lpstr>
      <vt:lpstr>Calibri</vt:lpstr>
      <vt:lpstr>Calibri Light</vt:lpstr>
      <vt:lpstr>Nimbus Roman No9 L</vt:lpstr>
      <vt:lpstr>Times New Roman</vt:lpstr>
      <vt:lpstr>Office Theme</vt:lpstr>
      <vt:lpstr>Computer Organization</vt:lpstr>
      <vt:lpstr>About the instructor …..</vt:lpstr>
      <vt:lpstr>About the instructor …..</vt:lpstr>
      <vt:lpstr>About the course …..</vt:lpstr>
      <vt:lpstr>About the course …..</vt:lpstr>
      <vt:lpstr>What is a computer ?</vt:lpstr>
      <vt:lpstr>Different types of computer</vt:lpstr>
      <vt:lpstr>Different types of computer</vt:lpstr>
      <vt:lpstr>Basic components of a computer </vt:lpstr>
      <vt:lpstr>Computer Architecture vs. Computer Organization</vt:lpstr>
      <vt:lpstr>Computer Architecture vs. Computer Organization</vt:lpstr>
      <vt:lpstr>Why Computer Organization ?</vt:lpstr>
      <vt:lpstr>Basic functional units of a computer</vt:lpstr>
      <vt:lpstr>Representation of basic information</vt:lpstr>
      <vt:lpstr>Representation of basic information</vt:lpstr>
      <vt:lpstr>Basic components of a computer </vt:lpstr>
      <vt:lpstr>Input Unit </vt:lpstr>
      <vt:lpstr>Output Unit </vt:lpstr>
      <vt:lpstr>Basic components of a computer </vt:lpstr>
      <vt:lpstr>Central Processing Unit </vt:lpstr>
      <vt:lpstr>Central Processing Unit </vt:lpstr>
      <vt:lpstr>Central Processing Unit </vt:lpstr>
      <vt:lpstr>Central Processing Unit </vt:lpstr>
      <vt:lpstr>Memory Unit</vt:lpstr>
      <vt:lpstr>Memory Unit</vt:lpstr>
      <vt:lpstr>Memory Unit</vt:lpstr>
      <vt:lpstr>Memory Unit</vt:lpstr>
      <vt:lpstr>Memory Unit</vt:lpstr>
      <vt:lpstr>Memory Unit</vt:lpstr>
      <vt:lpstr>Memory Unit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dc:title>
  <dc:creator>modg</dc:creator>
  <cp:lastModifiedBy>modg</cp:lastModifiedBy>
  <cp:revision>116</cp:revision>
  <dcterms:created xsi:type="dcterms:W3CDTF">2017-07-30T03:26:31Z</dcterms:created>
  <dcterms:modified xsi:type="dcterms:W3CDTF">2018-01-10T08:48:54Z</dcterms:modified>
</cp:coreProperties>
</file>