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13887-B815-4E33-BA27-504240ACCFAF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FFCB-C8C0-41E3-B46B-261436221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4853E5-F980-4865-A73D-DC5791346239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36B26E7-EB8F-44F5-AA37-F99A066915DE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69D6D9-AF6A-4573-A766-3D64DD1D945D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3B0CB3-399B-4C56-A854-96F496D643A1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0D657D5-D3F7-423F-8194-AE3F629272EE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2F70F0D-2B1D-4CB6-AECF-13CFB0175CBC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7DD9CCD-D119-43F7-A44B-AC1D6B01A1B6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8D068E-1F81-451F-9889-14DE4F90DF96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694E46-6832-4239-A5B7-2AEA6DF1E535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7DA5C4D-2A3C-47C1-8B97-67ED692D2C8B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176B39B-A343-4241-928E-6D0E87C6570F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203F16-4B9B-4A25-8B96-12F46B6AE206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7E9AC68-4C49-4840-B4D9-A5D2598D214C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2809B86-C42F-4370-8C5E-07EEF9CAA887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9CDB37A-2D6E-4A52-B5C1-6E9C2F0C8CA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CAFFD2F-3018-44AF-B283-572565FF0F6C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E92964A-AC0F-47C0-8233-31636BB6712A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0CA8922-CFB9-4DDB-8B09-5344F7936F1A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00BEC95-696F-47AE-9B14-808D63DB76A3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E11CAF0-183F-4B46-9269-D8172CE97677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E68C8E3-FAC9-4154-B6F8-25D9283B32C8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0DF7C66-5085-46CF-AA1F-CC13C74BB568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038214-1305-4D2B-B2D5-71DD5017770E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593FDA9-F6FE-431C-B47A-C31976D3D32C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DB0CC1-2507-465B-A4E6-F095758C2D1C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4B33080-B2B8-42E3-9F71-CC9CC750B815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3C92BD6-3094-4EEC-BA1A-00D23BFC2166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EB11F20-2ECB-469C-A0BA-304FDDAC4716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AFB333-0CE2-466A-BC5F-750F9C459A3A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1D3789-D86A-4AE3-BEF7-96788B79AEFB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8B6452-D34A-4F73-AF82-EB30D393682C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EF0500-2D7F-4083-BC7F-4CB4451E4E87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8D7DE6-408A-4403-8839-4780E4D3B4C5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06DBE03-60D9-4711-A273-0BACCD76C91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FAB34D8-B478-4B77-A2A3-DEDBC10A8377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3C0E78-9889-45D9-A017-77975A2B800E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6F76A4-ECB8-44AD-85A3-54658E1928FD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209197B-DB18-4DDE-A8C6-028357139706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291C8C6-D578-483B-BF84-0F19E268A052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310DF12-2818-4F5B-B402-9C6829E723DA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A8AF1E3-294E-4148-A9AD-703D6556AF58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8BFBA1-86B3-4C03-9989-0D01EF5C781E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A07570-AF17-48DE-8F65-C8FE375E9BD6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402958-8989-4994-A2EB-513B7EA503B3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A8831E9-B922-4DEC-B0EB-16AF5D1C6071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2A7B3C-D8FE-49E8-8E07-D847066ECB81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D943F04-439A-47E9-9FE3-5287CDF2A64F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2580C0-8167-427A-A51C-756D4B50F887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9A96-CAB5-4B9C-B824-BD4D66394B58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48E23F1-AFA4-433B-BE54-B4570C0A180A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BDEF8FD-CD2D-4645-8BCA-132F609C69AF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46B763-BAC2-4940-92A3-E77520A49B75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B2EC5F-D823-4D68-B6CA-B665A1C2B82D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AD37244-5CE7-4C7E-91E8-C4E2191B03D9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71B084B-691A-43DE-9C01-1907A6F04D47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ACC50E-74EB-49EA-A404-E8A89FE4BFD9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0D08493-188B-4D6B-8BAC-8B953BDB7569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4A6DD9-9116-4BDD-915E-832BA9EA4355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8F6141B-0273-4EF7-BBE2-EA83CEE0D850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C6931F-FC0C-458D-9960-16FF557AC903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50935C8-5398-4174-B2ED-0B64D07AE124}" type="slidenum">
              <a:rPr lang="en-US" altLang="en-US" smtClean="0">
                <a:latin typeface="Times New Roman" pitchFamily="18" charset="0"/>
              </a:rPr>
              <a:pPr/>
              <a:t>73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C68FC4-543D-4059-80C7-C47CEE888D45}" type="slidenum">
              <a:rPr lang="en-US" altLang="en-US" smtClean="0">
                <a:latin typeface="Times New Roman" pitchFamily="18" charset="0"/>
              </a:rPr>
              <a:pPr/>
              <a:t>74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8210E6-31C5-4EF0-A93E-A9D7E243CA27}" type="slidenum">
              <a:rPr lang="en-US" altLang="en-US" smtClean="0">
                <a:latin typeface="Times New Roman" pitchFamily="18" charset="0"/>
              </a:rPr>
              <a:pPr/>
              <a:t>75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CD6193-BC01-439F-96A9-0B976CB5938F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718B02-0340-403F-9BA5-118A0A616910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873E3E-EEE7-4CF0-985A-314669D79581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9FAA2C-2F53-4EC1-90CD-140C76F83940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BD638C6-BC71-4B3D-878D-2D4B8939FC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40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Valid-Invalid Bit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0750" y="1046162"/>
            <a:ext cx="7410450" cy="555118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With each page table entry a valid–invalid bit is associated</a:t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FF0000"/>
                </a:solidFill>
              </a:rPr>
              <a:t>v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 in-memory – 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memory resident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Initially valid–invalid bit is set to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Example of a page table snapshot: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/>
            </a:r>
            <a:br>
              <a:rPr lang="en-US" altLang="en-US" sz="1600" dirty="0" smtClean="0">
                <a:sym typeface="Symbol" pitchFamily="18" charset="2"/>
              </a:rPr>
            </a:br>
            <a:endParaRPr lang="en-US" altLang="en-US" sz="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During MMU address translation, if valid–invalid bit in page table entry is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 page fault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2" y="2708920"/>
            <a:ext cx="2828925" cy="29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2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39700"/>
            <a:ext cx="8296275" cy="5016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Page Table When Some Pages Are Not in Main Memory</a:t>
            </a:r>
          </a:p>
        </p:txBody>
      </p:sp>
      <p:pic>
        <p:nvPicPr>
          <p:cNvPr id="15363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4750"/>
            <a:ext cx="756084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02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Page Fault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7413" y="904875"/>
            <a:ext cx="7138987" cy="4210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olidFill>
                  <a:srgbClr val="3366FF"/>
                </a:solidFill>
                <a:sym typeface="Symbol" pitchFamily="18" charset="2"/>
              </a:rPr>
              <a:t>              </a:t>
            </a:r>
            <a:r>
              <a:rPr lang="en-US" altLang="en-US" b="1" smtClean="0">
                <a:solidFill>
                  <a:srgbClr val="3366FF"/>
                </a:solidFill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mtClean="0">
                <a:sym typeface="Symbol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smtClean="0"/>
              <a:t>Invalid reference </a:t>
            </a:r>
            <a:r>
              <a:rPr lang="en-US" altLang="en-US" smtClean="0">
                <a:sym typeface="Symbol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mtClean="0">
                <a:sym typeface="Symbol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mtClean="0"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mtClean="0">
                <a:sym typeface="Symbol" pitchFamily="18" charset="2"/>
              </a:rPr>
              <a:t>Reset tables to indicate page now in memory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Set validation bit = </a:t>
            </a:r>
            <a:r>
              <a:rPr lang="en-US" altLang="en-US" b="1" smtClean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mtClean="0">
                <a:sym typeface="Symbol" pitchFamily="18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18005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Steps in Handling a Page Fault</a:t>
            </a:r>
          </a:p>
        </p:txBody>
      </p:sp>
      <p:pic>
        <p:nvPicPr>
          <p:cNvPr id="1741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7613"/>
            <a:ext cx="7848872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15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Aspects of Demand 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857250" y="1081088"/>
            <a:ext cx="7740650" cy="48879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Extreme case – start process with </a:t>
            </a:r>
            <a:r>
              <a:rPr lang="en-US" altLang="en-US" i="1" smtClean="0"/>
              <a:t>no</a:t>
            </a:r>
            <a:r>
              <a:rPr lang="en-US" altLang="en-US" smtClean="0"/>
              <a:t> pages in memory</a:t>
            </a:r>
          </a:p>
          <a:p>
            <a:pPr lvl="1"/>
            <a:r>
              <a:rPr lang="en-US" altLang="en-US" smtClean="0"/>
              <a:t>OS sets instruction pointer to first instruction of process, non-memory-resident -&gt; page fault</a:t>
            </a:r>
          </a:p>
          <a:p>
            <a:pPr lvl="1"/>
            <a:r>
              <a:rPr lang="en-US" altLang="en-US" smtClean="0"/>
              <a:t>And for every other process pages on first access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Pure demand paging</a:t>
            </a:r>
          </a:p>
          <a:p>
            <a:r>
              <a:rPr lang="en-US" altLang="en-US" smtClean="0"/>
              <a:t>Actually, a given instruction could access multiple pages -&gt; multiple page faults</a:t>
            </a:r>
          </a:p>
          <a:p>
            <a:pPr lvl="1"/>
            <a:r>
              <a:rPr lang="en-US" altLang="en-US" smtClean="0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 smtClean="0"/>
              <a:t>Pain decreased because of </a:t>
            </a:r>
            <a:r>
              <a:rPr lang="en-US" altLang="en-US" b="1" smtClean="0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altLang="en-US" smtClean="0"/>
              <a:t>Hardware support needed for demand paging</a:t>
            </a:r>
          </a:p>
          <a:p>
            <a:pPr lvl="1"/>
            <a:r>
              <a:rPr lang="en-US" altLang="en-US" smtClean="0"/>
              <a:t>Page table with valid / invalid bit</a:t>
            </a:r>
          </a:p>
          <a:p>
            <a:pPr lvl="1"/>
            <a:r>
              <a:rPr lang="en-US" altLang="en-US" smtClean="0"/>
              <a:t>Secondary memory (swap device with </a:t>
            </a:r>
            <a:r>
              <a:rPr lang="en-US" altLang="en-US" b="1" smtClean="0">
                <a:solidFill>
                  <a:srgbClr val="3366FF"/>
                </a:solidFill>
              </a:rPr>
              <a:t>swap space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Instruction restart</a:t>
            </a:r>
          </a:p>
        </p:txBody>
      </p:sp>
    </p:spTree>
    <p:extLst>
      <p:ext uri="{BB962C8B-B14F-4D97-AF65-F5344CB8AC3E}">
        <p14:creationId xmlns:p14="http://schemas.microsoft.com/office/powerpoint/2010/main" val="370887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Instruction Restart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38213" y="1157288"/>
            <a:ext cx="7702550" cy="41148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block move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z="1600" smtClean="0">
                <a:sym typeface="Symbol" pitchFamily="18" charset="2"/>
              </a:rPr>
              <a:t/>
            </a:r>
            <a:br>
              <a:rPr lang="en-US" altLang="en-US" sz="1600" smtClean="0">
                <a:sym typeface="Symbol" pitchFamily="18" charset="2"/>
              </a:rPr>
            </a:br>
            <a:r>
              <a:rPr lang="en-US" altLang="en-US" sz="1600" smtClean="0">
                <a:sym typeface="Symbol" pitchFamily="18" charset="2"/>
              </a:rPr>
              <a:t/>
            </a:r>
            <a:br>
              <a:rPr lang="en-US" altLang="en-US" sz="1600" smtClean="0">
                <a:sym typeface="Symbol" pitchFamily="18" charset="2"/>
              </a:rPr>
            </a:br>
            <a:r>
              <a:rPr lang="en-US" altLang="en-US" sz="1600" smtClean="0">
                <a:sym typeface="Symbol" pitchFamily="18" charset="2"/>
              </a:rPr>
              <a:t/>
            </a:r>
            <a:br>
              <a:rPr lang="en-US" altLang="en-US" sz="1600" smtClean="0">
                <a:sym typeface="Symbol" pitchFamily="18" charset="2"/>
              </a:rPr>
            </a:br>
            <a:r>
              <a:rPr lang="en-US" altLang="en-US" sz="1600" smtClean="0">
                <a:sym typeface="Symbol" pitchFamily="18" charset="2"/>
              </a:rPr>
              <a:t/>
            </a:r>
            <a:br>
              <a:rPr lang="en-US" altLang="en-US" sz="1600" smtClean="0">
                <a:sym typeface="Symbol" pitchFamily="18" charset="2"/>
              </a:rPr>
            </a:br>
            <a:endParaRPr lang="en-US" altLang="en-US" sz="16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What if source and destination overlap?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58" y="2276872"/>
            <a:ext cx="15636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16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Performance of Demand Paging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2650" y="1081088"/>
            <a:ext cx="7791450" cy="5444256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z="1600" b="1" dirty="0" smtClean="0"/>
              <a:t>Stages in Demand Paging (worse case)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Trap to the operating system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Save the user registers and process state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Determine that the interrupt was a page fault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Check that the page reference was legal and determine the location of the page on the disk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Issue a read from the disk to a free frame:</a:t>
            </a:r>
          </a:p>
          <a:p>
            <a:pPr marL="798513" lvl="1" indent="-341313"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Wait in a queue for this device until the read request is serviced</a:t>
            </a:r>
          </a:p>
          <a:p>
            <a:pPr marL="798513" lvl="1" indent="-341313"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Wait for the device seek and/or latency time</a:t>
            </a:r>
          </a:p>
          <a:p>
            <a:pPr marL="798513" lvl="1" indent="-341313"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Begin the transfer of the page to a free frame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While waiting, allocate the CPU to some other user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Receive an interrupt from the disk I/O subsystem (I/O completed)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Save the registers and process state for the other user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Determine that the interrupt was from the disk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Correct the page table and other tables to show page is now in memory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Wait for the CPU to be allocated to this process again</a:t>
            </a:r>
          </a:p>
          <a:p>
            <a:pPr>
              <a:buFont typeface="Arial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600" dirty="0" smtClean="0"/>
              <a:t>Restore the user registers, process state, and new page table, and then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149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188913"/>
            <a:ext cx="794226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Performance of Demand Paging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4550" y="1119188"/>
            <a:ext cx="8299450" cy="4646612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mtClean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mtClean="0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mtClean="0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mtClean="0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mtClean="0"/>
              <a:t>Page Fault Rate 0 </a:t>
            </a:r>
            <a:r>
              <a:rPr lang="en-US" altLang="en-US" smtClean="0">
                <a:sym typeface="Symbol" pitchFamily="18" charset="2"/>
              </a:rPr>
              <a:t>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if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if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		EAT = (1 –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			+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			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			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mtClean="0">
                <a:sym typeface="Symbol" pitchFamily="18" charset="2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02029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214313"/>
            <a:ext cx="77517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Demand Paging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7250" y="1068388"/>
            <a:ext cx="7715250" cy="4849812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smtClean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mtClean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mtClean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mtClean="0"/>
              <a:t>	        = (1 – p  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mtClean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mtClean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mtClean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mtClean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mtClean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mtClean="0"/>
              <a:t>220 &gt; 200 + 7,999,800 x p</a:t>
            </a:r>
            <a:br>
              <a:rPr lang="en-US" altLang="en-US" smtClean="0"/>
            </a:br>
            <a:r>
              <a:rPr lang="en-US" altLang="en-US" smtClean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mtClean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mtClean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043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Demand Paging Optimizations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806450" y="1028700"/>
            <a:ext cx="7575550" cy="5232400"/>
          </a:xfrm>
        </p:spPr>
        <p:txBody>
          <a:bodyPr/>
          <a:lstStyle/>
          <a:p>
            <a:r>
              <a:rPr lang="en-US" altLang="en-US" sz="1600" smtClean="0"/>
              <a:t>Swap space I/O faster than file system I/O even if on the same device</a:t>
            </a:r>
          </a:p>
          <a:p>
            <a:pPr lvl="1"/>
            <a:r>
              <a:rPr lang="en-US" altLang="en-US" sz="1600" smtClean="0"/>
              <a:t>Swap allocated in larger chunks, less management needed than file system</a:t>
            </a:r>
          </a:p>
          <a:p>
            <a:r>
              <a:rPr lang="en-US" altLang="en-US" sz="1600" smtClean="0"/>
              <a:t>Copy entire process image to swap space at process load time</a:t>
            </a:r>
          </a:p>
          <a:p>
            <a:pPr lvl="1"/>
            <a:r>
              <a:rPr lang="en-US" altLang="en-US" sz="1600" smtClean="0"/>
              <a:t>Then page in and out of swap space</a:t>
            </a:r>
          </a:p>
          <a:p>
            <a:pPr lvl="1"/>
            <a:r>
              <a:rPr lang="en-US" altLang="en-US" sz="1600" smtClean="0"/>
              <a:t>Used in older BSD Unix</a:t>
            </a:r>
          </a:p>
          <a:p>
            <a:r>
              <a:rPr lang="en-US" altLang="en-US" sz="1600" smtClean="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1600" smtClean="0"/>
              <a:t>Used in Solaris and current BSD</a:t>
            </a:r>
          </a:p>
          <a:p>
            <a:pPr lvl="1"/>
            <a:r>
              <a:rPr lang="en-US" altLang="en-US" sz="1600" smtClean="0"/>
              <a:t>Still need to write to swap space</a:t>
            </a:r>
          </a:p>
          <a:p>
            <a:pPr lvl="2"/>
            <a:r>
              <a:rPr lang="en-US" altLang="en-US" sz="1600" smtClean="0"/>
              <a:t>Pages not associated with a file (like stack and heap) – </a:t>
            </a:r>
            <a:r>
              <a:rPr lang="en-US" altLang="en-US" sz="1600" b="1" smtClean="0">
                <a:solidFill>
                  <a:srgbClr val="3366FF"/>
                </a:solidFill>
              </a:rPr>
              <a:t>anonymous</a:t>
            </a:r>
            <a:r>
              <a:rPr lang="en-US" altLang="en-US" sz="1600" smtClean="0"/>
              <a:t> </a:t>
            </a:r>
            <a:r>
              <a:rPr lang="en-US" altLang="en-US" sz="1600" b="1" smtClean="0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sz="1600" smtClean="0"/>
              <a:t>Pages modified in memory but not yet written back to the file system</a:t>
            </a:r>
          </a:p>
          <a:p>
            <a:r>
              <a:rPr lang="en-US" altLang="en-US" sz="1600" smtClean="0"/>
              <a:t>Mobile systems</a:t>
            </a:r>
          </a:p>
          <a:p>
            <a:pPr lvl="1"/>
            <a:r>
              <a:rPr lang="en-US" altLang="en-US" sz="1600" smtClean="0"/>
              <a:t>Typically don’t support swapping</a:t>
            </a:r>
          </a:p>
          <a:p>
            <a:pPr lvl="1"/>
            <a:r>
              <a:rPr lang="en-US" altLang="en-US" sz="1600" smtClean="0"/>
              <a:t>Instead, demand page from file system and reclaim read-only pages (such as code)</a:t>
            </a:r>
          </a:p>
        </p:txBody>
      </p:sp>
    </p:spTree>
    <p:extLst>
      <p:ext uri="{BB962C8B-B14F-4D97-AF65-F5344CB8AC3E}">
        <p14:creationId xmlns:p14="http://schemas.microsoft.com/office/powerpoint/2010/main" val="351126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2012" y="1111250"/>
            <a:ext cx="7742435" cy="52700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 smtClean="0"/>
              <a:t>Code needs to be in memory to execute, but entire program rarely used</a:t>
            </a:r>
          </a:p>
          <a:p>
            <a:pPr lvl="1"/>
            <a:r>
              <a:rPr lang="en-US" altLang="en-US" sz="3000" dirty="0" smtClean="0"/>
              <a:t>Error code, unusual routines, large data structures</a:t>
            </a:r>
          </a:p>
          <a:p>
            <a:r>
              <a:rPr lang="en-US" altLang="en-US" sz="3000" dirty="0" smtClean="0"/>
              <a:t>Entire program code not needed at same time</a:t>
            </a:r>
          </a:p>
          <a:p>
            <a:r>
              <a:rPr lang="en-US" altLang="en-US" sz="3000" dirty="0" smtClean="0"/>
              <a:t>Consider ability to execute partially-loaded program</a:t>
            </a:r>
          </a:p>
          <a:p>
            <a:pPr lvl="1"/>
            <a:r>
              <a:rPr lang="en-US" altLang="en-US" sz="3000" dirty="0" smtClean="0"/>
              <a:t>Program no longer constrained by limits of physical memory</a:t>
            </a:r>
          </a:p>
          <a:p>
            <a:pPr lvl="1"/>
            <a:r>
              <a:rPr lang="en-US" altLang="en-US" sz="3000" dirty="0" smtClean="0"/>
              <a:t>Each program takes less memory while running -&gt; more programs run at the same time</a:t>
            </a:r>
          </a:p>
          <a:p>
            <a:pPr lvl="2"/>
            <a:r>
              <a:rPr lang="en-US" altLang="en-US" sz="3000" dirty="0" smtClean="0"/>
              <a:t>Increased CPU utilization and throughput with no increase in response time or turnaround time</a:t>
            </a:r>
          </a:p>
          <a:p>
            <a:pPr lvl="1"/>
            <a:r>
              <a:rPr lang="en-US" altLang="en-US" sz="3000" dirty="0" smtClean="0"/>
              <a:t>Less I/O needed to load or swap programs into memory -&gt; each user program runs faster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06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Copy-on-Write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50" y="1106488"/>
            <a:ext cx="7334250" cy="4530725"/>
          </a:xfrm>
        </p:spPr>
        <p:txBody>
          <a:bodyPr/>
          <a:lstStyle/>
          <a:p>
            <a:r>
              <a:rPr lang="en-US" altLang="en-US" sz="1600" b="1" smtClean="0">
                <a:solidFill>
                  <a:srgbClr val="3366FF"/>
                </a:solidFill>
              </a:rPr>
              <a:t>Copy-on-Write </a:t>
            </a:r>
            <a:r>
              <a:rPr lang="en-US" altLang="en-US" sz="1600" smtClean="0"/>
              <a:t>(COW) allows both parent and child processes to initially </a:t>
            </a:r>
            <a:r>
              <a:rPr lang="en-US" altLang="en-US" sz="1600" b="1" i="1" smtClean="0"/>
              <a:t>share</a:t>
            </a:r>
            <a:r>
              <a:rPr lang="en-US" altLang="en-US" sz="1600" smtClean="0"/>
              <a:t> the same pages in memory</a:t>
            </a:r>
          </a:p>
          <a:p>
            <a:pPr lvl="1"/>
            <a:r>
              <a:rPr lang="en-US" altLang="en-US" sz="1600" smtClean="0"/>
              <a:t>If either process modifies a shared page, only then is the page copied</a:t>
            </a:r>
          </a:p>
          <a:p>
            <a:r>
              <a:rPr lang="en-US" altLang="en-US" sz="1600" smtClean="0"/>
              <a:t>COW allows more efficient process creation as only modified pages are copied</a:t>
            </a:r>
          </a:p>
          <a:p>
            <a:r>
              <a:rPr lang="en-US" altLang="en-US" sz="1600" smtClean="0"/>
              <a:t>In general, free pages are allocated from a </a:t>
            </a:r>
            <a:r>
              <a:rPr lang="en-US" altLang="en-US" sz="1600" b="1" smtClean="0">
                <a:solidFill>
                  <a:srgbClr val="3366FF"/>
                </a:solidFill>
              </a:rPr>
              <a:t>pool</a:t>
            </a:r>
            <a:r>
              <a:rPr lang="en-US" altLang="en-US" sz="1600" smtClean="0">
                <a:solidFill>
                  <a:srgbClr val="3366FF"/>
                </a:solidFill>
              </a:rPr>
              <a:t> </a:t>
            </a:r>
            <a:r>
              <a:rPr lang="en-US" altLang="en-US" sz="1600" smtClean="0"/>
              <a:t>of </a:t>
            </a:r>
            <a:r>
              <a:rPr lang="en-US" altLang="en-US" sz="1600" b="1" smtClean="0">
                <a:solidFill>
                  <a:srgbClr val="3366FF"/>
                </a:solidFill>
              </a:rPr>
              <a:t>zero-fill-on-demand </a:t>
            </a:r>
            <a:r>
              <a:rPr lang="en-US" altLang="en-US" sz="1600" smtClean="0"/>
              <a:t>pages</a:t>
            </a:r>
          </a:p>
          <a:p>
            <a:pPr lvl="1"/>
            <a:r>
              <a:rPr lang="en-US" altLang="en-US" sz="1600" smtClean="0"/>
              <a:t>Pool should always have free frames for fast demand page execution</a:t>
            </a:r>
          </a:p>
          <a:p>
            <a:pPr lvl="2"/>
            <a:r>
              <a:rPr lang="en-US" altLang="en-US" sz="1600" smtClean="0"/>
              <a:t>Don’t want to have to free a frame as well as other processing on page fault</a:t>
            </a:r>
          </a:p>
          <a:p>
            <a:pPr lvl="1"/>
            <a:r>
              <a:rPr lang="en-US" altLang="en-US" sz="1600" smtClean="0"/>
              <a:t>Why zero-out a page before allocating it?</a:t>
            </a:r>
          </a:p>
          <a:p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vfork()</a:t>
            </a:r>
            <a:r>
              <a:rPr lang="en-US" altLang="en-US" sz="1600" smtClean="0"/>
              <a:t> variation on 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fork() </a:t>
            </a:r>
            <a:r>
              <a:rPr lang="en-US" altLang="en-US" sz="1600" smtClean="0"/>
              <a:t>system call has parent suspend and child using copy-on-write address space of parent</a:t>
            </a:r>
          </a:p>
          <a:p>
            <a:pPr lvl="1"/>
            <a:r>
              <a:rPr lang="en-US" altLang="en-US" sz="1600" smtClean="0"/>
              <a:t>Designed to have child call </a:t>
            </a: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exec()</a:t>
            </a:r>
          </a:p>
          <a:p>
            <a:pPr lvl="1"/>
            <a:r>
              <a:rPr lang="en-US" altLang="en-US" sz="1600" smtClean="0"/>
              <a:t>Very efficient</a:t>
            </a:r>
          </a:p>
        </p:txBody>
      </p:sp>
    </p:spTree>
    <p:extLst>
      <p:ext uri="{BB962C8B-B14F-4D97-AF65-F5344CB8AC3E}">
        <p14:creationId xmlns:p14="http://schemas.microsoft.com/office/powerpoint/2010/main" val="132072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2701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Before Process 1 Modifies Page C</a:t>
            </a:r>
          </a:p>
        </p:txBody>
      </p:sp>
      <p:pic>
        <p:nvPicPr>
          <p:cNvPr id="25603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54138"/>
            <a:ext cx="73390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4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381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After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19213"/>
            <a:ext cx="64039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54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444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What Happens if There is no Free Frame?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2488" y="1133475"/>
            <a:ext cx="7300912" cy="4511675"/>
          </a:xfrm>
        </p:spPr>
        <p:txBody>
          <a:bodyPr/>
          <a:lstStyle/>
          <a:p>
            <a:r>
              <a:rPr lang="en-US" altLang="en-US" smtClean="0"/>
              <a:t>Used up by process pages</a:t>
            </a:r>
          </a:p>
          <a:p>
            <a:r>
              <a:rPr lang="en-US" altLang="en-US" smtClean="0"/>
              <a:t>Also in demand from the kernel, I/O buffers, etc</a:t>
            </a:r>
          </a:p>
          <a:p>
            <a:r>
              <a:rPr lang="en-US" altLang="en-US" smtClean="0"/>
              <a:t>How much to allocate to each?</a:t>
            </a:r>
          </a:p>
          <a:p>
            <a:r>
              <a:rPr lang="en-US" altLang="en-US" smtClean="0"/>
              <a:t>Page replacement – find some page in memory, but not really in use, page it out</a:t>
            </a:r>
          </a:p>
          <a:p>
            <a:pPr lvl="1"/>
            <a:r>
              <a:rPr lang="en-US" altLang="en-US" smtClean="0"/>
              <a:t>Algorithm – terminate? swap out? replace the page?</a:t>
            </a:r>
          </a:p>
          <a:p>
            <a:pPr lvl="1"/>
            <a:r>
              <a:rPr lang="en-US" altLang="en-US" smtClean="0"/>
              <a:t>Performance – want an algorithm which will result in minimum number of page faults</a:t>
            </a:r>
          </a:p>
          <a:p>
            <a:r>
              <a:rPr lang="en-US" altLang="en-US" smtClean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06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188913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Page Replacement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233488"/>
            <a:ext cx="6508750" cy="4530725"/>
          </a:xfrm>
        </p:spPr>
        <p:txBody>
          <a:bodyPr/>
          <a:lstStyle/>
          <a:p>
            <a:r>
              <a:rPr lang="en-US" altLang="en-US" smtClean="0"/>
              <a:t>Prevent </a:t>
            </a:r>
            <a:r>
              <a:rPr lang="en-US" altLang="en-US" b="1" smtClean="0">
                <a:solidFill>
                  <a:srgbClr val="3366FF"/>
                </a:solidFill>
              </a:rPr>
              <a:t>over-allocation</a:t>
            </a:r>
            <a:r>
              <a:rPr lang="en-US" altLang="en-US" smtClean="0"/>
              <a:t> of memory by modifying page-fault service routine to include page replacement</a:t>
            </a:r>
          </a:p>
          <a:p>
            <a:r>
              <a:rPr lang="en-US" altLang="en-US" smtClean="0"/>
              <a:t>Use </a:t>
            </a:r>
            <a:r>
              <a:rPr lang="en-US" altLang="en-US" b="1" smtClean="0">
                <a:solidFill>
                  <a:srgbClr val="3366FF"/>
                </a:solidFill>
              </a:rPr>
              <a:t>modify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dirty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bit </a:t>
            </a:r>
            <a:r>
              <a:rPr lang="en-US" altLang="en-US" smtClean="0"/>
              <a:t>to reduce overhead of page transfers – only modified pages are written to disk</a:t>
            </a:r>
          </a:p>
          <a:p>
            <a:r>
              <a:rPr lang="en-US" altLang="en-US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55416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88913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Need For Page Replacement</a:t>
            </a:r>
          </a:p>
        </p:txBody>
      </p:sp>
      <p:pic>
        <p:nvPicPr>
          <p:cNvPr id="29699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92213"/>
            <a:ext cx="619283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21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163513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Page Replacement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8050" y="1122363"/>
            <a:ext cx="7653338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mtClean="0"/>
              <a:t>Find the location of the desired page on disk</a:t>
            </a:r>
            <a:br>
              <a:rPr lang="en-US" altLang="en-US" smtClean="0"/>
            </a:br>
            <a:endParaRPr lang="en-US" altLang="en-US" smtClean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mtClean="0"/>
              <a:t>Find a free frame:</a:t>
            </a:r>
            <a:br>
              <a:rPr lang="en-US" altLang="en-US" smtClean="0"/>
            </a:br>
            <a:r>
              <a:rPr lang="en-US" altLang="en-US" smtClean="0"/>
              <a:t>   -  If there is a free frame, use it</a:t>
            </a:r>
            <a:br>
              <a:rPr lang="en-US" altLang="en-US" smtClean="0"/>
            </a:br>
            <a:r>
              <a:rPr lang="en-US" altLang="en-US" smtClean="0"/>
              <a:t>   -  If there is no free frame, use a page replacement algorithm to select a </a:t>
            </a:r>
            <a:r>
              <a:rPr lang="en-US" altLang="en-US" b="1" smtClean="0">
                <a:solidFill>
                  <a:srgbClr val="3366FF"/>
                </a:solidFill>
              </a:rPr>
              <a:t>victim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frame</a:t>
            </a:r>
            <a:br>
              <a:rPr lang="en-US" altLang="en-US" b="1" smtClean="0">
                <a:solidFill>
                  <a:srgbClr val="3366FF"/>
                </a:solidFill>
              </a:rPr>
            </a:br>
            <a:r>
              <a:rPr lang="en-US" altLang="en-US" b="1" smtClean="0">
                <a:solidFill>
                  <a:srgbClr val="3366FF"/>
                </a:solidFill>
              </a:rPr>
              <a:t>	- </a:t>
            </a:r>
            <a:r>
              <a:rPr lang="en-US" altLang="en-US" smtClean="0"/>
              <a:t>Write victim frame to disk if dirty</a:t>
            </a:r>
            <a:br>
              <a:rPr lang="en-US" altLang="en-US" smtClean="0"/>
            </a:br>
            <a:endParaRPr lang="en-US" altLang="en-US" smtClean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mtClean="0"/>
              <a:t>Bring  the desired page into the (newly) free frame; update the page and frame tables</a:t>
            </a:r>
            <a:br>
              <a:rPr lang="en-US" altLang="en-US" smtClean="0"/>
            </a:br>
            <a:endParaRPr lang="en-US" altLang="en-US" smtClean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mtClean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AutoNum type="arabicPeriod"/>
            </a:pPr>
            <a:endParaRPr lang="en-US" altLang="en-US" smtClean="0"/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smtClean="0"/>
              <a:t>Note now potentially 2 page transfers for page fault – increasing EAT</a:t>
            </a:r>
          </a:p>
        </p:txBody>
      </p:sp>
    </p:spTree>
    <p:extLst>
      <p:ext uri="{BB962C8B-B14F-4D97-AF65-F5344CB8AC3E}">
        <p14:creationId xmlns:p14="http://schemas.microsoft.com/office/powerpoint/2010/main" val="288685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762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Page Replacement</a:t>
            </a:r>
          </a:p>
        </p:txBody>
      </p:sp>
      <p:pic>
        <p:nvPicPr>
          <p:cNvPr id="3174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169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38" y="163513"/>
            <a:ext cx="7675562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Page and Frame Replacement Algorithms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50" y="1133475"/>
            <a:ext cx="7486650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Frame-allocation algorithm </a:t>
            </a:r>
            <a:r>
              <a:rPr lang="en-US" altLang="en-US" smtClean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smtClean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smtClean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smtClean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smtClean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smtClean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smtClean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smtClean="0"/>
              <a:t>In all our examples, the </a:t>
            </a:r>
            <a:r>
              <a:rPr lang="en-US" altLang="en-US" b="1" smtClean="0">
                <a:solidFill>
                  <a:srgbClr val="3366FF"/>
                </a:solidFill>
              </a:rPr>
              <a:t>reference string </a:t>
            </a:r>
            <a:r>
              <a:rPr lang="en-US" altLang="en-US" smtClean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smtClean="0"/>
              <a:t>	               </a:t>
            </a:r>
            <a:r>
              <a:rPr lang="en-US" altLang="en-US" b="1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  <p:extLst>
      <p:ext uri="{BB962C8B-B14F-4D97-AF65-F5344CB8AC3E}">
        <p14:creationId xmlns:p14="http://schemas.microsoft.com/office/powerpoint/2010/main" val="371483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984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Graph of Page Faults Versus The Number of Frames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4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Background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9313" y="1063624"/>
            <a:ext cx="7683127" cy="531770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3366FF"/>
                </a:solidFill>
              </a:rPr>
              <a:t>Virtual memory</a:t>
            </a:r>
            <a:r>
              <a:rPr lang="en-US" altLang="en-US" sz="2800" dirty="0" smtClean="0">
                <a:solidFill>
                  <a:srgbClr val="3366FF"/>
                </a:solidFill>
              </a:rPr>
              <a:t> </a:t>
            </a:r>
            <a:r>
              <a:rPr lang="en-US" altLang="en-US" sz="2800" dirty="0" smtClean="0"/>
              <a:t>– separation of user logical memory from physical memory</a:t>
            </a:r>
          </a:p>
          <a:p>
            <a:pPr lvl="1"/>
            <a:r>
              <a:rPr lang="en-US" altLang="en-US" sz="2800" dirty="0" smtClean="0"/>
              <a:t>Only part of the program needs to be in memory for execution</a:t>
            </a:r>
          </a:p>
          <a:p>
            <a:pPr lvl="1"/>
            <a:r>
              <a:rPr lang="en-US" altLang="en-US" sz="2800" dirty="0" smtClean="0"/>
              <a:t>Logical address space can therefore be much larger than physical address space</a:t>
            </a:r>
          </a:p>
          <a:p>
            <a:pPr lvl="1"/>
            <a:r>
              <a:rPr lang="en-US" altLang="en-US" sz="2800" dirty="0" smtClean="0"/>
              <a:t>Allows address spaces to be shared by several processes</a:t>
            </a:r>
          </a:p>
          <a:p>
            <a:pPr lvl="1"/>
            <a:r>
              <a:rPr lang="en-US" altLang="en-US" sz="2800" dirty="0" smtClean="0"/>
              <a:t>Allows for more efficient process creation</a:t>
            </a:r>
          </a:p>
          <a:p>
            <a:pPr lvl="1"/>
            <a:r>
              <a:rPr lang="en-US" altLang="en-US" sz="2800" dirty="0" smtClean="0"/>
              <a:t>More programs running concurrently</a:t>
            </a:r>
          </a:p>
          <a:p>
            <a:pPr lvl="1"/>
            <a:r>
              <a:rPr lang="en-US" altLang="en-US" sz="2800" dirty="0" smtClean="0"/>
              <a:t>Less I/O needed to load or swap processes</a:t>
            </a:r>
          </a:p>
          <a:p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95790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First-In-First-Out (FIFO)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8050" y="1052513"/>
            <a:ext cx="7283450" cy="5762625"/>
          </a:xfrm>
        </p:spPr>
        <p:txBody>
          <a:bodyPr/>
          <a:lstStyle/>
          <a:p>
            <a:r>
              <a:rPr lang="en-US" altLang="en-US" smtClean="0"/>
              <a:t>Reference string: </a:t>
            </a:r>
            <a:r>
              <a:rPr lang="en-US" altLang="en-US" b="1" smtClean="0">
                <a:solidFill>
                  <a:srgbClr val="FF0000"/>
                </a:solidFill>
              </a:rPr>
              <a:t>7,0,1,2,0,3,0,4,2,3,0,3,0,3,2,1,2,0,1,7,0,1</a:t>
            </a:r>
            <a:endParaRPr lang="en-US" altLang="en-US" smtClean="0"/>
          </a:p>
          <a:p>
            <a:r>
              <a:rPr lang="en-US" altLang="en-US" smtClean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Can vary by reference string: consider 1,2,3,4,1,2,5,1,2,3,4,5</a:t>
            </a:r>
          </a:p>
          <a:p>
            <a:pPr lvl="1"/>
            <a:r>
              <a:rPr lang="en-US" altLang="en-US" smtClean="0"/>
              <a:t>Adding more frames can cause more page faults!</a:t>
            </a:r>
          </a:p>
          <a:p>
            <a:pPr lvl="2"/>
            <a:r>
              <a:rPr lang="en-US" altLang="en-US" b="1" smtClean="0">
                <a:solidFill>
                  <a:srgbClr val="3366FF"/>
                </a:solidFill>
              </a:rPr>
              <a:t>Belady</a:t>
            </a:r>
            <a:r>
              <a:rPr lang="ja-JP" altLang="en-US" b="1" smtClean="0">
                <a:solidFill>
                  <a:srgbClr val="3366FF"/>
                </a:solidFill>
              </a:rPr>
              <a:t>’</a:t>
            </a:r>
            <a:r>
              <a:rPr lang="en-US" altLang="ja-JP" b="1" smtClean="0">
                <a:solidFill>
                  <a:srgbClr val="3366FF"/>
                </a:solidFill>
              </a:rPr>
              <a:t>s Anomaly</a:t>
            </a:r>
            <a:endParaRPr lang="en-US" altLang="en-US" sz="800" smtClean="0"/>
          </a:p>
          <a:p>
            <a:r>
              <a:rPr lang="en-US" altLang="en-US" smtClean="0"/>
              <a:t>How to track ages of pages? </a:t>
            </a:r>
          </a:p>
          <a:p>
            <a:pPr lvl="1"/>
            <a:r>
              <a:rPr lang="en-US" altLang="en-US" smtClean="0"/>
              <a:t>Just use a FIFO queue</a:t>
            </a:r>
          </a:p>
        </p:txBody>
      </p:sp>
      <p:sp>
        <p:nvSpPr>
          <p:cNvPr id="34820" name="Text Box 16"/>
          <p:cNvSpPr txBox="1">
            <a:spLocks noChangeArrowheads="1"/>
          </p:cNvSpPr>
          <p:nvPr/>
        </p:nvSpPr>
        <p:spPr bwMode="auto">
          <a:xfrm>
            <a:off x="1333500" y="354647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15 page faults</a:t>
            </a: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93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214313"/>
            <a:ext cx="77343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FIFO Illustrating Belady</a:t>
            </a:r>
            <a:r>
              <a:rPr lang="ja-JP" altLang="en-US" smtClean="0"/>
              <a:t>’</a:t>
            </a:r>
            <a:r>
              <a:rPr lang="en-US" altLang="ja-JP" smtClean="0"/>
              <a:t>s Anomaly</a:t>
            </a:r>
            <a:endParaRPr lang="en-US" altLang="en-US" smtClean="0"/>
          </a:p>
        </p:txBody>
      </p:sp>
      <p:pic>
        <p:nvPicPr>
          <p:cNvPr id="35843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4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3811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Optimal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119188"/>
            <a:ext cx="8229600" cy="4530725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smtClean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smtClean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smtClean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smtClean="0"/>
              <a:t>Can</a:t>
            </a:r>
            <a:r>
              <a:rPr lang="ja-JP" altLang="en-US" smtClean="0"/>
              <a:t>’</a:t>
            </a:r>
            <a:r>
              <a:rPr lang="en-US" altLang="ja-JP" smtClean="0"/>
              <a:t>t read the future</a:t>
            </a:r>
            <a:endParaRPr lang="en-US" altLang="en-US" smtClean="0"/>
          </a:p>
          <a:p>
            <a:pPr>
              <a:tabLst>
                <a:tab pos="1889125" algn="l"/>
              </a:tabLst>
            </a:pPr>
            <a:r>
              <a:rPr lang="en-US" altLang="en-US" smtClean="0"/>
              <a:t>Used for measuring how well your algorithm performs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56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1635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Least Recently Used (LRU)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0" y="727075"/>
            <a:ext cx="7454900" cy="4835525"/>
          </a:xfrm>
        </p:spPr>
        <p:txBody>
          <a:bodyPr/>
          <a:lstStyle/>
          <a:p>
            <a:pPr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Use past knowledge rather than future</a:t>
            </a:r>
          </a:p>
          <a:p>
            <a:pPr>
              <a:defRPr/>
            </a:pPr>
            <a:r>
              <a:rPr lang="en-US" altLang="en-US" dirty="0" smtClean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 smtClean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12 faults – better than FIFO but worse than OPT</a:t>
            </a:r>
          </a:p>
          <a:p>
            <a:pPr>
              <a:defRPr/>
            </a:pPr>
            <a:r>
              <a:rPr lang="en-US" altLang="en-US" dirty="0" smtClean="0"/>
              <a:t>Generally good algorithm and frequently used</a:t>
            </a:r>
          </a:p>
          <a:p>
            <a:pPr>
              <a:defRPr/>
            </a:pPr>
            <a:r>
              <a:rPr lang="en-US" altLang="en-US" dirty="0" smtClean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pic>
        <p:nvPicPr>
          <p:cNvPr id="37892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2363788"/>
            <a:ext cx="69024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155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LRU Algorithm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950913"/>
            <a:ext cx="7524750" cy="5246687"/>
          </a:xfrm>
        </p:spPr>
        <p:txBody>
          <a:bodyPr/>
          <a:lstStyle/>
          <a:p>
            <a:r>
              <a:rPr lang="en-US" altLang="en-US" smtClean="0"/>
              <a:t>Counter implementation</a:t>
            </a:r>
          </a:p>
          <a:p>
            <a:pPr lvl="1"/>
            <a:r>
              <a:rPr lang="en-US" altLang="en-US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smtClean="0"/>
              <a:t>When a page needs to be changed, look at the counters to find smallest value</a:t>
            </a:r>
          </a:p>
          <a:p>
            <a:pPr lvl="2"/>
            <a:r>
              <a:rPr lang="en-US" altLang="en-US" smtClean="0"/>
              <a:t>Search through table needed</a:t>
            </a:r>
          </a:p>
          <a:p>
            <a:r>
              <a:rPr lang="en-US" altLang="en-US" smtClean="0"/>
              <a:t>Stack implementation</a:t>
            </a:r>
          </a:p>
          <a:p>
            <a:pPr lvl="1"/>
            <a:r>
              <a:rPr lang="en-US" altLang="en-US" smtClean="0"/>
              <a:t>Keep a stack of page numbers in a double link form:</a:t>
            </a:r>
          </a:p>
          <a:p>
            <a:pPr lvl="1"/>
            <a:r>
              <a:rPr lang="en-US" altLang="en-US" smtClean="0"/>
              <a:t>Page referenced:</a:t>
            </a:r>
          </a:p>
          <a:p>
            <a:pPr lvl="2"/>
            <a:r>
              <a:rPr lang="en-US" altLang="en-US" smtClean="0"/>
              <a:t>move it to the top</a:t>
            </a:r>
          </a:p>
          <a:p>
            <a:pPr lvl="2"/>
            <a:r>
              <a:rPr lang="en-US" altLang="en-US" smtClean="0"/>
              <a:t>requires 6 pointers to be changed</a:t>
            </a:r>
          </a:p>
          <a:p>
            <a:pPr lvl="1"/>
            <a:r>
              <a:rPr lang="en-US" altLang="en-US" smtClean="0"/>
              <a:t>But each update more expensive</a:t>
            </a:r>
          </a:p>
          <a:p>
            <a:pPr lvl="1"/>
            <a:r>
              <a:rPr lang="en-US" altLang="en-US" smtClean="0"/>
              <a:t>No search for replacement</a:t>
            </a:r>
          </a:p>
          <a:p>
            <a:r>
              <a:rPr lang="en-US" altLang="en-US" smtClean="0"/>
              <a:t>LRU and OPT are cases of </a:t>
            </a:r>
            <a:r>
              <a:rPr lang="en-US" altLang="en-US" b="1" smtClean="0">
                <a:solidFill>
                  <a:srgbClr val="3366FF"/>
                </a:solidFill>
              </a:rPr>
              <a:t>stack algorithms </a:t>
            </a:r>
            <a:r>
              <a:rPr lang="en-US" altLang="en-US" smtClean="0"/>
              <a:t>that don</a:t>
            </a:r>
            <a:r>
              <a:rPr lang="ja-JP" altLang="en-US" smtClean="0"/>
              <a:t>’</a:t>
            </a:r>
            <a:r>
              <a:rPr lang="en-US" altLang="ja-JP" smtClean="0"/>
              <a:t>t have Belady</a:t>
            </a:r>
            <a:r>
              <a:rPr lang="ja-JP" altLang="en-US" smtClean="0"/>
              <a:t>’</a:t>
            </a:r>
            <a:r>
              <a:rPr lang="en-US" altLang="ja-JP" smtClean="0"/>
              <a:t>s Anomaly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435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03188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 Of A Stack to Record Most Recent Page References</a:t>
            </a:r>
          </a:p>
        </p:txBody>
      </p:sp>
      <p:pic>
        <p:nvPicPr>
          <p:cNvPr id="39939" name="Picture 1" descr="9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141413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49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8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LRU Approximation Algorithms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9163" y="982663"/>
            <a:ext cx="7370762" cy="5146675"/>
          </a:xfrm>
        </p:spPr>
        <p:txBody>
          <a:bodyPr/>
          <a:lstStyle/>
          <a:p>
            <a:r>
              <a:rPr lang="en-US" altLang="en-US" smtClean="0"/>
              <a:t>LRU needs special hardware and still slow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altLang="en-US" smtClean="0"/>
              <a:t>With each page associate a bit, initially = 0</a:t>
            </a:r>
          </a:p>
          <a:p>
            <a:pPr lvl="1"/>
            <a:r>
              <a:rPr lang="en-US" altLang="en-US" smtClean="0"/>
              <a:t>When page is referenced bit set to 1</a:t>
            </a:r>
          </a:p>
          <a:p>
            <a:pPr lvl="1"/>
            <a:r>
              <a:rPr lang="en-US" altLang="en-US" smtClean="0"/>
              <a:t>Replace any with reference bit = 0 (if one exists)</a:t>
            </a:r>
          </a:p>
          <a:p>
            <a:pPr lvl="2"/>
            <a:r>
              <a:rPr lang="en-US" altLang="en-US" smtClean="0"/>
              <a:t>We do not know the order, however</a:t>
            </a:r>
            <a:endParaRPr lang="en-US" altLang="en-US" sz="800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altLang="en-US" smtClean="0"/>
              <a:t>Generally FIFO, plus hardware-provided reference bit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Clock</a:t>
            </a:r>
            <a:r>
              <a:rPr lang="en-US" altLang="en-US" smtClean="0"/>
              <a:t> replacement</a:t>
            </a:r>
          </a:p>
          <a:p>
            <a:pPr lvl="1"/>
            <a:r>
              <a:rPr lang="en-US" altLang="en-US" smtClean="0"/>
              <a:t>If page to be replaced has </a:t>
            </a:r>
          </a:p>
          <a:p>
            <a:pPr lvl="2"/>
            <a:r>
              <a:rPr lang="en-US" altLang="en-US" smtClean="0"/>
              <a:t>Reference bit = 0 -&gt; replace it</a:t>
            </a:r>
          </a:p>
          <a:p>
            <a:pPr lvl="2"/>
            <a:r>
              <a:rPr lang="en-US" altLang="en-US" smtClean="0"/>
              <a:t>reference bit = 1 then:</a:t>
            </a:r>
          </a:p>
          <a:p>
            <a:pPr lvl="3"/>
            <a:r>
              <a:rPr lang="en-US" altLang="en-US" smtClean="0"/>
              <a:t>set reference bit 0, leave page in memory</a:t>
            </a:r>
          </a:p>
          <a:p>
            <a:pPr lvl="3"/>
            <a:r>
              <a:rPr lang="en-US" altLang="en-US" smtClean="0"/>
              <a:t>replace next page, subject to same rules</a:t>
            </a:r>
          </a:p>
        </p:txBody>
      </p:sp>
    </p:spTree>
    <p:extLst>
      <p:ext uri="{BB962C8B-B14F-4D97-AF65-F5344CB8AC3E}">
        <p14:creationId xmlns:p14="http://schemas.microsoft.com/office/powerpoint/2010/main" val="1210545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77800"/>
            <a:ext cx="8010525" cy="4635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Second-Chance (clock) Page-Replacement Algorithm</a:t>
            </a:r>
          </a:p>
        </p:txBody>
      </p:sp>
      <p:pic>
        <p:nvPicPr>
          <p:cNvPr id="41987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56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381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Enhanced Second-Chance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6463" y="1071563"/>
            <a:ext cx="7158037" cy="5146675"/>
          </a:xfrm>
        </p:spPr>
        <p:txBody>
          <a:bodyPr/>
          <a:lstStyle/>
          <a:p>
            <a:r>
              <a:rPr lang="en-US" altLang="en-US" smtClean="0"/>
              <a:t>Improve algorithm by using reference bit and modify bit (if available) in concert</a:t>
            </a:r>
          </a:p>
          <a:p>
            <a:r>
              <a:rPr lang="en-US" altLang="en-US" smtClean="0"/>
              <a:t>Take ordered pair (reference, modify)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mtClean="0"/>
              <a:t>(0, 0) neither recently used not modified – best page to replace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mtClean="0"/>
              <a:t>(0, 1) not recently used but modified – not quite as good, must write out before replacement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mtClean="0"/>
              <a:t>(1, 0) recently used but clean – probably will be used again soon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mtClean="0"/>
              <a:t>(1, 1) recently used and modified – probably will be used again soon and need to write out before replacement</a:t>
            </a:r>
          </a:p>
          <a:p>
            <a:r>
              <a:rPr lang="en-US" altLang="en-US" smtClean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smtClean="0"/>
              <a:t>Might need to search circular queue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491240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Counting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5988" y="1155700"/>
            <a:ext cx="7377112" cy="4551363"/>
          </a:xfrm>
        </p:spPr>
        <p:txBody>
          <a:bodyPr/>
          <a:lstStyle/>
          <a:p>
            <a:r>
              <a:rPr lang="en-US" altLang="en-US" smtClean="0"/>
              <a:t>Keep a counter of the number of references that have been made to each page</a:t>
            </a:r>
          </a:p>
          <a:p>
            <a:pPr lvl="1"/>
            <a:r>
              <a:rPr lang="en-US" altLang="en-US" smtClean="0"/>
              <a:t>Not common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Lease Frequently Used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LFU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Algorithm</a:t>
            </a:r>
            <a:r>
              <a:rPr lang="en-US" altLang="en-US" smtClean="0"/>
              <a:t>:  replaces page with smallest count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Most Frequently Used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MFU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Algorithm</a:t>
            </a:r>
            <a:r>
              <a:rPr lang="en-US" altLang="en-US" smtClean="0"/>
              <a:t>: based on the argument that the page with the smallest count was probably just brought in and has yet to be used</a:t>
            </a:r>
          </a:p>
        </p:txBody>
      </p:sp>
    </p:spTree>
    <p:extLst>
      <p:ext uri="{BB962C8B-B14F-4D97-AF65-F5344CB8AC3E}">
        <p14:creationId xmlns:p14="http://schemas.microsoft.com/office/powerpoint/2010/main" val="4318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Background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4713" y="1038224"/>
            <a:ext cx="7801743" cy="534310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3366FF"/>
                </a:solidFill>
              </a:rPr>
              <a:t>Virtual address space</a:t>
            </a:r>
            <a:r>
              <a:rPr lang="en-US" altLang="en-US" sz="2800" dirty="0" smtClean="0"/>
              <a:t> – logical view of how process is stored in memory</a:t>
            </a:r>
          </a:p>
          <a:p>
            <a:pPr lvl="1"/>
            <a:r>
              <a:rPr lang="en-US" altLang="en-US" sz="2800" dirty="0" smtClean="0"/>
              <a:t>Usually start at address 0, contiguous addresses until end of space</a:t>
            </a:r>
          </a:p>
          <a:p>
            <a:pPr lvl="1"/>
            <a:r>
              <a:rPr lang="en-US" altLang="en-US" sz="2800" dirty="0" smtClean="0"/>
              <a:t>Meanwhile, physical memory organized in page frames</a:t>
            </a:r>
          </a:p>
          <a:p>
            <a:pPr lvl="1"/>
            <a:r>
              <a:rPr lang="en-US" altLang="en-US" sz="2800" dirty="0" smtClean="0"/>
              <a:t>MMU must map logical to physical</a:t>
            </a:r>
          </a:p>
          <a:p>
            <a:r>
              <a:rPr lang="en-US" altLang="en-US" sz="2800" dirty="0" smtClean="0"/>
              <a:t>Virtual memory can be implemented via:</a:t>
            </a:r>
          </a:p>
          <a:p>
            <a:pPr lvl="1"/>
            <a:r>
              <a:rPr lang="en-US" altLang="en-US" sz="2800" dirty="0" smtClean="0"/>
              <a:t>Demand paging </a:t>
            </a:r>
          </a:p>
          <a:p>
            <a:pPr lvl="1"/>
            <a:r>
              <a:rPr lang="en-US" altLang="en-US" sz="2800" dirty="0" smtClean="0"/>
              <a:t>Demand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1546608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 smtClean="0"/>
              <a:t>Page-Buffering Algorithms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869950" y="1093788"/>
            <a:ext cx="7232650" cy="5078412"/>
          </a:xfrm>
        </p:spPr>
        <p:txBody>
          <a:bodyPr/>
          <a:lstStyle/>
          <a:p>
            <a:r>
              <a:rPr lang="en-US" altLang="en-US" smtClean="0"/>
              <a:t>Keep a pool of free frames, always</a:t>
            </a:r>
          </a:p>
          <a:p>
            <a:pPr lvl="1"/>
            <a:r>
              <a:rPr lang="en-US" altLang="en-US" smtClean="0"/>
              <a:t>Then frame available when needed, not found at fault time</a:t>
            </a:r>
          </a:p>
          <a:p>
            <a:pPr lvl="1"/>
            <a:r>
              <a:rPr lang="en-US" altLang="en-US" smtClean="0"/>
              <a:t>Read page into free frame and select victim to evict and add to free pool</a:t>
            </a:r>
          </a:p>
          <a:p>
            <a:pPr lvl="1"/>
            <a:r>
              <a:rPr lang="en-US" altLang="en-US" smtClean="0"/>
              <a:t>When convenient, evict victim</a:t>
            </a:r>
          </a:p>
          <a:p>
            <a:r>
              <a:rPr lang="en-US" altLang="en-US" smtClean="0"/>
              <a:t>Possibly, keep list of modified pages</a:t>
            </a:r>
          </a:p>
          <a:p>
            <a:pPr lvl="1"/>
            <a:r>
              <a:rPr lang="en-US" altLang="en-US" smtClean="0"/>
              <a:t>When backing store otherwise idle, write pages there and set to non-dirty</a:t>
            </a:r>
          </a:p>
          <a:p>
            <a:r>
              <a:rPr lang="en-US" altLang="en-US" smtClean="0"/>
              <a:t>Possibly, keep free frame contents intact and note what is in them</a:t>
            </a:r>
          </a:p>
          <a:p>
            <a:pPr lvl="1"/>
            <a:r>
              <a:rPr lang="en-US" altLang="en-US" smtClean="0"/>
              <a:t>If referenced again before reused, no need to load contents again from disk</a:t>
            </a:r>
          </a:p>
          <a:p>
            <a:pPr lvl="1"/>
            <a:r>
              <a:rPr lang="en-US" altLang="en-US" smtClean="0"/>
              <a:t>Generally useful to reduce penalty if wrong victim frame selected  </a:t>
            </a:r>
          </a:p>
        </p:txBody>
      </p:sp>
    </p:spTree>
    <p:extLst>
      <p:ext uri="{BB962C8B-B14F-4D97-AF65-F5344CB8AC3E}">
        <p14:creationId xmlns:p14="http://schemas.microsoft.com/office/powerpoint/2010/main" val="3494199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31850" y="138113"/>
            <a:ext cx="7867650" cy="576262"/>
          </a:xfrm>
        </p:spPr>
        <p:txBody>
          <a:bodyPr/>
          <a:lstStyle/>
          <a:p>
            <a:r>
              <a:rPr lang="en-US" altLang="en-US" sz="2800" smtClean="0"/>
              <a:t>Applications and Page Replacement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895350" y="1131888"/>
            <a:ext cx="7067550" cy="4530725"/>
          </a:xfrm>
        </p:spPr>
        <p:txBody>
          <a:bodyPr/>
          <a:lstStyle/>
          <a:p>
            <a:r>
              <a:rPr lang="en-US" altLang="en-US" smtClean="0"/>
              <a:t>All of these algorithms have OS guessing about future page access</a:t>
            </a:r>
          </a:p>
          <a:p>
            <a:r>
              <a:rPr lang="en-US" altLang="en-US" smtClean="0"/>
              <a:t>Some applications have better knowledge – i.e. databases</a:t>
            </a:r>
          </a:p>
          <a:p>
            <a:r>
              <a:rPr lang="en-US" altLang="en-US" smtClean="0"/>
              <a:t>Memory intensive applications can cause double buffering</a:t>
            </a:r>
          </a:p>
          <a:p>
            <a:pPr lvl="1"/>
            <a:r>
              <a:rPr lang="en-US" altLang="en-US" smtClean="0"/>
              <a:t>OS keeps copy of page in memory as I/O buffer</a:t>
            </a:r>
          </a:p>
          <a:p>
            <a:pPr lvl="1"/>
            <a:r>
              <a:rPr lang="en-US" altLang="en-US" smtClean="0"/>
              <a:t>Application keeps page in memory for its own work</a:t>
            </a:r>
          </a:p>
          <a:p>
            <a:r>
              <a:rPr lang="en-US" altLang="en-US" smtClean="0"/>
              <a:t>Operating system can given direct access to the disk, getting out of the way of the applications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Raw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disk</a:t>
            </a:r>
            <a:r>
              <a:rPr lang="en-US" altLang="en-US" b="1" smtClean="0"/>
              <a:t> </a:t>
            </a:r>
            <a:r>
              <a:rPr lang="en-US" altLang="en-US" smtClean="0"/>
              <a:t>mode</a:t>
            </a:r>
          </a:p>
          <a:p>
            <a:r>
              <a:rPr lang="en-US" altLang="en-US" smtClean="0"/>
              <a:t>Bypasses buffering, locking, etc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90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163513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Allocation of Frames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0588" y="1120775"/>
            <a:ext cx="7351712" cy="4483100"/>
          </a:xfrm>
        </p:spPr>
        <p:txBody>
          <a:bodyPr/>
          <a:lstStyle/>
          <a:p>
            <a:r>
              <a:rPr lang="en-US" altLang="en-US" smtClean="0"/>
              <a:t>Each process needs </a:t>
            </a:r>
            <a:r>
              <a:rPr lang="en-US" altLang="en-US" b="1" i="1" smtClean="0"/>
              <a:t>minimum</a:t>
            </a:r>
            <a:r>
              <a:rPr lang="en-US" altLang="en-US" smtClean="0"/>
              <a:t> number of frames</a:t>
            </a:r>
          </a:p>
          <a:p>
            <a:r>
              <a:rPr lang="en-US" altLang="en-US" smtClean="0"/>
              <a:t>Example:  IBM 370 – 6 pages to handle SS MOVE instruction:</a:t>
            </a:r>
          </a:p>
          <a:p>
            <a:pPr lvl="1"/>
            <a:r>
              <a:rPr lang="en-US" altLang="en-US" smtClean="0"/>
              <a:t>instruction is 6 bytes, might span 2 pages</a:t>
            </a:r>
          </a:p>
          <a:p>
            <a:pPr lvl="1"/>
            <a:r>
              <a:rPr lang="en-US" altLang="en-US" smtClean="0"/>
              <a:t>2 pages to handle </a:t>
            </a:r>
            <a:r>
              <a:rPr lang="en-US" altLang="en-US" i="1" smtClean="0"/>
              <a:t>from</a:t>
            </a:r>
          </a:p>
          <a:p>
            <a:pPr lvl="1"/>
            <a:r>
              <a:rPr lang="en-US" altLang="en-US" smtClean="0"/>
              <a:t>2 pages to handle </a:t>
            </a:r>
            <a:r>
              <a:rPr lang="en-US" altLang="en-US" i="1" smtClean="0"/>
              <a:t>to</a:t>
            </a:r>
          </a:p>
          <a:p>
            <a:r>
              <a:rPr lang="en-US" altLang="en-US" b="1" i="1" smtClean="0"/>
              <a:t>Maximum</a:t>
            </a:r>
            <a:r>
              <a:rPr lang="en-US" altLang="en-US" i="1" smtClean="0"/>
              <a:t> </a:t>
            </a:r>
            <a:r>
              <a:rPr lang="en-US" altLang="en-US" smtClean="0"/>
              <a:t>of course is total frames in the system</a:t>
            </a:r>
          </a:p>
          <a:p>
            <a:r>
              <a:rPr lang="en-US" altLang="en-US" smtClean="0"/>
              <a:t>Two major allocation schemes</a:t>
            </a:r>
          </a:p>
          <a:p>
            <a:pPr lvl="1"/>
            <a:r>
              <a:rPr lang="en-US" altLang="en-US" smtClean="0"/>
              <a:t>fixed allocation</a:t>
            </a:r>
          </a:p>
          <a:p>
            <a:pPr lvl="1"/>
            <a:r>
              <a:rPr lang="en-US" altLang="en-US" smtClean="0"/>
              <a:t>priority allocation</a:t>
            </a:r>
          </a:p>
          <a:p>
            <a:r>
              <a:rPr lang="en-US" altLang="en-US" smtClean="0"/>
              <a:t>Many variations</a:t>
            </a:r>
          </a:p>
        </p:txBody>
      </p:sp>
    </p:spTree>
    <p:extLst>
      <p:ext uri="{BB962C8B-B14F-4D97-AF65-F5344CB8AC3E}">
        <p14:creationId xmlns:p14="http://schemas.microsoft.com/office/powerpoint/2010/main" val="685696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88913"/>
            <a:ext cx="79486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Fixed Allocation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1700" y="1082675"/>
            <a:ext cx="7226300" cy="4645025"/>
          </a:xfrm>
        </p:spPr>
        <p:txBody>
          <a:bodyPr/>
          <a:lstStyle/>
          <a:p>
            <a:r>
              <a:rPr lang="en-US" altLang="en-US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 smtClean="0"/>
              <a:t>Keep some as free frame buffer pool</a:t>
            </a:r>
          </a:p>
          <a:p>
            <a:endParaRPr lang="en-US" altLang="en-US" sz="800" smtClean="0"/>
          </a:p>
          <a:p>
            <a:r>
              <a:rPr lang="en-US" altLang="en-US" smtClean="0"/>
              <a:t>Proportional allocation – Allocate according to the size of process</a:t>
            </a:r>
          </a:p>
          <a:p>
            <a:pPr lvl="1"/>
            <a:r>
              <a:rPr lang="en-US" altLang="en-US" smtClean="0"/>
              <a:t>Dynamic as degree of multiprogramming, process sizes change</a:t>
            </a:r>
          </a:p>
          <a:p>
            <a:pPr lvl="1">
              <a:buFont typeface="Monotype Sorts" pitchFamily="-84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1976438" y="3630613"/>
          <a:ext cx="28575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2857500" imgH="1612900" progId="Equation.3">
                  <p:embed/>
                </p:oleObj>
              </mc:Choice>
              <mc:Fallback>
                <p:oleObj name="Equation" r:id="rId4" imgW="28575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630613"/>
                        <a:ext cx="28575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782763" y="3792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IN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1782763" y="4129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IN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82763" y="4989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IN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1776413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IN"/>
          </a:p>
        </p:txBody>
      </p:sp>
      <p:graphicFrame>
        <p:nvGraphicFramePr>
          <p:cNvPr id="48137" name="Object 3"/>
          <p:cNvGraphicFramePr>
            <a:graphicFrameLocks noChangeAspect="1"/>
          </p:cNvGraphicFramePr>
          <p:nvPr/>
        </p:nvGraphicFramePr>
        <p:xfrm>
          <a:off x="5945188" y="3425825"/>
          <a:ext cx="15065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1143000" imgH="1460500" progId="Equation.3">
                  <p:embed/>
                </p:oleObj>
              </mc:Choice>
              <mc:Fallback>
                <p:oleObj name="Equation" r:id="rId6" imgW="11430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425825"/>
                        <a:ext cx="15065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241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201613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Priority Allocation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0750" y="1190625"/>
            <a:ext cx="6851650" cy="4394200"/>
          </a:xfrm>
        </p:spPr>
        <p:txBody>
          <a:bodyPr/>
          <a:lstStyle/>
          <a:p>
            <a:r>
              <a:rPr lang="en-US" altLang="en-US" smtClean="0"/>
              <a:t>Use a proportional allocation scheme using priorities rather than size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If process </a:t>
            </a:r>
            <a:r>
              <a:rPr lang="en-US" altLang="en-US" b="1" i="1" smtClean="0"/>
              <a:t>P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 generates a page fault,</a:t>
            </a:r>
          </a:p>
          <a:p>
            <a:pPr lvl="1"/>
            <a:r>
              <a:rPr lang="en-US" altLang="en-US" smtClean="0"/>
              <a:t>select for replacement one of its frames</a:t>
            </a:r>
          </a:p>
          <a:p>
            <a:pPr lvl="1"/>
            <a:r>
              <a:rPr lang="en-US" altLang="en-US" smtClean="0"/>
              <a:t>select for replacement a frame from a process with lower priority number</a:t>
            </a:r>
          </a:p>
        </p:txBody>
      </p:sp>
    </p:spTree>
    <p:extLst>
      <p:ext uri="{BB962C8B-B14F-4D97-AF65-F5344CB8AC3E}">
        <p14:creationId xmlns:p14="http://schemas.microsoft.com/office/powerpoint/2010/main" val="1046772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1889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Global vs. Local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7888" y="1116013"/>
            <a:ext cx="6958012" cy="4470400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Global replacement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 smtClean="0"/>
              <a:t>But then process execution time can vary greatly</a:t>
            </a:r>
          </a:p>
          <a:p>
            <a:pPr lvl="1"/>
            <a:r>
              <a:rPr lang="en-US" altLang="en-US" smtClean="0"/>
              <a:t>But greater throughput so more common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Local replacement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each process selects from only its own set of allocated frames</a:t>
            </a:r>
          </a:p>
          <a:p>
            <a:pPr lvl="1"/>
            <a:r>
              <a:rPr lang="en-US" altLang="en-US" smtClean="0"/>
              <a:t>More consistent per-process performance</a:t>
            </a:r>
          </a:p>
          <a:p>
            <a:pPr lvl="1"/>
            <a:r>
              <a:rPr lang="en-US" altLang="en-US" smtClean="0"/>
              <a:t>But possibly underutilized memory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874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95300" y="201613"/>
            <a:ext cx="8229600" cy="576262"/>
          </a:xfrm>
        </p:spPr>
        <p:txBody>
          <a:bodyPr/>
          <a:lstStyle/>
          <a:p>
            <a:r>
              <a:rPr lang="en-US" altLang="en-US" smtClean="0"/>
              <a:t>Non-Uniform Memory Access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895350" y="1081088"/>
            <a:ext cx="7169150" cy="4530725"/>
          </a:xfrm>
        </p:spPr>
        <p:txBody>
          <a:bodyPr/>
          <a:lstStyle/>
          <a:p>
            <a:r>
              <a:rPr lang="en-US" altLang="en-US" smtClean="0"/>
              <a:t>So far all memory accessed equally</a:t>
            </a:r>
          </a:p>
          <a:p>
            <a:r>
              <a:rPr lang="en-US" altLang="en-US" smtClean="0"/>
              <a:t>Many systems are </a:t>
            </a:r>
            <a:r>
              <a:rPr lang="en-US" altLang="en-US" b="1" smtClean="0">
                <a:solidFill>
                  <a:srgbClr val="3366FF"/>
                </a:solidFill>
              </a:rPr>
              <a:t>NUMA</a:t>
            </a:r>
            <a:r>
              <a:rPr lang="en-US" altLang="en-US" smtClean="0"/>
              <a:t> – speed of access to memory varies</a:t>
            </a:r>
          </a:p>
          <a:p>
            <a:pPr lvl="1"/>
            <a:r>
              <a:rPr lang="en-US" altLang="en-US" smtClean="0"/>
              <a:t>Consider system boards containing CPUs and memory, interconnected over a system bus</a:t>
            </a:r>
          </a:p>
          <a:p>
            <a:r>
              <a:rPr lang="en-US" altLang="en-US" smtClean="0"/>
              <a:t>Optimal performance comes from allocating memory </a:t>
            </a:r>
            <a:r>
              <a:rPr lang="ja-JP" altLang="en-US" smtClean="0"/>
              <a:t>“</a:t>
            </a:r>
            <a:r>
              <a:rPr lang="en-US" altLang="ja-JP" smtClean="0"/>
              <a:t>close to</a:t>
            </a:r>
            <a:r>
              <a:rPr lang="ja-JP" altLang="en-US" smtClean="0"/>
              <a:t>”</a:t>
            </a:r>
            <a:r>
              <a:rPr lang="en-US" altLang="ja-JP" smtClean="0"/>
              <a:t> the CPU on which the thread is scheduled</a:t>
            </a:r>
          </a:p>
          <a:p>
            <a:pPr lvl="1"/>
            <a:r>
              <a:rPr lang="en-US" altLang="en-US" smtClean="0"/>
              <a:t>And modifying the scheduler to schedule the thread on the same system board when possible</a:t>
            </a:r>
          </a:p>
          <a:p>
            <a:pPr lvl="1"/>
            <a:r>
              <a:rPr lang="en-US" altLang="en-US" smtClean="0"/>
              <a:t>Solved by Solaris by creating </a:t>
            </a:r>
            <a:r>
              <a:rPr lang="en-US" altLang="en-US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altLang="en-US" smtClean="0"/>
              <a:t>Structure to track CPU / Memory low latency groups</a:t>
            </a:r>
          </a:p>
          <a:p>
            <a:pPr lvl="2"/>
            <a:r>
              <a:rPr lang="en-US" altLang="en-US" smtClean="0"/>
              <a:t>Used my schedule and pager</a:t>
            </a:r>
          </a:p>
          <a:p>
            <a:pPr lvl="2"/>
            <a:r>
              <a:rPr lang="en-US" altLang="en-US" smtClean="0"/>
              <a:t>When possible schedule all threads of a process and allocate all memory for that process within the lgroup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848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Thrashing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0" y="1131888"/>
            <a:ext cx="7353300" cy="4483100"/>
          </a:xfrm>
        </p:spPr>
        <p:txBody>
          <a:bodyPr/>
          <a:lstStyle/>
          <a:p>
            <a:r>
              <a:rPr lang="en-US" altLang="en-US" smtClean="0"/>
              <a:t>If a process does not have </a:t>
            </a:r>
            <a:r>
              <a:rPr lang="ja-JP" altLang="en-US" smtClean="0"/>
              <a:t>“</a:t>
            </a:r>
            <a:r>
              <a:rPr lang="en-US" altLang="ja-JP" smtClean="0"/>
              <a:t>enough</a:t>
            </a:r>
            <a:r>
              <a:rPr lang="ja-JP" altLang="en-US" smtClean="0"/>
              <a:t>”</a:t>
            </a:r>
            <a:r>
              <a:rPr lang="en-US" altLang="ja-JP" smtClean="0"/>
              <a:t> pages, the page-fault rate is very high</a:t>
            </a:r>
          </a:p>
          <a:p>
            <a:pPr lvl="1"/>
            <a:r>
              <a:rPr lang="en-US" altLang="en-US" smtClean="0"/>
              <a:t>Page fault to get page</a:t>
            </a:r>
          </a:p>
          <a:p>
            <a:pPr lvl="1"/>
            <a:r>
              <a:rPr lang="en-US" altLang="en-US" smtClean="0"/>
              <a:t>Replace existing frame</a:t>
            </a:r>
          </a:p>
          <a:p>
            <a:pPr lvl="1"/>
            <a:r>
              <a:rPr lang="en-US" altLang="en-US" smtClean="0"/>
              <a:t>But quickly need replaced frame back</a:t>
            </a:r>
          </a:p>
          <a:p>
            <a:pPr lvl="1"/>
            <a:r>
              <a:rPr lang="en-US" altLang="en-US" smtClean="0"/>
              <a:t>This leads to:</a:t>
            </a:r>
          </a:p>
          <a:p>
            <a:pPr lvl="2"/>
            <a:r>
              <a:rPr lang="en-US" altLang="en-US" smtClean="0"/>
              <a:t>Low CPU utilization</a:t>
            </a:r>
          </a:p>
          <a:p>
            <a:pPr lvl="2"/>
            <a:r>
              <a:rPr lang="en-US" altLang="en-US" smtClean="0"/>
              <a:t>Operating system thinking that it needs to increase the degree of multiprogramming</a:t>
            </a:r>
          </a:p>
          <a:p>
            <a:pPr lvl="2"/>
            <a:r>
              <a:rPr lang="en-US" altLang="en-US" smtClean="0"/>
              <a:t>Another process added to the system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Thrashing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>
                <a:sym typeface="Symbol" pitchFamily="18" charset="2"/>
              </a:rPr>
              <a:t> a process is busy swapping pages in and out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7199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163513"/>
            <a:ext cx="692308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Thrashing (Cont.)</a:t>
            </a:r>
            <a:endParaRPr lang="en-US" altLang="en-US" sz="2400" smtClean="0"/>
          </a:p>
        </p:txBody>
      </p:sp>
      <p:pic>
        <p:nvPicPr>
          <p:cNvPr id="5325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66786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1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188913"/>
            <a:ext cx="71596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Demand Paging and Thrashing </a:t>
            </a:r>
            <a:endParaRPr lang="en-US" altLang="en-US" sz="24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38213" y="1084263"/>
            <a:ext cx="7100887" cy="3001962"/>
          </a:xfrm>
        </p:spPr>
        <p:txBody>
          <a:bodyPr/>
          <a:lstStyle/>
          <a:p>
            <a:r>
              <a:rPr lang="en-US" altLang="en-US" smtClean="0"/>
              <a:t>Why does demand paging work?</a:t>
            </a:r>
            <a:br>
              <a:rPr lang="en-US" altLang="en-US" smtClean="0"/>
            </a:br>
            <a:r>
              <a:rPr lang="en-US" altLang="en-US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altLang="en-US" smtClean="0"/>
              <a:t>Process migrates from one locality to another</a:t>
            </a:r>
          </a:p>
          <a:p>
            <a:pPr lvl="1"/>
            <a:r>
              <a:rPr lang="en-US" altLang="en-US" smtClean="0"/>
              <a:t>Localities may overlap</a:t>
            </a:r>
          </a:p>
          <a:p>
            <a:pPr lvl="1"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Why does thrashing occur?</a:t>
            </a:r>
            <a:br>
              <a:rPr lang="en-US" altLang="en-US" smtClean="0"/>
            </a:br>
            <a:r>
              <a:rPr lang="en-US" altLang="en-US" smtClean="0">
                <a:sym typeface="Symbol" pitchFamily="18" charset="2"/>
              </a:rPr>
              <a:t> size of locality &gt; total memory size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Limit effects by using local or priority page replacement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55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Virtual Memory That is Larger Than Physical Memory</a:t>
            </a:r>
          </a:p>
        </p:txBody>
      </p:sp>
      <p:pic>
        <p:nvPicPr>
          <p:cNvPr id="9219" name="Picture 5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85863"/>
            <a:ext cx="7056784" cy="50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049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125413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Locality In A Memory-Reference Pattern</a:t>
            </a:r>
          </a:p>
        </p:txBody>
      </p:sp>
      <p:pic>
        <p:nvPicPr>
          <p:cNvPr id="55299" name="Picture 1" descr="9_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017588"/>
            <a:ext cx="3770312" cy="5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274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8050" y="979488"/>
            <a:ext cx="7573963" cy="4881562"/>
          </a:xfrm>
        </p:spPr>
        <p:txBody>
          <a:bodyPr/>
          <a:lstStyle/>
          <a:p>
            <a:r>
              <a:rPr lang="en-US" altLang="en-US" sz="1600" smtClean="0">
                <a:sym typeface="Symbol" pitchFamily="18" charset="2"/>
              </a:rPr>
              <a:t>  working-set window  a fixed number of page references </a:t>
            </a:r>
            <a:br>
              <a:rPr lang="en-US" altLang="en-US" sz="1600" smtClean="0">
                <a:sym typeface="Symbol" pitchFamily="18" charset="2"/>
              </a:rPr>
            </a:br>
            <a:r>
              <a:rPr lang="en-US" altLang="en-US" sz="1600" smtClean="0">
                <a:sym typeface="Symbol" pitchFamily="18" charset="2"/>
              </a:rPr>
              <a:t>Example:  10,000 instructions</a:t>
            </a:r>
          </a:p>
          <a:p>
            <a:r>
              <a:rPr lang="en-US" altLang="en-US" sz="1600" i="1" smtClean="0">
                <a:sym typeface="Symbol" pitchFamily="18" charset="2"/>
              </a:rPr>
              <a:t>WSS</a:t>
            </a:r>
            <a:r>
              <a:rPr lang="en-US" altLang="en-US" sz="1600" i="1" baseline="-25000" smtClean="0">
                <a:sym typeface="Symbol" pitchFamily="18" charset="2"/>
              </a:rPr>
              <a:t>i</a:t>
            </a:r>
            <a:r>
              <a:rPr lang="en-US" altLang="en-US" sz="1600" smtClean="0">
                <a:sym typeface="Symbol" pitchFamily="18" charset="2"/>
              </a:rPr>
              <a:t> (working set of Process </a:t>
            </a:r>
            <a:r>
              <a:rPr lang="en-US" altLang="en-US" sz="1600" i="1" smtClean="0">
                <a:sym typeface="Symbol" pitchFamily="18" charset="2"/>
              </a:rPr>
              <a:t>P</a:t>
            </a:r>
            <a:r>
              <a:rPr lang="en-US" altLang="en-US" sz="1600" i="1" baseline="-25000" smtClean="0">
                <a:sym typeface="Symbol" pitchFamily="18" charset="2"/>
              </a:rPr>
              <a:t>i</a:t>
            </a:r>
            <a:r>
              <a:rPr lang="en-US" altLang="en-US" sz="1600" smtClean="0">
                <a:sym typeface="Symbol" pitchFamily="18" charset="2"/>
              </a:rPr>
              <a:t>) =</a:t>
            </a:r>
            <a:br>
              <a:rPr lang="en-US" altLang="en-US" sz="1600" smtClean="0">
                <a:sym typeface="Symbol" pitchFamily="18" charset="2"/>
              </a:rPr>
            </a:br>
            <a:r>
              <a:rPr lang="en-US" altLang="en-US" sz="1600" smtClean="0">
                <a:sym typeface="Symbol" pitchFamily="18" charset="2"/>
              </a:rPr>
              <a:t>total number of pages referenced in the most recent  (varies in time)</a:t>
            </a:r>
          </a:p>
          <a:p>
            <a:pPr lvl="1"/>
            <a:r>
              <a:rPr lang="en-US" altLang="en-US" sz="1600" smtClean="0">
                <a:sym typeface="Symbol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sz="1600" smtClean="0">
                <a:sym typeface="Symbol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sz="1600" smtClean="0">
                <a:sym typeface="Symbol" pitchFamily="18" charset="2"/>
              </a:rPr>
              <a:t>if  =   will encompass entire program</a:t>
            </a:r>
          </a:p>
          <a:p>
            <a:r>
              <a:rPr lang="en-US" altLang="en-US" sz="1600" i="1" smtClean="0">
                <a:sym typeface="Symbol" pitchFamily="18" charset="2"/>
              </a:rPr>
              <a:t>D</a:t>
            </a:r>
            <a:r>
              <a:rPr lang="en-US" altLang="en-US" sz="1600" smtClean="0">
                <a:sym typeface="Symbol" pitchFamily="18" charset="2"/>
              </a:rPr>
              <a:t> =  </a:t>
            </a:r>
            <a:r>
              <a:rPr lang="en-US" altLang="en-US" sz="1600" i="1" smtClean="0">
                <a:sym typeface="Symbol" pitchFamily="18" charset="2"/>
              </a:rPr>
              <a:t>WSS</a:t>
            </a:r>
            <a:r>
              <a:rPr lang="en-US" altLang="en-US" sz="1600" i="1" baseline="-25000" smtClean="0">
                <a:sym typeface="Symbol" pitchFamily="18" charset="2"/>
              </a:rPr>
              <a:t>i</a:t>
            </a:r>
            <a:r>
              <a:rPr lang="en-US" altLang="en-US" sz="1600" smtClean="0">
                <a:sym typeface="Symbol" pitchFamily="18" charset="2"/>
              </a:rPr>
              <a:t>  total demand frames </a:t>
            </a:r>
          </a:p>
          <a:p>
            <a:pPr lvl="1"/>
            <a:r>
              <a:rPr lang="en-US" altLang="en-US" sz="1600" smtClean="0">
                <a:sym typeface="Symbol" pitchFamily="18" charset="2"/>
              </a:rPr>
              <a:t>Approximation of locality</a:t>
            </a:r>
          </a:p>
          <a:p>
            <a:r>
              <a:rPr lang="en-US" altLang="en-US" sz="1600" smtClean="0">
                <a:sym typeface="Symbol" pitchFamily="18" charset="2"/>
              </a:rPr>
              <a:t>if </a:t>
            </a:r>
            <a:r>
              <a:rPr lang="en-US" altLang="en-US" sz="1600" i="1" smtClean="0">
                <a:sym typeface="Symbol" pitchFamily="18" charset="2"/>
              </a:rPr>
              <a:t>D</a:t>
            </a:r>
            <a:r>
              <a:rPr lang="en-US" altLang="en-US" sz="1600" smtClean="0">
                <a:sym typeface="Symbol" pitchFamily="18" charset="2"/>
              </a:rPr>
              <a:t> &gt; </a:t>
            </a:r>
            <a:r>
              <a:rPr lang="en-US" altLang="en-US" sz="1600" i="1" smtClean="0">
                <a:sym typeface="Symbol" pitchFamily="18" charset="2"/>
              </a:rPr>
              <a:t>m</a:t>
            </a:r>
            <a:r>
              <a:rPr lang="en-US" altLang="en-US" sz="1600" smtClean="0">
                <a:sym typeface="Symbol" pitchFamily="18" charset="2"/>
              </a:rPr>
              <a:t>  Thrashing</a:t>
            </a:r>
          </a:p>
          <a:p>
            <a:r>
              <a:rPr lang="en-US" altLang="en-US" sz="1600" smtClean="0">
                <a:sym typeface="Symbol" pitchFamily="18" charset="2"/>
              </a:rPr>
              <a:t>Policy if </a:t>
            </a:r>
            <a:r>
              <a:rPr lang="en-US" altLang="en-US" sz="1600" i="1" smtClean="0">
                <a:sym typeface="Symbol" pitchFamily="18" charset="2"/>
              </a:rPr>
              <a:t>D</a:t>
            </a:r>
            <a:r>
              <a:rPr lang="en-US" altLang="en-US" sz="1600" smtClean="0">
                <a:sym typeface="Symbol" pitchFamily="18" charset="2"/>
              </a:rPr>
              <a:t> &gt; m, then suspe</a:t>
            </a:r>
            <a:r>
              <a:rPr lang="en-US" altLang="en-US" smtClean="0">
                <a:sym typeface="Symbol" pitchFamily="18" charset="2"/>
              </a:rPr>
              <a:t>nd or swap out one of the processes 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4546600"/>
            <a:ext cx="67071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89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3513"/>
            <a:ext cx="7742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Keeping Track of the Working Set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50" y="1119188"/>
            <a:ext cx="7743825" cy="4530725"/>
          </a:xfrm>
        </p:spPr>
        <p:txBody>
          <a:bodyPr/>
          <a:lstStyle/>
          <a:p>
            <a:r>
              <a:rPr lang="en-US" altLang="en-US" smtClean="0"/>
              <a:t>Approximate with interval timer + a reference bit</a:t>
            </a:r>
          </a:p>
          <a:p>
            <a:r>
              <a:rPr lang="en-US" altLang="en-US" smtClean="0"/>
              <a:t>Example: </a:t>
            </a:r>
            <a:r>
              <a:rPr lang="en-US" altLang="en-US" smtClean="0">
                <a:sym typeface="Symbol" pitchFamily="18" charset="2"/>
              </a:rPr>
              <a:t> = 10,000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Timer interrupts after every 5000 time units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Keep in memory 2 bits for each page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If one of the bits in memory = 1  page in working set</a:t>
            </a:r>
          </a:p>
          <a:p>
            <a:r>
              <a:rPr lang="en-US" altLang="en-US" smtClean="0">
                <a:sym typeface="Symbol" pitchFamily="18" charset="2"/>
              </a:rPr>
              <a:t>Why is this not completely accurate?</a:t>
            </a:r>
          </a:p>
          <a:p>
            <a:r>
              <a:rPr lang="en-US" altLang="en-US" smtClean="0">
                <a:sym typeface="Symbol" pitchFamily="18" charset="2"/>
              </a:rPr>
              <a:t>Improvement = 10 bits and interrupt every 1000 time units</a:t>
            </a:r>
          </a:p>
        </p:txBody>
      </p:sp>
    </p:spTree>
    <p:extLst>
      <p:ext uri="{BB962C8B-B14F-4D97-AF65-F5344CB8AC3E}">
        <p14:creationId xmlns:p14="http://schemas.microsoft.com/office/powerpoint/2010/main" val="3801459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163513"/>
            <a:ext cx="78898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Page-Fault Frequency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7100" y="1049338"/>
            <a:ext cx="6604000" cy="1668462"/>
          </a:xfrm>
        </p:spPr>
        <p:txBody>
          <a:bodyPr/>
          <a:lstStyle/>
          <a:p>
            <a:r>
              <a:rPr lang="en-US" altLang="en-US" smtClean="0"/>
              <a:t>More direct approach than WSS</a:t>
            </a:r>
          </a:p>
          <a:p>
            <a:r>
              <a:rPr lang="en-US" altLang="en-US" smtClean="0"/>
              <a:t>Establish </a:t>
            </a:r>
            <a:r>
              <a:rPr lang="ja-JP" altLang="en-US" smtClean="0"/>
              <a:t>“</a:t>
            </a:r>
            <a:r>
              <a:rPr lang="en-US" altLang="ja-JP" smtClean="0"/>
              <a:t>acceptable</a:t>
            </a:r>
            <a:r>
              <a:rPr lang="ja-JP" altLang="en-US" smtClean="0"/>
              <a:t>”</a:t>
            </a:r>
            <a:r>
              <a:rPr lang="en-US" altLang="ja-JP" smtClean="0"/>
              <a:t> </a:t>
            </a:r>
            <a:r>
              <a:rPr lang="en-US" altLang="ja-JP" b="1" smtClean="0">
                <a:solidFill>
                  <a:srgbClr val="3366FF"/>
                </a:solidFill>
              </a:rPr>
              <a:t>page-fault frequency </a:t>
            </a:r>
            <a:r>
              <a:rPr lang="en-US" altLang="ja-JP" smtClean="0"/>
              <a:t>(</a:t>
            </a:r>
            <a:r>
              <a:rPr lang="en-US" altLang="ja-JP" b="1" smtClean="0">
                <a:solidFill>
                  <a:srgbClr val="3366FF"/>
                </a:solidFill>
              </a:rPr>
              <a:t>PFF</a:t>
            </a:r>
            <a:r>
              <a:rPr lang="en-US" altLang="ja-JP" smtClean="0"/>
              <a:t>)</a:t>
            </a:r>
            <a:r>
              <a:rPr lang="en-US" altLang="ja-JP" b="1" smtClean="0">
                <a:solidFill>
                  <a:srgbClr val="3366FF"/>
                </a:solidFill>
              </a:rPr>
              <a:t> </a:t>
            </a:r>
            <a:r>
              <a:rPr lang="en-US" altLang="ja-JP" smtClean="0"/>
              <a:t>rate and use local replacement policy</a:t>
            </a:r>
          </a:p>
          <a:p>
            <a:pPr lvl="1"/>
            <a:r>
              <a:rPr lang="en-US" altLang="en-US" smtClean="0"/>
              <a:t>If actual rate too low, process loses frame</a:t>
            </a:r>
          </a:p>
          <a:p>
            <a:pPr lvl="1"/>
            <a:r>
              <a:rPr lang="en-US" altLang="en-US" smtClean="0"/>
              <a:t>If actual rate too high, process gains frame</a:t>
            </a:r>
          </a:p>
        </p:txBody>
      </p:sp>
      <p:pic>
        <p:nvPicPr>
          <p:cNvPr id="58372" name="Picture 1" descr="9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954338"/>
            <a:ext cx="510381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838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063625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Working Sets and Page Fault Rates</a:t>
            </a:r>
          </a:p>
        </p:txBody>
      </p:sp>
      <p:pic>
        <p:nvPicPr>
          <p:cNvPr id="5939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4463"/>
            <a:ext cx="58023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8050" y="1042988"/>
            <a:ext cx="7194550" cy="2071687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lIns="91435" tIns="45718" rIns="91435" bIns="45718"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0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Direct relationship between working set of a process and its page-fault rate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Working set changes over time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Peaks and valleys over time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64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Memory-Mapped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081088"/>
            <a:ext cx="7296150" cy="4684712"/>
          </a:xfrm>
        </p:spPr>
        <p:txBody>
          <a:bodyPr/>
          <a:lstStyle/>
          <a:p>
            <a:r>
              <a:rPr lang="en-US" altLang="en-US" smtClean="0"/>
              <a:t>Memory-mapped file I/O allows file I/O to be treated as routine memory access by </a:t>
            </a:r>
            <a:r>
              <a:rPr lang="en-US" altLang="en-US" b="1" smtClean="0">
                <a:solidFill>
                  <a:srgbClr val="3366FF"/>
                </a:solidFill>
              </a:rPr>
              <a:t>mapping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a disk block to a page in memory</a:t>
            </a:r>
          </a:p>
          <a:p>
            <a:r>
              <a:rPr lang="en-US" altLang="en-US" smtClean="0"/>
              <a:t>A file is initially read using demand paging</a:t>
            </a:r>
          </a:p>
          <a:p>
            <a:pPr lvl="1"/>
            <a:r>
              <a:rPr lang="en-US" altLang="en-US" smtClean="0"/>
              <a:t>A page-sized portion of the file is read from the file system into a physical page</a:t>
            </a:r>
          </a:p>
          <a:p>
            <a:pPr lvl="1"/>
            <a:r>
              <a:rPr lang="en-US" altLang="en-US" smtClean="0"/>
              <a:t>Subsequent reads/writes to/from the file are treated as ordinary memory accesses</a:t>
            </a:r>
          </a:p>
          <a:p>
            <a:r>
              <a:rPr lang="en-US" altLang="en-US" smtClean="0"/>
              <a:t>Simplifies and speeds file access by driving file I/O through memory rather than </a:t>
            </a:r>
            <a:r>
              <a:rPr lang="en-US" altLang="en-US" smtClean="0">
                <a:latin typeface="Courier New" pitchFamily="49" charset="0"/>
              </a:rPr>
              <a:t>read()</a:t>
            </a:r>
            <a:r>
              <a:rPr lang="en-US" altLang="en-US" b="1" smtClean="0">
                <a:latin typeface="Courier New" pitchFamily="49" charset="0"/>
              </a:rPr>
              <a:t> </a:t>
            </a:r>
            <a:r>
              <a:rPr lang="en-US" altLang="en-US" smtClean="0"/>
              <a:t>and</a:t>
            </a:r>
            <a:r>
              <a:rPr lang="en-US" altLang="en-US" smtClean="0">
                <a:latin typeface="Courier New" pitchFamily="49" charset="0"/>
              </a:rPr>
              <a:t> write()</a:t>
            </a:r>
            <a:r>
              <a:rPr lang="en-US" altLang="en-US" smtClean="0"/>
              <a:t> system calls</a:t>
            </a:r>
          </a:p>
          <a:p>
            <a:r>
              <a:rPr lang="en-US" altLang="en-US" smtClean="0"/>
              <a:t>Also allows several processes to map the same file allowing the pages in memory to be shared</a:t>
            </a:r>
          </a:p>
          <a:p>
            <a:r>
              <a:rPr lang="en-US" altLang="en-US" smtClean="0"/>
              <a:t>But when does written data make it to disk?</a:t>
            </a:r>
          </a:p>
          <a:p>
            <a:pPr lvl="1"/>
            <a:r>
              <a:rPr lang="en-US" altLang="en-US" smtClean="0"/>
              <a:t>Periodically and / or at file </a:t>
            </a:r>
            <a:r>
              <a:rPr lang="en-US" altLang="en-US" smtClean="0">
                <a:latin typeface="Courier New" pitchFamily="49" charset="0"/>
              </a:rPr>
              <a:t>close()</a:t>
            </a:r>
            <a:r>
              <a:rPr lang="en-US" altLang="en-US" smtClean="0"/>
              <a:t> time</a:t>
            </a:r>
          </a:p>
          <a:p>
            <a:pPr lvl="1"/>
            <a:r>
              <a:rPr lang="en-US" altLang="en-US" smtClean="0"/>
              <a:t>For example, when the pager scans for dirty pages</a:t>
            </a:r>
          </a:p>
        </p:txBody>
      </p:sp>
    </p:spTree>
    <p:extLst>
      <p:ext uri="{BB962C8B-B14F-4D97-AF65-F5344CB8AC3E}">
        <p14:creationId xmlns:p14="http://schemas.microsoft.com/office/powerpoint/2010/main" val="3918223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497013" y="138113"/>
            <a:ext cx="7431087" cy="576262"/>
          </a:xfrm>
        </p:spPr>
        <p:txBody>
          <a:bodyPr/>
          <a:lstStyle/>
          <a:p>
            <a:r>
              <a:rPr lang="en-US" altLang="en-US" sz="2800" smtClean="0"/>
              <a:t>Memory-Mapped File Technique for all I/O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920750" y="1042988"/>
            <a:ext cx="7696200" cy="4900612"/>
          </a:xfrm>
        </p:spPr>
        <p:txBody>
          <a:bodyPr/>
          <a:lstStyle/>
          <a:p>
            <a:r>
              <a:rPr lang="en-US" altLang="en-US" smtClean="0"/>
              <a:t>Some OSes  uses memory mapped files for standard I/O</a:t>
            </a:r>
          </a:p>
          <a:p>
            <a:r>
              <a:rPr lang="en-US" altLang="en-US" smtClean="0"/>
              <a:t>Process can explicitly request memory mapping a file via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mmap()</a:t>
            </a:r>
            <a:r>
              <a:rPr lang="en-US" altLang="en-US" smtClean="0"/>
              <a:t> system call</a:t>
            </a:r>
          </a:p>
          <a:p>
            <a:pPr lvl="1"/>
            <a:r>
              <a:rPr lang="en-US" altLang="en-US" smtClean="0"/>
              <a:t>Now file mapped into process address space</a:t>
            </a:r>
          </a:p>
          <a:p>
            <a:r>
              <a:rPr lang="en-US" altLang="en-US" smtClean="0"/>
              <a:t>For standard I/O (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open(), read(), write(), close()</a:t>
            </a:r>
            <a:r>
              <a:rPr lang="en-US" altLang="en-US" smtClean="0"/>
              <a:t>), mmap anyway</a:t>
            </a:r>
          </a:p>
          <a:p>
            <a:pPr lvl="1"/>
            <a:r>
              <a:rPr lang="en-US" altLang="en-US" smtClean="0"/>
              <a:t>But map file into kernel address space</a:t>
            </a:r>
          </a:p>
          <a:p>
            <a:pPr lvl="1"/>
            <a:r>
              <a:rPr lang="en-US" altLang="en-US" smtClean="0"/>
              <a:t>Process still does read() and write()</a:t>
            </a:r>
          </a:p>
          <a:p>
            <a:pPr lvl="2"/>
            <a:r>
              <a:rPr lang="en-US" altLang="en-US" smtClean="0"/>
              <a:t>Copies data to and from kernel space and user space</a:t>
            </a:r>
          </a:p>
          <a:p>
            <a:pPr lvl="1"/>
            <a:r>
              <a:rPr lang="en-US" altLang="en-US" smtClean="0"/>
              <a:t>Uses efficient memory management subsystem</a:t>
            </a:r>
          </a:p>
          <a:p>
            <a:pPr lvl="2"/>
            <a:r>
              <a:rPr lang="en-US" altLang="en-US" smtClean="0"/>
              <a:t>Avoids needing separate subsystem</a:t>
            </a:r>
          </a:p>
          <a:p>
            <a:r>
              <a:rPr lang="en-US" altLang="en-US" smtClean="0"/>
              <a:t>COW can be used for read/write non-shared pages</a:t>
            </a:r>
          </a:p>
          <a:p>
            <a:r>
              <a:rPr lang="en-US" altLang="en-US" smtClean="0"/>
              <a:t>Memory mapped files can be  used for shared memory (although again via separate system calls)</a:t>
            </a:r>
          </a:p>
        </p:txBody>
      </p:sp>
    </p:spTree>
    <p:extLst>
      <p:ext uri="{BB962C8B-B14F-4D97-AF65-F5344CB8AC3E}">
        <p14:creationId xmlns:p14="http://schemas.microsoft.com/office/powerpoint/2010/main" val="3845824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Memory Mapped Files</a:t>
            </a:r>
          </a:p>
        </p:txBody>
      </p:sp>
      <p:pic>
        <p:nvPicPr>
          <p:cNvPr id="62467" name="Picture 1" descr="9_2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3163"/>
            <a:ext cx="514985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07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03188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Shared Memory via Memory-Mapped I/O</a:t>
            </a:r>
          </a:p>
        </p:txBody>
      </p:sp>
      <p:pic>
        <p:nvPicPr>
          <p:cNvPr id="63491" name="Picture 1" descr="9_2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320800"/>
            <a:ext cx="6070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25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Memory in Windows API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131888"/>
            <a:ext cx="7385050" cy="4530725"/>
          </a:xfrm>
        </p:spPr>
        <p:txBody>
          <a:bodyPr/>
          <a:lstStyle/>
          <a:p>
            <a:r>
              <a:rPr lang="en-US" altLang="en-US" smtClean="0"/>
              <a:t>First create a </a:t>
            </a:r>
            <a:r>
              <a:rPr lang="en-US" altLang="en-US" b="1" smtClean="0">
                <a:solidFill>
                  <a:srgbClr val="3366FF"/>
                </a:solidFill>
              </a:rPr>
              <a:t>file mapping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for file to be mapped</a:t>
            </a:r>
          </a:p>
          <a:p>
            <a:pPr lvl="1"/>
            <a:r>
              <a:rPr lang="en-US" altLang="en-US" smtClean="0"/>
              <a:t>Then establish a view of the mapped file in process’s virtual address space</a:t>
            </a:r>
          </a:p>
          <a:p>
            <a:r>
              <a:rPr lang="en-US" altLang="en-US" smtClean="0"/>
              <a:t>Consider producer / consumer</a:t>
            </a:r>
          </a:p>
          <a:p>
            <a:pPr lvl="1"/>
            <a:r>
              <a:rPr lang="en-US" altLang="en-US" smtClean="0"/>
              <a:t>Producer create shared-memory object using memory mapping features</a:t>
            </a:r>
          </a:p>
          <a:p>
            <a:pPr lvl="1"/>
            <a:r>
              <a:rPr lang="en-US" altLang="en-US" smtClean="0"/>
              <a:t>Open file via </a:t>
            </a:r>
            <a:r>
              <a:rPr lang="en-US" altLang="en-US" smtClean="0">
                <a:latin typeface="Courier New" pitchFamily="49" charset="0"/>
              </a:rPr>
              <a:t>CreateFile(), </a:t>
            </a:r>
            <a:r>
              <a:rPr lang="en-US" altLang="en-US" smtClean="0"/>
              <a:t>returning a</a:t>
            </a:r>
            <a:r>
              <a:rPr lang="en-US" altLang="en-US" smtClean="0">
                <a:latin typeface="Courier New" pitchFamily="49" charset="0"/>
              </a:rPr>
              <a:t> HANDLE</a:t>
            </a:r>
          </a:p>
          <a:p>
            <a:pPr lvl="1"/>
            <a:r>
              <a:rPr lang="en-US" altLang="en-US" smtClean="0"/>
              <a:t>Create mapping via </a:t>
            </a:r>
            <a:r>
              <a:rPr lang="en-US" altLang="en-US" smtClean="0">
                <a:latin typeface="Courier New" pitchFamily="49" charset="0"/>
              </a:rPr>
              <a:t>CreateFileMapping() </a:t>
            </a:r>
            <a:r>
              <a:rPr lang="en-US" altLang="en-US" smtClean="0"/>
              <a:t>creating a</a:t>
            </a:r>
            <a:r>
              <a:rPr lang="en-US" altLang="en-US" smtClean="0">
                <a:latin typeface="Courier New" pitchFamily="49" charset="0"/>
              </a:rPr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named shared-memory object</a:t>
            </a:r>
          </a:p>
          <a:p>
            <a:pPr lvl="1"/>
            <a:r>
              <a:rPr lang="en-US" altLang="en-US" smtClean="0"/>
              <a:t>Create view via </a:t>
            </a:r>
            <a:r>
              <a:rPr lang="en-US" altLang="en-US" smtClean="0">
                <a:latin typeface="Courier New" pitchFamily="49" charset="0"/>
              </a:rPr>
              <a:t>MapViewOfFile()</a:t>
            </a:r>
          </a:p>
          <a:p>
            <a:r>
              <a:rPr lang="en-US" altLang="en-US" smtClean="0"/>
              <a:t>Sample code in Textbook</a:t>
            </a:r>
          </a:p>
        </p:txBody>
      </p:sp>
    </p:spTree>
    <p:extLst>
      <p:ext uri="{BB962C8B-B14F-4D97-AF65-F5344CB8AC3E}">
        <p14:creationId xmlns:p14="http://schemas.microsoft.com/office/powerpoint/2010/main" val="14110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176213"/>
            <a:ext cx="7743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Virtual-address Space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811213" y="1119188"/>
            <a:ext cx="4370387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>
                <a:latin typeface="Helvetica" pitchFamily="-84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>
                <a:latin typeface="Helvetica" pitchFamily="-8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>
                <a:latin typeface="Helvetica" pitchFamily="-8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n-US" sz="1600">
                <a:latin typeface="Helvetica" pitchFamily="-8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>
                <a:latin typeface="Helvetica" pitchFamily="-84" charset="0"/>
              </a:rPr>
              <a:t>Enables </a:t>
            </a:r>
            <a:r>
              <a:rPr kumimoji="1" lang="en-US" altLang="en-US" sz="1600" b="1">
                <a:solidFill>
                  <a:srgbClr val="3366FF"/>
                </a:solidFill>
                <a:latin typeface="Helvetica" pitchFamily="-84" charset="0"/>
              </a:rPr>
              <a:t>sparse </a:t>
            </a:r>
            <a:r>
              <a:rPr kumimoji="1" lang="en-US" altLang="en-US" sz="1600">
                <a:latin typeface="Helvetica" pitchFamily="-84" charset="0"/>
              </a:rPr>
              <a:t>address spaces with holes left for growth, dynamically linked libraries, etc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>
                <a:latin typeface="Helvetica" pitchFamily="-84" charset="0"/>
              </a:rPr>
              <a:t>System libraries shared via mapping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>
                <a:latin typeface="Helvetica" pitchFamily="-84" charset="0"/>
              </a:rPr>
              <a:t>Shared memory by mapping pages read-write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>
                <a:latin typeface="Helvetica" pitchFamily="-84" charset="0"/>
              </a:rPr>
              <a:t>Pages can be shared during </a:t>
            </a:r>
            <a:r>
              <a:rPr kumimoji="1" lang="en-US" altLang="en-US" sz="1600">
                <a:latin typeface="Courier New" pitchFamily="49" charset="0"/>
                <a:cs typeface="Courier New" pitchFamily="49" charset="0"/>
              </a:rPr>
              <a:t>fork()</a:t>
            </a:r>
            <a:r>
              <a:rPr kumimoji="1" lang="en-US" altLang="en-US" sz="1600">
                <a:latin typeface="Helvetica" pitchFamily="-84" charset="0"/>
                <a:cs typeface="Courier New" pitchFamily="49" charset="0"/>
              </a:rPr>
              <a:t>, speeding process creation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1600">
                <a:latin typeface="Helvetica" pitchFamily="-84" charset="0"/>
              </a:rPr>
              <a:t>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81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1635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Allocating Kernel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093788"/>
            <a:ext cx="7677150" cy="4530725"/>
          </a:xfrm>
        </p:spPr>
        <p:txBody>
          <a:bodyPr/>
          <a:lstStyle/>
          <a:p>
            <a:r>
              <a:rPr lang="en-US" altLang="en-US" smtClean="0"/>
              <a:t>Treated differently from user memory</a:t>
            </a:r>
          </a:p>
          <a:p>
            <a:r>
              <a:rPr lang="en-US" altLang="en-US" smtClean="0"/>
              <a:t>Often allocated from a free-memory pool</a:t>
            </a:r>
          </a:p>
          <a:p>
            <a:pPr lvl="1"/>
            <a:r>
              <a:rPr lang="en-US" altLang="en-US" smtClean="0"/>
              <a:t>Kernel requests memory for structures of varying sizes</a:t>
            </a:r>
          </a:p>
          <a:p>
            <a:pPr lvl="1"/>
            <a:r>
              <a:rPr lang="en-US" altLang="en-US" smtClean="0"/>
              <a:t>Some kernel memory needs to be contiguous</a:t>
            </a:r>
          </a:p>
          <a:p>
            <a:pPr lvl="2"/>
            <a:r>
              <a:rPr lang="en-US" altLang="en-US" smtClean="0"/>
              <a:t>I.e. for device I/O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0125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Buddy System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08050" y="1042988"/>
            <a:ext cx="7854950" cy="5243512"/>
          </a:xfrm>
        </p:spPr>
        <p:txBody>
          <a:bodyPr/>
          <a:lstStyle/>
          <a:p>
            <a:r>
              <a:rPr lang="en-US" altLang="en-US" smtClean="0"/>
              <a:t>Allocates memory from fixed-size segment consisting of physically-contiguous pages</a:t>
            </a:r>
          </a:p>
          <a:p>
            <a:r>
              <a:rPr lang="en-US" altLang="en-US" smtClean="0"/>
              <a:t>Memory allocated using </a:t>
            </a:r>
            <a:r>
              <a:rPr lang="en-US" altLang="en-US" b="1" smtClean="0">
                <a:solidFill>
                  <a:srgbClr val="3366FF"/>
                </a:solidFill>
              </a:rPr>
              <a:t>power-of-2 allocator</a:t>
            </a:r>
          </a:p>
          <a:p>
            <a:pPr lvl="1"/>
            <a:r>
              <a:rPr lang="en-US" altLang="en-US" smtClean="0"/>
              <a:t>Satisfies requests in units sized as power of 2</a:t>
            </a:r>
          </a:p>
          <a:p>
            <a:pPr lvl="1"/>
            <a:r>
              <a:rPr lang="en-US" altLang="en-US" smtClean="0"/>
              <a:t>Request rounded up to next highest power of 2</a:t>
            </a:r>
          </a:p>
          <a:p>
            <a:pPr lvl="1"/>
            <a:r>
              <a:rPr lang="en-US" alt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altLang="en-US" smtClean="0"/>
              <a:t>Continue until appropriate sized chunk available</a:t>
            </a:r>
          </a:p>
          <a:p>
            <a:r>
              <a:rPr lang="en-US" altLang="en-US" smtClean="0"/>
              <a:t>For example, assume 256KB chunk available, kernel requests 21KB</a:t>
            </a:r>
          </a:p>
          <a:p>
            <a:pPr lvl="1"/>
            <a:r>
              <a:rPr lang="en-US" altLang="en-US" smtClean="0"/>
              <a:t>Split into A</a:t>
            </a:r>
            <a:r>
              <a:rPr lang="en-US" altLang="en-US" baseline="-25000" smtClean="0"/>
              <a:t>L</a:t>
            </a:r>
            <a:r>
              <a:rPr lang="en-US" altLang="en-US" smtClean="0"/>
              <a:t> </a:t>
            </a:r>
            <a:r>
              <a:rPr lang="en-US" altLang="en-US" baseline="-25000" smtClean="0"/>
              <a:t>and</a:t>
            </a:r>
            <a:r>
              <a:rPr lang="en-US" altLang="en-US" smtClean="0"/>
              <a:t> A</a:t>
            </a:r>
            <a:r>
              <a:rPr lang="en-US" altLang="en-US" baseline="-25000" smtClean="0"/>
              <a:t>R</a:t>
            </a:r>
            <a:r>
              <a:rPr lang="en-US" altLang="en-US" smtClean="0"/>
              <a:t> of 128KB each</a:t>
            </a:r>
          </a:p>
          <a:p>
            <a:pPr lvl="2"/>
            <a:r>
              <a:rPr lang="en-US" altLang="en-US" smtClean="0"/>
              <a:t>One further divided into B</a:t>
            </a:r>
            <a:r>
              <a:rPr lang="en-US" altLang="en-US" baseline="-25000" smtClean="0"/>
              <a:t>L</a:t>
            </a:r>
            <a:r>
              <a:rPr lang="en-US" altLang="en-US" smtClean="0"/>
              <a:t> and B</a:t>
            </a:r>
            <a:r>
              <a:rPr lang="en-US" altLang="en-US" baseline="-25000" smtClean="0"/>
              <a:t>R</a:t>
            </a:r>
            <a:r>
              <a:rPr lang="en-US" altLang="en-US" smtClean="0"/>
              <a:t> of 64KB</a:t>
            </a:r>
          </a:p>
          <a:p>
            <a:pPr lvl="3"/>
            <a:r>
              <a:rPr lang="en-US" altLang="en-US" smtClean="0"/>
              <a:t>One further into C</a:t>
            </a:r>
            <a:r>
              <a:rPr lang="en-US" altLang="en-US" baseline="-25000" smtClean="0"/>
              <a:t>L</a:t>
            </a:r>
            <a:r>
              <a:rPr lang="en-US" altLang="en-US" smtClean="0"/>
              <a:t> and C</a:t>
            </a:r>
            <a:r>
              <a:rPr lang="en-US" altLang="en-US" baseline="-25000" smtClean="0"/>
              <a:t>R</a:t>
            </a:r>
            <a:r>
              <a:rPr lang="en-US" altLang="en-US" smtClean="0"/>
              <a:t> of 32KB each – one used to satisfy request</a:t>
            </a:r>
          </a:p>
          <a:p>
            <a:r>
              <a:rPr lang="en-US" altLang="en-US" smtClean="0"/>
              <a:t>Advantage – quickly </a:t>
            </a:r>
            <a:r>
              <a:rPr lang="en-US" altLang="en-US" b="1" smtClean="0">
                <a:solidFill>
                  <a:srgbClr val="3366FF"/>
                </a:solidFill>
              </a:rPr>
              <a:t>coalesce</a:t>
            </a:r>
            <a:r>
              <a:rPr lang="en-US" altLang="en-US" smtClean="0"/>
              <a:t> unused chunks into larger chunk</a:t>
            </a:r>
          </a:p>
          <a:p>
            <a:r>
              <a:rPr lang="en-US" altLang="en-US" smtClean="0"/>
              <a:t>Disadvantage -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476443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Buddy System Allocator</a:t>
            </a:r>
          </a:p>
        </p:txBody>
      </p:sp>
      <p:pic>
        <p:nvPicPr>
          <p:cNvPr id="67587" name="Picture 1" descr="9_2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1111250"/>
            <a:ext cx="45894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612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Slab Allocator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50" y="1081088"/>
            <a:ext cx="7067550" cy="5046662"/>
          </a:xfrm>
        </p:spPr>
        <p:txBody>
          <a:bodyPr/>
          <a:lstStyle/>
          <a:p>
            <a:r>
              <a:rPr lang="en-US" altLang="en-US" smtClean="0"/>
              <a:t>Alternate strategy</a:t>
            </a:r>
            <a:endParaRPr lang="en-US" altLang="en-US" sz="800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Slab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is one or more physically contiguous pages</a:t>
            </a:r>
            <a:endParaRPr lang="en-US" altLang="en-US" sz="800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Cache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consists of one or more slabs</a:t>
            </a:r>
            <a:endParaRPr lang="en-US" altLang="en-US" sz="800" smtClean="0"/>
          </a:p>
          <a:p>
            <a:r>
              <a:rPr lang="en-US" altLang="en-US" smtClean="0"/>
              <a:t>Single cache for each unique kernel data structure</a:t>
            </a:r>
          </a:p>
          <a:p>
            <a:pPr lvl="1"/>
            <a:r>
              <a:rPr lang="en-US" altLang="en-US" smtClean="0"/>
              <a:t>Each cache filled with </a:t>
            </a:r>
            <a:r>
              <a:rPr lang="en-US" altLang="en-US" b="1" smtClean="0">
                <a:solidFill>
                  <a:srgbClr val="3366FF"/>
                </a:solidFill>
              </a:rPr>
              <a:t>objects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instantiations of the data structure</a:t>
            </a:r>
            <a:endParaRPr lang="en-US" altLang="en-US" sz="800" smtClean="0"/>
          </a:p>
          <a:p>
            <a:r>
              <a:rPr lang="en-US" altLang="en-US" smtClean="0"/>
              <a:t>When cache created, filled with objects marked as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free</a:t>
            </a:r>
            <a:endParaRPr lang="en-US" altLang="en-US" sz="800" b="1" smtClean="0"/>
          </a:p>
          <a:p>
            <a:r>
              <a:rPr lang="en-US" altLang="en-US" smtClean="0"/>
              <a:t>When structures stored, objects marked as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used</a:t>
            </a:r>
            <a:endParaRPr lang="en-US" altLang="en-US" sz="800" b="1" smtClean="0"/>
          </a:p>
          <a:p>
            <a:r>
              <a:rPr lang="en-US" altLang="en-US" smtClean="0"/>
              <a:t>If slab is full of used objects, next object allocated from empty slab</a:t>
            </a:r>
          </a:p>
          <a:p>
            <a:pPr lvl="1"/>
            <a:r>
              <a:rPr lang="en-US" altLang="en-US" smtClean="0"/>
              <a:t>If no empty slabs, new slab allocated</a:t>
            </a:r>
            <a:endParaRPr lang="en-US" altLang="en-US" sz="800" smtClean="0"/>
          </a:p>
          <a:p>
            <a:r>
              <a:rPr lang="en-US" altLang="en-US" smtClean="0"/>
              <a:t>Benefits include no fragmentation, fast memory request satisfaction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644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163513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Slab Allocation</a:t>
            </a:r>
          </a:p>
        </p:txBody>
      </p:sp>
      <p:pic>
        <p:nvPicPr>
          <p:cNvPr id="69635" name="Picture 1" descr="9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182688"/>
            <a:ext cx="5129213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483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Slab Allocator in Linux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5350" y="1065213"/>
            <a:ext cx="7704138" cy="5214937"/>
          </a:xfrm>
        </p:spPr>
        <p:txBody>
          <a:bodyPr/>
          <a:lstStyle/>
          <a:p>
            <a:r>
              <a:rPr lang="en-US" altLang="en-US" smtClean="0"/>
              <a:t>For example process descriptor is of type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struct task_struct</a:t>
            </a:r>
            <a:endParaRPr lang="en-US" altLang="en-US" smtClean="0"/>
          </a:p>
          <a:p>
            <a:r>
              <a:rPr lang="en-US" altLang="en-US" smtClean="0"/>
              <a:t>Approx 1.7KB of memory</a:t>
            </a:r>
          </a:p>
          <a:p>
            <a:r>
              <a:rPr lang="en-US" altLang="en-US" smtClean="0"/>
              <a:t>New task -&gt; allocate new struct from cache</a:t>
            </a:r>
          </a:p>
          <a:p>
            <a:pPr lvl="1"/>
            <a:r>
              <a:rPr lang="en-US" altLang="en-US" smtClean="0"/>
              <a:t>Will use existing free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struct task_struct</a:t>
            </a:r>
            <a:endParaRPr lang="en-US" altLang="en-US" smtClean="0"/>
          </a:p>
          <a:p>
            <a:r>
              <a:rPr lang="en-US" altLang="en-US" smtClean="0"/>
              <a:t>Slab can be in three possible states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Full – all used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Empty – all free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Partial – mix of free and used</a:t>
            </a:r>
          </a:p>
          <a:p>
            <a:r>
              <a:rPr lang="en-US" altLang="en-US" smtClean="0"/>
              <a:t>Upon request, slab allocator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Uses free struct in partial slab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If none, takes one from empty slab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If no empty slab, create new empty</a:t>
            </a:r>
          </a:p>
        </p:txBody>
      </p:sp>
    </p:spTree>
    <p:extLst>
      <p:ext uri="{BB962C8B-B14F-4D97-AF65-F5344CB8AC3E}">
        <p14:creationId xmlns:p14="http://schemas.microsoft.com/office/powerpoint/2010/main" val="3806655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Slab Allocator in Linux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50" y="1103313"/>
            <a:ext cx="7321550" cy="5214937"/>
          </a:xfrm>
        </p:spPr>
        <p:txBody>
          <a:bodyPr/>
          <a:lstStyle/>
          <a:p>
            <a:r>
              <a:rPr lang="en-US" altLang="en-US" smtClean="0"/>
              <a:t>Slab started in Solaris, now wide-spread for both kernel mode and user memory in various OSes</a:t>
            </a:r>
          </a:p>
          <a:p>
            <a:r>
              <a:rPr lang="en-US" altLang="en-US" smtClean="0"/>
              <a:t>Linux  2.2 had SLAB, now has both SLOB and SLUB allocators</a:t>
            </a:r>
          </a:p>
          <a:p>
            <a:pPr lvl="1"/>
            <a:r>
              <a:rPr lang="en-US" altLang="en-US" smtClean="0"/>
              <a:t>SLOB for systems with limited memory</a:t>
            </a:r>
          </a:p>
          <a:p>
            <a:pPr lvl="2"/>
            <a:r>
              <a:rPr lang="en-US" altLang="en-US" smtClean="0"/>
              <a:t>Simple List of Blocks – maintains 3 list objects for small, medium, large objects</a:t>
            </a:r>
          </a:p>
          <a:p>
            <a:pPr lvl="1"/>
            <a:r>
              <a:rPr lang="en-US" altLang="en-US" smtClean="0"/>
              <a:t>SLUB is performance-optimized SLAB removes per-CPU queues, metadata stored in page structure</a:t>
            </a:r>
          </a:p>
        </p:txBody>
      </p:sp>
    </p:spTree>
    <p:extLst>
      <p:ext uri="{BB962C8B-B14F-4D97-AF65-F5344CB8AC3E}">
        <p14:creationId xmlns:p14="http://schemas.microsoft.com/office/powerpoint/2010/main" val="3916517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891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Considerations -- Prepaging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7888" y="1104900"/>
            <a:ext cx="7427912" cy="4908550"/>
          </a:xfrm>
        </p:spPr>
        <p:txBody>
          <a:bodyPr/>
          <a:lstStyle/>
          <a:p>
            <a:r>
              <a:rPr lang="en-US" altLang="en-US" smtClean="0"/>
              <a:t>Prepaging </a:t>
            </a:r>
          </a:p>
          <a:p>
            <a:pPr lvl="1"/>
            <a:r>
              <a:rPr lang="en-US" altLang="en-US" smtClean="0"/>
              <a:t>To reduce the large number of page faults that occurs at process startup</a:t>
            </a:r>
          </a:p>
          <a:p>
            <a:pPr lvl="1"/>
            <a:r>
              <a:rPr lang="en-US" altLang="en-US" smtClean="0"/>
              <a:t>Prepage all or some of the pages a process will need, before they are referenced</a:t>
            </a:r>
          </a:p>
          <a:p>
            <a:pPr lvl="1"/>
            <a:r>
              <a:rPr lang="en-US" altLang="en-US" smtClean="0"/>
              <a:t>But if prepaged pages are unused, I/O and memory was wasted</a:t>
            </a:r>
          </a:p>
          <a:p>
            <a:pPr lvl="1"/>
            <a:r>
              <a:rPr lang="en-US" altLang="en-US" smtClean="0"/>
              <a:t>Assume </a:t>
            </a:r>
            <a:r>
              <a:rPr lang="en-US" altLang="en-US" i="1" smtClean="0"/>
              <a:t>s</a:t>
            </a:r>
            <a:r>
              <a:rPr lang="en-US" altLang="en-US" smtClean="0"/>
              <a:t> pages are prepaged and </a:t>
            </a:r>
            <a:r>
              <a:rPr lang="el-GR" altLang="en-US" i="1" smtClean="0"/>
              <a:t>α</a:t>
            </a:r>
            <a:r>
              <a:rPr lang="en-US" altLang="en-US" i="1" smtClean="0"/>
              <a:t> </a:t>
            </a:r>
            <a:r>
              <a:rPr lang="en-US" altLang="en-US" smtClean="0"/>
              <a:t>of the pages is used</a:t>
            </a:r>
          </a:p>
          <a:p>
            <a:pPr lvl="2"/>
            <a:r>
              <a:rPr lang="en-US" altLang="en-US" smtClean="0"/>
              <a:t>Is cost of </a:t>
            </a:r>
            <a:r>
              <a:rPr lang="en-US" altLang="en-US" b="1" i="1" smtClean="0"/>
              <a:t>s * </a:t>
            </a:r>
            <a:r>
              <a:rPr lang="el-GR" altLang="en-US" b="1" i="1" smtClean="0"/>
              <a:t>α</a:t>
            </a:r>
            <a:r>
              <a:rPr lang="en-US" altLang="en-US" b="1" i="1" smtClean="0"/>
              <a:t>  </a:t>
            </a:r>
            <a:r>
              <a:rPr lang="en-US" altLang="en-US" smtClean="0"/>
              <a:t>save pages faults &gt; or &lt; than the cost of prepaging</a:t>
            </a:r>
            <a:r>
              <a:rPr lang="en-US" altLang="en-US" i="1" smtClean="0"/>
              <a:t> </a:t>
            </a:r>
            <a:br>
              <a:rPr lang="en-US" altLang="en-US" i="1" smtClean="0"/>
            </a:br>
            <a:r>
              <a:rPr lang="en-US" altLang="en-US" b="1" i="1" smtClean="0"/>
              <a:t>s * (1- </a:t>
            </a:r>
            <a:r>
              <a:rPr lang="el-GR" altLang="en-US" b="1" i="1" smtClean="0"/>
              <a:t>α</a:t>
            </a:r>
            <a:r>
              <a:rPr lang="en-US" altLang="en-US" b="1" i="1" smtClean="0"/>
              <a:t>) </a:t>
            </a:r>
            <a:r>
              <a:rPr lang="en-US" altLang="en-US" smtClean="0"/>
              <a:t>unnecessary pages</a:t>
            </a:r>
            <a:r>
              <a:rPr lang="en-US" altLang="en-US" i="1" smtClean="0"/>
              <a:t>?  </a:t>
            </a:r>
          </a:p>
          <a:p>
            <a:pPr lvl="2"/>
            <a:r>
              <a:rPr lang="el-GR" altLang="en-US" b="1" i="1" smtClean="0"/>
              <a:t>α</a:t>
            </a:r>
            <a:r>
              <a:rPr lang="en-US" altLang="en-US" i="1" smtClean="0"/>
              <a:t> </a:t>
            </a:r>
            <a:r>
              <a:rPr lang="en-US" altLang="en-US" smtClean="0"/>
              <a:t>near zero </a:t>
            </a:r>
            <a:r>
              <a:rPr lang="en-US" altLang="en-US" smtClean="0">
                <a:sym typeface="Symbol" pitchFamily="18" charset="2"/>
              </a:rPr>
              <a:t> prepaging loses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850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163513"/>
            <a:ext cx="743108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Issues – Page Size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0750" y="1069975"/>
            <a:ext cx="7289800" cy="4759325"/>
          </a:xfrm>
        </p:spPr>
        <p:txBody>
          <a:bodyPr/>
          <a:lstStyle/>
          <a:p>
            <a:r>
              <a:rPr lang="en-US" altLang="en-US" smtClean="0"/>
              <a:t>Sometimes OS designers have a choice</a:t>
            </a:r>
          </a:p>
          <a:p>
            <a:pPr lvl="1"/>
            <a:r>
              <a:rPr lang="en-US" altLang="en-US" smtClean="0"/>
              <a:t>Especially if running on custom-built CPU</a:t>
            </a:r>
          </a:p>
          <a:p>
            <a:r>
              <a:rPr lang="en-US" altLang="en-US" smtClean="0"/>
              <a:t>Page size selection must take into consideration:</a:t>
            </a:r>
          </a:p>
          <a:p>
            <a:pPr lvl="1"/>
            <a:r>
              <a:rPr lang="en-US" altLang="en-US" smtClean="0"/>
              <a:t>Fragmentation</a:t>
            </a:r>
          </a:p>
          <a:p>
            <a:pPr lvl="1"/>
            <a:r>
              <a:rPr lang="en-US" altLang="en-US" smtClean="0"/>
              <a:t>Page table size 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altLang="en-US" smtClean="0"/>
              <a:t>I/O overhead</a:t>
            </a:r>
          </a:p>
          <a:p>
            <a:pPr lvl="1"/>
            <a:r>
              <a:rPr lang="en-US" altLang="en-US" smtClean="0"/>
              <a:t>Number of page faults</a:t>
            </a:r>
          </a:p>
          <a:p>
            <a:pPr lvl="1"/>
            <a:r>
              <a:rPr lang="en-US" altLang="en-US" smtClean="0"/>
              <a:t>Locality</a:t>
            </a:r>
          </a:p>
          <a:p>
            <a:pPr lvl="1"/>
            <a:r>
              <a:rPr lang="en-US" altLang="en-US" smtClean="0"/>
              <a:t>TLB size and effectiveness</a:t>
            </a:r>
          </a:p>
          <a:p>
            <a:r>
              <a:rPr lang="en-US" altLang="en-US" smtClean="0"/>
              <a:t>Always power of 2, usually in the range 2</a:t>
            </a:r>
            <a:r>
              <a:rPr lang="en-US" altLang="en-US" baseline="30000" smtClean="0"/>
              <a:t>12</a:t>
            </a:r>
            <a:r>
              <a:rPr lang="en-US" altLang="en-US" smtClean="0"/>
              <a:t> (4,096 bytes) to 2</a:t>
            </a:r>
            <a:r>
              <a:rPr lang="en-US" altLang="en-US" baseline="30000" smtClean="0"/>
              <a:t>22</a:t>
            </a:r>
            <a:r>
              <a:rPr lang="en-US" altLang="en-US" smtClean="0"/>
              <a:t> (4,194,304 bytes)</a:t>
            </a:r>
          </a:p>
          <a:p>
            <a:r>
              <a:rPr lang="en-US" altLang="en-US" smtClean="0"/>
              <a:t>On average, growing over time</a:t>
            </a:r>
          </a:p>
        </p:txBody>
      </p:sp>
    </p:spTree>
    <p:extLst>
      <p:ext uri="{BB962C8B-B14F-4D97-AF65-F5344CB8AC3E}">
        <p14:creationId xmlns:p14="http://schemas.microsoft.com/office/powerpoint/2010/main" val="2317430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176213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Issues – TLB Reach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0588" y="1165225"/>
            <a:ext cx="7631112" cy="4418013"/>
          </a:xfrm>
        </p:spPr>
        <p:txBody>
          <a:bodyPr/>
          <a:lstStyle/>
          <a:p>
            <a:r>
              <a:rPr lang="en-US" altLang="en-US" smtClean="0"/>
              <a:t>TLB Reach - The amount of memory accessible from the TLB</a:t>
            </a:r>
          </a:p>
          <a:p>
            <a:endParaRPr lang="en-US" altLang="en-US" sz="800" smtClean="0"/>
          </a:p>
          <a:p>
            <a:r>
              <a:rPr lang="en-US" altLang="en-US" smtClean="0"/>
              <a:t>TLB Reach = (TLB Size) X (Page Size)</a:t>
            </a:r>
          </a:p>
          <a:p>
            <a:endParaRPr lang="en-US" altLang="en-US" sz="800" smtClean="0"/>
          </a:p>
          <a:p>
            <a:r>
              <a:rPr lang="en-US" altLang="en-US" smtClean="0"/>
              <a:t>Ideally, the working set of each process is stored in the TLB</a:t>
            </a:r>
          </a:p>
          <a:p>
            <a:pPr lvl="1"/>
            <a:r>
              <a:rPr lang="en-US" altLang="en-US" smtClean="0"/>
              <a:t>Otherwise there is a high degree of page faults</a:t>
            </a:r>
          </a:p>
          <a:p>
            <a:pPr lvl="1"/>
            <a:endParaRPr lang="en-US" altLang="en-US" sz="800" smtClean="0"/>
          </a:p>
          <a:p>
            <a:r>
              <a:rPr lang="en-US" altLang="en-US" smtClean="0"/>
              <a:t>Increase the Page Size</a:t>
            </a:r>
          </a:p>
          <a:p>
            <a:pPr lvl="1"/>
            <a:r>
              <a:rPr lang="en-US" altLang="en-US" smtClean="0"/>
              <a:t>This may lead to an increase in fragmentation as not all applications require a large page size</a:t>
            </a:r>
          </a:p>
          <a:p>
            <a:pPr lvl="1"/>
            <a:endParaRPr lang="en-US" altLang="en-US" sz="800" smtClean="0"/>
          </a:p>
          <a:p>
            <a:r>
              <a:rPr lang="en-US" altLang="en-US" smtClean="0"/>
              <a:t>Provide Multiple Page Sizes</a:t>
            </a:r>
          </a:p>
          <a:p>
            <a:pPr lvl="1"/>
            <a:r>
              <a:rPr lang="en-US" altLang="en-US" smtClean="0"/>
              <a:t>This allows applications that require larger page sizes the opportunity to use them without an increase in fragmentation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520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8" y="188913"/>
            <a:ext cx="75612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Shared Library Using Virtual Memory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5712"/>
            <a:ext cx="6971233" cy="483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092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163513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Issues – Program Structure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7888" y="1104900"/>
            <a:ext cx="7548562" cy="4995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mtClean="0">
                <a:latin typeface="Courier New" pitchFamily="49" charset="0"/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mtClean="0"/>
              <a:t>Program 1 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smtClean="0">
                <a:latin typeface="Courier New" pitchFamily="49" charset="0"/>
              </a:rPr>
              <a:t>                for (j = 0; j &lt;128; j++)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           for (i = 0; i &lt; 128; i++)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                 data[i,j] = 0;</a:t>
            </a:r>
            <a:br>
              <a:rPr lang="en-US" altLang="en-US" smtClean="0">
                <a:latin typeface="Courier New" pitchFamily="49" charset="0"/>
              </a:rPr>
            </a:br>
            <a:endParaRPr lang="en-US" alt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smtClean="0"/>
              <a:t>     128 x 128 = 16,384 page faults </a:t>
            </a:r>
            <a:br>
              <a:rPr lang="en-US" altLang="en-US" smtClean="0"/>
            </a:br>
            <a:endParaRPr lang="en-US" altLang="en-US" smtClean="0"/>
          </a:p>
          <a:p>
            <a:pPr lvl="1">
              <a:lnSpc>
                <a:spcPct val="90000"/>
              </a:lnSpc>
              <a:tabLst>
                <a:tab pos="3317875" algn="l"/>
                <a:tab pos="3649663" algn="l"/>
              </a:tabLst>
            </a:pPr>
            <a:r>
              <a:rPr lang="en-US" altLang="en-US" smtClean="0"/>
              <a:t>Program 2 	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smtClean="0">
                <a:latin typeface="Courier New" pitchFamily="49" charset="0"/>
              </a:rPr>
              <a:t>             for (i = 0; i &lt; 128; i++)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        for (j = 0; j &lt; 128; j++)</a:t>
            </a:r>
            <a:br>
              <a:rPr lang="en-US" altLang="en-US" smtClean="0">
                <a:latin typeface="Courier New" pitchFamily="49" charset="0"/>
              </a:rPr>
            </a:br>
            <a:r>
              <a:rPr lang="en-US" altLang="en-US" smtClean="0">
                <a:latin typeface="Courier New" pitchFamily="49" charset="0"/>
              </a:rPr>
              <a:t>                     data[i,j] = 0;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  <a:tabLst>
                <a:tab pos="3317875" algn="l"/>
                <a:tab pos="3649663" algn="l"/>
              </a:tabLst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128 page faults</a:t>
            </a:r>
          </a:p>
        </p:txBody>
      </p:sp>
    </p:spTree>
    <p:extLst>
      <p:ext uri="{BB962C8B-B14F-4D97-AF65-F5344CB8AC3E}">
        <p14:creationId xmlns:p14="http://schemas.microsoft.com/office/powerpoint/2010/main" val="818580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50813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Issues – I/O interlock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193800"/>
            <a:ext cx="4176712" cy="4459288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I/O Interlock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Pages must sometimes be locked into memory</a:t>
            </a:r>
          </a:p>
          <a:p>
            <a:r>
              <a:rPr lang="en-US" altLang="en-US" smtClean="0"/>
              <a:t>Consider I/O - Pages that are used for copying a file from a device must be locked from being selected for eviction by a page replacement algorithm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Pinning</a:t>
            </a:r>
            <a:r>
              <a:rPr lang="en-US" altLang="en-US" smtClean="0"/>
              <a:t> of pages to lock into memory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677988"/>
            <a:ext cx="291465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57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762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Operating System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435100"/>
            <a:ext cx="7351712" cy="4483100"/>
          </a:xfrm>
        </p:spPr>
        <p:txBody>
          <a:bodyPr/>
          <a:lstStyle/>
          <a:p>
            <a:r>
              <a:rPr lang="en-US" altLang="en-US" smtClean="0"/>
              <a:t>Windows</a:t>
            </a:r>
          </a:p>
          <a:p>
            <a:endParaRPr lang="en-US" altLang="en-US" smtClean="0"/>
          </a:p>
          <a:p>
            <a:r>
              <a:rPr lang="en-US" altLang="en-US" smtClean="0"/>
              <a:t>Solaris </a:t>
            </a:r>
          </a:p>
        </p:txBody>
      </p:sp>
    </p:spTree>
    <p:extLst>
      <p:ext uri="{BB962C8B-B14F-4D97-AF65-F5344CB8AC3E}">
        <p14:creationId xmlns:p14="http://schemas.microsoft.com/office/powerpoint/2010/main" val="2721513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Windows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2650" y="1017588"/>
            <a:ext cx="7296150" cy="5299075"/>
          </a:xfrm>
        </p:spPr>
        <p:txBody>
          <a:bodyPr/>
          <a:lstStyle/>
          <a:p>
            <a:r>
              <a:rPr lang="en-US" altLang="en-US" smtClean="0"/>
              <a:t>Uses demand paging with </a:t>
            </a:r>
            <a:r>
              <a:rPr lang="en-US" altLang="en-US" b="1" smtClean="0">
                <a:solidFill>
                  <a:srgbClr val="3366FF"/>
                </a:solidFill>
              </a:rPr>
              <a:t>clustering</a:t>
            </a:r>
            <a:r>
              <a:rPr lang="en-US" altLang="en-US" smtClean="0"/>
              <a:t>. Clustering brings in pages surrounding the faulting page</a:t>
            </a:r>
            <a:endParaRPr lang="en-US" altLang="en-US" sz="800" smtClean="0"/>
          </a:p>
          <a:p>
            <a:r>
              <a:rPr lang="en-US" altLang="en-US" smtClean="0"/>
              <a:t>Processes are assigned </a:t>
            </a:r>
            <a:r>
              <a:rPr lang="en-US" altLang="en-US" b="1" smtClean="0">
                <a:solidFill>
                  <a:srgbClr val="3366FF"/>
                </a:solidFill>
              </a:rPr>
              <a:t>working set minimum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b="1" smtClean="0">
                <a:solidFill>
                  <a:srgbClr val="3366FF"/>
                </a:solidFill>
              </a:rPr>
              <a:t>working set maximum</a:t>
            </a:r>
            <a:endParaRPr lang="en-US" altLang="en-US" sz="800" smtClean="0">
              <a:solidFill>
                <a:srgbClr val="3366FF"/>
              </a:solidFill>
            </a:endParaRPr>
          </a:p>
          <a:p>
            <a:r>
              <a:rPr lang="en-US" altLang="en-US" smtClean="0"/>
              <a:t>Working set minimum is the minimum number of pages the process is guaranteed to have in memory</a:t>
            </a:r>
            <a:endParaRPr lang="en-US" altLang="en-US" sz="800" smtClean="0"/>
          </a:p>
          <a:p>
            <a:r>
              <a:rPr lang="en-US" altLang="en-US" smtClean="0"/>
              <a:t>A process may be assigned as many pages up to its working set maximum</a:t>
            </a:r>
            <a:endParaRPr lang="en-US" altLang="en-US" sz="800" smtClean="0"/>
          </a:p>
          <a:p>
            <a:r>
              <a:rPr lang="en-US" altLang="en-US" smtClean="0"/>
              <a:t>When the amount of free memory in the system falls below a threshold, </a:t>
            </a:r>
            <a:r>
              <a:rPr lang="en-US" altLang="en-US" b="1" smtClean="0">
                <a:solidFill>
                  <a:srgbClr val="3366FF"/>
                </a:solidFill>
              </a:rPr>
              <a:t>automatic working set trimming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is performed to restore the amount of free memory</a:t>
            </a:r>
            <a:endParaRPr lang="en-US" altLang="en-US" sz="800" smtClean="0"/>
          </a:p>
          <a:p>
            <a:r>
              <a:rPr lang="en-US" altLang="en-US" smtClean="0"/>
              <a:t>Working set trimming removes pages from processes that have pages in excess of their working set minimum</a:t>
            </a:r>
          </a:p>
        </p:txBody>
      </p:sp>
    </p:spTree>
    <p:extLst>
      <p:ext uri="{BB962C8B-B14F-4D97-AF65-F5344CB8AC3E}">
        <p14:creationId xmlns:p14="http://schemas.microsoft.com/office/powerpoint/2010/main" val="25331770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7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Solaris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9950" y="1030288"/>
            <a:ext cx="7334250" cy="5386387"/>
          </a:xfrm>
        </p:spPr>
        <p:txBody>
          <a:bodyPr/>
          <a:lstStyle/>
          <a:p>
            <a:r>
              <a:rPr lang="en-US" altLang="en-US" smtClean="0"/>
              <a:t>Maintains a list of free pages to assign faulting processes</a:t>
            </a:r>
            <a:endParaRPr lang="en-US" altLang="en-US" sz="800" smtClean="0"/>
          </a:p>
          <a:p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Lotsfree</a:t>
            </a:r>
            <a:r>
              <a:rPr lang="en-US" altLang="en-US" smtClean="0"/>
              <a:t> – threshold parameter (amount of free memory) to begin paging</a:t>
            </a:r>
            <a:endParaRPr lang="en-US" altLang="en-US" sz="800" smtClean="0"/>
          </a:p>
          <a:p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Desfree</a:t>
            </a:r>
            <a:r>
              <a:rPr lang="en-US" altLang="en-US" smtClean="0"/>
              <a:t> – threshold parameter to increasing paging</a:t>
            </a:r>
            <a:endParaRPr lang="en-US" altLang="en-US" sz="800" smtClean="0"/>
          </a:p>
          <a:p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Minfree</a:t>
            </a:r>
            <a:r>
              <a:rPr lang="en-US" altLang="en-US" smtClean="0"/>
              <a:t> – threshold parameter to being swapping</a:t>
            </a:r>
            <a:endParaRPr lang="en-US" altLang="en-US" sz="800" smtClean="0"/>
          </a:p>
          <a:p>
            <a:r>
              <a:rPr lang="en-US" altLang="en-US" smtClean="0"/>
              <a:t>Paging is performed by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pageout</a:t>
            </a:r>
            <a:r>
              <a:rPr lang="en-US" altLang="en-US" smtClean="0"/>
              <a:t> process</a:t>
            </a:r>
            <a:endParaRPr lang="en-US" altLang="en-US" sz="800" smtClean="0"/>
          </a:p>
          <a:p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Pageout</a:t>
            </a:r>
            <a:r>
              <a:rPr lang="en-US" altLang="en-US" smtClean="0"/>
              <a:t> scans pages using modified clock algorithm</a:t>
            </a:r>
            <a:endParaRPr lang="en-US" altLang="en-US" sz="800" smtClean="0"/>
          </a:p>
          <a:p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Scanrate</a:t>
            </a:r>
            <a:r>
              <a:rPr lang="en-US" altLang="en-US" smtClean="0"/>
              <a:t> is the rate at which pages are scanned. This ranges from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slowscan</a:t>
            </a:r>
            <a:r>
              <a:rPr lang="en-US" altLang="en-US" smtClean="0"/>
              <a:t> to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fastscan</a:t>
            </a:r>
          </a:p>
          <a:p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Pageout</a:t>
            </a:r>
            <a:r>
              <a:rPr lang="en-US" altLang="en-US" smtClean="0"/>
              <a:t> is called more frequently depending upon the amount of free memory available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Priority paging </a:t>
            </a:r>
            <a:r>
              <a:rPr lang="en-US" altLang="en-US" smtClean="0"/>
              <a:t>gives priority to process code pages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8476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Solaris 2 Page Scanner</a:t>
            </a:r>
          </a:p>
        </p:txBody>
      </p:sp>
      <p:pic>
        <p:nvPicPr>
          <p:cNvPr id="80899" name="Picture 1" descr="9_2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189038"/>
            <a:ext cx="545465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13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Demand Paging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4850" y="960438"/>
            <a:ext cx="4184650" cy="53514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Page is needed </a:t>
            </a:r>
            <a:r>
              <a:rPr lang="en-US" altLang="en-US" sz="2000" dirty="0" smtClean="0">
                <a:sym typeface="Symbol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invalid reference </a:t>
            </a:r>
            <a:r>
              <a:rPr lang="en-US" altLang="en-US" sz="2000" dirty="0" smtClean="0">
                <a:sym typeface="Symbol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ym typeface="Symbol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3366FF"/>
                </a:solidFill>
                <a:sym typeface="Symbol" pitchFamily="18" charset="2"/>
              </a:rPr>
              <a:t>Lazy swapper</a:t>
            </a:r>
            <a:r>
              <a:rPr lang="en-US" altLang="en-US" sz="2000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sz="2000" dirty="0" smtClean="0">
                <a:sym typeface="Symbol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ym typeface="Symbol" pitchFamily="18" charset="2"/>
              </a:rPr>
              <a:t>Swapper that deals with pages is a </a:t>
            </a:r>
            <a:r>
              <a:rPr lang="en-US" altLang="en-US" sz="2000" b="1" dirty="0" smtClean="0">
                <a:solidFill>
                  <a:srgbClr val="3366FF"/>
                </a:solidFill>
                <a:sym typeface="Symbol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  <p:pic>
        <p:nvPicPr>
          <p:cNvPr id="12292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7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Basic Concepts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806450" y="1144588"/>
            <a:ext cx="7512050" cy="45307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With swapping, pager guesses which pages will be used before swapping out again</a:t>
            </a:r>
          </a:p>
          <a:p>
            <a:r>
              <a:rPr lang="en-US" altLang="en-US" smtClean="0"/>
              <a:t>Instead, pager brings in only those pages into memory</a:t>
            </a:r>
          </a:p>
          <a:p>
            <a:r>
              <a:rPr lang="en-US" altLang="en-US" smtClean="0"/>
              <a:t>How to determine that set of pages?</a:t>
            </a:r>
          </a:p>
          <a:p>
            <a:pPr lvl="1"/>
            <a:r>
              <a:rPr lang="en-US" altLang="en-US" smtClean="0"/>
              <a:t>Need new MMU functionality to implement demand paging</a:t>
            </a:r>
          </a:p>
          <a:p>
            <a:r>
              <a:rPr lang="en-US" altLang="en-US" smtClean="0"/>
              <a:t>If pages needed are already </a:t>
            </a:r>
            <a:r>
              <a:rPr lang="en-US" altLang="en-US" b="1" smtClean="0">
                <a:solidFill>
                  <a:srgbClr val="3366FF"/>
                </a:solidFill>
              </a:rPr>
              <a:t>memory resident</a:t>
            </a:r>
          </a:p>
          <a:p>
            <a:pPr lvl="1"/>
            <a:r>
              <a:rPr lang="en-US" altLang="en-US" smtClean="0"/>
              <a:t>No difference from non demand-paging</a:t>
            </a:r>
          </a:p>
          <a:p>
            <a:r>
              <a:rPr lang="en-US" altLang="en-US" smtClean="0"/>
              <a:t>If page needed and not memory resident</a:t>
            </a:r>
          </a:p>
          <a:p>
            <a:pPr lvl="1"/>
            <a:r>
              <a:rPr lang="en-US" altLang="en-US" smtClean="0"/>
              <a:t>Need to detect and load the page into memory from storage</a:t>
            </a:r>
          </a:p>
          <a:p>
            <a:pPr lvl="2"/>
            <a:r>
              <a:rPr lang="en-US" altLang="en-US" smtClean="0"/>
              <a:t>Without changing program behavior</a:t>
            </a:r>
          </a:p>
          <a:p>
            <a:pPr lvl="2"/>
            <a:r>
              <a:rPr lang="en-US" altLang="en-US" smtClean="0"/>
              <a:t>Without programmer needing to change code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150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</TotalTime>
  <Words>3974</Words>
  <Application>Microsoft Office PowerPoint</Application>
  <PresentationFormat>On-screen Show (4:3)</PresentationFormat>
  <Paragraphs>616</Paragraphs>
  <Slides>75</Slides>
  <Notes>67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Equity</vt:lpstr>
      <vt:lpstr>Microsoft Equation 3.0</vt:lpstr>
      <vt:lpstr>Microsoft Equation</vt:lpstr>
      <vt:lpstr>Virtual Memory</vt:lpstr>
      <vt:lpstr>Background</vt:lpstr>
      <vt:lpstr>Background (Cont.)</vt:lpstr>
      <vt:lpstr>Background (Cont.)</vt:lpstr>
      <vt:lpstr>Virtual Memory That is Larger Than Physical Memory</vt:lpstr>
      <vt:lpstr>Virtual-address Space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Use Of A Stack to Record Most Recent Page References</vt:lpstr>
      <vt:lpstr>LRU Approximation Algorithms</vt:lpstr>
      <vt:lpstr>Second-Chance (clock) Page-Replacement Algorithm</vt:lpstr>
      <vt:lpstr>Enhanced Second-Chance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Thrashing</vt:lpstr>
      <vt:lpstr>Thrashing (Cont.)</vt:lpstr>
      <vt:lpstr>Demand Paging and Thrashing </vt:lpstr>
      <vt:lpstr>Locality In A Memory-Reference Pattern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Shared Memory via Memory-Mapped I/O</vt:lpstr>
      <vt:lpstr>Shared Memory in Windows API</vt:lpstr>
      <vt:lpstr>Allocating Kernel Memory</vt:lpstr>
      <vt:lpstr>Buddy System</vt:lpstr>
      <vt:lpstr>Buddy System Allocator</vt:lpstr>
      <vt:lpstr>Slab Allocator</vt:lpstr>
      <vt:lpstr>Slab Allocation</vt:lpstr>
      <vt:lpstr>Slab Allocator in Linux</vt:lpstr>
      <vt:lpstr>Slab Allocator in Linux (Cont.)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  <vt:lpstr>Operating System Examples</vt:lpstr>
      <vt:lpstr>Windows</vt:lpstr>
      <vt:lpstr>Solaris </vt:lpstr>
      <vt:lpstr>Solaris 2 Page Scanner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ccuser</dc:creator>
  <cp:lastModifiedBy>ccuser</cp:lastModifiedBy>
  <cp:revision>6</cp:revision>
  <dcterms:created xsi:type="dcterms:W3CDTF">2016-11-08T07:03:34Z</dcterms:created>
  <dcterms:modified xsi:type="dcterms:W3CDTF">2016-11-08T07:26:28Z</dcterms:modified>
</cp:coreProperties>
</file>