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1" r:id="rId2"/>
    <p:sldId id="282" r:id="rId3"/>
    <p:sldId id="284" r:id="rId4"/>
    <p:sldId id="259" r:id="rId5"/>
    <p:sldId id="293" r:id="rId6"/>
    <p:sldId id="300" r:id="rId7"/>
    <p:sldId id="294" r:id="rId8"/>
    <p:sldId id="263" r:id="rId9"/>
    <p:sldId id="295" r:id="rId10"/>
    <p:sldId id="279" r:id="rId11"/>
    <p:sldId id="296" r:id="rId12"/>
    <p:sldId id="297" r:id="rId13"/>
    <p:sldId id="298" r:id="rId14"/>
    <p:sldId id="299" r:id="rId15"/>
    <p:sldId id="301" r:id="rId16"/>
    <p:sldId id="28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1" autoAdjust="0"/>
  </p:normalViewPr>
  <p:slideViewPr>
    <p:cSldViewPr snapToGrid="0" showGuide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A037-BCD1-4D52-A534-7861AB4DAC0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9E68-48CC-45C1-A51A-2ED1BA43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6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9E68-48CC-45C1-A51A-2ED1BA43CF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0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9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66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09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36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5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9E68-48CC-45C1-A51A-2ED1BA43CF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3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9E68-48CC-45C1-A51A-2ED1BA43CF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2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9E68-48CC-45C1-A51A-2ED1BA43CF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8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2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6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9E68-48CC-45C1-A51A-2ED1BA43CF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8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3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9E68-48CC-45C1-A51A-2ED1BA43CF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0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4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7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04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70344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61477" y="661479"/>
            <a:ext cx="3166270" cy="1843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9687209" y="4353208"/>
            <a:ext cx="3166270" cy="18433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54996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691" y="0"/>
            <a:ext cx="620930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0639" y="232559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黑白棋程序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1502" y="5184571"/>
            <a:ext cx="333293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171860574 </a:t>
            </a:r>
          </a:p>
          <a:p>
            <a:pPr lvl="0" algn="ctr">
              <a:defRPr/>
            </a:pPr>
            <a:r>
              <a:rPr lang="zh-CN" altLang="en-US" sz="2800" dirty="0">
                <a:solidFill>
                  <a:schemeClr val="accent1"/>
                </a:solidFill>
              </a:rPr>
              <a:t>胡育玮</a:t>
            </a:r>
          </a:p>
        </p:txBody>
      </p:sp>
    </p:spTree>
    <p:extLst>
      <p:ext uri="{BB962C8B-B14F-4D97-AF65-F5344CB8AC3E}">
        <p14:creationId xmlns:p14="http://schemas.microsoft.com/office/powerpoint/2010/main" val="171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94" y="428349"/>
            <a:ext cx="11350486" cy="72546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23474" y="3083"/>
            <a:ext cx="43332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1. </a:t>
            </a:r>
            <a:r>
              <a:rPr lang="zh-CN" altLang="en-US" sz="3200" b="1" dirty="0">
                <a:solidFill>
                  <a:schemeClr val="accent1"/>
                </a:solidFill>
                <a:latin typeface="Arial"/>
                <a:ea typeface="微软雅黑"/>
              </a:rPr>
              <a:t>翻转位置查找及翻转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4C432C-7C15-4523-B33D-B101633DACA0}"/>
              </a:ext>
            </a:extLst>
          </p:cNvPr>
          <p:cNvSpPr txBox="1"/>
          <p:nvPr/>
        </p:nvSpPr>
        <p:spPr>
          <a:xfrm>
            <a:off x="1581935" y="1332141"/>
            <a:ext cx="8595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    对每个刚下到棋盘上的棋子来说，需要在</a:t>
            </a:r>
            <a:r>
              <a:rPr lang="en-US" altLang="zh-CN" sz="2400" dirty="0">
                <a:solidFill>
                  <a:schemeClr val="bg1"/>
                </a:solidFill>
              </a:rPr>
              <a:t>8</a:t>
            </a:r>
            <a:r>
              <a:rPr lang="zh-CN" altLang="en-US" sz="2400" dirty="0">
                <a:solidFill>
                  <a:schemeClr val="bg1"/>
                </a:solidFill>
              </a:rPr>
              <a:t>个方向上检查是否有对方的棋子需要被翻转。检查并翻转的方法如下：对每个方向，从当前位置（刚刚被下到棋盘上的某方的棋子的位置）出发，沿该方向逐一检查各个棋格。若格内是己方棋子或没有棋子或已到棋盘边界，则记录这个格子的位置并停止检查；否则继续检查该方向上的下一个格子，直到检查结束。而后，从己方刚落子的位置出发，沿该方向逐一把对方的棋子翻转成己方的，直到来到先前被记录的位置为止。重复上述过程，直到全部</a:t>
            </a:r>
            <a:r>
              <a:rPr lang="en-US" altLang="zh-CN" sz="2400" dirty="0">
                <a:solidFill>
                  <a:schemeClr val="bg1"/>
                </a:solidFill>
              </a:rPr>
              <a:t>8</a:t>
            </a:r>
            <a:r>
              <a:rPr lang="zh-CN" altLang="en-US" sz="2400" dirty="0">
                <a:solidFill>
                  <a:schemeClr val="bg1"/>
                </a:solidFill>
              </a:rPr>
              <a:t>个方向上的格子都已被检查并翻转完毕。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72E5AC-D369-45AA-99DA-DAF553DF9451}"/>
              </a:ext>
            </a:extLst>
          </p:cNvPr>
          <p:cNvSpPr txBox="1"/>
          <p:nvPr/>
        </p:nvSpPr>
        <p:spPr>
          <a:xfrm>
            <a:off x="5656713" y="3083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Arial"/>
                <a:ea typeface="微软雅黑"/>
              </a:rPr>
              <a:t>——f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lip()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783441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51" y="428349"/>
            <a:ext cx="11350486" cy="72546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74022" y="69450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Arial"/>
                <a:ea typeface="微软雅黑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禁手位置的储存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setbanned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4C432C-7C15-4523-B33D-B101633DACA0}"/>
              </a:ext>
            </a:extLst>
          </p:cNvPr>
          <p:cNvSpPr txBox="1"/>
          <p:nvPr/>
        </p:nvSpPr>
        <p:spPr>
          <a:xfrm>
            <a:off x="1658985" y="1594083"/>
            <a:ext cx="859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   由于禁手位置仅持续一个回合，故不需要专门地</a:t>
            </a:r>
            <a:r>
              <a:rPr lang="en-US" altLang="zh-CN" sz="2400" dirty="0">
                <a:solidFill>
                  <a:schemeClr val="bg1"/>
                </a:solidFill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</a:rPr>
              <a:t>设置</a:t>
            </a:r>
            <a:r>
              <a:rPr lang="en-US" altLang="zh-CN" sz="2400" dirty="0">
                <a:solidFill>
                  <a:schemeClr val="bg1"/>
                </a:solidFill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</a:rPr>
              <a:t>和解除禁手。程序所要做的，仅仅是在某一方走子时，把相应的禁手位置纳入不可落子的范围之内。相应的禁手位置判断如下：利用</a:t>
            </a:r>
            <a:r>
              <a:rPr lang="en-US" altLang="zh-CN" sz="2400" dirty="0">
                <a:solidFill>
                  <a:schemeClr val="bg1"/>
                </a:solidFill>
              </a:rPr>
              <a:t>handlemessage()</a:t>
            </a:r>
            <a:r>
              <a:rPr lang="zh-CN" altLang="en-US" sz="2400" dirty="0">
                <a:solidFill>
                  <a:schemeClr val="bg1"/>
                </a:solidFill>
              </a:rPr>
              <a:t>函数判断某方在本轮的走子位置，然后把这个位置的前后左右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个位置中</a:t>
            </a:r>
            <a:r>
              <a:rPr lang="zh-CN" altLang="en-US" sz="2400" dirty="0">
                <a:solidFill>
                  <a:srgbClr val="FF0000"/>
                </a:solidFill>
              </a:rPr>
              <a:t>无子的位置</a:t>
            </a:r>
            <a:r>
              <a:rPr lang="zh-CN" altLang="en-US" sz="2400" dirty="0">
                <a:solidFill>
                  <a:schemeClr val="bg1"/>
                </a:solidFill>
              </a:rPr>
              <a:t>存到</a:t>
            </a:r>
            <a:r>
              <a:rPr lang="en-US" altLang="zh-CN" sz="2400" dirty="0" err="1">
                <a:solidFill>
                  <a:schemeClr val="bg1"/>
                </a:solidFill>
              </a:rPr>
              <a:t>bannedloc</a:t>
            </a:r>
            <a:r>
              <a:rPr lang="zh-CN" altLang="en-US" sz="2400" dirty="0">
                <a:solidFill>
                  <a:schemeClr val="bg1"/>
                </a:solidFill>
              </a:rPr>
              <a:t>数组里。在己方程序寻找最佳落子点时，不可落子的位置会包括</a:t>
            </a:r>
            <a:r>
              <a:rPr lang="en-US" altLang="zh-CN" sz="2400" dirty="0" err="1">
                <a:solidFill>
                  <a:schemeClr val="bg1"/>
                </a:solidFill>
              </a:rPr>
              <a:t>bannedloc</a:t>
            </a:r>
            <a:r>
              <a:rPr lang="zh-CN" altLang="en-US" sz="2400" dirty="0">
                <a:solidFill>
                  <a:schemeClr val="bg1"/>
                </a:solidFill>
              </a:rPr>
              <a:t>数组里的位置。</a:t>
            </a:r>
          </a:p>
        </p:txBody>
      </p:sp>
    </p:spTree>
    <p:extLst>
      <p:ext uri="{BB962C8B-B14F-4D97-AF65-F5344CB8AC3E}">
        <p14:creationId xmlns:p14="http://schemas.microsoft.com/office/powerpoint/2010/main" val="371753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425" y="428349"/>
            <a:ext cx="11350486" cy="72546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72495" y="26904"/>
            <a:ext cx="31021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可落子的位置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4C432C-7C15-4523-B33D-B101633DACA0}"/>
              </a:ext>
            </a:extLst>
          </p:cNvPr>
          <p:cNvSpPr txBox="1"/>
          <p:nvPr/>
        </p:nvSpPr>
        <p:spPr>
          <a:xfrm>
            <a:off x="1798133" y="1792865"/>
            <a:ext cx="8595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   依次遍历</a:t>
            </a:r>
            <a:r>
              <a:rPr lang="en-US" altLang="zh-CN" sz="2400" dirty="0">
                <a:solidFill>
                  <a:schemeClr val="bg1"/>
                </a:solidFill>
              </a:rPr>
              <a:t>64</a:t>
            </a:r>
            <a:r>
              <a:rPr lang="zh-CN" altLang="en-US" sz="2400" dirty="0">
                <a:solidFill>
                  <a:schemeClr val="bg1"/>
                </a:solidFill>
              </a:rPr>
              <a:t>个格：对每个格，先判断其上是否有棋子，若有则跳到下一个，若无则判断是否是禁手位置，若非则依次判断其周围</a:t>
            </a:r>
            <a:r>
              <a:rPr lang="en-US" altLang="zh-CN" sz="2400" dirty="0">
                <a:solidFill>
                  <a:schemeClr val="bg1"/>
                </a:solidFill>
              </a:rPr>
              <a:t>8</a:t>
            </a:r>
            <a:r>
              <a:rPr lang="zh-CN" altLang="en-US" sz="2400" dirty="0">
                <a:solidFill>
                  <a:schemeClr val="bg1"/>
                </a:solidFill>
              </a:rPr>
              <a:t>个位置（分别对应</a:t>
            </a:r>
            <a:r>
              <a:rPr lang="en-US" altLang="zh-CN" sz="2400" dirty="0">
                <a:solidFill>
                  <a:schemeClr val="bg1"/>
                </a:solidFill>
              </a:rPr>
              <a:t>8</a:t>
            </a:r>
            <a:r>
              <a:rPr lang="zh-CN" altLang="en-US" sz="2400" dirty="0">
                <a:solidFill>
                  <a:schemeClr val="bg1"/>
                </a:solidFill>
              </a:rPr>
              <a:t>个遍历方向）是否有棋子存在，若有则沿该方向遍历，若满足落子条件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可以使对方的棋子翻转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则将该位置添入</a:t>
            </a:r>
            <a:r>
              <a:rPr lang="en-US" altLang="zh-CN" sz="2400" dirty="0" err="1">
                <a:solidFill>
                  <a:schemeClr val="bg1"/>
                </a:solidFill>
              </a:rPr>
              <a:t>yesloc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4330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425" y="428349"/>
            <a:ext cx="11350486" cy="72546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70978" y="0"/>
            <a:ext cx="638508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Arial"/>
                <a:ea typeface="微软雅黑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</a:t>
            </a:r>
            <a:r>
              <a:rPr lang="zh-CN" altLang="en-US" sz="3200" b="1" dirty="0">
                <a:solidFill>
                  <a:schemeClr val="accent1"/>
                </a:solidFill>
                <a:latin typeface="Arial"/>
                <a:ea typeface="微软雅黑"/>
              </a:rPr>
              <a:t>最佳的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落子位置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博弈树方法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4C432C-7C15-4523-B33D-B101633DACA0}"/>
              </a:ext>
            </a:extLst>
          </p:cNvPr>
          <p:cNvSpPr txBox="1"/>
          <p:nvPr/>
        </p:nvSpPr>
        <p:spPr>
          <a:xfrm>
            <a:off x="1724806" y="1630739"/>
            <a:ext cx="8542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</a:rPr>
              <a:t>       使用极大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极小算法和</a:t>
            </a:r>
            <a:r>
              <a:rPr lang="en-US" altLang="zh-CN" sz="2000" dirty="0">
                <a:solidFill>
                  <a:schemeClr val="bg1"/>
                </a:solidFill>
              </a:rPr>
              <a:t>alpha-beta</a:t>
            </a:r>
            <a:r>
              <a:rPr lang="zh-CN" altLang="en-US" sz="2000" dirty="0">
                <a:solidFill>
                  <a:schemeClr val="bg1"/>
                </a:solidFill>
              </a:rPr>
              <a:t>剪枝算法对各个节点进行价值评估，评估函数如下：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FF0000"/>
                </a:solidFill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F =  a *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行动力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+ b *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位置权重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+ c * 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己方棋子总数</a:t>
            </a:r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just"/>
            <a:endParaRPr lang="en-US" altLang="zh-CN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行动力</a:t>
            </a:r>
            <a:r>
              <a:rPr lang="zh-CN" altLang="en-US" sz="2000" dirty="0">
                <a:solidFill>
                  <a:schemeClr val="bg1"/>
                </a:solidFill>
              </a:rPr>
              <a:t>：当前局面上己方可以落子的格子的数量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位置权重</a:t>
            </a:r>
            <a:r>
              <a:rPr lang="zh-CN" altLang="en-US" sz="2000" dirty="0">
                <a:solidFill>
                  <a:schemeClr val="bg1"/>
                </a:solidFill>
              </a:rPr>
              <a:t>：所评估的位置的重要程度。注意，本函数中的“位置权重”指己方在棋盘上的所有棋子所在的格子的位置权重的总和。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31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425" y="428349"/>
            <a:ext cx="11350486" cy="72546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67311" y="26904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Arial"/>
                <a:ea typeface="微软雅黑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 </a:t>
            </a:r>
            <a:r>
              <a:rPr lang="zh-CN" altLang="en-US" sz="3200" b="1" dirty="0">
                <a:solidFill>
                  <a:schemeClr val="accent1"/>
                </a:solidFill>
                <a:latin typeface="Arial"/>
                <a:ea typeface="微软雅黑"/>
              </a:rPr>
              <a:t>最佳的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落子位置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4C432C-7C15-4523-B33D-B101633DACA0}"/>
              </a:ext>
            </a:extLst>
          </p:cNvPr>
          <p:cNvSpPr txBox="1"/>
          <p:nvPr/>
        </p:nvSpPr>
        <p:spPr>
          <a:xfrm>
            <a:off x="1727327" y="3072508"/>
            <a:ext cx="87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估值之后，利用</a:t>
            </a:r>
            <a:r>
              <a:rPr lang="en-US" altLang="zh-CN" sz="2400" dirty="0">
                <a:solidFill>
                  <a:schemeClr val="bg1"/>
                </a:solidFill>
              </a:rPr>
              <a:t>alpha-beta</a:t>
            </a:r>
            <a:r>
              <a:rPr lang="zh-CN" altLang="en-US" sz="2400" dirty="0">
                <a:solidFill>
                  <a:schemeClr val="bg1"/>
                </a:solidFill>
              </a:rPr>
              <a:t>剪枝算法把部分枝“剪去”，以实现查找的高效性。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A5C818-2A55-4401-B9EF-04B02D06BCE4}"/>
              </a:ext>
            </a:extLst>
          </p:cNvPr>
          <p:cNvSpPr txBox="1"/>
          <p:nvPr/>
        </p:nvSpPr>
        <p:spPr>
          <a:xfrm>
            <a:off x="2170806" y="1334262"/>
            <a:ext cx="735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两路算法：开、中局；终局：在这两种局面中，博弈树搜索的层数会有所不同，评估函数中各个因子的权重也不同：前</a:t>
            </a:r>
            <a:r>
              <a:rPr lang="en-US" altLang="zh-CN" sz="2000" dirty="0">
                <a:solidFill>
                  <a:schemeClr val="bg1"/>
                </a:solidFill>
              </a:rPr>
              <a:t>50</a:t>
            </a:r>
            <a:r>
              <a:rPr lang="zh-CN" altLang="en-US" sz="2000" dirty="0">
                <a:solidFill>
                  <a:schemeClr val="bg1"/>
                </a:solidFill>
              </a:rPr>
              <a:t>步棋中，搜索层数为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；超过</a:t>
            </a:r>
            <a:r>
              <a:rPr lang="en-US" altLang="zh-CN" sz="2000" dirty="0">
                <a:solidFill>
                  <a:schemeClr val="bg1"/>
                </a:solidFill>
              </a:rPr>
              <a:t>50</a:t>
            </a:r>
            <a:r>
              <a:rPr lang="zh-CN" altLang="en-US" sz="2000" dirty="0">
                <a:solidFill>
                  <a:schemeClr val="bg1"/>
                </a:solidFill>
              </a:rPr>
              <a:t>步棋之后，搜索层数为</a:t>
            </a:r>
            <a:r>
              <a:rPr lang="en-US" altLang="zh-CN" sz="2000" dirty="0">
                <a:solidFill>
                  <a:schemeClr val="bg1"/>
                </a:solidFill>
              </a:rPr>
              <a:t>12</a:t>
            </a:r>
            <a:r>
              <a:rPr lang="zh-CN" altLang="en-US" sz="2000" dirty="0">
                <a:solidFill>
                  <a:schemeClr val="bg1"/>
                </a:solidFill>
              </a:rPr>
              <a:t>。同时，</a:t>
            </a:r>
          </a:p>
        </p:txBody>
      </p:sp>
    </p:spTree>
    <p:extLst>
      <p:ext uri="{BB962C8B-B14F-4D97-AF65-F5344CB8AC3E}">
        <p14:creationId xmlns:p14="http://schemas.microsoft.com/office/powerpoint/2010/main" val="2876994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B581A-A475-48ED-8242-1B347D850A41}"/>
              </a:ext>
            </a:extLst>
          </p:cNvPr>
          <p:cNvSpPr txBox="1"/>
          <p:nvPr/>
        </p:nvSpPr>
        <p:spPr>
          <a:xfrm>
            <a:off x="1272209" y="248479"/>
            <a:ext cx="1006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最终实现效果：与助教提供的随机落子算法对弈</a:t>
            </a:r>
            <a:r>
              <a:rPr lang="en-US" altLang="zh-CN" sz="2800" dirty="0"/>
              <a:t>10</a:t>
            </a:r>
            <a:r>
              <a:rPr lang="zh-CN" altLang="en-US" sz="2800" dirty="0"/>
              <a:t>局后的比分：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3AAA6D-EA46-4337-AA7E-48EA2BE4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2" y="2620377"/>
            <a:ext cx="6428361" cy="40885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6DB68A-5D72-4E31-8BD6-C1D6488A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92" y="1188641"/>
            <a:ext cx="6094950" cy="2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691" y="0"/>
            <a:ext cx="620930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4908" y="29595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感谢查看</a:t>
            </a:r>
          </a:p>
        </p:txBody>
      </p:sp>
    </p:spTree>
    <p:extLst>
      <p:ext uri="{BB962C8B-B14F-4D97-AF65-F5344CB8AC3E}">
        <p14:creationId xmlns:p14="http://schemas.microsoft.com/office/powerpoint/2010/main" val="146850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925844" cy="685799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476952" y="1760489"/>
            <a:ext cx="4268564" cy="707886"/>
            <a:chOff x="6629352" y="1760489"/>
            <a:chExt cx="4268564" cy="707886"/>
          </a:xfrm>
        </p:grpSpPr>
        <p:sp>
          <p:nvSpPr>
            <p:cNvPr id="8" name="文本框 7"/>
            <p:cNvSpPr txBox="1"/>
            <p:nvPr/>
          </p:nvSpPr>
          <p:spPr>
            <a:xfrm>
              <a:off x="7481596" y="1850570"/>
              <a:ext cx="3416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模块和核心函数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29352" y="1760489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01.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76952" y="2767253"/>
            <a:ext cx="2473201" cy="707886"/>
            <a:chOff x="6629352" y="2767253"/>
            <a:chExt cx="2473201" cy="707886"/>
          </a:xfrm>
        </p:grpSpPr>
        <p:sp>
          <p:nvSpPr>
            <p:cNvPr id="13" name="文本框 12"/>
            <p:cNvSpPr txBox="1"/>
            <p:nvPr/>
          </p:nvSpPr>
          <p:spPr>
            <a:xfrm>
              <a:off x="7481596" y="285958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数据结构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9352" y="2767253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02.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76952" y="3774017"/>
            <a:ext cx="2477777" cy="707886"/>
            <a:chOff x="6629352" y="3774017"/>
            <a:chExt cx="2477777" cy="707886"/>
          </a:xfrm>
        </p:grpSpPr>
        <p:sp>
          <p:nvSpPr>
            <p:cNvPr id="18" name="文本框 17"/>
            <p:cNvSpPr txBox="1"/>
            <p:nvPr/>
          </p:nvSpPr>
          <p:spPr>
            <a:xfrm>
              <a:off x="7486172" y="38663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核心算法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29352" y="3774017"/>
              <a:ext cx="8980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dirty="0">
                  <a:solidFill>
                    <a:schemeClr val="bg1">
                      <a:lumMod val="65000"/>
                    </a:schemeClr>
                  </a:solidFill>
                </a:rPr>
                <a:t>03.</a:t>
              </a:r>
              <a:endParaRPr lang="zh-CN" altLang="en-US" sz="4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790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259458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509659" y="1636938"/>
            <a:ext cx="889000" cy="889000"/>
            <a:chOff x="10275888" y="1968952"/>
            <a:chExt cx="889000" cy="889000"/>
          </a:xfrm>
        </p:grpSpPr>
        <p:sp>
          <p:nvSpPr>
            <p:cNvPr id="4" name="椭圆 3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405502" y="275778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模块和核心函数</a:t>
            </a:r>
          </a:p>
        </p:txBody>
      </p:sp>
    </p:spTree>
    <p:extLst>
      <p:ext uri="{BB962C8B-B14F-4D97-AF65-F5344CB8AC3E}">
        <p14:creationId xmlns:p14="http://schemas.microsoft.com/office/powerpoint/2010/main" val="300150779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321762" y="32146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模块的划分：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C7B85C-F1A9-49BC-98EC-31AC3725A9A4}"/>
              </a:ext>
            </a:extLst>
          </p:cNvPr>
          <p:cNvSpPr txBox="1"/>
          <p:nvPr/>
        </p:nvSpPr>
        <p:spPr>
          <a:xfrm>
            <a:off x="1321762" y="1074440"/>
            <a:ext cx="1013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Define.h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定义用户的认证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、用户的认证密码、服务器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7D0E4E-5281-4A9D-A329-D47730636748}"/>
              </a:ext>
            </a:extLst>
          </p:cNvPr>
          <p:cNvSpPr txBox="1"/>
          <p:nvPr/>
        </p:nvSpPr>
        <p:spPr>
          <a:xfrm>
            <a:off x="1321762" y="3477623"/>
            <a:ext cx="10356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Reversi.cpp/h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实现整个游戏的主要逻辑。重要函数：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step()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observe()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用于观测服务器传输的信息，并修改全局棋盘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step()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实现每一步走棋策略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25D01-79FB-4A2B-A0BB-F650F5BE738E}"/>
              </a:ext>
            </a:extLst>
          </p:cNvPr>
          <p:cNvSpPr txBox="1"/>
          <p:nvPr/>
        </p:nvSpPr>
        <p:spPr>
          <a:xfrm>
            <a:off x="1321762" y="2331684"/>
            <a:ext cx="730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ClientSocket.cpp/h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实现与服务器通信的逻辑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0ACE7C7-DBF7-41C0-9B25-1B068031416D}"/>
              </a:ext>
            </a:extLst>
          </p:cNvPr>
          <p:cNvSpPr txBox="1"/>
          <p:nvPr/>
        </p:nvSpPr>
        <p:spPr>
          <a:xfrm>
            <a:off x="1321762" y="5362226"/>
            <a:ext cx="372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201B41-784C-459D-B68F-CA1366D6C34C}"/>
              </a:ext>
            </a:extLst>
          </p:cNvPr>
          <p:cNvSpPr txBox="1"/>
          <p:nvPr/>
        </p:nvSpPr>
        <p:spPr>
          <a:xfrm>
            <a:off x="2991535" y="1577982"/>
            <a:ext cx="642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被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ClientSocket.h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包含，用于使程序与服务器正常通信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A9386D-A77E-484D-8834-9C82698C475A}"/>
              </a:ext>
            </a:extLst>
          </p:cNvPr>
          <p:cNvSpPr txBox="1"/>
          <p:nvPr/>
        </p:nvSpPr>
        <p:spPr>
          <a:xfrm>
            <a:off x="2991535" y="2832691"/>
            <a:ext cx="730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已经被写好，可以直接起作用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5E7CEB8-6411-4043-B7FA-A11046F8F6A0}"/>
              </a:ext>
            </a:extLst>
          </p:cNvPr>
          <p:cNvSpPr txBox="1"/>
          <p:nvPr/>
        </p:nvSpPr>
        <p:spPr>
          <a:xfrm>
            <a:off x="3108021" y="5910535"/>
            <a:ext cx="372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主程序的运行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55C550-8FDF-4EE0-A367-88EE5A131468}"/>
              </a:ext>
            </a:extLst>
          </p:cNvPr>
          <p:cNvSpPr txBox="1"/>
          <p:nvPr/>
        </p:nvSpPr>
        <p:spPr>
          <a:xfrm>
            <a:off x="2356823" y="4599608"/>
            <a:ext cx="840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全部的功能：处理服务器传到本地的信息；实现走子；判断禁手位置；保存棋局快照；将相应的信息传给服务器；判断棋局的终结等，都在这个模块里实现</a:t>
            </a:r>
          </a:p>
        </p:txBody>
      </p:sp>
    </p:spTree>
    <p:extLst>
      <p:ext uri="{BB962C8B-B14F-4D97-AF65-F5344CB8AC3E}">
        <p14:creationId xmlns:p14="http://schemas.microsoft.com/office/powerpoint/2010/main" val="23130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517008" y="1872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核心函数：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C7B85C-F1A9-49BC-98EC-31AC3725A9A4}"/>
              </a:ext>
            </a:extLst>
          </p:cNvPr>
          <p:cNvSpPr txBox="1"/>
          <p:nvPr/>
        </p:nvSpPr>
        <p:spPr>
          <a:xfrm>
            <a:off x="1174184" y="1009689"/>
            <a:ext cx="698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authorize()</a:t>
            </a:r>
            <a:r>
              <a:rPr lang="zh-CN" altLang="en-US" dirty="0"/>
              <a:t>：认证</a:t>
            </a:r>
            <a:r>
              <a:rPr lang="en-US" altLang="zh-CN" dirty="0"/>
              <a:t>ID</a:t>
            </a:r>
            <a:r>
              <a:rPr lang="zh-CN" altLang="en-US" dirty="0"/>
              <a:t>和密码。若不对应则登录失败，无法进行游戏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7D0E4E-5281-4A9D-A329-D47730636748}"/>
              </a:ext>
            </a:extLst>
          </p:cNvPr>
          <p:cNvSpPr txBox="1"/>
          <p:nvPr/>
        </p:nvSpPr>
        <p:spPr>
          <a:xfrm>
            <a:off x="1174184" y="2000275"/>
            <a:ext cx="767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roundStart</a:t>
            </a:r>
            <a:r>
              <a:rPr lang="en-US" altLang="zh-CN" dirty="0">
                <a:solidFill>
                  <a:srgbClr val="FF0000"/>
                </a:solidFill>
              </a:rPr>
              <a:t>() / </a:t>
            </a:r>
            <a:r>
              <a:rPr lang="en-US" altLang="zh-CN" dirty="0" err="1">
                <a:solidFill>
                  <a:srgbClr val="FF0000"/>
                </a:solidFill>
              </a:rPr>
              <a:t>roundOver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：回合开始</a:t>
            </a:r>
            <a:r>
              <a:rPr lang="en-US" altLang="zh-CN" dirty="0"/>
              <a:t>/</a:t>
            </a:r>
            <a:r>
              <a:rPr lang="zh-CN" altLang="en-US" dirty="0"/>
              <a:t>回合结束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880F9-A3C0-4C0D-B7E7-6E520F2B8C70}"/>
              </a:ext>
            </a:extLst>
          </p:cNvPr>
          <p:cNvSpPr txBox="1"/>
          <p:nvPr/>
        </p:nvSpPr>
        <p:spPr>
          <a:xfrm>
            <a:off x="1174184" y="3339410"/>
            <a:ext cx="85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observe()</a:t>
            </a:r>
            <a:r>
              <a:rPr lang="zh-CN" altLang="en-US" dirty="0"/>
              <a:t>：实现棋局变化的观测，并根据服务器返回结果更新棋局或报告相应错误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25D01-79FB-4A2B-A0BB-F650F5BE738E}"/>
              </a:ext>
            </a:extLst>
          </p:cNvPr>
          <p:cNvSpPr txBox="1"/>
          <p:nvPr/>
        </p:nvSpPr>
        <p:spPr>
          <a:xfrm>
            <a:off x="1174184" y="1502371"/>
            <a:ext cx="730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gameStart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／</a:t>
            </a:r>
            <a:r>
              <a:rPr lang="en-US" altLang="zh-CN" dirty="0" err="1">
                <a:solidFill>
                  <a:srgbClr val="FF0000"/>
                </a:solidFill>
              </a:rPr>
              <a:t>gameOver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：开始游戏</a:t>
            </a:r>
            <a:r>
              <a:rPr lang="en-US" altLang="zh-CN" dirty="0"/>
              <a:t>/</a:t>
            </a:r>
            <a:r>
              <a:rPr lang="zh-CN" altLang="en-US" dirty="0"/>
              <a:t>游戏结束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8695A9-CD14-4772-9D57-0E99545CAE19}"/>
              </a:ext>
            </a:extLst>
          </p:cNvPr>
          <p:cNvSpPr txBox="1"/>
          <p:nvPr/>
        </p:nvSpPr>
        <p:spPr>
          <a:xfrm>
            <a:off x="1174184" y="4722941"/>
            <a:ext cx="1081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handleMessage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：处理收到的棋子信息以实现对方的落子在己方的棋盘上实现走子；储存当前回合的禁手位置。参数：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row, int col, int color(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根据轮次判断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D3BA50-11AC-44FB-9C10-EF07915756C4}"/>
              </a:ext>
            </a:extLst>
          </p:cNvPr>
          <p:cNvSpPr txBox="1"/>
          <p:nvPr/>
        </p:nvSpPr>
        <p:spPr>
          <a:xfrm>
            <a:off x="1174184" y="3975152"/>
            <a:ext cx="893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generateOneStepMessage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：在棋盘</a:t>
            </a:r>
            <a:r>
              <a:rPr lang="en-US" altLang="zh-CN" dirty="0"/>
              <a:t>row</a:t>
            </a:r>
            <a:r>
              <a:rPr lang="zh-CN" altLang="en-US" dirty="0"/>
              <a:t>行</a:t>
            </a:r>
            <a:r>
              <a:rPr lang="en-US" altLang="zh-CN" dirty="0"/>
              <a:t>col</a:t>
            </a:r>
            <a:r>
              <a:rPr lang="zh-CN" altLang="en-US" dirty="0"/>
              <a:t>列落子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0ACE7C7-DBF7-41C0-9B25-1B068031416D}"/>
              </a:ext>
            </a:extLst>
          </p:cNvPr>
          <p:cNvSpPr txBox="1"/>
          <p:nvPr/>
        </p:nvSpPr>
        <p:spPr>
          <a:xfrm>
            <a:off x="1174184" y="2638871"/>
            <a:ext cx="90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oneRound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：每个回合主要逻辑。需要在该函数中根据</a:t>
            </a:r>
            <a:r>
              <a:rPr lang="en-US" altLang="zh-CN" dirty="0"/>
              <a:t>observe()</a:t>
            </a:r>
            <a:r>
              <a:rPr lang="zh-CN" altLang="en-US" dirty="0"/>
              <a:t>的返回码做相应的处理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CAB8CB-7C07-47F3-9083-391A5C43F330}"/>
              </a:ext>
            </a:extLst>
          </p:cNvPr>
          <p:cNvSpPr txBox="1"/>
          <p:nvPr/>
        </p:nvSpPr>
        <p:spPr>
          <a:xfrm>
            <a:off x="1174184" y="5563063"/>
            <a:ext cx="108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：用相应的算法给出每一步的具体的落子策略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063119-D0CB-4250-A0D9-48A8EA5D4B31}"/>
              </a:ext>
            </a:extLst>
          </p:cNvPr>
          <p:cNvSpPr txBox="1"/>
          <p:nvPr/>
        </p:nvSpPr>
        <p:spPr>
          <a:xfrm>
            <a:off x="1174184" y="6151727"/>
            <a:ext cx="108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saveChessBoard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：存储当前棋局信息，用于复盘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517008" y="1872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核心函数：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C7B85C-F1A9-49BC-98EC-31AC3725A9A4}"/>
              </a:ext>
            </a:extLst>
          </p:cNvPr>
          <p:cNvSpPr txBox="1"/>
          <p:nvPr/>
        </p:nvSpPr>
        <p:spPr>
          <a:xfrm>
            <a:off x="1546057" y="903446"/>
            <a:ext cx="698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flip()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翻转全局棋盘。被</a:t>
            </a:r>
            <a:r>
              <a:rPr lang="en-US" altLang="zh-CN" sz="2400" dirty="0" err="1">
                <a:solidFill>
                  <a:srgbClr val="FF0000"/>
                </a:solidFill>
              </a:rPr>
              <a:t>handleMessage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调用。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80AF7-E10E-4E56-BB25-B77055EEAB37}"/>
              </a:ext>
            </a:extLst>
          </p:cNvPr>
          <p:cNvSpPr txBox="1"/>
          <p:nvPr/>
        </p:nvSpPr>
        <p:spPr>
          <a:xfrm>
            <a:off x="1529652" y="4903226"/>
            <a:ext cx="876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handle()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处理某个棋盘的某个位置的落子。用于博弈树。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E399AD-C605-49DC-A9A1-6F8860D89F70}"/>
              </a:ext>
            </a:extLst>
          </p:cNvPr>
          <p:cNvSpPr txBox="1"/>
          <p:nvPr/>
        </p:nvSpPr>
        <p:spPr>
          <a:xfrm>
            <a:off x="1546057" y="1903391"/>
            <a:ext cx="764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setbanned</a:t>
            </a:r>
            <a:r>
              <a:rPr lang="en-US" altLang="zh-CN" sz="2400" dirty="0"/>
              <a:t>()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记录禁手位置。被</a:t>
            </a:r>
            <a:r>
              <a:rPr lang="en-US" altLang="zh-CN" sz="2400" dirty="0" err="1">
                <a:solidFill>
                  <a:srgbClr val="FF0000"/>
                </a:solidFill>
              </a:rPr>
              <a:t>handleMessage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调用。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A39614-526C-432F-B182-43E79B0270E4}"/>
              </a:ext>
            </a:extLst>
          </p:cNvPr>
          <p:cNvSpPr txBox="1"/>
          <p:nvPr/>
        </p:nvSpPr>
        <p:spPr>
          <a:xfrm>
            <a:off x="1546057" y="2903336"/>
            <a:ext cx="698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valid_loc</a:t>
            </a:r>
            <a:r>
              <a:rPr lang="en-US" altLang="zh-CN" sz="2400" dirty="0"/>
              <a:t>()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找出所有可下棋的位置。被</a:t>
            </a:r>
            <a:r>
              <a:rPr lang="en-US" altLang="zh-CN" sz="2400" dirty="0">
                <a:solidFill>
                  <a:srgbClr val="FF0000"/>
                </a:solidFill>
              </a:rPr>
              <a:t>step()</a:t>
            </a:r>
            <a:r>
              <a:rPr lang="zh-CN" altLang="en-US" sz="2400" dirty="0">
                <a:solidFill>
                  <a:srgbClr val="FF0000"/>
                </a:solidFill>
              </a:rPr>
              <a:t>调用。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2A25C1-9346-41AA-BAA9-C6E6A9858047}"/>
              </a:ext>
            </a:extLst>
          </p:cNvPr>
          <p:cNvSpPr txBox="1"/>
          <p:nvPr/>
        </p:nvSpPr>
        <p:spPr>
          <a:xfrm>
            <a:off x="1546057" y="3903281"/>
            <a:ext cx="698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valid_loc</a:t>
            </a:r>
            <a:r>
              <a:rPr lang="en-US" altLang="zh-CN" sz="2400" dirty="0"/>
              <a:t>()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找出所有可下棋的位置。被</a:t>
            </a:r>
            <a:r>
              <a:rPr lang="en-US" altLang="zh-CN" sz="2400" dirty="0">
                <a:solidFill>
                  <a:srgbClr val="FF0000"/>
                </a:solidFill>
              </a:rPr>
              <a:t>step()</a:t>
            </a:r>
            <a:r>
              <a:rPr lang="zh-CN" altLang="en-US" sz="2400" dirty="0">
                <a:solidFill>
                  <a:srgbClr val="FF0000"/>
                </a:solidFill>
              </a:rPr>
              <a:t>调用。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1F5B30-2F04-4EBE-9DDE-9FFBDDFD42B5}"/>
              </a:ext>
            </a:extLst>
          </p:cNvPr>
          <p:cNvSpPr txBox="1"/>
          <p:nvPr/>
        </p:nvSpPr>
        <p:spPr>
          <a:xfrm>
            <a:off x="1529652" y="5903171"/>
            <a:ext cx="913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evaluate()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对某个棋盘的局面的评估函数。用于博弈树。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259458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509659" y="1636938"/>
            <a:ext cx="889000" cy="889000"/>
            <a:chOff x="10275888" y="1968952"/>
            <a:chExt cx="889000" cy="889000"/>
          </a:xfrm>
        </p:grpSpPr>
        <p:sp>
          <p:nvSpPr>
            <p:cNvPr id="4" name="椭圆 3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405502" y="27577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192102014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AA170EB-0F6C-464A-BD59-9FD4FCE50905}"/>
              </a:ext>
            </a:extLst>
          </p:cNvPr>
          <p:cNvGrpSpPr/>
          <p:nvPr/>
        </p:nvGrpSpPr>
        <p:grpSpPr>
          <a:xfrm>
            <a:off x="466972" y="1753288"/>
            <a:ext cx="4822062" cy="2236330"/>
            <a:chOff x="743851" y="579604"/>
            <a:chExt cx="4822062" cy="2236330"/>
          </a:xfrm>
        </p:grpSpPr>
        <p:sp>
          <p:nvSpPr>
            <p:cNvPr id="69" name="等腰三角形 68"/>
            <p:cNvSpPr/>
            <p:nvPr/>
          </p:nvSpPr>
          <p:spPr>
            <a:xfrm rot="16200000" flipV="1">
              <a:off x="700177" y="733404"/>
              <a:ext cx="364522" cy="2771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DCB68A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21025" y="579604"/>
              <a:ext cx="35012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int chessboard[8][8]</a:t>
              </a:r>
              <a:endPara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759616-77A6-4EF6-A497-825C38284622}"/>
                </a:ext>
              </a:extLst>
            </p:cNvPr>
            <p:cNvSpPr txBox="1"/>
            <p:nvPr/>
          </p:nvSpPr>
          <p:spPr>
            <a:xfrm>
              <a:off x="882438" y="1466750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全局数组，用来存储游戏中的棋盘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5EA5EC-80AA-4626-90D7-66F468E17D1E}"/>
                </a:ext>
              </a:extLst>
            </p:cNvPr>
            <p:cNvSpPr txBox="1"/>
            <p:nvPr/>
          </p:nvSpPr>
          <p:spPr>
            <a:xfrm>
              <a:off x="882438" y="1800271"/>
              <a:ext cx="4683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游戏进行时，</a:t>
              </a: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调用</a:t>
              </a:r>
              <a:r>
                <a:rPr lang="en-US" altLang="zh-CN" sz="2000" dirty="0" err="1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saveChessBoard</a:t>
              </a:r>
              <a:r>
                <a: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()</a:t>
              </a: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来把目前棋盘的状态存到</a:t>
              </a:r>
              <a:r>
                <a: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txt</a:t>
              </a: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文件中，复盘时把文件中的数据读到</a:t>
              </a:r>
              <a:r>
                <a: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chessboard</a:t>
              </a: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里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C6DFB6-B73D-4E7F-B184-D46F101820A7}"/>
              </a:ext>
            </a:extLst>
          </p:cNvPr>
          <p:cNvGrpSpPr/>
          <p:nvPr/>
        </p:nvGrpSpPr>
        <p:grpSpPr>
          <a:xfrm>
            <a:off x="348348" y="4697504"/>
            <a:ext cx="5217565" cy="1177131"/>
            <a:chOff x="6411217" y="689729"/>
            <a:chExt cx="5217565" cy="1177131"/>
          </a:xfrm>
        </p:grpSpPr>
        <p:sp>
          <p:nvSpPr>
            <p:cNvPr id="70" name="等腰三角形 69"/>
            <p:cNvSpPr/>
            <p:nvPr/>
          </p:nvSpPr>
          <p:spPr>
            <a:xfrm rot="16200000" flipV="1">
              <a:off x="6486167" y="841996"/>
              <a:ext cx="364522" cy="2771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DCB68A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5E01C85-FD06-4DBD-BFA6-14599156687C}"/>
                </a:ext>
              </a:extLst>
            </p:cNvPr>
            <p:cNvSpPr txBox="1"/>
            <p:nvPr/>
          </p:nvSpPr>
          <p:spPr>
            <a:xfrm>
              <a:off x="6411217" y="689729"/>
              <a:ext cx="5217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  pair&lt;int, int&gt;  </a:t>
              </a:r>
              <a:r>
                <a:rPr kumimoji="0" lang="en-US" altLang="zh-CN" sz="32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bannedloc</a:t>
              </a:r>
              <a:r>
                <a:rPr kumimoji="0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[</a:t>
              </a:r>
              <a:r>
                <a:rPr lang="en-US" altLang="zh-CN" sz="32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]</a:t>
              </a:r>
              <a:endPara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D3BB4BA-8CB3-4CC6-AF3D-8B6DA4293F89}"/>
                </a:ext>
              </a:extLst>
            </p:cNvPr>
            <p:cNvSpPr txBox="1"/>
            <p:nvPr/>
          </p:nvSpPr>
          <p:spPr>
            <a:xfrm>
              <a:off x="7202566" y="1466750"/>
              <a:ext cx="23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储存禁手位置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67896C-0415-4684-820B-C0E48CD5AF36}"/>
              </a:ext>
            </a:extLst>
          </p:cNvPr>
          <p:cNvGrpSpPr/>
          <p:nvPr/>
        </p:nvGrpSpPr>
        <p:grpSpPr>
          <a:xfrm>
            <a:off x="6349208" y="1050888"/>
            <a:ext cx="4543411" cy="1164712"/>
            <a:chOff x="6043953" y="3833554"/>
            <a:chExt cx="4543411" cy="116471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A95F5A-E624-4F4B-8926-D9DDDAA5315D}"/>
                </a:ext>
              </a:extLst>
            </p:cNvPr>
            <p:cNvSpPr txBox="1"/>
            <p:nvPr/>
          </p:nvSpPr>
          <p:spPr>
            <a:xfrm>
              <a:off x="6292599" y="3833554"/>
              <a:ext cx="42947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pair&lt;int, int&gt; </a:t>
              </a:r>
              <a:r>
                <a:rPr lang="en-US" altLang="zh-CN" sz="3200" dirty="0" err="1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yesloc</a:t>
              </a:r>
              <a:r>
                <a:rPr lang="en-US" altLang="zh-CN" sz="32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[30]</a:t>
              </a:r>
              <a:endPara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85FDF18-3048-4ED6-ACCB-9724F2F8FA36}"/>
                </a:ext>
              </a:extLst>
            </p:cNvPr>
            <p:cNvSpPr txBox="1"/>
            <p:nvPr/>
          </p:nvSpPr>
          <p:spPr>
            <a:xfrm>
              <a:off x="7419566" y="4598156"/>
              <a:ext cx="23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储存可落子的位置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8FFAFDA9-DBC2-4511-97A4-C3D099D17BB8}"/>
                </a:ext>
              </a:extLst>
            </p:cNvPr>
            <p:cNvSpPr/>
            <p:nvPr/>
          </p:nvSpPr>
          <p:spPr>
            <a:xfrm rot="16200000" flipV="1">
              <a:off x="6000279" y="4019597"/>
              <a:ext cx="364522" cy="2771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DCB68A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F9550E-87C6-470A-866A-262737677026}"/>
              </a:ext>
            </a:extLst>
          </p:cNvPr>
          <p:cNvGrpSpPr/>
          <p:nvPr/>
        </p:nvGrpSpPr>
        <p:grpSpPr>
          <a:xfrm>
            <a:off x="6349208" y="3293004"/>
            <a:ext cx="3312355" cy="1404500"/>
            <a:chOff x="6043953" y="3828623"/>
            <a:chExt cx="3312355" cy="14045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6E59AAB-BA91-49FB-AD77-972E59174755}"/>
                </a:ext>
              </a:extLst>
            </p:cNvPr>
            <p:cNvSpPr txBox="1"/>
            <p:nvPr/>
          </p:nvSpPr>
          <p:spPr>
            <a:xfrm>
              <a:off x="6321127" y="3828623"/>
              <a:ext cx="27927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32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int weight[8][8]</a:t>
              </a:r>
              <a:endPara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DF22E5A-F3C3-48DA-AD29-12C312E380C5}"/>
                </a:ext>
              </a:extLst>
            </p:cNvPr>
            <p:cNvSpPr txBox="1"/>
            <p:nvPr/>
          </p:nvSpPr>
          <p:spPr>
            <a:xfrm>
              <a:off x="6292599" y="4525237"/>
              <a:ext cx="3063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defRPr/>
              </a:pPr>
              <a:r>
                <a:rPr lang="zh-CN" alt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位置权重表。棋盘上的每个位置对应一个位置权重。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4F10D15-2BC0-4883-B85F-49416107C3BE}"/>
                </a:ext>
              </a:extLst>
            </p:cNvPr>
            <p:cNvSpPr/>
            <p:nvPr/>
          </p:nvSpPr>
          <p:spPr>
            <a:xfrm rot="16200000" flipV="1">
              <a:off x="6000279" y="4019597"/>
              <a:ext cx="364522" cy="2771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DCB6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259458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509659" y="1636938"/>
            <a:ext cx="889000" cy="889000"/>
            <a:chOff x="10275888" y="1968952"/>
            <a:chExt cx="889000" cy="889000"/>
          </a:xfrm>
        </p:grpSpPr>
        <p:sp>
          <p:nvSpPr>
            <p:cNvPr id="4" name="椭圆 3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405502" y="27577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核心算法</a:t>
            </a:r>
          </a:p>
        </p:txBody>
      </p:sp>
    </p:spTree>
    <p:extLst>
      <p:ext uri="{BB962C8B-B14F-4D97-AF65-F5344CB8AC3E}">
        <p14:creationId xmlns:p14="http://schemas.microsoft.com/office/powerpoint/2010/main" val="213465311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7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E1126"/>
      </a:accent1>
      <a:accent2>
        <a:srgbClr val="CE1126"/>
      </a:accent2>
      <a:accent3>
        <a:srgbClr val="CE1126"/>
      </a:accent3>
      <a:accent4>
        <a:srgbClr val="CE1126"/>
      </a:accent4>
      <a:accent5>
        <a:srgbClr val="CE1126"/>
      </a:accent5>
      <a:accent6>
        <a:srgbClr val="CE1126"/>
      </a:accent6>
      <a:hlink>
        <a:srgbClr val="0085C3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1507</TotalTime>
  <Words>1162</Words>
  <Application>Microsoft Office PowerPoint</Application>
  <PresentationFormat>宽屏</PresentationFormat>
  <Paragraphs>86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红色多边形</dc:title>
  <dc:creator/>
  <cp:keywords>www.1ppt.com</cp:keywords>
  <dc:description>www.1ppt.com</dc:description>
  <cp:lastModifiedBy>徐 文风</cp:lastModifiedBy>
  <cp:revision>91</cp:revision>
  <dcterms:created xsi:type="dcterms:W3CDTF">2017-09-19T03:01:22Z</dcterms:created>
  <dcterms:modified xsi:type="dcterms:W3CDTF">2018-06-05T09:04:47Z</dcterms:modified>
</cp:coreProperties>
</file>