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5.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6.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7.xml" ContentType="application/vnd.openxmlformats-officedocument.presentationml.notesSlide+xml"/>
  <Override PartName="/ppt/tags/tag38.xml" ContentType="application/vnd.openxmlformats-officedocument.presentationml.tags+xml"/>
  <Override PartName="/ppt/notesSlides/notesSlide8.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9.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0.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11.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12.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13.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8" r:id="rId2"/>
    <p:sldId id="256" r:id="rId3"/>
    <p:sldId id="259" r:id="rId4"/>
    <p:sldId id="285" r:id="rId5"/>
    <p:sldId id="270" r:id="rId6"/>
    <p:sldId id="261" r:id="rId7"/>
    <p:sldId id="268" r:id="rId8"/>
    <p:sldId id="297" r:id="rId9"/>
    <p:sldId id="298" r:id="rId10"/>
    <p:sldId id="299"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296" r:id="rId29"/>
    <p:sldId id="263" r:id="rId30"/>
    <p:sldId id="284" r:id="rId31"/>
    <p:sldId id="260" r:id="rId32"/>
    <p:sldId id="264" r:id="rId33"/>
    <p:sldId id="265" r:id="rId34"/>
    <p:sldId id="294" r:id="rId3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CF62"/>
    <a:srgbClr val="FF7C80"/>
    <a:srgbClr val="FFFF66"/>
    <a:srgbClr val="3399FF"/>
    <a:srgbClr val="FC6D5C"/>
    <a:srgbClr val="66BFBD"/>
    <a:srgbClr val="FBC65C"/>
    <a:srgbClr val="FF5050"/>
    <a:srgbClr val="8BC066"/>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howGuides="1">
      <p:cViewPr varScale="1">
        <p:scale>
          <a:sx n="84" d="100"/>
          <a:sy n="84" d="100"/>
        </p:scale>
        <p:origin x="796" y="80"/>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A07E51-ED29-4F1B-9F4A-52C79B50D7D2}" type="datetimeFigureOut">
              <a:rPr lang="zh-CN" altLang="en-US" smtClean="0"/>
              <a:t>2018/5/13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9C6297-20A2-49B0-A95D-734083CE80BC}" type="slidenum">
              <a:rPr lang="zh-CN" altLang="en-US" smtClean="0"/>
              <a:t>‹#›</a:t>
            </a:fld>
            <a:endParaRPr lang="zh-CN" altLang="en-US"/>
          </a:p>
        </p:txBody>
      </p:sp>
    </p:spTree>
    <p:extLst>
      <p:ext uri="{BB962C8B-B14F-4D97-AF65-F5344CB8AC3E}">
        <p14:creationId xmlns:p14="http://schemas.microsoft.com/office/powerpoint/2010/main" val="3538213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a:t>
            </a:fld>
            <a:endParaRPr lang="zh-CN" altLang="en-US"/>
          </a:p>
        </p:txBody>
      </p:sp>
    </p:spTree>
    <p:extLst>
      <p:ext uri="{BB962C8B-B14F-4D97-AF65-F5344CB8AC3E}">
        <p14:creationId xmlns:p14="http://schemas.microsoft.com/office/powerpoint/2010/main" val="2653820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30</a:t>
            </a:fld>
            <a:endParaRPr lang="zh-CN" altLang="en-US"/>
          </a:p>
        </p:txBody>
      </p:sp>
    </p:spTree>
    <p:extLst>
      <p:ext uri="{BB962C8B-B14F-4D97-AF65-F5344CB8AC3E}">
        <p14:creationId xmlns:p14="http://schemas.microsoft.com/office/powerpoint/2010/main" val="1373730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31</a:t>
            </a:fld>
            <a:endParaRPr lang="zh-CN" altLang="en-US"/>
          </a:p>
        </p:txBody>
      </p:sp>
    </p:spTree>
    <p:extLst>
      <p:ext uri="{BB962C8B-B14F-4D97-AF65-F5344CB8AC3E}">
        <p14:creationId xmlns:p14="http://schemas.microsoft.com/office/powerpoint/2010/main" val="2295644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32</a:t>
            </a:fld>
            <a:endParaRPr lang="zh-CN" altLang="en-US"/>
          </a:p>
        </p:txBody>
      </p:sp>
    </p:spTree>
    <p:extLst>
      <p:ext uri="{BB962C8B-B14F-4D97-AF65-F5344CB8AC3E}">
        <p14:creationId xmlns:p14="http://schemas.microsoft.com/office/powerpoint/2010/main" val="3159234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33</a:t>
            </a:fld>
            <a:endParaRPr lang="zh-CN" altLang="en-US"/>
          </a:p>
        </p:txBody>
      </p:sp>
    </p:spTree>
    <p:extLst>
      <p:ext uri="{BB962C8B-B14F-4D97-AF65-F5344CB8AC3E}">
        <p14:creationId xmlns:p14="http://schemas.microsoft.com/office/powerpoint/2010/main" val="1878934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34</a:t>
            </a:fld>
            <a:endParaRPr lang="zh-CN" altLang="en-US"/>
          </a:p>
        </p:txBody>
      </p:sp>
    </p:spTree>
    <p:extLst>
      <p:ext uri="{BB962C8B-B14F-4D97-AF65-F5344CB8AC3E}">
        <p14:creationId xmlns:p14="http://schemas.microsoft.com/office/powerpoint/2010/main" val="2660112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a:t>
            </a:fld>
            <a:endParaRPr lang="zh-CN" altLang="en-US"/>
          </a:p>
        </p:txBody>
      </p:sp>
    </p:spTree>
    <p:extLst>
      <p:ext uri="{BB962C8B-B14F-4D97-AF65-F5344CB8AC3E}">
        <p14:creationId xmlns:p14="http://schemas.microsoft.com/office/powerpoint/2010/main" val="759995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3</a:t>
            </a:fld>
            <a:endParaRPr lang="zh-CN" altLang="en-US"/>
          </a:p>
        </p:txBody>
      </p:sp>
    </p:spTree>
    <p:extLst>
      <p:ext uri="{BB962C8B-B14F-4D97-AF65-F5344CB8AC3E}">
        <p14:creationId xmlns:p14="http://schemas.microsoft.com/office/powerpoint/2010/main" val="2966164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4</a:t>
            </a:fld>
            <a:endParaRPr lang="zh-CN" altLang="en-US"/>
          </a:p>
        </p:txBody>
      </p:sp>
    </p:spTree>
    <p:extLst>
      <p:ext uri="{BB962C8B-B14F-4D97-AF65-F5344CB8AC3E}">
        <p14:creationId xmlns:p14="http://schemas.microsoft.com/office/powerpoint/2010/main" val="4150723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5</a:t>
            </a:fld>
            <a:endParaRPr lang="zh-CN" altLang="en-US"/>
          </a:p>
        </p:txBody>
      </p:sp>
    </p:spTree>
    <p:extLst>
      <p:ext uri="{BB962C8B-B14F-4D97-AF65-F5344CB8AC3E}">
        <p14:creationId xmlns:p14="http://schemas.microsoft.com/office/powerpoint/2010/main" val="3099618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6</a:t>
            </a:fld>
            <a:endParaRPr lang="zh-CN" altLang="en-US"/>
          </a:p>
        </p:txBody>
      </p:sp>
    </p:spTree>
    <p:extLst>
      <p:ext uri="{BB962C8B-B14F-4D97-AF65-F5344CB8AC3E}">
        <p14:creationId xmlns:p14="http://schemas.microsoft.com/office/powerpoint/2010/main" val="3963600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7</a:t>
            </a:fld>
            <a:endParaRPr lang="zh-CN" altLang="en-US"/>
          </a:p>
        </p:txBody>
      </p:sp>
    </p:spTree>
    <p:extLst>
      <p:ext uri="{BB962C8B-B14F-4D97-AF65-F5344CB8AC3E}">
        <p14:creationId xmlns:p14="http://schemas.microsoft.com/office/powerpoint/2010/main" val="3574549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9C6297-20A2-49B0-A95D-734083CE80B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40801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29</a:t>
            </a:fld>
            <a:endParaRPr lang="zh-CN" altLang="en-US"/>
          </a:p>
        </p:txBody>
      </p:sp>
    </p:spTree>
    <p:extLst>
      <p:ext uri="{BB962C8B-B14F-4D97-AF65-F5344CB8AC3E}">
        <p14:creationId xmlns:p14="http://schemas.microsoft.com/office/powerpoint/2010/main" val="736568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4C541AE-41DC-4328-9C92-4713EB774D8B}" type="datetimeFigureOut">
              <a:rPr lang="zh-CN" altLang="en-US" smtClean="0"/>
              <a:t>2018/5/13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2427817807"/>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4C541AE-41DC-4328-9C92-4713EB774D8B}" type="datetimeFigureOut">
              <a:rPr lang="zh-CN" altLang="en-US" smtClean="0"/>
              <a:t>2018/5/13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3386529583"/>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4C541AE-41DC-4328-9C92-4713EB774D8B}" type="datetimeFigureOut">
              <a:rPr lang="zh-CN" altLang="en-US" smtClean="0"/>
              <a:t>2018/5/13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127539103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4C541AE-41DC-4328-9C92-4713EB774D8B}" type="datetimeFigureOut">
              <a:rPr lang="zh-CN" altLang="en-US" smtClean="0"/>
              <a:t>2018/5/13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1202057455"/>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4C541AE-41DC-4328-9C92-4713EB774D8B}" type="datetimeFigureOut">
              <a:rPr lang="zh-CN" altLang="en-US" smtClean="0"/>
              <a:t>2018/5/13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242718893"/>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4C541AE-41DC-4328-9C92-4713EB774D8B}" type="datetimeFigureOut">
              <a:rPr lang="zh-CN" altLang="en-US" smtClean="0"/>
              <a:t>2018/5/13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3133243777"/>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4C541AE-41DC-4328-9C92-4713EB774D8B}" type="datetimeFigureOut">
              <a:rPr lang="zh-CN" altLang="en-US" smtClean="0"/>
              <a:t>2018/5/13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628688410"/>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4C541AE-41DC-4328-9C92-4713EB774D8B}" type="datetimeFigureOut">
              <a:rPr lang="zh-CN" altLang="en-US" smtClean="0"/>
              <a:t>2018/5/13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822469043"/>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4C541AE-41DC-4328-9C92-4713EB774D8B}" type="datetimeFigureOut">
              <a:rPr lang="zh-CN" altLang="en-US" smtClean="0"/>
              <a:t>2018/5/13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2200862799"/>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4C541AE-41DC-4328-9C92-4713EB774D8B}" type="datetimeFigureOut">
              <a:rPr lang="zh-CN" altLang="en-US" smtClean="0"/>
              <a:t>2018/5/13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899803514"/>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4C541AE-41DC-4328-9C92-4713EB774D8B}" type="datetimeFigureOut">
              <a:rPr lang="zh-CN" altLang="en-US" smtClean="0"/>
              <a:t>2018/5/13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86173604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4C541AE-41DC-4328-9C92-4713EB774D8B}" type="datetimeFigureOut">
              <a:rPr lang="zh-CN" altLang="en-US" smtClean="0"/>
              <a:t>2018/5/13</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200013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notesSlide" Target="../notesSlides/notesSlide1.xml"/><Relationship Id="rId5" Type="http://schemas.openxmlformats.org/officeDocument/2006/relationships/tags" Target="../tags/tag5.xml"/><Relationship Id="rId10" Type="http://schemas.openxmlformats.org/officeDocument/2006/relationships/slideLayout" Target="../slideLayouts/slideLayout1.xml"/><Relationship Id="rId4" Type="http://schemas.openxmlformats.org/officeDocument/2006/relationships/tags" Target="../tags/tag4.xml"/><Relationship Id="rId9" Type="http://schemas.openxmlformats.org/officeDocument/2006/relationships/tags" Target="../tags/tag9.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17.xml"/><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notesSlide" Target="../notesSlides/notesSlide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slideLayout" Target="../slideLayouts/slideLayout1.xml"/><Relationship Id="rId5" Type="http://schemas.openxmlformats.org/officeDocument/2006/relationships/tags" Target="../tags/tag14.xml"/><Relationship Id="rId10" Type="http://schemas.openxmlformats.org/officeDocument/2006/relationships/tags" Target="../tags/tag19.xml"/><Relationship Id="rId4" Type="http://schemas.openxmlformats.org/officeDocument/2006/relationships/tags" Target="../tags/tag13.xml"/><Relationship Id="rId9" Type="http://schemas.openxmlformats.org/officeDocument/2006/relationships/tags" Target="../tags/tag18.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38.xml"/></Relationships>
</file>

<file path=ppt/slides/_rels/slide29.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notesSlide" Target="../notesSlides/notesSlide9.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slideLayout" Target="../slideLayouts/slideLayout1.xml"/><Relationship Id="rId5" Type="http://schemas.openxmlformats.org/officeDocument/2006/relationships/tags" Target="../tags/tag43.xml"/><Relationship Id="rId4" Type="http://schemas.openxmlformats.org/officeDocument/2006/relationships/tags" Target="../tags/tag42.xml"/></Relationships>
</file>

<file path=ppt/slides/_rels/slide3.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notesSlide" Target="../notesSlides/notesSlide3.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slideLayout" Target="../slideLayouts/slideLayout1.xml"/><Relationship Id="rId5" Type="http://schemas.openxmlformats.org/officeDocument/2006/relationships/tags" Target="../tags/tag24.xml"/><Relationship Id="rId4" Type="http://schemas.openxmlformats.org/officeDocument/2006/relationships/tags" Target="../tags/tag23.xml"/></Relationships>
</file>

<file path=ppt/slides/_rels/slide30.xml.rels><?xml version="1.0" encoding="UTF-8" standalone="yes"?>
<Relationships xmlns="http://schemas.openxmlformats.org/package/2006/relationships"><Relationship Id="rId8" Type="http://schemas.openxmlformats.org/officeDocument/2006/relationships/tags" Target="../tags/tag51.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10" Type="http://schemas.openxmlformats.org/officeDocument/2006/relationships/notesSlide" Target="../notesSlides/notesSlide10.xml"/><Relationship Id="rId4" Type="http://schemas.openxmlformats.org/officeDocument/2006/relationships/tags" Target="../tags/tag47.xml"/><Relationship Id="rId9"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notesSlide" Target="../notesSlides/notesSlide11.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slideLayout" Target="../slideLayouts/slideLayout1.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0" Type="http://schemas.openxmlformats.org/officeDocument/2006/relationships/tags" Target="../tags/tag61.xml"/><Relationship Id="rId4" Type="http://schemas.openxmlformats.org/officeDocument/2006/relationships/tags" Target="../tags/tag55.xml"/><Relationship Id="rId9" Type="http://schemas.openxmlformats.org/officeDocument/2006/relationships/tags" Target="../tags/tag60.xml"/></Relationships>
</file>

<file path=ppt/slides/_rels/slide32.xml.rels><?xml version="1.0" encoding="UTF-8" standalone="yes"?>
<Relationships xmlns="http://schemas.openxmlformats.org/package/2006/relationships"><Relationship Id="rId3" Type="http://schemas.openxmlformats.org/officeDocument/2006/relationships/tags" Target="../tags/tag65.xml"/><Relationship Id="rId7" Type="http://schemas.openxmlformats.org/officeDocument/2006/relationships/notesSlide" Target="../notesSlides/notesSlide12.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slideLayout" Target="../slideLayouts/slideLayout1.xml"/><Relationship Id="rId5" Type="http://schemas.openxmlformats.org/officeDocument/2006/relationships/tags" Target="../tags/tag67.xml"/><Relationship Id="rId4" Type="http://schemas.openxmlformats.org/officeDocument/2006/relationships/tags" Target="../tags/tag66.xml"/></Relationships>
</file>

<file path=ppt/slides/_rels/slide33.xml.rels><?xml version="1.0" encoding="UTF-8" standalone="yes"?>
<Relationships xmlns="http://schemas.openxmlformats.org/package/2006/relationships"><Relationship Id="rId8" Type="http://schemas.openxmlformats.org/officeDocument/2006/relationships/tags" Target="../tags/tag75.xml"/><Relationship Id="rId3" Type="http://schemas.openxmlformats.org/officeDocument/2006/relationships/tags" Target="../tags/tag70.xml"/><Relationship Id="rId7" Type="http://schemas.openxmlformats.org/officeDocument/2006/relationships/tags" Target="../tags/tag74.xml"/><Relationship Id="rId12" Type="http://schemas.openxmlformats.org/officeDocument/2006/relationships/notesSlide" Target="../notesSlides/notesSlide13.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slideLayout" Target="../slideLayouts/slideLayout1.xml"/><Relationship Id="rId5" Type="http://schemas.openxmlformats.org/officeDocument/2006/relationships/tags" Target="../tags/tag72.xml"/><Relationship Id="rId10" Type="http://schemas.openxmlformats.org/officeDocument/2006/relationships/tags" Target="../tags/tag77.xml"/><Relationship Id="rId4" Type="http://schemas.openxmlformats.org/officeDocument/2006/relationships/tags" Target="../tags/tag71.xml"/><Relationship Id="rId9" Type="http://schemas.openxmlformats.org/officeDocument/2006/relationships/tags" Target="../tags/tag76.xml"/></Relationships>
</file>

<file path=ppt/slides/_rels/slide34.xml.rels><?xml version="1.0" encoding="UTF-8" standalone="yes"?>
<Relationships xmlns="http://schemas.openxmlformats.org/package/2006/relationships"><Relationship Id="rId8" Type="http://schemas.openxmlformats.org/officeDocument/2006/relationships/tags" Target="../tags/tag85.xml"/><Relationship Id="rId3" Type="http://schemas.openxmlformats.org/officeDocument/2006/relationships/tags" Target="../tags/tag80.xml"/><Relationship Id="rId7" Type="http://schemas.openxmlformats.org/officeDocument/2006/relationships/tags" Target="../tags/tag84.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5" Type="http://schemas.openxmlformats.org/officeDocument/2006/relationships/tags" Target="../tags/tag82.xml"/><Relationship Id="rId10" Type="http://schemas.openxmlformats.org/officeDocument/2006/relationships/notesSlide" Target="../notesSlides/notesSlide14.xml"/><Relationship Id="rId4" Type="http://schemas.openxmlformats.org/officeDocument/2006/relationships/tags" Target="../tags/tag81.xml"/><Relationship Id="rId9"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tags" Target="../tags/tag28.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3" Type="http://schemas.openxmlformats.org/officeDocument/2006/relationships/tags" Target="../tags/tag31.xml"/><Relationship Id="rId7" Type="http://schemas.openxmlformats.org/officeDocument/2006/relationships/slideLayout" Target="../slideLayouts/slideLayout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s>
</file>

<file path=ppt/slides/_rels/slide7.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1.jpg"/><Relationship Id="rId5" Type="http://schemas.openxmlformats.org/officeDocument/2006/relationships/notesSlide" Target="../notesSlides/notesSlide7.xml"/><Relationship Id="rId4"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PA_组合 6"/>
          <p:cNvGrpSpPr/>
          <p:nvPr>
            <p:custDataLst>
              <p:tags r:id="rId1"/>
            </p:custDataLst>
          </p:nvPr>
        </p:nvGrpSpPr>
        <p:grpSpPr>
          <a:xfrm>
            <a:off x="0" y="771550"/>
            <a:ext cx="9144000" cy="4386700"/>
            <a:chOff x="0" y="771550"/>
            <a:chExt cx="9144000" cy="4386700"/>
          </a:xfrm>
        </p:grpSpPr>
        <p:sp>
          <p:nvSpPr>
            <p:cNvPr id="25" name="PA_KSO_Shape"/>
            <p:cNvSpPr/>
            <p:nvPr>
              <p:custDataLst>
                <p:tags r:id="rId8"/>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PA_KSO_Shape"/>
            <p:cNvSpPr/>
            <p:nvPr>
              <p:custDataLst>
                <p:tags r:id="rId9"/>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3" name="PA_文本框 2"/>
          <p:cNvSpPr txBox="1"/>
          <p:nvPr>
            <p:custDataLst>
              <p:tags r:id="rId2"/>
            </p:custDataLst>
          </p:nvPr>
        </p:nvSpPr>
        <p:spPr>
          <a:xfrm>
            <a:off x="2849348" y="2300509"/>
            <a:ext cx="3517310" cy="769441"/>
          </a:xfrm>
          <a:prstGeom prst="rect">
            <a:avLst/>
          </a:prstGeom>
          <a:noFill/>
        </p:spPr>
        <p:txBody>
          <a:bodyPr wrap="none" rtlCol="0">
            <a:spAutoFit/>
          </a:bodyPr>
          <a:lstStyle/>
          <a:p>
            <a:r>
              <a:rPr lang="zh-CN" altLang="en-US" sz="4400" dirty="0">
                <a:solidFill>
                  <a:schemeClr val="accent5">
                    <a:lumMod val="75000"/>
                  </a:schemeClr>
                </a:solidFill>
                <a:latin typeface="微软雅黑" panose="020B0503020204020204" pitchFamily="34" charset="-122"/>
                <a:ea typeface="微软雅黑" panose="020B0503020204020204" pitchFamily="34" charset="-122"/>
              </a:rPr>
              <a:t>模拟</a:t>
            </a:r>
            <a:r>
              <a:rPr lang="en-US" altLang="zh-CN" sz="4400" dirty="0">
                <a:solidFill>
                  <a:schemeClr val="accent5">
                    <a:lumMod val="75000"/>
                  </a:schemeClr>
                </a:solidFill>
                <a:latin typeface="微软雅黑" panose="020B0503020204020204" pitchFamily="34" charset="-122"/>
                <a:ea typeface="微软雅黑" panose="020B0503020204020204" pitchFamily="34" charset="-122"/>
              </a:rPr>
              <a:t>SQL</a:t>
            </a:r>
            <a:r>
              <a:rPr lang="zh-CN" altLang="en-US" sz="4400" dirty="0">
                <a:solidFill>
                  <a:schemeClr val="accent5">
                    <a:lumMod val="75000"/>
                  </a:schemeClr>
                </a:solidFill>
                <a:latin typeface="微软雅黑" panose="020B0503020204020204" pitchFamily="34" charset="-122"/>
                <a:ea typeface="微软雅黑" panose="020B0503020204020204" pitchFamily="34" charset="-122"/>
              </a:rPr>
              <a:t>程序</a:t>
            </a:r>
          </a:p>
        </p:txBody>
      </p:sp>
      <p:sp>
        <p:nvSpPr>
          <p:cNvPr id="4" name="圆角矩形 3"/>
          <p:cNvSpPr/>
          <p:nvPr/>
        </p:nvSpPr>
        <p:spPr>
          <a:xfrm>
            <a:off x="2808538" y="3946053"/>
            <a:ext cx="3598930" cy="813049"/>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171860574</a:t>
            </a:r>
          </a:p>
          <a:p>
            <a:pPr algn="ctr"/>
            <a:r>
              <a:rPr lang="zh-CN" altLang="en-US" sz="2000" dirty="0">
                <a:latin typeface="微软雅黑" panose="020B0503020204020204" pitchFamily="34" charset="-122"/>
                <a:ea typeface="微软雅黑" panose="020B0503020204020204" pitchFamily="34" charset="-122"/>
              </a:rPr>
              <a:t>胡育玮</a:t>
            </a:r>
            <a:endParaRPr lang="en-US" altLang="zh-CN" sz="2000" dirty="0">
              <a:latin typeface="微软雅黑" panose="020B0503020204020204" pitchFamily="34" charset="-122"/>
              <a:ea typeface="微软雅黑" panose="020B0503020204020204" pitchFamily="34" charset="-122"/>
            </a:endParaRPr>
          </a:p>
        </p:txBody>
      </p:sp>
      <p:sp>
        <p:nvSpPr>
          <p:cNvPr id="11" name="PA_椭圆 10"/>
          <p:cNvSpPr/>
          <p:nvPr>
            <p:custDataLst>
              <p:tags r:id="rId3"/>
            </p:custDataLst>
          </p:nvPr>
        </p:nvSpPr>
        <p:spPr>
          <a:xfrm>
            <a:off x="1115616" y="2959902"/>
            <a:ext cx="259920" cy="259920"/>
          </a:xfrm>
          <a:prstGeom prst="ellipse">
            <a:avLst/>
          </a:prstGeom>
          <a:solidFill>
            <a:srgbClr val="66BFBD"/>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_KSO_Shape"/>
          <p:cNvSpPr/>
          <p:nvPr>
            <p:custDataLst>
              <p:tags r:id="rId4"/>
            </p:custDataLst>
          </p:nvPr>
        </p:nvSpPr>
        <p:spPr>
          <a:xfrm flipH="1">
            <a:off x="6444208" y="-236562"/>
            <a:ext cx="2710704" cy="874387"/>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PA_椭圆 12"/>
          <p:cNvSpPr/>
          <p:nvPr>
            <p:custDataLst>
              <p:tags r:id="rId5"/>
            </p:custDataLst>
          </p:nvPr>
        </p:nvSpPr>
        <p:spPr>
          <a:xfrm>
            <a:off x="1655418" y="3543600"/>
            <a:ext cx="324294" cy="324294"/>
          </a:xfrm>
          <a:prstGeom prst="ellipse">
            <a:avLst/>
          </a:prstGeom>
          <a:solidFill>
            <a:srgbClr val="FC6D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_椭圆 14"/>
          <p:cNvSpPr/>
          <p:nvPr>
            <p:custDataLst>
              <p:tags r:id="rId6"/>
            </p:custDataLst>
          </p:nvPr>
        </p:nvSpPr>
        <p:spPr>
          <a:xfrm>
            <a:off x="1486593" y="2438671"/>
            <a:ext cx="493119" cy="493119"/>
          </a:xfrm>
          <a:prstGeom prst="ellipse">
            <a:avLst/>
          </a:prstGeom>
          <a:solidFill>
            <a:srgbClr val="FBC6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_椭圆 10"/>
          <p:cNvSpPr/>
          <p:nvPr>
            <p:custDataLst>
              <p:tags r:id="rId7"/>
            </p:custDataLst>
          </p:nvPr>
        </p:nvSpPr>
        <p:spPr>
          <a:xfrm>
            <a:off x="7236296" y="4168817"/>
            <a:ext cx="360040" cy="360040"/>
          </a:xfrm>
          <a:prstGeom prst="ellipse">
            <a:avLst/>
          </a:prstGeom>
          <a:solidFill>
            <a:srgbClr val="66BFBD"/>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72D2B422-610C-44E2-9423-AD1D93EE8BD8}"/>
              </a:ext>
            </a:extLst>
          </p:cNvPr>
          <p:cNvSpPr/>
          <p:nvPr/>
        </p:nvSpPr>
        <p:spPr>
          <a:xfrm>
            <a:off x="3595609" y="384398"/>
            <a:ext cx="1952779" cy="923330"/>
          </a:xfrm>
          <a:prstGeom prst="rect">
            <a:avLst/>
          </a:prstGeom>
          <a:noFill/>
        </p:spPr>
        <p:txBody>
          <a:bodyPr wrap="none" lIns="91440" tIns="45720" rIns="91440" bIns="45720">
            <a:spAutoFit/>
          </a:bodyPr>
          <a:lstStyle/>
          <a:p>
            <a:pPr algn="ctr"/>
            <a:r>
              <a:rPr lang="en-US" altLang="zh-CN"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glow rad="101600">
                    <a:schemeClr val="accent4">
                      <a:satMod val="175000"/>
                      <a:alpha val="40000"/>
                    </a:schemeClr>
                  </a:glow>
                  <a:outerShdw dist="38100" dir="2640000" algn="bl" rotWithShape="0">
                    <a:schemeClr val="tx2">
                      <a:lumMod val="75000"/>
                    </a:schemeClr>
                  </a:outerShdw>
                </a:effectLst>
              </a:rPr>
              <a:t>LINUX</a:t>
            </a:r>
            <a:endParaRPr lang="zh-CN" alt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glow rad="101600">
                  <a:schemeClr val="accent4">
                    <a:satMod val="175000"/>
                    <a:alpha val="40000"/>
                  </a:schemeClr>
                </a:glow>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009020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1000"/>
                                        <p:tgtEl>
                                          <p:spTgt spid="12"/>
                                        </p:tgtEl>
                                      </p:cBhvr>
                                    </p:animEffect>
                                    <p:anim calcmode="lin" valueType="num">
                                      <p:cBhvr>
                                        <p:cTn id="11" dur="1000" fill="hold"/>
                                        <p:tgtEl>
                                          <p:spTgt spid="12"/>
                                        </p:tgtEl>
                                        <p:attrNameLst>
                                          <p:attrName>ppt_x</p:attrName>
                                        </p:attrNameLst>
                                      </p:cBhvr>
                                      <p:tavLst>
                                        <p:tav tm="0">
                                          <p:val>
                                            <p:strVal val="#ppt_x"/>
                                          </p:val>
                                        </p:tav>
                                        <p:tav tm="100000">
                                          <p:val>
                                            <p:strVal val="#ppt_x"/>
                                          </p:val>
                                        </p:tav>
                                      </p:tavLst>
                                    </p:anim>
                                    <p:anim calcmode="lin" valueType="num">
                                      <p:cBhvr>
                                        <p:cTn id="12" dur="1000" fill="hold"/>
                                        <p:tgtEl>
                                          <p:spTgt spid="12"/>
                                        </p:tgtEl>
                                        <p:attrNameLst>
                                          <p:attrName>ppt_y</p:attrName>
                                        </p:attrNameLst>
                                      </p:cBhvr>
                                      <p:tavLst>
                                        <p:tav tm="0">
                                          <p:val>
                                            <p:strVal val="#ppt_y-.1"/>
                                          </p:val>
                                        </p:tav>
                                        <p:tav tm="100000">
                                          <p:val>
                                            <p:strVal val="#ppt_y"/>
                                          </p:val>
                                        </p:tav>
                                      </p:tavLst>
                                    </p:anim>
                                  </p:childTnLst>
                                </p:cTn>
                              </p:par>
                              <p:par>
                                <p:cTn id="13" presetID="23" presetClass="entr" presetSubtype="16" fill="hold" grpId="0" nodeType="withEffect">
                                  <p:stCondLst>
                                    <p:cond delay="150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childTnLst>
                                </p:cTn>
                              </p:par>
                              <p:par>
                                <p:cTn id="17" presetID="10" presetClass="entr" presetSubtype="0" fill="hold" grpId="0" nodeType="withEffect">
                                  <p:stCondLst>
                                    <p:cond delay="200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250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300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400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P spid="12" grpId="0" animBg="1"/>
      <p:bldP spid="13" grpId="0" animBg="1"/>
      <p:bldP spid="15" grpId="0" animBg="1"/>
      <p:bldP spid="2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C25560-6D8C-409A-ABAF-58A952A9380B}"/>
              </a:ext>
            </a:extLst>
          </p:cNvPr>
          <p:cNvSpPr>
            <a:spLocks noGrp="1"/>
          </p:cNvSpPr>
          <p:nvPr>
            <p:ph type="title"/>
          </p:nvPr>
        </p:nvSpPr>
        <p:spPr>
          <a:xfrm>
            <a:off x="323528" y="174954"/>
            <a:ext cx="3456384" cy="425399"/>
          </a:xfrm>
        </p:spPr>
        <p:txBody>
          <a:bodyPr>
            <a:noAutofit/>
          </a:bodyPr>
          <a:lstStyle/>
          <a:p>
            <a:br>
              <a:rPr lang="en-US" altLang="zh-CN" sz="1800" dirty="0"/>
            </a:br>
            <a:br>
              <a:rPr lang="en-US" altLang="zh-CN" sz="1800" dirty="0"/>
            </a:br>
            <a:br>
              <a:rPr lang="en-US" altLang="zh-CN" sz="1800" dirty="0"/>
            </a:br>
            <a:r>
              <a:rPr lang="zh-CN" altLang="en-US" sz="2400" b="1" dirty="0">
                <a:solidFill>
                  <a:srgbClr val="2BCF62"/>
                </a:solidFill>
                <a:latin typeface="黑体" panose="02010609060101010101" pitchFamily="49" charset="-122"/>
                <a:ea typeface="黑体" panose="02010609060101010101" pitchFamily="49" charset="-122"/>
              </a:rPr>
              <a:t>指令：</a:t>
            </a:r>
            <a:r>
              <a:rPr lang="en-US" altLang="zh-CN" sz="1800" dirty="0">
                <a:solidFill>
                  <a:srgbClr val="FF0000"/>
                </a:solidFill>
                <a:latin typeface="Microsoft YaHei" charset="0"/>
                <a:ea typeface="Microsoft YaHei" charset="0"/>
                <a:cs typeface="Microsoft YaHei" charset="0"/>
              </a:rPr>
              <a:t>DROP TABLE name </a:t>
            </a:r>
            <a:br>
              <a:rPr lang="en-US" altLang="zh-CN" sz="1800" dirty="0">
                <a:solidFill>
                  <a:srgbClr val="FF0000"/>
                </a:solidFill>
                <a:latin typeface="Microsoft YaHei" charset="0"/>
                <a:ea typeface="Microsoft YaHei" charset="0"/>
                <a:cs typeface="Microsoft YaHei" charset="0"/>
              </a:rPr>
            </a:br>
            <a:br>
              <a:rPr lang="en-US" altLang="zh-CN" sz="1800" dirty="0">
                <a:solidFill>
                  <a:srgbClr val="FF0000"/>
                </a:solidFill>
                <a:latin typeface="Microsoft YaHei" charset="0"/>
                <a:ea typeface="Microsoft YaHei" charset="0"/>
                <a:cs typeface="Microsoft YaHei" charset="0"/>
              </a:rPr>
            </a:br>
            <a:br>
              <a:rPr lang="en-US" altLang="zh-CN" sz="1800" dirty="0">
                <a:solidFill>
                  <a:srgbClr val="FF0000"/>
                </a:solidFill>
                <a:latin typeface="Microsoft YaHei" charset="0"/>
                <a:ea typeface="Microsoft YaHei" charset="0"/>
                <a:cs typeface="Microsoft YaHei" charset="0"/>
              </a:rPr>
            </a:br>
            <a:endParaRPr lang="zh-CN" altLang="en-US" sz="1800" dirty="0"/>
          </a:p>
        </p:txBody>
      </p:sp>
      <p:sp>
        <p:nvSpPr>
          <p:cNvPr id="6" name="文本框 5">
            <a:extLst>
              <a:ext uri="{FF2B5EF4-FFF2-40B4-BE49-F238E27FC236}">
                <a16:creationId xmlns:a16="http://schemas.microsoft.com/office/drawing/2014/main" id="{DA6EC0B1-05C7-4F73-9C1B-72F595EB1A1F}"/>
              </a:ext>
            </a:extLst>
          </p:cNvPr>
          <p:cNvSpPr txBox="1"/>
          <p:nvPr/>
        </p:nvSpPr>
        <p:spPr>
          <a:xfrm>
            <a:off x="1835696" y="4515966"/>
            <a:ext cx="6480720" cy="369332"/>
          </a:xfrm>
          <a:prstGeom prst="rect">
            <a:avLst/>
          </a:prstGeom>
          <a:noFill/>
        </p:spPr>
        <p:txBody>
          <a:bodyPr wrap="square" rtlCol="0">
            <a:spAutoFit/>
          </a:bodyPr>
          <a:lstStyle/>
          <a:p>
            <a:r>
              <a:rPr lang="zh-CN" altLang="en-US" b="1" dirty="0">
                <a:solidFill>
                  <a:srgbClr val="FF0000"/>
                </a:solidFill>
              </a:rPr>
              <a:t>该</a:t>
            </a:r>
            <a:r>
              <a:rPr lang="en-US" altLang="zh-CN" b="1" dirty="0">
                <a:solidFill>
                  <a:srgbClr val="FF0000"/>
                </a:solidFill>
              </a:rPr>
              <a:t>table</a:t>
            </a:r>
            <a:r>
              <a:rPr lang="zh-CN" altLang="en-US" b="1" dirty="0">
                <a:solidFill>
                  <a:srgbClr val="FF0000"/>
                </a:solidFill>
              </a:rPr>
              <a:t>必须已存在于数据库中，才会被成功删除！</a:t>
            </a:r>
          </a:p>
        </p:txBody>
      </p:sp>
      <p:sp>
        <p:nvSpPr>
          <p:cNvPr id="8" name="文本框 7">
            <a:extLst>
              <a:ext uri="{FF2B5EF4-FFF2-40B4-BE49-F238E27FC236}">
                <a16:creationId xmlns:a16="http://schemas.microsoft.com/office/drawing/2014/main" id="{EBC1B58E-916C-4959-B73F-F785BFF63D17}"/>
              </a:ext>
            </a:extLst>
          </p:cNvPr>
          <p:cNvSpPr txBox="1"/>
          <p:nvPr/>
        </p:nvSpPr>
        <p:spPr>
          <a:xfrm>
            <a:off x="692441" y="712316"/>
            <a:ext cx="6552728" cy="369332"/>
          </a:xfrm>
          <a:prstGeom prst="rect">
            <a:avLst/>
          </a:prstGeom>
          <a:noFill/>
        </p:spPr>
        <p:txBody>
          <a:bodyPr wrap="square" rtlCol="0">
            <a:spAutoFit/>
          </a:bodyPr>
          <a:lstStyle/>
          <a:p>
            <a:r>
              <a:rPr lang="zh-CN" altLang="en-US" dirty="0">
                <a:solidFill>
                  <a:srgbClr val="FF0000"/>
                </a:solidFill>
                <a:latin typeface="Microsoft YaHei" charset="0"/>
                <a:ea typeface="Microsoft YaHei" charset="0"/>
                <a:cs typeface="Microsoft YaHei" charset="0"/>
              </a:rPr>
              <a:t>从数据库中删除名为</a:t>
            </a:r>
            <a:r>
              <a:rPr lang="en-US" altLang="zh-CN" dirty="0">
                <a:solidFill>
                  <a:srgbClr val="FF0000"/>
                </a:solidFill>
                <a:latin typeface="Microsoft YaHei" charset="0"/>
                <a:ea typeface="Microsoft YaHei" charset="0"/>
                <a:cs typeface="Microsoft YaHei" charset="0"/>
              </a:rPr>
              <a:t>name</a:t>
            </a:r>
            <a:r>
              <a:rPr lang="zh-CN" altLang="en-US" dirty="0">
                <a:solidFill>
                  <a:srgbClr val="FF0000"/>
                </a:solidFill>
                <a:latin typeface="Microsoft YaHei" charset="0"/>
                <a:ea typeface="Microsoft YaHei" charset="0"/>
                <a:cs typeface="Microsoft YaHei" charset="0"/>
              </a:rPr>
              <a:t>的</a:t>
            </a:r>
            <a:r>
              <a:rPr lang="en-US" altLang="zh-CN" dirty="0">
                <a:solidFill>
                  <a:srgbClr val="FF0000"/>
                </a:solidFill>
                <a:latin typeface="Microsoft YaHei" charset="0"/>
                <a:ea typeface="Microsoft YaHei" charset="0"/>
                <a:cs typeface="Microsoft YaHei" charset="0"/>
              </a:rPr>
              <a:t>TABLE</a:t>
            </a:r>
          </a:p>
        </p:txBody>
      </p:sp>
      <p:pic>
        <p:nvPicPr>
          <p:cNvPr id="3" name="图片 2">
            <a:extLst>
              <a:ext uri="{FF2B5EF4-FFF2-40B4-BE49-F238E27FC236}">
                <a16:creationId xmlns:a16="http://schemas.microsoft.com/office/drawing/2014/main" id="{74C9089D-7D7A-462E-8EFB-7C142C0DCDEA}"/>
              </a:ext>
            </a:extLst>
          </p:cNvPr>
          <p:cNvPicPr>
            <a:picLocks noChangeAspect="1"/>
          </p:cNvPicPr>
          <p:nvPr/>
        </p:nvPicPr>
        <p:blipFill>
          <a:blip r:embed="rId2"/>
          <a:stretch>
            <a:fillRect/>
          </a:stretch>
        </p:blipFill>
        <p:spPr>
          <a:xfrm>
            <a:off x="2056284" y="2386012"/>
            <a:ext cx="4314825" cy="371475"/>
          </a:xfrm>
          <a:prstGeom prst="rect">
            <a:avLst/>
          </a:prstGeom>
        </p:spPr>
      </p:pic>
    </p:spTree>
    <p:extLst>
      <p:ext uri="{BB962C8B-B14F-4D97-AF65-F5344CB8AC3E}">
        <p14:creationId xmlns:p14="http://schemas.microsoft.com/office/powerpoint/2010/main" val="401036192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C25560-6D8C-409A-ABAF-58A952A9380B}"/>
              </a:ext>
            </a:extLst>
          </p:cNvPr>
          <p:cNvSpPr>
            <a:spLocks noGrp="1"/>
          </p:cNvSpPr>
          <p:nvPr>
            <p:ph type="title"/>
          </p:nvPr>
        </p:nvSpPr>
        <p:spPr>
          <a:xfrm>
            <a:off x="323528" y="174954"/>
            <a:ext cx="3456384" cy="425399"/>
          </a:xfrm>
        </p:spPr>
        <p:txBody>
          <a:bodyPr>
            <a:noAutofit/>
          </a:bodyPr>
          <a:lstStyle/>
          <a:p>
            <a:br>
              <a:rPr lang="en-US" altLang="zh-CN" sz="1800" dirty="0"/>
            </a:br>
            <a:br>
              <a:rPr lang="en-US" altLang="zh-CN" sz="1800" dirty="0"/>
            </a:br>
            <a:br>
              <a:rPr lang="en-US" altLang="zh-CN" sz="1800" dirty="0"/>
            </a:br>
            <a:br>
              <a:rPr lang="en-US" altLang="zh-CN" sz="1800" dirty="0"/>
            </a:br>
            <a:r>
              <a:rPr lang="zh-CN" altLang="en-US" sz="2400" b="1" dirty="0">
                <a:solidFill>
                  <a:srgbClr val="2BCF62"/>
                </a:solidFill>
                <a:latin typeface="黑体" panose="02010609060101010101" pitchFamily="49" charset="-122"/>
                <a:ea typeface="黑体" panose="02010609060101010101" pitchFamily="49" charset="-122"/>
              </a:rPr>
              <a:t>指令：</a:t>
            </a:r>
            <a:r>
              <a:rPr lang="en-US" altLang="zh-CN" sz="1800" dirty="0">
                <a:solidFill>
                  <a:srgbClr val="FF0000"/>
                </a:solidFill>
                <a:latin typeface="Microsoft YaHei" charset="0"/>
                <a:ea typeface="Microsoft YaHei" charset="0"/>
                <a:cs typeface="Microsoft YaHei" charset="0"/>
              </a:rPr>
              <a:t>TABLE LIST</a:t>
            </a:r>
            <a:br>
              <a:rPr lang="en-US" altLang="zh-CN" sz="1800" dirty="0">
                <a:solidFill>
                  <a:srgbClr val="FF0000"/>
                </a:solidFill>
                <a:latin typeface="Microsoft YaHei" charset="0"/>
                <a:ea typeface="Microsoft YaHei" charset="0"/>
                <a:cs typeface="Microsoft YaHei" charset="0"/>
              </a:rPr>
            </a:br>
            <a:br>
              <a:rPr lang="en-US" altLang="zh-CN" sz="1800" dirty="0">
                <a:solidFill>
                  <a:srgbClr val="FF0000"/>
                </a:solidFill>
                <a:latin typeface="Microsoft YaHei" charset="0"/>
                <a:ea typeface="Microsoft YaHei" charset="0"/>
                <a:cs typeface="Microsoft YaHei" charset="0"/>
              </a:rPr>
            </a:br>
            <a:br>
              <a:rPr lang="en-US" altLang="zh-CN" sz="1800" dirty="0">
                <a:solidFill>
                  <a:srgbClr val="FF0000"/>
                </a:solidFill>
                <a:latin typeface="Microsoft YaHei" charset="0"/>
                <a:ea typeface="Microsoft YaHei" charset="0"/>
                <a:cs typeface="Microsoft YaHei" charset="0"/>
              </a:rPr>
            </a:br>
            <a:br>
              <a:rPr lang="en-US" altLang="zh-CN" sz="1800" dirty="0">
                <a:solidFill>
                  <a:srgbClr val="FF0000"/>
                </a:solidFill>
                <a:latin typeface="Microsoft YaHei" charset="0"/>
                <a:ea typeface="Microsoft YaHei" charset="0"/>
                <a:cs typeface="Microsoft YaHei" charset="0"/>
              </a:rPr>
            </a:br>
            <a:endParaRPr lang="zh-CN" altLang="en-US" sz="1800" dirty="0"/>
          </a:p>
        </p:txBody>
      </p:sp>
      <p:sp>
        <p:nvSpPr>
          <p:cNvPr id="8" name="文本框 7">
            <a:extLst>
              <a:ext uri="{FF2B5EF4-FFF2-40B4-BE49-F238E27FC236}">
                <a16:creationId xmlns:a16="http://schemas.microsoft.com/office/drawing/2014/main" id="{EBC1B58E-916C-4959-B73F-F785BFF63D17}"/>
              </a:ext>
            </a:extLst>
          </p:cNvPr>
          <p:cNvSpPr txBox="1"/>
          <p:nvPr/>
        </p:nvSpPr>
        <p:spPr>
          <a:xfrm>
            <a:off x="755576" y="919487"/>
            <a:ext cx="6552728" cy="646331"/>
          </a:xfrm>
          <a:prstGeom prst="rect">
            <a:avLst/>
          </a:prstGeom>
          <a:noFill/>
        </p:spPr>
        <p:txBody>
          <a:bodyPr wrap="square" rtlCol="0">
            <a:spAutoFit/>
          </a:bodyPr>
          <a:lstStyle/>
          <a:p>
            <a:r>
              <a:rPr lang="zh-CN" altLang="en-US" dirty="0">
                <a:solidFill>
                  <a:srgbClr val="FF0000"/>
                </a:solidFill>
                <a:latin typeface="Microsoft YaHei" charset="0"/>
                <a:ea typeface="Microsoft YaHei" charset="0"/>
                <a:cs typeface="Microsoft YaHei" charset="0"/>
              </a:rPr>
              <a:t>打印当前数据库中所有</a:t>
            </a:r>
            <a:r>
              <a:rPr lang="en-US" altLang="zh-CN" dirty="0">
                <a:solidFill>
                  <a:srgbClr val="FF0000"/>
                </a:solidFill>
                <a:latin typeface="Microsoft YaHei" charset="0"/>
                <a:ea typeface="Microsoft YaHei" charset="0"/>
                <a:cs typeface="Microsoft YaHei" charset="0"/>
              </a:rPr>
              <a:t>TABLE</a:t>
            </a:r>
          </a:p>
          <a:p>
            <a:r>
              <a:rPr lang="zh-CN" altLang="en-US" dirty="0">
                <a:solidFill>
                  <a:srgbClr val="FF0000"/>
                </a:solidFill>
                <a:latin typeface="Microsoft YaHei" charset="0"/>
                <a:ea typeface="Microsoft YaHei" charset="0"/>
              </a:rPr>
              <a:t>展示当前所有表格的名称，长度（列，行）以及属性列表</a:t>
            </a:r>
            <a:endParaRPr lang="en-US" altLang="zh-CN" dirty="0">
              <a:solidFill>
                <a:srgbClr val="FF0000"/>
              </a:solidFill>
              <a:latin typeface="Microsoft YaHei" charset="0"/>
              <a:ea typeface="Microsoft YaHei" charset="0"/>
            </a:endParaRPr>
          </a:p>
        </p:txBody>
      </p:sp>
      <p:pic>
        <p:nvPicPr>
          <p:cNvPr id="4" name="图片 3">
            <a:extLst>
              <a:ext uri="{FF2B5EF4-FFF2-40B4-BE49-F238E27FC236}">
                <a16:creationId xmlns:a16="http://schemas.microsoft.com/office/drawing/2014/main" id="{25E94C83-2AE7-4AF5-B146-47FF12CED92B}"/>
              </a:ext>
            </a:extLst>
          </p:cNvPr>
          <p:cNvPicPr>
            <a:picLocks noChangeAspect="1"/>
          </p:cNvPicPr>
          <p:nvPr/>
        </p:nvPicPr>
        <p:blipFill>
          <a:blip r:embed="rId2"/>
          <a:stretch>
            <a:fillRect/>
          </a:stretch>
        </p:blipFill>
        <p:spPr>
          <a:xfrm>
            <a:off x="351940" y="3182075"/>
            <a:ext cx="8440120" cy="936105"/>
          </a:xfrm>
          <a:prstGeom prst="rect">
            <a:avLst/>
          </a:prstGeom>
        </p:spPr>
      </p:pic>
    </p:spTree>
    <p:extLst>
      <p:ext uri="{BB962C8B-B14F-4D97-AF65-F5344CB8AC3E}">
        <p14:creationId xmlns:p14="http://schemas.microsoft.com/office/powerpoint/2010/main" val="194301189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C25560-6D8C-409A-ABAF-58A952A9380B}"/>
              </a:ext>
            </a:extLst>
          </p:cNvPr>
          <p:cNvSpPr>
            <a:spLocks noGrp="1"/>
          </p:cNvSpPr>
          <p:nvPr>
            <p:ph type="title"/>
          </p:nvPr>
        </p:nvSpPr>
        <p:spPr>
          <a:xfrm>
            <a:off x="323528" y="174954"/>
            <a:ext cx="7056784" cy="425399"/>
          </a:xfrm>
        </p:spPr>
        <p:txBody>
          <a:bodyPr>
            <a:noAutofit/>
          </a:bodyPr>
          <a:lstStyle/>
          <a:p>
            <a:br>
              <a:rPr lang="en-US" altLang="zh-CN" sz="1800" dirty="0"/>
            </a:br>
            <a:br>
              <a:rPr lang="en-US" altLang="zh-CN" sz="1800" dirty="0"/>
            </a:br>
            <a:br>
              <a:rPr lang="en-US" altLang="zh-CN" sz="1800" dirty="0"/>
            </a:br>
            <a:br>
              <a:rPr lang="en-US" altLang="zh-CN" sz="1800" dirty="0"/>
            </a:br>
            <a:br>
              <a:rPr lang="en-US" altLang="zh-CN" sz="1800" dirty="0"/>
            </a:br>
            <a:r>
              <a:rPr lang="zh-CN" altLang="en-US" sz="2400" b="1" dirty="0">
                <a:solidFill>
                  <a:srgbClr val="2BCF62"/>
                </a:solidFill>
                <a:latin typeface="黑体" panose="02010609060101010101" pitchFamily="49" charset="-122"/>
                <a:ea typeface="黑体" panose="02010609060101010101" pitchFamily="49" charset="-122"/>
              </a:rPr>
              <a:t>指令：</a:t>
            </a:r>
            <a:r>
              <a:rPr lang="en-US" altLang="zh-CN" sz="1800" dirty="0">
                <a:solidFill>
                  <a:srgbClr val="FF0000"/>
                </a:solidFill>
                <a:latin typeface="Microsoft YaHei" charset="0"/>
                <a:ea typeface="Microsoft YaHei" charset="0"/>
                <a:cs typeface="Microsoft YaHei" charset="0"/>
              </a:rPr>
              <a:t>INSERT INTO name VALUES (value1,value2,···,</a:t>
            </a:r>
            <a:r>
              <a:rPr lang="en-US" altLang="zh-CN" sz="1800" dirty="0" err="1">
                <a:solidFill>
                  <a:srgbClr val="FF0000"/>
                </a:solidFill>
                <a:latin typeface="Microsoft YaHei" charset="0"/>
                <a:ea typeface="Microsoft YaHei" charset="0"/>
                <a:cs typeface="Microsoft YaHei" charset="0"/>
              </a:rPr>
              <a:t>valueT</a:t>
            </a:r>
            <a:r>
              <a:rPr lang="en-US" altLang="zh-CN" sz="1800" dirty="0">
                <a:solidFill>
                  <a:srgbClr val="FF0000"/>
                </a:solidFill>
                <a:latin typeface="Microsoft YaHei" charset="0"/>
                <a:ea typeface="Microsoft YaHei" charset="0"/>
                <a:cs typeface="Microsoft YaHei" charset="0"/>
              </a:rPr>
              <a:t>)</a:t>
            </a:r>
            <a:br>
              <a:rPr lang="en-US" altLang="zh-CN" sz="1800" dirty="0">
                <a:solidFill>
                  <a:srgbClr val="FF0000"/>
                </a:solidFill>
                <a:latin typeface="Microsoft YaHei" charset="0"/>
                <a:ea typeface="Microsoft YaHei" charset="0"/>
                <a:cs typeface="Microsoft YaHei" charset="0"/>
              </a:rPr>
            </a:br>
            <a:br>
              <a:rPr lang="en-US" altLang="zh-CN" sz="1800" dirty="0">
                <a:solidFill>
                  <a:srgbClr val="FF0000"/>
                </a:solidFill>
                <a:latin typeface="Microsoft YaHei" charset="0"/>
                <a:ea typeface="Microsoft YaHei" charset="0"/>
                <a:cs typeface="Microsoft YaHei" charset="0"/>
              </a:rPr>
            </a:br>
            <a:br>
              <a:rPr lang="en-US" altLang="zh-CN" sz="1800" dirty="0">
                <a:solidFill>
                  <a:srgbClr val="FF0000"/>
                </a:solidFill>
                <a:latin typeface="Microsoft YaHei" charset="0"/>
                <a:ea typeface="Microsoft YaHei" charset="0"/>
                <a:cs typeface="Microsoft YaHei" charset="0"/>
              </a:rPr>
            </a:br>
            <a:br>
              <a:rPr lang="en-US" altLang="zh-CN" sz="1800" dirty="0">
                <a:solidFill>
                  <a:srgbClr val="FF0000"/>
                </a:solidFill>
                <a:latin typeface="Microsoft YaHei" charset="0"/>
                <a:ea typeface="Microsoft YaHei" charset="0"/>
                <a:cs typeface="Microsoft YaHei" charset="0"/>
              </a:rPr>
            </a:br>
            <a:br>
              <a:rPr lang="en-US" altLang="zh-CN" sz="1800" dirty="0">
                <a:solidFill>
                  <a:srgbClr val="FF0000"/>
                </a:solidFill>
                <a:latin typeface="Microsoft YaHei" charset="0"/>
                <a:ea typeface="Microsoft YaHei" charset="0"/>
                <a:cs typeface="Microsoft YaHei" charset="0"/>
              </a:rPr>
            </a:br>
            <a:endParaRPr lang="zh-CN" altLang="en-US" sz="1800" dirty="0"/>
          </a:p>
        </p:txBody>
      </p:sp>
      <p:sp>
        <p:nvSpPr>
          <p:cNvPr id="8" name="文本框 7">
            <a:extLst>
              <a:ext uri="{FF2B5EF4-FFF2-40B4-BE49-F238E27FC236}">
                <a16:creationId xmlns:a16="http://schemas.microsoft.com/office/drawing/2014/main" id="{EBC1B58E-916C-4959-B73F-F785BFF63D17}"/>
              </a:ext>
            </a:extLst>
          </p:cNvPr>
          <p:cNvSpPr txBox="1"/>
          <p:nvPr/>
        </p:nvSpPr>
        <p:spPr>
          <a:xfrm>
            <a:off x="749856" y="771550"/>
            <a:ext cx="6480720" cy="1169551"/>
          </a:xfrm>
          <a:prstGeom prst="rect">
            <a:avLst/>
          </a:prstGeom>
          <a:noFill/>
        </p:spPr>
        <p:txBody>
          <a:bodyPr wrap="square" rtlCol="0">
            <a:spAutoFit/>
          </a:bodyPr>
          <a:lstStyle/>
          <a:p>
            <a:r>
              <a:rPr lang="zh-CN" altLang="en-US" sz="1400" dirty="0">
                <a:solidFill>
                  <a:srgbClr val="FF0000"/>
                </a:solidFill>
                <a:latin typeface="Microsoft YaHei" charset="0"/>
                <a:ea typeface="Microsoft YaHei" charset="0"/>
              </a:rPr>
              <a:t>向</a:t>
            </a:r>
            <a:r>
              <a:rPr lang="en-US" altLang="zh-CN" sz="1400" dirty="0">
                <a:solidFill>
                  <a:srgbClr val="FF0000"/>
                </a:solidFill>
                <a:latin typeface="Microsoft YaHei" charset="0"/>
                <a:ea typeface="Microsoft YaHei" charset="0"/>
              </a:rPr>
              <a:t>TABLE name</a:t>
            </a:r>
            <a:r>
              <a:rPr lang="zh-CN" altLang="en-US" sz="1400" dirty="0">
                <a:solidFill>
                  <a:srgbClr val="FF0000"/>
                </a:solidFill>
                <a:latin typeface="Microsoft YaHei" charset="0"/>
                <a:ea typeface="Microsoft YaHei" charset="0"/>
              </a:rPr>
              <a:t>里插入一行，共</a:t>
            </a:r>
            <a:r>
              <a:rPr lang="en-US" altLang="zh-CN" sz="1400" dirty="0">
                <a:solidFill>
                  <a:srgbClr val="FF0000"/>
                </a:solidFill>
                <a:latin typeface="Microsoft YaHei" charset="0"/>
                <a:ea typeface="Microsoft YaHei" charset="0"/>
              </a:rPr>
              <a:t>T</a:t>
            </a:r>
            <a:r>
              <a:rPr lang="zh-CN" altLang="en-US" sz="1400" dirty="0">
                <a:solidFill>
                  <a:srgbClr val="FF0000"/>
                </a:solidFill>
                <a:latin typeface="Microsoft YaHei" charset="0"/>
                <a:ea typeface="Microsoft YaHei" charset="0"/>
              </a:rPr>
              <a:t>个属性的值，</a:t>
            </a:r>
            <a:r>
              <a:rPr lang="en-US" altLang="zh-CN" sz="1400" dirty="0">
                <a:solidFill>
                  <a:srgbClr val="FF0000"/>
                </a:solidFill>
                <a:latin typeface="Microsoft YaHei" charset="0"/>
                <a:ea typeface="Microsoft YaHei" charset="0"/>
              </a:rPr>
              <a:t>T</a:t>
            </a:r>
            <a:r>
              <a:rPr lang="zh-CN" altLang="en-US" sz="1400" dirty="0">
                <a:solidFill>
                  <a:srgbClr val="FF0000"/>
                </a:solidFill>
                <a:latin typeface="Microsoft YaHei" charset="0"/>
                <a:ea typeface="Microsoft YaHei" charset="0"/>
              </a:rPr>
              <a:t>应该与</a:t>
            </a:r>
            <a:r>
              <a:rPr lang="en-US" altLang="zh-CN" sz="1400" dirty="0">
                <a:solidFill>
                  <a:srgbClr val="FF0000"/>
                </a:solidFill>
                <a:latin typeface="Microsoft YaHei" charset="0"/>
                <a:ea typeface="Microsoft YaHei" charset="0"/>
              </a:rPr>
              <a:t>name</a:t>
            </a:r>
            <a:r>
              <a:rPr lang="zh-CN" altLang="en-US" sz="1400" dirty="0">
                <a:solidFill>
                  <a:srgbClr val="FF0000"/>
                </a:solidFill>
                <a:latin typeface="Microsoft YaHei" charset="0"/>
                <a:ea typeface="Microsoft YaHei" charset="0"/>
              </a:rPr>
              <a:t>的列数一致</a:t>
            </a:r>
            <a:endParaRPr lang="en-US" altLang="zh-CN" sz="1400" dirty="0">
              <a:solidFill>
                <a:srgbClr val="FF0000"/>
              </a:solidFill>
              <a:latin typeface="Microsoft YaHei" charset="0"/>
              <a:ea typeface="Microsoft YaHei" charset="0"/>
            </a:endParaRPr>
          </a:p>
          <a:p>
            <a:endParaRPr lang="en-US" altLang="zh-CN" sz="1400" dirty="0">
              <a:solidFill>
                <a:srgbClr val="FF0000"/>
              </a:solidFill>
              <a:latin typeface="Microsoft YaHei" charset="0"/>
              <a:ea typeface="Microsoft YaHei" charset="0"/>
            </a:endParaRPr>
          </a:p>
          <a:p>
            <a:r>
              <a:rPr lang="zh-CN" altLang="en-US" sz="1400" dirty="0">
                <a:solidFill>
                  <a:srgbClr val="FF0000"/>
                </a:solidFill>
                <a:latin typeface="Microsoft YaHei" charset="0"/>
                <a:ea typeface="Microsoft YaHei" charset="0"/>
              </a:rPr>
              <a:t>所有属性值用括号包含，不同的属性值以英文逗号隔开</a:t>
            </a:r>
            <a:endParaRPr lang="en-US" altLang="zh-CN" sz="1400" dirty="0">
              <a:solidFill>
                <a:srgbClr val="FF0000"/>
              </a:solidFill>
              <a:latin typeface="Microsoft YaHei" charset="0"/>
              <a:ea typeface="Microsoft YaHei" charset="0"/>
            </a:endParaRPr>
          </a:p>
          <a:p>
            <a:endParaRPr lang="zh-CN" altLang="en-US" sz="1400" dirty="0">
              <a:solidFill>
                <a:srgbClr val="FF0000"/>
              </a:solidFill>
              <a:latin typeface="Microsoft YaHei" charset="0"/>
              <a:ea typeface="Microsoft YaHei" charset="0"/>
            </a:endParaRPr>
          </a:p>
          <a:p>
            <a:r>
              <a:rPr lang="zh-CN" altLang="en-US" sz="1400" dirty="0">
                <a:solidFill>
                  <a:srgbClr val="FF0000"/>
                </a:solidFill>
                <a:latin typeface="Microsoft YaHei" charset="0"/>
                <a:ea typeface="Microsoft YaHei" charset="0"/>
              </a:rPr>
              <a:t>例如 </a:t>
            </a:r>
            <a:r>
              <a:rPr lang="en-US" altLang="zh-CN" sz="1400" dirty="0">
                <a:solidFill>
                  <a:srgbClr val="FF0000"/>
                </a:solidFill>
                <a:latin typeface="Microsoft YaHei" charset="0"/>
                <a:ea typeface="Microsoft YaHei" charset="0"/>
              </a:rPr>
              <a:t>INSERT INTO </a:t>
            </a:r>
            <a:r>
              <a:rPr lang="en-US" altLang="zh-CN" sz="1400" dirty="0" err="1">
                <a:solidFill>
                  <a:srgbClr val="FF0000"/>
                </a:solidFill>
                <a:latin typeface="Microsoft YaHei" charset="0"/>
                <a:ea typeface="Microsoft YaHei" charset="0"/>
              </a:rPr>
              <a:t>stu</a:t>
            </a:r>
            <a:r>
              <a:rPr lang="en-US" altLang="zh-CN" sz="1400" dirty="0">
                <a:solidFill>
                  <a:srgbClr val="FF0000"/>
                </a:solidFill>
                <a:latin typeface="Microsoft YaHei" charset="0"/>
                <a:ea typeface="Microsoft YaHei" charset="0"/>
              </a:rPr>
              <a:t> VALUES (170000001,</a:t>
            </a:r>
            <a:r>
              <a:rPr lang="zh-CN" altLang="en-US" sz="1400" dirty="0">
                <a:solidFill>
                  <a:srgbClr val="FF0000"/>
                </a:solidFill>
                <a:latin typeface="Microsoft YaHei" charset="0"/>
                <a:ea typeface="Microsoft YaHei" charset="0"/>
              </a:rPr>
              <a:t>王二小</a:t>
            </a:r>
            <a:r>
              <a:rPr lang="en-US" altLang="zh-CN" sz="1400" dirty="0">
                <a:solidFill>
                  <a:srgbClr val="FF0000"/>
                </a:solidFill>
                <a:latin typeface="Microsoft YaHei" charset="0"/>
                <a:ea typeface="Microsoft YaHei" charset="0"/>
              </a:rPr>
              <a:t>,</a:t>
            </a:r>
            <a:r>
              <a:rPr lang="zh-CN" altLang="en-US" sz="1400" dirty="0">
                <a:solidFill>
                  <a:srgbClr val="FF0000"/>
                </a:solidFill>
                <a:latin typeface="Microsoft YaHei" charset="0"/>
                <a:ea typeface="Microsoft YaHei" charset="0"/>
              </a:rPr>
              <a:t>计算机科学与技术</a:t>
            </a:r>
            <a:r>
              <a:rPr lang="en-US" altLang="zh-CN" sz="1400" dirty="0">
                <a:solidFill>
                  <a:srgbClr val="FF0000"/>
                </a:solidFill>
                <a:latin typeface="Microsoft YaHei" charset="0"/>
                <a:ea typeface="Microsoft YaHei" charset="0"/>
              </a:rPr>
              <a:t>) </a:t>
            </a:r>
          </a:p>
        </p:txBody>
      </p:sp>
      <p:pic>
        <p:nvPicPr>
          <p:cNvPr id="3" name="图片 2">
            <a:extLst>
              <a:ext uri="{FF2B5EF4-FFF2-40B4-BE49-F238E27FC236}">
                <a16:creationId xmlns:a16="http://schemas.microsoft.com/office/drawing/2014/main" id="{3ED93AE3-84F0-454C-88CD-C5726225CA05}"/>
              </a:ext>
            </a:extLst>
          </p:cNvPr>
          <p:cNvPicPr>
            <a:picLocks noChangeAspect="1"/>
          </p:cNvPicPr>
          <p:nvPr/>
        </p:nvPicPr>
        <p:blipFill>
          <a:blip r:embed="rId2"/>
          <a:stretch>
            <a:fillRect/>
          </a:stretch>
        </p:blipFill>
        <p:spPr>
          <a:xfrm>
            <a:off x="1008112" y="2557758"/>
            <a:ext cx="7127776" cy="1762852"/>
          </a:xfrm>
          <a:prstGeom prst="rect">
            <a:avLst/>
          </a:prstGeom>
        </p:spPr>
      </p:pic>
    </p:spTree>
    <p:extLst>
      <p:ext uri="{BB962C8B-B14F-4D97-AF65-F5344CB8AC3E}">
        <p14:creationId xmlns:p14="http://schemas.microsoft.com/office/powerpoint/2010/main" val="151910218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C25560-6D8C-409A-ABAF-58A952A9380B}"/>
              </a:ext>
            </a:extLst>
          </p:cNvPr>
          <p:cNvSpPr>
            <a:spLocks noGrp="1"/>
          </p:cNvSpPr>
          <p:nvPr>
            <p:ph type="title"/>
          </p:nvPr>
        </p:nvSpPr>
        <p:spPr>
          <a:xfrm>
            <a:off x="251520" y="154893"/>
            <a:ext cx="8640960" cy="425399"/>
          </a:xfrm>
        </p:spPr>
        <p:txBody>
          <a:bodyPr>
            <a:noAutofit/>
          </a:bodyPr>
          <a:lstStyle/>
          <a:p>
            <a:br>
              <a:rPr lang="en-US" altLang="zh-CN" sz="1800" dirty="0"/>
            </a:br>
            <a:br>
              <a:rPr lang="en-US" altLang="zh-CN" sz="1800" dirty="0"/>
            </a:br>
            <a:br>
              <a:rPr lang="en-US" altLang="zh-CN" sz="1800" dirty="0"/>
            </a:br>
            <a:br>
              <a:rPr lang="en-US" altLang="zh-CN" sz="1800" dirty="0"/>
            </a:br>
            <a:r>
              <a:rPr lang="zh-CN" altLang="en-US" sz="2400" b="1" dirty="0">
                <a:solidFill>
                  <a:srgbClr val="2BCF62"/>
                </a:solidFill>
                <a:latin typeface="黑体" panose="02010609060101010101" pitchFamily="49" charset="-122"/>
                <a:ea typeface="黑体" panose="02010609060101010101" pitchFamily="49" charset="-122"/>
              </a:rPr>
              <a:t>指令：</a:t>
            </a:r>
            <a:r>
              <a:rPr lang="en-US" altLang="zh-CN" sz="1800" dirty="0">
                <a:solidFill>
                  <a:srgbClr val="FF0000"/>
                </a:solidFill>
                <a:latin typeface="Microsoft YaHei" charset="0"/>
                <a:ea typeface="Microsoft YaHei" charset="0"/>
                <a:cs typeface="Microsoft YaHei" charset="0"/>
              </a:rPr>
              <a:t>INSERT INTO name (column1,column2,···) VALUES (value1,value2,···)</a:t>
            </a:r>
            <a:br>
              <a:rPr lang="en-US" altLang="zh-CN" sz="1800" dirty="0">
                <a:solidFill>
                  <a:srgbClr val="FF0000"/>
                </a:solidFill>
                <a:latin typeface="Microsoft YaHei" charset="0"/>
                <a:ea typeface="Microsoft YaHei" charset="0"/>
                <a:cs typeface="Microsoft YaHei" charset="0"/>
              </a:rPr>
            </a:br>
            <a:br>
              <a:rPr lang="en-US" altLang="zh-CN" sz="1800" dirty="0">
                <a:solidFill>
                  <a:srgbClr val="FF0000"/>
                </a:solidFill>
                <a:latin typeface="Microsoft YaHei" charset="0"/>
                <a:ea typeface="Microsoft YaHei" charset="0"/>
                <a:cs typeface="Microsoft YaHei" charset="0"/>
              </a:rPr>
            </a:br>
            <a:br>
              <a:rPr lang="en-US" altLang="zh-CN" sz="1800" dirty="0">
                <a:solidFill>
                  <a:srgbClr val="FF0000"/>
                </a:solidFill>
                <a:latin typeface="Microsoft YaHei" charset="0"/>
                <a:ea typeface="Microsoft YaHei" charset="0"/>
                <a:cs typeface="Microsoft YaHei" charset="0"/>
              </a:rPr>
            </a:br>
            <a:br>
              <a:rPr lang="en-US" altLang="zh-CN" sz="1800" dirty="0">
                <a:solidFill>
                  <a:srgbClr val="FF0000"/>
                </a:solidFill>
                <a:latin typeface="Microsoft YaHei" charset="0"/>
                <a:ea typeface="Microsoft YaHei" charset="0"/>
                <a:cs typeface="Microsoft YaHei" charset="0"/>
              </a:rPr>
            </a:br>
            <a:endParaRPr lang="zh-CN" altLang="en-US" sz="1800" dirty="0"/>
          </a:p>
        </p:txBody>
      </p:sp>
      <p:sp>
        <p:nvSpPr>
          <p:cNvPr id="8" name="文本框 7">
            <a:extLst>
              <a:ext uri="{FF2B5EF4-FFF2-40B4-BE49-F238E27FC236}">
                <a16:creationId xmlns:a16="http://schemas.microsoft.com/office/drawing/2014/main" id="{EBC1B58E-916C-4959-B73F-F785BFF63D17}"/>
              </a:ext>
            </a:extLst>
          </p:cNvPr>
          <p:cNvSpPr txBox="1"/>
          <p:nvPr/>
        </p:nvSpPr>
        <p:spPr>
          <a:xfrm>
            <a:off x="683568" y="822890"/>
            <a:ext cx="6480720" cy="738664"/>
          </a:xfrm>
          <a:prstGeom prst="rect">
            <a:avLst/>
          </a:prstGeom>
          <a:noFill/>
        </p:spPr>
        <p:txBody>
          <a:bodyPr wrap="square" rtlCol="0">
            <a:spAutoFit/>
          </a:bodyPr>
          <a:lstStyle/>
          <a:p>
            <a:r>
              <a:rPr lang="zh-CN" altLang="en-US" sz="1400" dirty="0">
                <a:solidFill>
                  <a:srgbClr val="FF0000"/>
                </a:solidFill>
                <a:latin typeface="Microsoft YaHei" charset="0"/>
                <a:ea typeface="Microsoft YaHei" charset="0"/>
              </a:rPr>
              <a:t>向</a:t>
            </a:r>
            <a:r>
              <a:rPr lang="en-US" altLang="zh-CN" sz="1400" dirty="0">
                <a:solidFill>
                  <a:srgbClr val="FF0000"/>
                </a:solidFill>
                <a:latin typeface="Microsoft YaHei" charset="0"/>
                <a:ea typeface="Microsoft YaHei" charset="0"/>
              </a:rPr>
              <a:t>TABLE name</a:t>
            </a:r>
            <a:r>
              <a:rPr lang="zh-CN" altLang="en-US" sz="1400" dirty="0">
                <a:solidFill>
                  <a:srgbClr val="FF0000"/>
                </a:solidFill>
                <a:latin typeface="Microsoft YaHei" charset="0"/>
                <a:ea typeface="Microsoft YaHei" charset="0"/>
              </a:rPr>
              <a:t>里插入一行，但是仅指定的列有值，</a:t>
            </a:r>
            <a:r>
              <a:rPr lang="en-US" altLang="zh-CN" sz="1400" dirty="0">
                <a:solidFill>
                  <a:srgbClr val="FF0000"/>
                </a:solidFill>
                <a:latin typeface="Microsoft YaHei" charset="0"/>
                <a:ea typeface="Microsoft YaHei" charset="0"/>
              </a:rPr>
              <a:t>value</a:t>
            </a:r>
            <a:r>
              <a:rPr lang="zh-CN" altLang="en-US" sz="1400" dirty="0">
                <a:solidFill>
                  <a:srgbClr val="FF0000"/>
                </a:solidFill>
                <a:latin typeface="Microsoft YaHei" charset="0"/>
                <a:ea typeface="Microsoft YaHei" charset="0"/>
              </a:rPr>
              <a:t>与</a:t>
            </a:r>
            <a:r>
              <a:rPr lang="en-US" altLang="zh-CN" sz="1400" dirty="0">
                <a:solidFill>
                  <a:srgbClr val="FF0000"/>
                </a:solidFill>
                <a:latin typeface="Microsoft YaHei" charset="0"/>
                <a:ea typeface="Microsoft YaHei" charset="0"/>
              </a:rPr>
              <a:t>column</a:t>
            </a:r>
            <a:r>
              <a:rPr lang="zh-CN" altLang="en-US" sz="1400" dirty="0">
                <a:solidFill>
                  <a:srgbClr val="FF0000"/>
                </a:solidFill>
                <a:latin typeface="Microsoft YaHei" charset="0"/>
                <a:ea typeface="Microsoft YaHei" charset="0"/>
              </a:rPr>
              <a:t>对应</a:t>
            </a:r>
            <a:endParaRPr lang="en-US" altLang="zh-CN" sz="1400" dirty="0">
              <a:solidFill>
                <a:srgbClr val="FF0000"/>
              </a:solidFill>
              <a:latin typeface="Microsoft YaHei" charset="0"/>
              <a:ea typeface="Microsoft YaHei" charset="0"/>
            </a:endParaRPr>
          </a:p>
          <a:p>
            <a:r>
              <a:rPr lang="zh-CN" altLang="en-US" sz="1400" dirty="0">
                <a:solidFill>
                  <a:srgbClr val="FF0000"/>
                </a:solidFill>
                <a:latin typeface="Microsoft YaHei" charset="0"/>
                <a:ea typeface="Microsoft YaHei" charset="0"/>
              </a:rPr>
              <a:t>缺省的列会被设置为默认值：</a:t>
            </a:r>
            <a:r>
              <a:rPr lang="en-US" altLang="zh-CN" sz="1400" dirty="0">
                <a:solidFill>
                  <a:srgbClr val="FF0000"/>
                </a:solidFill>
                <a:latin typeface="Microsoft YaHei" charset="0"/>
                <a:ea typeface="Microsoft YaHei" charset="0"/>
              </a:rPr>
              <a:t>UNK</a:t>
            </a:r>
            <a:endParaRPr lang="zh-CN" altLang="en-US" sz="1400" dirty="0">
              <a:solidFill>
                <a:srgbClr val="FF0000"/>
              </a:solidFill>
              <a:latin typeface="Microsoft YaHei" charset="0"/>
              <a:ea typeface="Microsoft YaHei" charset="0"/>
            </a:endParaRPr>
          </a:p>
          <a:p>
            <a:r>
              <a:rPr lang="zh-CN" altLang="en-US" sz="1400" dirty="0">
                <a:solidFill>
                  <a:srgbClr val="FF0000"/>
                </a:solidFill>
                <a:latin typeface="Microsoft YaHei" charset="0"/>
                <a:ea typeface="Microsoft YaHei" charset="0"/>
              </a:rPr>
              <a:t>例如 </a:t>
            </a:r>
            <a:r>
              <a:rPr lang="en-US" altLang="zh-CN" sz="1400" dirty="0">
                <a:solidFill>
                  <a:srgbClr val="FF0000"/>
                </a:solidFill>
                <a:latin typeface="Microsoft YaHei" charset="0"/>
                <a:ea typeface="Microsoft YaHei" charset="0"/>
              </a:rPr>
              <a:t>INSERT INTO </a:t>
            </a:r>
            <a:r>
              <a:rPr lang="en-US" altLang="zh-CN" sz="1400" dirty="0" err="1">
                <a:solidFill>
                  <a:srgbClr val="FF0000"/>
                </a:solidFill>
                <a:latin typeface="Microsoft YaHei" charset="0"/>
                <a:ea typeface="Microsoft YaHei" charset="0"/>
              </a:rPr>
              <a:t>stu</a:t>
            </a:r>
            <a:r>
              <a:rPr lang="en-US" altLang="zh-CN" sz="1400" dirty="0">
                <a:solidFill>
                  <a:srgbClr val="FF0000"/>
                </a:solidFill>
                <a:latin typeface="Microsoft YaHei" charset="0"/>
                <a:ea typeface="Microsoft YaHei" charset="0"/>
              </a:rPr>
              <a:t> (</a:t>
            </a:r>
            <a:r>
              <a:rPr lang="zh-CN" altLang="en-US" sz="1400" dirty="0">
                <a:solidFill>
                  <a:srgbClr val="FF0000"/>
                </a:solidFill>
                <a:latin typeface="Microsoft YaHei" charset="0"/>
                <a:ea typeface="Microsoft YaHei" charset="0"/>
              </a:rPr>
              <a:t>学号</a:t>
            </a:r>
            <a:r>
              <a:rPr lang="en-US" altLang="zh-CN" sz="1400" dirty="0">
                <a:solidFill>
                  <a:srgbClr val="FF0000"/>
                </a:solidFill>
                <a:latin typeface="Microsoft YaHei" charset="0"/>
                <a:ea typeface="Microsoft YaHei" charset="0"/>
              </a:rPr>
              <a:t>,</a:t>
            </a:r>
            <a:r>
              <a:rPr lang="zh-CN" altLang="en-US" sz="1400" dirty="0">
                <a:solidFill>
                  <a:srgbClr val="FF0000"/>
                </a:solidFill>
                <a:latin typeface="Microsoft YaHei" charset="0"/>
                <a:ea typeface="Microsoft YaHei" charset="0"/>
              </a:rPr>
              <a:t>姓名</a:t>
            </a:r>
            <a:r>
              <a:rPr lang="en-US" altLang="zh-CN" sz="1400" dirty="0">
                <a:solidFill>
                  <a:srgbClr val="FF0000"/>
                </a:solidFill>
                <a:latin typeface="Microsoft YaHei" charset="0"/>
                <a:ea typeface="Microsoft YaHei" charset="0"/>
              </a:rPr>
              <a:t>) VALUES (170000001,</a:t>
            </a:r>
            <a:r>
              <a:rPr lang="zh-CN" altLang="en-US" sz="1400" dirty="0">
                <a:solidFill>
                  <a:srgbClr val="FF0000"/>
                </a:solidFill>
                <a:latin typeface="Microsoft YaHei" charset="0"/>
                <a:ea typeface="Microsoft YaHei" charset="0"/>
              </a:rPr>
              <a:t>王二小</a:t>
            </a:r>
            <a:r>
              <a:rPr lang="en-US" altLang="zh-CN" sz="1400" dirty="0">
                <a:solidFill>
                  <a:srgbClr val="FF0000"/>
                </a:solidFill>
                <a:latin typeface="Microsoft YaHei" charset="0"/>
                <a:ea typeface="Microsoft YaHei" charset="0"/>
              </a:rPr>
              <a:t>)</a:t>
            </a:r>
          </a:p>
        </p:txBody>
      </p:sp>
      <p:pic>
        <p:nvPicPr>
          <p:cNvPr id="4" name="图片 3">
            <a:extLst>
              <a:ext uri="{FF2B5EF4-FFF2-40B4-BE49-F238E27FC236}">
                <a16:creationId xmlns:a16="http://schemas.microsoft.com/office/drawing/2014/main" id="{F3A727B4-1138-4939-B169-64E69F136EDC}"/>
              </a:ext>
            </a:extLst>
          </p:cNvPr>
          <p:cNvPicPr>
            <a:picLocks noChangeAspect="1"/>
          </p:cNvPicPr>
          <p:nvPr/>
        </p:nvPicPr>
        <p:blipFill>
          <a:blip r:embed="rId2"/>
          <a:stretch>
            <a:fillRect/>
          </a:stretch>
        </p:blipFill>
        <p:spPr>
          <a:xfrm>
            <a:off x="1043608" y="1923678"/>
            <a:ext cx="7270834" cy="2520280"/>
          </a:xfrm>
          <a:prstGeom prst="rect">
            <a:avLst/>
          </a:prstGeom>
        </p:spPr>
      </p:pic>
    </p:spTree>
    <p:extLst>
      <p:ext uri="{BB962C8B-B14F-4D97-AF65-F5344CB8AC3E}">
        <p14:creationId xmlns:p14="http://schemas.microsoft.com/office/powerpoint/2010/main" val="275386030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C25560-6D8C-409A-ABAF-58A952A9380B}"/>
              </a:ext>
            </a:extLst>
          </p:cNvPr>
          <p:cNvSpPr>
            <a:spLocks noGrp="1"/>
          </p:cNvSpPr>
          <p:nvPr>
            <p:ph type="title"/>
          </p:nvPr>
        </p:nvSpPr>
        <p:spPr>
          <a:xfrm>
            <a:off x="1190529" y="131756"/>
            <a:ext cx="6696744" cy="425399"/>
          </a:xfrm>
        </p:spPr>
        <p:txBody>
          <a:bodyPr>
            <a:noAutofit/>
          </a:bodyPr>
          <a:lstStyle/>
          <a:p>
            <a:br>
              <a:rPr lang="en-US" altLang="zh-CN" sz="1800" dirty="0"/>
            </a:br>
            <a:br>
              <a:rPr lang="en-US" altLang="zh-CN" sz="1800" dirty="0"/>
            </a:br>
            <a:br>
              <a:rPr lang="en-US" altLang="zh-CN" sz="1800" dirty="0"/>
            </a:br>
            <a:br>
              <a:rPr lang="en-US" altLang="zh-CN" sz="1800" dirty="0"/>
            </a:br>
            <a:br>
              <a:rPr lang="en-US" altLang="zh-CN" sz="1800" dirty="0"/>
            </a:br>
            <a:r>
              <a:rPr lang="zh-CN" altLang="en-US" sz="2400" b="1" dirty="0">
                <a:solidFill>
                  <a:srgbClr val="2BCF62"/>
                </a:solidFill>
                <a:latin typeface="黑体" panose="02010609060101010101" pitchFamily="49" charset="-122"/>
                <a:ea typeface="黑体" panose="02010609060101010101" pitchFamily="49" charset="-122"/>
              </a:rPr>
              <a:t>指令：</a:t>
            </a:r>
            <a:r>
              <a:rPr lang="en-US" altLang="zh-CN" sz="1800" dirty="0">
                <a:solidFill>
                  <a:srgbClr val="FF0000"/>
                </a:solidFill>
                <a:latin typeface="Microsoft YaHei" charset="0"/>
                <a:ea typeface="Microsoft YaHei" charset="0"/>
                <a:cs typeface="Microsoft YaHei" charset="0"/>
              </a:rPr>
              <a:t>DELETE FROM name WHERE column = value</a:t>
            </a:r>
            <a:br>
              <a:rPr lang="en-US" altLang="zh-CN" sz="1800" dirty="0">
                <a:solidFill>
                  <a:srgbClr val="FF0000"/>
                </a:solidFill>
                <a:latin typeface="Microsoft YaHei" charset="0"/>
                <a:ea typeface="Microsoft YaHei" charset="0"/>
                <a:cs typeface="Microsoft YaHei" charset="0"/>
              </a:rPr>
            </a:br>
            <a:br>
              <a:rPr lang="en-US" altLang="zh-CN" sz="1800" dirty="0">
                <a:solidFill>
                  <a:srgbClr val="FF0000"/>
                </a:solidFill>
                <a:latin typeface="Microsoft YaHei" charset="0"/>
                <a:ea typeface="Microsoft YaHei" charset="0"/>
                <a:cs typeface="Microsoft YaHei" charset="0"/>
              </a:rPr>
            </a:br>
            <a:br>
              <a:rPr lang="en-US" altLang="zh-CN" sz="1800" dirty="0">
                <a:solidFill>
                  <a:srgbClr val="FF0000"/>
                </a:solidFill>
                <a:latin typeface="Microsoft YaHei" charset="0"/>
                <a:ea typeface="Microsoft YaHei" charset="0"/>
                <a:cs typeface="Microsoft YaHei" charset="0"/>
              </a:rPr>
            </a:br>
            <a:br>
              <a:rPr lang="en-US" altLang="zh-CN" sz="1800" dirty="0">
                <a:solidFill>
                  <a:srgbClr val="FF0000"/>
                </a:solidFill>
                <a:latin typeface="Microsoft YaHei" charset="0"/>
                <a:ea typeface="Microsoft YaHei" charset="0"/>
                <a:cs typeface="Microsoft YaHei" charset="0"/>
              </a:rPr>
            </a:br>
            <a:br>
              <a:rPr lang="en-US" altLang="zh-CN" sz="1800" dirty="0">
                <a:solidFill>
                  <a:srgbClr val="FF0000"/>
                </a:solidFill>
                <a:latin typeface="Microsoft YaHei" charset="0"/>
                <a:ea typeface="Microsoft YaHei" charset="0"/>
                <a:cs typeface="Microsoft YaHei" charset="0"/>
              </a:rPr>
            </a:br>
            <a:endParaRPr lang="zh-CN" altLang="en-US" sz="1800" dirty="0"/>
          </a:p>
        </p:txBody>
      </p:sp>
      <p:sp>
        <p:nvSpPr>
          <p:cNvPr id="8" name="文本框 7">
            <a:extLst>
              <a:ext uri="{FF2B5EF4-FFF2-40B4-BE49-F238E27FC236}">
                <a16:creationId xmlns:a16="http://schemas.microsoft.com/office/drawing/2014/main" id="{EBC1B58E-916C-4959-B73F-F785BFF63D17}"/>
              </a:ext>
            </a:extLst>
          </p:cNvPr>
          <p:cNvSpPr txBox="1"/>
          <p:nvPr/>
        </p:nvSpPr>
        <p:spPr>
          <a:xfrm>
            <a:off x="1466332" y="584715"/>
            <a:ext cx="6480720" cy="738664"/>
          </a:xfrm>
          <a:prstGeom prst="rect">
            <a:avLst/>
          </a:prstGeom>
          <a:noFill/>
        </p:spPr>
        <p:txBody>
          <a:bodyPr wrap="square" rtlCol="0">
            <a:spAutoFit/>
          </a:bodyPr>
          <a:lstStyle/>
          <a:p>
            <a:r>
              <a:rPr lang="zh-CN" altLang="en-US" sz="1400" dirty="0">
                <a:solidFill>
                  <a:srgbClr val="FF0000"/>
                </a:solidFill>
                <a:latin typeface="Microsoft YaHei" charset="0"/>
                <a:ea typeface="Microsoft YaHei" charset="0"/>
              </a:rPr>
              <a:t>从</a:t>
            </a:r>
            <a:r>
              <a:rPr lang="en-US" altLang="zh-CN" sz="1400" dirty="0">
                <a:solidFill>
                  <a:srgbClr val="FF0000"/>
                </a:solidFill>
                <a:latin typeface="Microsoft YaHei" charset="0"/>
                <a:ea typeface="Microsoft YaHei" charset="0"/>
              </a:rPr>
              <a:t>TABLE name</a:t>
            </a:r>
            <a:r>
              <a:rPr lang="zh-CN" altLang="en-US" sz="1400" dirty="0">
                <a:solidFill>
                  <a:srgbClr val="FF0000"/>
                </a:solidFill>
                <a:latin typeface="Microsoft YaHei" charset="0"/>
                <a:ea typeface="Microsoft YaHei" charset="0"/>
              </a:rPr>
              <a:t>里删除若干行</a:t>
            </a:r>
          </a:p>
          <a:p>
            <a:r>
              <a:rPr lang="zh-CN" altLang="en-US" sz="1400" dirty="0">
                <a:solidFill>
                  <a:srgbClr val="FF0000"/>
                </a:solidFill>
                <a:latin typeface="Microsoft YaHei" charset="0"/>
                <a:ea typeface="Microsoft YaHei" charset="0"/>
              </a:rPr>
              <a:t>删除的行满足条件 </a:t>
            </a:r>
            <a:r>
              <a:rPr lang="en-US" altLang="zh-CN" sz="1400" dirty="0">
                <a:solidFill>
                  <a:srgbClr val="FF0000"/>
                </a:solidFill>
                <a:latin typeface="Microsoft YaHei" charset="0"/>
                <a:ea typeface="Microsoft YaHei" charset="0"/>
              </a:rPr>
              <a:t>column = value</a:t>
            </a:r>
          </a:p>
          <a:p>
            <a:r>
              <a:rPr lang="zh-CN" altLang="en-US" sz="1400" dirty="0">
                <a:solidFill>
                  <a:srgbClr val="FF0000"/>
                </a:solidFill>
                <a:latin typeface="Microsoft YaHei" charset="0"/>
                <a:ea typeface="Microsoft YaHei" charset="0"/>
              </a:rPr>
              <a:t>例如 </a:t>
            </a:r>
            <a:r>
              <a:rPr lang="en-US" altLang="zh-CN" sz="1400" dirty="0">
                <a:solidFill>
                  <a:srgbClr val="FF0000"/>
                </a:solidFill>
                <a:latin typeface="Microsoft YaHei" charset="0"/>
                <a:ea typeface="Microsoft YaHei" charset="0"/>
              </a:rPr>
              <a:t>DELETE FROM </a:t>
            </a:r>
            <a:r>
              <a:rPr lang="en-US" altLang="zh-CN" sz="1400" dirty="0" err="1">
                <a:solidFill>
                  <a:srgbClr val="FF0000"/>
                </a:solidFill>
                <a:latin typeface="Microsoft YaHei" charset="0"/>
                <a:ea typeface="Microsoft YaHei" charset="0"/>
              </a:rPr>
              <a:t>stu</a:t>
            </a:r>
            <a:r>
              <a:rPr lang="en-US" altLang="zh-CN" sz="1400" dirty="0">
                <a:solidFill>
                  <a:srgbClr val="FF0000"/>
                </a:solidFill>
                <a:latin typeface="Microsoft YaHei" charset="0"/>
                <a:ea typeface="Microsoft YaHei" charset="0"/>
              </a:rPr>
              <a:t> WHERE </a:t>
            </a:r>
            <a:r>
              <a:rPr lang="zh-CN" altLang="en-US" sz="1400" dirty="0">
                <a:solidFill>
                  <a:srgbClr val="FF0000"/>
                </a:solidFill>
                <a:latin typeface="Microsoft YaHei" charset="0"/>
                <a:ea typeface="Microsoft YaHei" charset="0"/>
              </a:rPr>
              <a:t>姓名 </a:t>
            </a:r>
            <a:r>
              <a:rPr lang="en-US" altLang="zh-CN" sz="1400" dirty="0">
                <a:solidFill>
                  <a:srgbClr val="FF0000"/>
                </a:solidFill>
                <a:latin typeface="Microsoft YaHei" charset="0"/>
                <a:ea typeface="Microsoft YaHei" charset="0"/>
              </a:rPr>
              <a:t>= </a:t>
            </a:r>
            <a:r>
              <a:rPr lang="zh-CN" altLang="en-US" sz="1400" dirty="0">
                <a:solidFill>
                  <a:srgbClr val="FF0000"/>
                </a:solidFill>
                <a:latin typeface="Microsoft YaHei" charset="0"/>
                <a:ea typeface="Microsoft YaHei" charset="0"/>
              </a:rPr>
              <a:t>王二小</a:t>
            </a:r>
          </a:p>
        </p:txBody>
      </p:sp>
      <p:pic>
        <p:nvPicPr>
          <p:cNvPr id="3" name="图片 2">
            <a:extLst>
              <a:ext uri="{FF2B5EF4-FFF2-40B4-BE49-F238E27FC236}">
                <a16:creationId xmlns:a16="http://schemas.microsoft.com/office/drawing/2014/main" id="{099F8C39-4349-4741-89DE-048E3FE9EA8D}"/>
              </a:ext>
            </a:extLst>
          </p:cNvPr>
          <p:cNvPicPr>
            <a:picLocks noChangeAspect="1"/>
          </p:cNvPicPr>
          <p:nvPr/>
        </p:nvPicPr>
        <p:blipFill>
          <a:blip r:embed="rId2"/>
          <a:stretch>
            <a:fillRect/>
          </a:stretch>
        </p:blipFill>
        <p:spPr>
          <a:xfrm>
            <a:off x="1691680" y="1563638"/>
            <a:ext cx="5694442" cy="3247493"/>
          </a:xfrm>
          <a:prstGeom prst="rect">
            <a:avLst/>
          </a:prstGeom>
        </p:spPr>
      </p:pic>
    </p:spTree>
    <p:extLst>
      <p:ext uri="{BB962C8B-B14F-4D97-AF65-F5344CB8AC3E}">
        <p14:creationId xmlns:p14="http://schemas.microsoft.com/office/powerpoint/2010/main" val="18539121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C25560-6D8C-409A-ABAF-58A952A9380B}"/>
              </a:ext>
            </a:extLst>
          </p:cNvPr>
          <p:cNvSpPr>
            <a:spLocks noGrp="1"/>
          </p:cNvSpPr>
          <p:nvPr>
            <p:ph type="title"/>
          </p:nvPr>
        </p:nvSpPr>
        <p:spPr>
          <a:xfrm>
            <a:off x="1190529" y="119669"/>
            <a:ext cx="6696744" cy="425399"/>
          </a:xfrm>
        </p:spPr>
        <p:txBody>
          <a:bodyPr>
            <a:noAutofit/>
          </a:bodyPr>
          <a:lstStyle/>
          <a:p>
            <a:br>
              <a:rPr lang="en-US" altLang="zh-CN" sz="1800" dirty="0"/>
            </a:br>
            <a:br>
              <a:rPr lang="en-US" altLang="zh-CN" sz="1800" dirty="0"/>
            </a:br>
            <a:br>
              <a:rPr lang="en-US" altLang="zh-CN" sz="1800" dirty="0"/>
            </a:br>
            <a:br>
              <a:rPr lang="en-US" altLang="zh-CN" sz="1800" dirty="0"/>
            </a:br>
            <a:r>
              <a:rPr lang="zh-CN" altLang="en-US" sz="2400" b="1" dirty="0">
                <a:solidFill>
                  <a:srgbClr val="2BCF62"/>
                </a:solidFill>
                <a:latin typeface="黑体" panose="02010609060101010101" pitchFamily="49" charset="-122"/>
                <a:ea typeface="黑体" panose="02010609060101010101" pitchFamily="49" charset="-122"/>
              </a:rPr>
              <a:t>指令：</a:t>
            </a:r>
            <a:r>
              <a:rPr lang="en-US" altLang="zh-CN" sz="1800" dirty="0">
                <a:solidFill>
                  <a:srgbClr val="FF0000"/>
                </a:solidFill>
                <a:latin typeface="Microsoft YaHei" charset="0"/>
                <a:ea typeface="Microsoft YaHei" charset="0"/>
                <a:cs typeface="Microsoft YaHei" charset="0"/>
              </a:rPr>
              <a:t>DELETE * FROM name </a:t>
            </a:r>
            <a:br>
              <a:rPr lang="en-US" altLang="zh-CN" sz="1800" dirty="0">
                <a:solidFill>
                  <a:srgbClr val="FF0000"/>
                </a:solidFill>
                <a:latin typeface="Microsoft YaHei" charset="0"/>
                <a:ea typeface="Microsoft YaHei" charset="0"/>
                <a:cs typeface="Microsoft YaHei" charset="0"/>
              </a:rPr>
            </a:br>
            <a:br>
              <a:rPr lang="en-US" altLang="zh-CN" sz="1800" dirty="0">
                <a:solidFill>
                  <a:srgbClr val="FF0000"/>
                </a:solidFill>
                <a:latin typeface="Microsoft YaHei" charset="0"/>
                <a:ea typeface="Microsoft YaHei" charset="0"/>
                <a:cs typeface="Microsoft YaHei" charset="0"/>
              </a:rPr>
            </a:br>
            <a:br>
              <a:rPr lang="en-US" altLang="zh-CN" sz="1800" dirty="0">
                <a:solidFill>
                  <a:srgbClr val="FF0000"/>
                </a:solidFill>
                <a:latin typeface="Microsoft YaHei" charset="0"/>
                <a:ea typeface="Microsoft YaHei" charset="0"/>
                <a:cs typeface="Microsoft YaHei" charset="0"/>
              </a:rPr>
            </a:br>
            <a:br>
              <a:rPr lang="en-US" altLang="zh-CN" sz="1800" dirty="0">
                <a:solidFill>
                  <a:srgbClr val="FF0000"/>
                </a:solidFill>
                <a:latin typeface="Microsoft YaHei" charset="0"/>
                <a:ea typeface="Microsoft YaHei" charset="0"/>
                <a:cs typeface="Microsoft YaHei" charset="0"/>
              </a:rPr>
            </a:br>
            <a:endParaRPr lang="zh-CN" altLang="en-US" sz="1800" dirty="0"/>
          </a:p>
        </p:txBody>
      </p:sp>
      <p:sp>
        <p:nvSpPr>
          <p:cNvPr id="8" name="文本框 7">
            <a:extLst>
              <a:ext uri="{FF2B5EF4-FFF2-40B4-BE49-F238E27FC236}">
                <a16:creationId xmlns:a16="http://schemas.microsoft.com/office/drawing/2014/main" id="{EBC1B58E-916C-4959-B73F-F785BFF63D17}"/>
              </a:ext>
            </a:extLst>
          </p:cNvPr>
          <p:cNvSpPr txBox="1"/>
          <p:nvPr/>
        </p:nvSpPr>
        <p:spPr>
          <a:xfrm>
            <a:off x="827584" y="2139702"/>
            <a:ext cx="7920880" cy="646331"/>
          </a:xfrm>
          <a:prstGeom prst="rect">
            <a:avLst/>
          </a:prstGeom>
          <a:noFill/>
        </p:spPr>
        <p:txBody>
          <a:bodyPr wrap="square" rtlCol="0">
            <a:spAutoFit/>
          </a:bodyPr>
          <a:lstStyle/>
          <a:p>
            <a:r>
              <a:rPr lang="zh-CN" altLang="en-US" dirty="0">
                <a:solidFill>
                  <a:srgbClr val="FF0000"/>
                </a:solidFill>
                <a:latin typeface="Microsoft YaHei" charset="0"/>
                <a:ea typeface="Microsoft YaHei" charset="0"/>
              </a:rPr>
              <a:t>从</a:t>
            </a:r>
            <a:r>
              <a:rPr lang="en-US" altLang="zh-CN" dirty="0">
                <a:solidFill>
                  <a:srgbClr val="FF0000"/>
                </a:solidFill>
                <a:latin typeface="Microsoft YaHei" charset="0"/>
                <a:ea typeface="Microsoft YaHei" charset="0"/>
              </a:rPr>
              <a:t>TABLE name</a:t>
            </a:r>
            <a:r>
              <a:rPr lang="zh-CN" altLang="en-US" dirty="0">
                <a:solidFill>
                  <a:srgbClr val="FF0000"/>
                </a:solidFill>
                <a:latin typeface="Microsoft YaHei" charset="0"/>
                <a:ea typeface="Microsoft YaHei" charset="0"/>
              </a:rPr>
              <a:t>里删除所有行</a:t>
            </a:r>
          </a:p>
          <a:p>
            <a:r>
              <a:rPr lang="zh-CN" altLang="en-US" dirty="0">
                <a:solidFill>
                  <a:srgbClr val="FF0000"/>
                </a:solidFill>
                <a:latin typeface="Microsoft YaHei" charset="0"/>
                <a:ea typeface="Microsoft YaHei" charset="0"/>
              </a:rPr>
              <a:t>与</a:t>
            </a:r>
            <a:r>
              <a:rPr lang="en-US" altLang="zh-CN" dirty="0">
                <a:solidFill>
                  <a:srgbClr val="FF0000"/>
                </a:solidFill>
                <a:latin typeface="Microsoft YaHei" charset="0"/>
                <a:ea typeface="Microsoft YaHei" charset="0"/>
              </a:rPr>
              <a:t>DROP TABLE</a:t>
            </a:r>
            <a:r>
              <a:rPr lang="zh-CN" altLang="en-US" dirty="0">
                <a:solidFill>
                  <a:srgbClr val="FF0000"/>
                </a:solidFill>
                <a:latin typeface="Microsoft YaHei" charset="0"/>
                <a:ea typeface="Microsoft YaHei" charset="0"/>
              </a:rPr>
              <a:t>的区别</a:t>
            </a:r>
            <a:r>
              <a:rPr lang="en-US" altLang="zh-CN" dirty="0">
                <a:solidFill>
                  <a:srgbClr val="FF0000"/>
                </a:solidFill>
                <a:latin typeface="Microsoft YaHei" charset="0"/>
                <a:ea typeface="Microsoft YaHei" charset="0"/>
              </a:rPr>
              <a:t>: </a:t>
            </a:r>
            <a:r>
              <a:rPr lang="zh-CN" altLang="en-US" dirty="0">
                <a:solidFill>
                  <a:srgbClr val="FF0000"/>
                </a:solidFill>
                <a:latin typeface="Microsoft YaHei" charset="0"/>
                <a:ea typeface="Microsoft YaHei" charset="0"/>
              </a:rPr>
              <a:t>保留</a:t>
            </a:r>
            <a:r>
              <a:rPr lang="en-US" altLang="zh-CN" dirty="0">
                <a:solidFill>
                  <a:srgbClr val="FF0000"/>
                </a:solidFill>
                <a:latin typeface="Microsoft YaHei" charset="0"/>
                <a:ea typeface="Microsoft YaHei" charset="0"/>
              </a:rPr>
              <a:t>TABLE</a:t>
            </a:r>
            <a:r>
              <a:rPr lang="zh-CN" altLang="en-US" dirty="0">
                <a:solidFill>
                  <a:srgbClr val="FF0000"/>
                </a:solidFill>
                <a:latin typeface="Microsoft YaHei" charset="0"/>
                <a:ea typeface="Microsoft YaHei" charset="0"/>
              </a:rPr>
              <a:t>的结构（即第一行），没有删除</a:t>
            </a:r>
            <a:r>
              <a:rPr lang="en-US" altLang="zh-CN" dirty="0">
                <a:solidFill>
                  <a:srgbClr val="FF0000"/>
                </a:solidFill>
                <a:latin typeface="Microsoft YaHei" charset="0"/>
                <a:ea typeface="Microsoft YaHei" charset="0"/>
              </a:rPr>
              <a:t>TABLE</a:t>
            </a:r>
            <a:endParaRPr lang="zh-CN" altLang="en-US" dirty="0">
              <a:solidFill>
                <a:srgbClr val="FF0000"/>
              </a:solidFill>
              <a:latin typeface="Microsoft YaHei" charset="0"/>
              <a:ea typeface="Microsoft YaHei" charset="0"/>
            </a:endParaRPr>
          </a:p>
        </p:txBody>
      </p:sp>
      <p:pic>
        <p:nvPicPr>
          <p:cNvPr id="4" name="图片 3">
            <a:extLst>
              <a:ext uri="{FF2B5EF4-FFF2-40B4-BE49-F238E27FC236}">
                <a16:creationId xmlns:a16="http://schemas.microsoft.com/office/drawing/2014/main" id="{CEF6890A-2644-437A-B34F-90D10475D590}"/>
              </a:ext>
            </a:extLst>
          </p:cNvPr>
          <p:cNvPicPr>
            <a:picLocks noChangeAspect="1"/>
          </p:cNvPicPr>
          <p:nvPr/>
        </p:nvPicPr>
        <p:blipFill>
          <a:blip r:embed="rId2"/>
          <a:stretch>
            <a:fillRect/>
          </a:stretch>
        </p:blipFill>
        <p:spPr>
          <a:xfrm>
            <a:off x="2343150" y="3435846"/>
            <a:ext cx="4457700" cy="371475"/>
          </a:xfrm>
          <a:prstGeom prst="rect">
            <a:avLst/>
          </a:prstGeom>
        </p:spPr>
      </p:pic>
    </p:spTree>
    <p:extLst>
      <p:ext uri="{BB962C8B-B14F-4D97-AF65-F5344CB8AC3E}">
        <p14:creationId xmlns:p14="http://schemas.microsoft.com/office/powerpoint/2010/main" val="225464695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C25560-6D8C-409A-ABAF-58A952A9380B}"/>
              </a:ext>
            </a:extLst>
          </p:cNvPr>
          <p:cNvSpPr>
            <a:spLocks noGrp="1"/>
          </p:cNvSpPr>
          <p:nvPr>
            <p:ph type="title"/>
          </p:nvPr>
        </p:nvSpPr>
        <p:spPr>
          <a:xfrm>
            <a:off x="611560" y="123478"/>
            <a:ext cx="7557935" cy="425399"/>
          </a:xfrm>
        </p:spPr>
        <p:txBody>
          <a:bodyPr>
            <a:noAutofit/>
          </a:bodyPr>
          <a:lstStyle/>
          <a:p>
            <a:br>
              <a:rPr lang="en-US" altLang="zh-CN" sz="1800" dirty="0"/>
            </a:br>
            <a:br>
              <a:rPr lang="en-US" altLang="zh-CN" sz="1800" dirty="0"/>
            </a:br>
            <a:br>
              <a:rPr lang="en-US" altLang="zh-CN" sz="1800" dirty="0"/>
            </a:br>
            <a:r>
              <a:rPr lang="zh-CN" altLang="en-US" sz="2400" b="1" dirty="0">
                <a:solidFill>
                  <a:srgbClr val="2BCF62"/>
                </a:solidFill>
                <a:latin typeface="黑体" panose="02010609060101010101" pitchFamily="49" charset="-122"/>
                <a:ea typeface="黑体" panose="02010609060101010101" pitchFamily="49" charset="-122"/>
              </a:rPr>
              <a:t>指令：</a:t>
            </a:r>
            <a:r>
              <a:rPr lang="en-US" altLang="zh-CN" sz="1800" dirty="0">
                <a:solidFill>
                  <a:srgbClr val="FF0000"/>
                </a:solidFill>
                <a:latin typeface="Microsoft YaHei" charset="0"/>
                <a:ea typeface="Microsoft YaHei" charset="0"/>
                <a:cs typeface="Microsoft YaHei" charset="0"/>
              </a:rPr>
              <a:t>UPDATE name SET column1 = value1, column2 = value2, ···</a:t>
            </a:r>
            <a:br>
              <a:rPr lang="en-US" altLang="zh-CN" sz="1800" dirty="0">
                <a:solidFill>
                  <a:srgbClr val="FF0000"/>
                </a:solidFill>
                <a:latin typeface="Microsoft YaHei" charset="0"/>
                <a:ea typeface="Microsoft YaHei" charset="0"/>
                <a:cs typeface="Microsoft YaHei" charset="0"/>
              </a:rPr>
            </a:br>
            <a:br>
              <a:rPr lang="en-US" altLang="zh-CN" sz="1800" dirty="0">
                <a:solidFill>
                  <a:srgbClr val="FF0000"/>
                </a:solidFill>
                <a:latin typeface="Microsoft YaHei" charset="0"/>
                <a:ea typeface="Microsoft YaHei" charset="0"/>
                <a:cs typeface="Microsoft YaHei" charset="0"/>
              </a:rPr>
            </a:br>
            <a:br>
              <a:rPr lang="en-US" altLang="zh-CN" sz="1800" dirty="0">
                <a:solidFill>
                  <a:srgbClr val="FF0000"/>
                </a:solidFill>
                <a:latin typeface="Microsoft YaHei" charset="0"/>
                <a:ea typeface="Microsoft YaHei" charset="0"/>
                <a:cs typeface="Microsoft YaHei" charset="0"/>
              </a:rPr>
            </a:br>
            <a:endParaRPr lang="zh-CN" altLang="en-US" sz="1800" dirty="0"/>
          </a:p>
        </p:txBody>
      </p:sp>
      <p:sp>
        <p:nvSpPr>
          <p:cNvPr id="8" name="文本框 7">
            <a:extLst>
              <a:ext uri="{FF2B5EF4-FFF2-40B4-BE49-F238E27FC236}">
                <a16:creationId xmlns:a16="http://schemas.microsoft.com/office/drawing/2014/main" id="{EBC1B58E-916C-4959-B73F-F785BFF63D17}"/>
              </a:ext>
            </a:extLst>
          </p:cNvPr>
          <p:cNvSpPr txBox="1"/>
          <p:nvPr/>
        </p:nvSpPr>
        <p:spPr>
          <a:xfrm>
            <a:off x="755576" y="998879"/>
            <a:ext cx="7920880" cy="923330"/>
          </a:xfrm>
          <a:prstGeom prst="rect">
            <a:avLst/>
          </a:prstGeom>
          <a:noFill/>
        </p:spPr>
        <p:txBody>
          <a:bodyPr wrap="square" rtlCol="0">
            <a:spAutoFit/>
          </a:bodyPr>
          <a:lstStyle/>
          <a:p>
            <a:r>
              <a:rPr lang="zh-CN" altLang="en-US" dirty="0">
                <a:solidFill>
                  <a:srgbClr val="FF0000"/>
                </a:solidFill>
                <a:latin typeface="Microsoft YaHei" charset="0"/>
                <a:ea typeface="Microsoft YaHei" charset="0"/>
              </a:rPr>
              <a:t>更新</a:t>
            </a:r>
            <a:r>
              <a:rPr lang="en-US" altLang="zh-CN" dirty="0">
                <a:solidFill>
                  <a:srgbClr val="FF0000"/>
                </a:solidFill>
                <a:latin typeface="Microsoft YaHei" charset="0"/>
                <a:ea typeface="Microsoft YaHei" charset="0"/>
              </a:rPr>
              <a:t>TABLE name</a:t>
            </a:r>
            <a:r>
              <a:rPr lang="zh-CN" altLang="en-US" dirty="0">
                <a:solidFill>
                  <a:srgbClr val="FF0000"/>
                </a:solidFill>
                <a:latin typeface="Microsoft YaHei" charset="0"/>
                <a:ea typeface="Microsoft YaHei" charset="0"/>
              </a:rPr>
              <a:t>若干列的值；</a:t>
            </a:r>
          </a:p>
          <a:p>
            <a:r>
              <a:rPr lang="zh-CN" altLang="en-US" dirty="0">
                <a:solidFill>
                  <a:srgbClr val="FF0000"/>
                </a:solidFill>
                <a:latin typeface="Microsoft YaHei" charset="0"/>
                <a:ea typeface="Microsoft YaHei" charset="0"/>
              </a:rPr>
              <a:t>将</a:t>
            </a:r>
            <a:r>
              <a:rPr lang="en-US" altLang="zh-CN" dirty="0" err="1">
                <a:solidFill>
                  <a:srgbClr val="FF0000"/>
                </a:solidFill>
                <a:latin typeface="Microsoft YaHei" charset="0"/>
                <a:ea typeface="Microsoft YaHei" charset="0"/>
              </a:rPr>
              <a:t>columni</a:t>
            </a:r>
            <a:r>
              <a:rPr lang="zh-CN" altLang="en-US" dirty="0">
                <a:solidFill>
                  <a:srgbClr val="FF0000"/>
                </a:solidFill>
                <a:latin typeface="Microsoft YaHei" charset="0"/>
                <a:ea typeface="Microsoft YaHei" charset="0"/>
              </a:rPr>
              <a:t>列的值设置为</a:t>
            </a:r>
            <a:r>
              <a:rPr lang="en-US" altLang="zh-CN" dirty="0" err="1">
                <a:solidFill>
                  <a:srgbClr val="FF0000"/>
                </a:solidFill>
                <a:latin typeface="Microsoft YaHei" charset="0"/>
                <a:ea typeface="Microsoft YaHei" charset="0"/>
              </a:rPr>
              <a:t>valuei</a:t>
            </a:r>
            <a:r>
              <a:rPr lang="zh-CN" altLang="en-US" dirty="0">
                <a:solidFill>
                  <a:srgbClr val="FF0000"/>
                </a:solidFill>
                <a:latin typeface="Microsoft YaHei" charset="0"/>
                <a:ea typeface="Microsoft YaHei" charset="0"/>
              </a:rPr>
              <a:t>，修改多列时以逗号和一个空格‘</a:t>
            </a:r>
            <a:r>
              <a:rPr lang="en-US" altLang="zh-CN" dirty="0">
                <a:solidFill>
                  <a:srgbClr val="FF0000"/>
                </a:solidFill>
                <a:latin typeface="Microsoft YaHei" charset="0"/>
                <a:ea typeface="Microsoft YaHei" charset="0"/>
              </a:rPr>
              <a:t>, ’</a:t>
            </a:r>
            <a:r>
              <a:rPr lang="zh-CN" altLang="en-US" dirty="0">
                <a:solidFill>
                  <a:srgbClr val="FF0000"/>
                </a:solidFill>
                <a:latin typeface="Microsoft YaHei" charset="0"/>
                <a:ea typeface="Microsoft YaHei" charset="0"/>
              </a:rPr>
              <a:t>隔开；</a:t>
            </a:r>
            <a:endParaRPr lang="en-US" altLang="zh-CN" dirty="0">
              <a:solidFill>
                <a:srgbClr val="FF0000"/>
              </a:solidFill>
              <a:latin typeface="Microsoft YaHei" charset="0"/>
              <a:ea typeface="Microsoft YaHei" charset="0"/>
            </a:endParaRPr>
          </a:p>
          <a:p>
            <a:r>
              <a:rPr lang="zh-CN" altLang="en-US" dirty="0">
                <a:solidFill>
                  <a:srgbClr val="FF0000"/>
                </a:solidFill>
                <a:latin typeface="Microsoft YaHei" charset="0"/>
                <a:ea typeface="Microsoft YaHei" charset="0"/>
              </a:rPr>
              <a:t>例如 </a:t>
            </a:r>
            <a:r>
              <a:rPr lang="en-US" altLang="zh-CN" dirty="0">
                <a:solidFill>
                  <a:srgbClr val="FF0000"/>
                </a:solidFill>
                <a:latin typeface="Microsoft YaHei" charset="0"/>
                <a:ea typeface="Microsoft YaHei" charset="0"/>
              </a:rPr>
              <a:t>UPDATE </a:t>
            </a:r>
            <a:r>
              <a:rPr lang="en-US" altLang="zh-CN" dirty="0" err="1">
                <a:solidFill>
                  <a:srgbClr val="FF0000"/>
                </a:solidFill>
                <a:latin typeface="Microsoft YaHei" charset="0"/>
                <a:ea typeface="Microsoft YaHei" charset="0"/>
              </a:rPr>
              <a:t>stu</a:t>
            </a:r>
            <a:r>
              <a:rPr lang="en-US" altLang="zh-CN" dirty="0">
                <a:solidFill>
                  <a:srgbClr val="FF0000"/>
                </a:solidFill>
                <a:latin typeface="Microsoft YaHei" charset="0"/>
                <a:ea typeface="Microsoft YaHei" charset="0"/>
              </a:rPr>
              <a:t> SET </a:t>
            </a:r>
            <a:r>
              <a:rPr lang="zh-CN" altLang="en-US" dirty="0">
                <a:solidFill>
                  <a:srgbClr val="FF0000"/>
                </a:solidFill>
                <a:latin typeface="Microsoft YaHei" charset="0"/>
                <a:ea typeface="Microsoft YaHei" charset="0"/>
              </a:rPr>
              <a:t>学号 </a:t>
            </a:r>
            <a:r>
              <a:rPr lang="en-US" altLang="zh-CN" dirty="0">
                <a:solidFill>
                  <a:srgbClr val="FF0000"/>
                </a:solidFill>
                <a:latin typeface="Microsoft YaHei" charset="0"/>
                <a:ea typeface="Microsoft YaHei" charset="0"/>
              </a:rPr>
              <a:t>= 170000000, </a:t>
            </a:r>
            <a:r>
              <a:rPr lang="zh-CN" altLang="en-US" dirty="0">
                <a:solidFill>
                  <a:srgbClr val="FF0000"/>
                </a:solidFill>
                <a:latin typeface="Microsoft YaHei" charset="0"/>
                <a:ea typeface="Microsoft YaHei" charset="0"/>
              </a:rPr>
              <a:t>专业 </a:t>
            </a:r>
            <a:r>
              <a:rPr lang="en-US" altLang="zh-CN" dirty="0">
                <a:solidFill>
                  <a:srgbClr val="FF0000"/>
                </a:solidFill>
                <a:latin typeface="Microsoft YaHei" charset="0"/>
                <a:ea typeface="Microsoft YaHei" charset="0"/>
              </a:rPr>
              <a:t>= </a:t>
            </a:r>
            <a:r>
              <a:rPr lang="zh-CN" altLang="en-US" dirty="0">
                <a:solidFill>
                  <a:srgbClr val="FF0000"/>
                </a:solidFill>
                <a:latin typeface="Microsoft YaHei" charset="0"/>
                <a:ea typeface="Microsoft YaHei" charset="0"/>
              </a:rPr>
              <a:t>计算机科学与技术 </a:t>
            </a:r>
          </a:p>
        </p:txBody>
      </p:sp>
      <p:pic>
        <p:nvPicPr>
          <p:cNvPr id="3" name="图片 2">
            <a:extLst>
              <a:ext uri="{FF2B5EF4-FFF2-40B4-BE49-F238E27FC236}">
                <a16:creationId xmlns:a16="http://schemas.microsoft.com/office/drawing/2014/main" id="{3059C047-F6CB-47B0-97C0-635E9EB702D6}"/>
              </a:ext>
            </a:extLst>
          </p:cNvPr>
          <p:cNvPicPr>
            <a:picLocks noChangeAspect="1"/>
          </p:cNvPicPr>
          <p:nvPr/>
        </p:nvPicPr>
        <p:blipFill>
          <a:blip r:embed="rId2"/>
          <a:stretch>
            <a:fillRect/>
          </a:stretch>
        </p:blipFill>
        <p:spPr>
          <a:xfrm>
            <a:off x="1043608" y="2525822"/>
            <a:ext cx="6960136" cy="1384301"/>
          </a:xfrm>
          <a:prstGeom prst="rect">
            <a:avLst/>
          </a:prstGeom>
        </p:spPr>
      </p:pic>
    </p:spTree>
    <p:extLst>
      <p:ext uri="{BB962C8B-B14F-4D97-AF65-F5344CB8AC3E}">
        <p14:creationId xmlns:p14="http://schemas.microsoft.com/office/powerpoint/2010/main" val="341174767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C25560-6D8C-409A-ABAF-58A952A9380B}"/>
              </a:ext>
            </a:extLst>
          </p:cNvPr>
          <p:cNvSpPr>
            <a:spLocks noGrp="1"/>
          </p:cNvSpPr>
          <p:nvPr>
            <p:ph type="title"/>
          </p:nvPr>
        </p:nvSpPr>
        <p:spPr>
          <a:xfrm>
            <a:off x="467544" y="107234"/>
            <a:ext cx="7632848" cy="576064"/>
          </a:xfrm>
        </p:spPr>
        <p:txBody>
          <a:bodyPr>
            <a:noAutofit/>
          </a:bodyPr>
          <a:lstStyle/>
          <a:p>
            <a:br>
              <a:rPr lang="en-US" altLang="zh-CN" sz="1800" dirty="0"/>
            </a:br>
            <a:br>
              <a:rPr lang="en-US" altLang="zh-CN" sz="1800" dirty="0"/>
            </a:br>
            <a:r>
              <a:rPr lang="zh-CN" altLang="en-US" sz="2400" b="1" dirty="0">
                <a:solidFill>
                  <a:srgbClr val="2BCF62"/>
                </a:solidFill>
                <a:latin typeface="黑体" panose="02010609060101010101" pitchFamily="49" charset="-122"/>
                <a:ea typeface="黑体" panose="02010609060101010101" pitchFamily="49" charset="-122"/>
              </a:rPr>
              <a:t>指令：</a:t>
            </a:r>
            <a:r>
              <a:rPr lang="en-US" altLang="zh-CN" sz="1800" dirty="0">
                <a:solidFill>
                  <a:srgbClr val="FF0000"/>
                </a:solidFill>
                <a:latin typeface="Microsoft YaHei" charset="0"/>
                <a:ea typeface="Microsoft YaHei" charset="0"/>
                <a:cs typeface="Microsoft YaHei" charset="0"/>
              </a:rPr>
              <a:t>UPDATE name SET column1 = value1, column2 = value2, ··· WHERE  column = value</a:t>
            </a:r>
            <a:br>
              <a:rPr lang="en-US" altLang="zh-CN" sz="1800" dirty="0">
                <a:solidFill>
                  <a:srgbClr val="FF0000"/>
                </a:solidFill>
                <a:latin typeface="Microsoft YaHei" charset="0"/>
                <a:ea typeface="Microsoft YaHei" charset="0"/>
                <a:cs typeface="Microsoft YaHei" charset="0"/>
              </a:rPr>
            </a:br>
            <a:br>
              <a:rPr lang="en-US" altLang="zh-CN" sz="1800" dirty="0">
                <a:solidFill>
                  <a:srgbClr val="FF0000"/>
                </a:solidFill>
                <a:latin typeface="Microsoft YaHei" charset="0"/>
                <a:ea typeface="Microsoft YaHei" charset="0"/>
                <a:cs typeface="Microsoft YaHei" charset="0"/>
              </a:rPr>
            </a:br>
            <a:endParaRPr lang="zh-CN" altLang="en-US" sz="1800" dirty="0"/>
          </a:p>
        </p:txBody>
      </p:sp>
      <p:sp>
        <p:nvSpPr>
          <p:cNvPr id="8" name="文本框 7">
            <a:extLst>
              <a:ext uri="{FF2B5EF4-FFF2-40B4-BE49-F238E27FC236}">
                <a16:creationId xmlns:a16="http://schemas.microsoft.com/office/drawing/2014/main" id="{EBC1B58E-916C-4959-B73F-F785BFF63D17}"/>
              </a:ext>
            </a:extLst>
          </p:cNvPr>
          <p:cNvSpPr txBox="1"/>
          <p:nvPr/>
        </p:nvSpPr>
        <p:spPr>
          <a:xfrm>
            <a:off x="899592" y="1971585"/>
            <a:ext cx="7992888" cy="1200329"/>
          </a:xfrm>
          <a:prstGeom prst="rect">
            <a:avLst/>
          </a:prstGeom>
          <a:noFill/>
        </p:spPr>
        <p:txBody>
          <a:bodyPr wrap="square" rtlCol="0">
            <a:spAutoFit/>
          </a:bodyPr>
          <a:lstStyle/>
          <a:p>
            <a:r>
              <a:rPr lang="zh-CN" altLang="en-US" dirty="0">
                <a:solidFill>
                  <a:srgbClr val="FF0000"/>
                </a:solidFill>
                <a:latin typeface="Microsoft YaHei" charset="0"/>
                <a:ea typeface="Microsoft YaHei" charset="0"/>
              </a:rPr>
              <a:t>更新</a:t>
            </a:r>
            <a:r>
              <a:rPr lang="en-US" altLang="zh-CN" dirty="0">
                <a:solidFill>
                  <a:srgbClr val="FF0000"/>
                </a:solidFill>
                <a:latin typeface="Microsoft YaHei" charset="0"/>
                <a:ea typeface="Microsoft YaHei" charset="0"/>
              </a:rPr>
              <a:t>TABLE name</a:t>
            </a:r>
            <a:r>
              <a:rPr lang="zh-CN" altLang="en-US" dirty="0">
                <a:solidFill>
                  <a:srgbClr val="FF0000"/>
                </a:solidFill>
                <a:latin typeface="Microsoft YaHei" charset="0"/>
                <a:ea typeface="Microsoft YaHei" charset="0"/>
              </a:rPr>
              <a:t>若干列的值，方法同上</a:t>
            </a:r>
            <a:r>
              <a:rPr lang="en-US" altLang="zh-CN" dirty="0">
                <a:solidFill>
                  <a:srgbClr val="FF0000"/>
                </a:solidFill>
                <a:latin typeface="Microsoft YaHei" charset="0"/>
                <a:ea typeface="Microsoft YaHei" charset="0"/>
              </a:rPr>
              <a:t>;</a:t>
            </a:r>
            <a:endParaRPr lang="zh-CN" altLang="en-US" dirty="0">
              <a:solidFill>
                <a:srgbClr val="FF0000"/>
              </a:solidFill>
              <a:latin typeface="Microsoft YaHei" charset="0"/>
              <a:ea typeface="Microsoft YaHei" charset="0"/>
            </a:endParaRPr>
          </a:p>
          <a:p>
            <a:r>
              <a:rPr lang="zh-CN" altLang="en-US" dirty="0">
                <a:solidFill>
                  <a:srgbClr val="FF0000"/>
                </a:solidFill>
                <a:latin typeface="Microsoft YaHei" charset="0"/>
                <a:ea typeface="Microsoft YaHei" charset="0"/>
              </a:rPr>
              <a:t>在更新的列中，只更新满足</a:t>
            </a:r>
            <a:r>
              <a:rPr lang="en-US" altLang="zh-CN" dirty="0">
                <a:solidFill>
                  <a:srgbClr val="FF0000"/>
                </a:solidFill>
                <a:latin typeface="Microsoft YaHei" charset="0"/>
                <a:ea typeface="Microsoft YaHei" charset="0"/>
              </a:rPr>
              <a:t>column = value</a:t>
            </a:r>
            <a:r>
              <a:rPr lang="zh-CN" altLang="en-US" dirty="0">
                <a:solidFill>
                  <a:srgbClr val="FF0000"/>
                </a:solidFill>
                <a:latin typeface="Microsoft YaHei" charset="0"/>
                <a:ea typeface="Microsoft YaHei" charset="0"/>
              </a:rPr>
              <a:t>条件的行</a:t>
            </a:r>
            <a:r>
              <a:rPr lang="en-US" altLang="zh-CN" dirty="0">
                <a:solidFill>
                  <a:srgbClr val="FF0000"/>
                </a:solidFill>
                <a:latin typeface="Microsoft YaHei" charset="0"/>
                <a:ea typeface="Microsoft YaHei" charset="0"/>
              </a:rPr>
              <a:t>;</a:t>
            </a:r>
            <a:endParaRPr lang="zh-CN" altLang="en-US" dirty="0">
              <a:solidFill>
                <a:srgbClr val="FF0000"/>
              </a:solidFill>
              <a:latin typeface="Microsoft YaHei" charset="0"/>
              <a:ea typeface="Microsoft YaHei" charset="0"/>
            </a:endParaRPr>
          </a:p>
          <a:p>
            <a:r>
              <a:rPr lang="zh-CN" altLang="en-US" dirty="0">
                <a:solidFill>
                  <a:srgbClr val="FF0000"/>
                </a:solidFill>
                <a:latin typeface="Microsoft YaHei" charset="0"/>
                <a:ea typeface="Microsoft YaHei" charset="0"/>
              </a:rPr>
              <a:t>例如 </a:t>
            </a:r>
            <a:r>
              <a:rPr lang="en-US" altLang="zh-CN" dirty="0">
                <a:solidFill>
                  <a:srgbClr val="FF0000"/>
                </a:solidFill>
                <a:latin typeface="Microsoft YaHei" charset="0"/>
                <a:ea typeface="Microsoft YaHei" charset="0"/>
              </a:rPr>
              <a:t>UPDATE </a:t>
            </a:r>
            <a:r>
              <a:rPr lang="en-US" altLang="zh-CN" dirty="0" err="1">
                <a:solidFill>
                  <a:srgbClr val="FF0000"/>
                </a:solidFill>
                <a:latin typeface="Microsoft YaHei" charset="0"/>
                <a:ea typeface="Microsoft YaHei" charset="0"/>
              </a:rPr>
              <a:t>stu</a:t>
            </a:r>
            <a:r>
              <a:rPr lang="en-US" altLang="zh-CN" dirty="0">
                <a:solidFill>
                  <a:srgbClr val="FF0000"/>
                </a:solidFill>
                <a:latin typeface="Microsoft YaHei" charset="0"/>
                <a:ea typeface="Microsoft YaHei" charset="0"/>
              </a:rPr>
              <a:t> SET </a:t>
            </a:r>
            <a:r>
              <a:rPr lang="zh-CN" altLang="en-US" dirty="0">
                <a:solidFill>
                  <a:srgbClr val="FF0000"/>
                </a:solidFill>
                <a:latin typeface="Microsoft YaHei" charset="0"/>
                <a:ea typeface="Microsoft YaHei" charset="0"/>
              </a:rPr>
              <a:t>学号 </a:t>
            </a:r>
            <a:r>
              <a:rPr lang="en-US" altLang="zh-CN" dirty="0">
                <a:solidFill>
                  <a:srgbClr val="FF0000"/>
                </a:solidFill>
                <a:latin typeface="Microsoft YaHei" charset="0"/>
                <a:ea typeface="Microsoft YaHei" charset="0"/>
              </a:rPr>
              <a:t>= 170000000, </a:t>
            </a:r>
            <a:r>
              <a:rPr lang="zh-CN" altLang="en-US" dirty="0">
                <a:solidFill>
                  <a:srgbClr val="FF0000"/>
                </a:solidFill>
                <a:latin typeface="Microsoft YaHei" charset="0"/>
                <a:ea typeface="Microsoft YaHei" charset="0"/>
              </a:rPr>
              <a:t>专业 </a:t>
            </a:r>
            <a:r>
              <a:rPr lang="en-US" altLang="zh-CN" dirty="0">
                <a:solidFill>
                  <a:srgbClr val="FF0000"/>
                </a:solidFill>
                <a:latin typeface="Microsoft YaHei" charset="0"/>
                <a:ea typeface="Microsoft YaHei" charset="0"/>
              </a:rPr>
              <a:t>= </a:t>
            </a:r>
            <a:r>
              <a:rPr lang="zh-CN" altLang="en-US" dirty="0">
                <a:solidFill>
                  <a:srgbClr val="FF0000"/>
                </a:solidFill>
                <a:latin typeface="Microsoft YaHei" charset="0"/>
                <a:ea typeface="Microsoft YaHei" charset="0"/>
              </a:rPr>
              <a:t>计算机科学与技术 </a:t>
            </a:r>
            <a:r>
              <a:rPr lang="en-US" altLang="zh-CN" dirty="0">
                <a:solidFill>
                  <a:srgbClr val="FF0000"/>
                </a:solidFill>
                <a:latin typeface="Microsoft YaHei" charset="0"/>
                <a:ea typeface="Microsoft YaHei" charset="0"/>
              </a:rPr>
              <a:t>WHERE </a:t>
            </a:r>
            <a:r>
              <a:rPr lang="zh-CN" altLang="en-US" dirty="0">
                <a:solidFill>
                  <a:srgbClr val="FF0000"/>
                </a:solidFill>
                <a:latin typeface="Microsoft YaHei" charset="0"/>
                <a:ea typeface="Microsoft YaHei" charset="0"/>
              </a:rPr>
              <a:t>姓名 </a:t>
            </a:r>
            <a:r>
              <a:rPr lang="en-US" altLang="zh-CN" dirty="0">
                <a:solidFill>
                  <a:srgbClr val="FF0000"/>
                </a:solidFill>
                <a:latin typeface="Microsoft YaHei" charset="0"/>
                <a:ea typeface="Microsoft YaHei" charset="0"/>
              </a:rPr>
              <a:t>= </a:t>
            </a:r>
            <a:r>
              <a:rPr lang="zh-CN" altLang="en-US" dirty="0">
                <a:solidFill>
                  <a:srgbClr val="FF0000"/>
                </a:solidFill>
                <a:latin typeface="Microsoft YaHei" charset="0"/>
                <a:ea typeface="Microsoft YaHei" charset="0"/>
              </a:rPr>
              <a:t>王二小</a:t>
            </a:r>
          </a:p>
        </p:txBody>
      </p:sp>
    </p:spTree>
    <p:extLst>
      <p:ext uri="{BB962C8B-B14F-4D97-AF65-F5344CB8AC3E}">
        <p14:creationId xmlns:p14="http://schemas.microsoft.com/office/powerpoint/2010/main" val="402832834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C25560-6D8C-409A-ABAF-58A952A9380B}"/>
              </a:ext>
            </a:extLst>
          </p:cNvPr>
          <p:cNvSpPr>
            <a:spLocks noGrp="1"/>
          </p:cNvSpPr>
          <p:nvPr>
            <p:ph type="title"/>
          </p:nvPr>
        </p:nvSpPr>
        <p:spPr>
          <a:xfrm>
            <a:off x="395536" y="339502"/>
            <a:ext cx="7632848" cy="576064"/>
          </a:xfrm>
        </p:spPr>
        <p:txBody>
          <a:bodyPr>
            <a:noAutofit/>
          </a:bodyPr>
          <a:lstStyle/>
          <a:p>
            <a:br>
              <a:rPr lang="en-US" altLang="zh-CN" sz="1800" dirty="0"/>
            </a:br>
            <a:br>
              <a:rPr lang="en-US" altLang="zh-CN" sz="1800" dirty="0"/>
            </a:br>
            <a:r>
              <a:rPr lang="zh-CN" altLang="en-US" sz="2400" b="1" dirty="0">
                <a:solidFill>
                  <a:srgbClr val="2BCF62"/>
                </a:solidFill>
                <a:latin typeface="黑体" panose="02010609060101010101" pitchFamily="49" charset="-122"/>
                <a:ea typeface="黑体" panose="02010609060101010101" pitchFamily="49" charset="-122"/>
              </a:rPr>
              <a:t>指令：</a:t>
            </a:r>
            <a:r>
              <a:rPr lang="en-US" altLang="zh-CN" sz="1800" dirty="0">
                <a:solidFill>
                  <a:srgbClr val="FF0000"/>
                </a:solidFill>
                <a:latin typeface="Microsoft YaHei" charset="0"/>
                <a:ea typeface="Microsoft YaHei" charset="0"/>
                <a:cs typeface="Microsoft YaHei" charset="0"/>
              </a:rPr>
              <a:t>SELECT column1,column2,··· FROM name</a:t>
            </a:r>
            <a:br>
              <a:rPr lang="en-US" altLang="zh-CN" sz="1800" dirty="0">
                <a:solidFill>
                  <a:srgbClr val="FF0000"/>
                </a:solidFill>
                <a:latin typeface="Microsoft YaHei" charset="0"/>
                <a:ea typeface="Microsoft YaHei" charset="0"/>
                <a:cs typeface="Microsoft YaHei" charset="0"/>
              </a:rPr>
            </a:br>
            <a:br>
              <a:rPr lang="en-US" altLang="zh-CN" sz="1800" dirty="0">
                <a:solidFill>
                  <a:srgbClr val="FF0000"/>
                </a:solidFill>
                <a:latin typeface="Microsoft YaHei" charset="0"/>
                <a:ea typeface="Microsoft YaHei" charset="0"/>
                <a:cs typeface="Microsoft YaHei" charset="0"/>
              </a:rPr>
            </a:br>
            <a:br>
              <a:rPr lang="en-US" altLang="zh-CN" sz="1800" dirty="0">
                <a:solidFill>
                  <a:srgbClr val="FF0000"/>
                </a:solidFill>
                <a:latin typeface="Microsoft YaHei" charset="0"/>
                <a:ea typeface="Microsoft YaHei" charset="0"/>
                <a:cs typeface="Microsoft YaHei" charset="0"/>
              </a:rPr>
            </a:br>
            <a:endParaRPr lang="zh-CN" altLang="en-US" sz="1800" dirty="0"/>
          </a:p>
        </p:txBody>
      </p:sp>
      <p:sp>
        <p:nvSpPr>
          <p:cNvPr id="8" name="文本框 7">
            <a:extLst>
              <a:ext uri="{FF2B5EF4-FFF2-40B4-BE49-F238E27FC236}">
                <a16:creationId xmlns:a16="http://schemas.microsoft.com/office/drawing/2014/main" id="{EBC1B58E-916C-4959-B73F-F785BFF63D17}"/>
              </a:ext>
            </a:extLst>
          </p:cNvPr>
          <p:cNvSpPr txBox="1"/>
          <p:nvPr/>
        </p:nvSpPr>
        <p:spPr>
          <a:xfrm>
            <a:off x="1835696" y="1131590"/>
            <a:ext cx="4320480" cy="923330"/>
          </a:xfrm>
          <a:prstGeom prst="rect">
            <a:avLst/>
          </a:prstGeom>
          <a:noFill/>
        </p:spPr>
        <p:txBody>
          <a:bodyPr wrap="square" rtlCol="0">
            <a:spAutoFit/>
          </a:bodyPr>
          <a:lstStyle/>
          <a:p>
            <a:r>
              <a:rPr lang="zh-CN" altLang="en-US" dirty="0">
                <a:solidFill>
                  <a:srgbClr val="FF0000"/>
                </a:solidFill>
                <a:latin typeface="Microsoft YaHei" charset="0"/>
                <a:ea typeface="Microsoft YaHei" charset="0"/>
              </a:rPr>
              <a:t>从</a:t>
            </a:r>
            <a:r>
              <a:rPr lang="en-US" altLang="zh-CN" dirty="0">
                <a:solidFill>
                  <a:srgbClr val="FF0000"/>
                </a:solidFill>
                <a:latin typeface="Microsoft YaHei" charset="0"/>
                <a:ea typeface="Microsoft YaHei" charset="0"/>
              </a:rPr>
              <a:t>TABLE name</a:t>
            </a:r>
            <a:r>
              <a:rPr lang="zh-CN" altLang="en-US" dirty="0">
                <a:solidFill>
                  <a:srgbClr val="FF0000"/>
                </a:solidFill>
                <a:latin typeface="Microsoft YaHei" charset="0"/>
                <a:ea typeface="Microsoft YaHei" charset="0"/>
              </a:rPr>
              <a:t>里选择若干列展示</a:t>
            </a:r>
            <a:r>
              <a:rPr lang="en-US" altLang="zh-CN" dirty="0">
                <a:solidFill>
                  <a:srgbClr val="FF0000"/>
                </a:solidFill>
                <a:latin typeface="Microsoft YaHei" charset="0"/>
                <a:ea typeface="Microsoft YaHei" charset="0"/>
              </a:rPr>
              <a:t>;</a:t>
            </a:r>
            <a:endParaRPr lang="zh-CN" altLang="en-US" dirty="0">
              <a:solidFill>
                <a:srgbClr val="FF0000"/>
              </a:solidFill>
              <a:latin typeface="Microsoft YaHei" charset="0"/>
              <a:ea typeface="Microsoft YaHei" charset="0"/>
            </a:endParaRPr>
          </a:p>
          <a:p>
            <a:r>
              <a:rPr lang="zh-CN" altLang="en-US" dirty="0">
                <a:solidFill>
                  <a:srgbClr val="FF0000"/>
                </a:solidFill>
                <a:latin typeface="Microsoft YaHei" charset="0"/>
                <a:ea typeface="Microsoft YaHei" charset="0"/>
              </a:rPr>
              <a:t>不同列以逗号‘</a:t>
            </a:r>
            <a:r>
              <a:rPr lang="en-US" altLang="zh-CN" dirty="0">
                <a:solidFill>
                  <a:srgbClr val="FF0000"/>
                </a:solidFill>
                <a:latin typeface="Microsoft YaHei" charset="0"/>
                <a:ea typeface="Microsoft YaHei" charset="0"/>
              </a:rPr>
              <a:t>,’</a:t>
            </a:r>
            <a:r>
              <a:rPr lang="zh-CN" altLang="en-US" dirty="0">
                <a:solidFill>
                  <a:srgbClr val="FF0000"/>
                </a:solidFill>
                <a:latin typeface="Microsoft YaHei" charset="0"/>
                <a:ea typeface="Microsoft YaHei" charset="0"/>
              </a:rPr>
              <a:t>隔开</a:t>
            </a:r>
            <a:r>
              <a:rPr lang="en-US" altLang="zh-CN" dirty="0">
                <a:solidFill>
                  <a:srgbClr val="FF0000"/>
                </a:solidFill>
                <a:latin typeface="Microsoft YaHei" charset="0"/>
                <a:ea typeface="Microsoft YaHei" charset="0"/>
              </a:rPr>
              <a:t>;</a:t>
            </a:r>
            <a:endParaRPr lang="zh-CN" altLang="en-US" dirty="0">
              <a:solidFill>
                <a:srgbClr val="FF0000"/>
              </a:solidFill>
              <a:latin typeface="Microsoft YaHei" charset="0"/>
              <a:ea typeface="Microsoft YaHei" charset="0"/>
            </a:endParaRPr>
          </a:p>
          <a:p>
            <a:r>
              <a:rPr lang="zh-CN" altLang="en-US" dirty="0">
                <a:solidFill>
                  <a:srgbClr val="FF0000"/>
                </a:solidFill>
                <a:latin typeface="Microsoft YaHei" charset="0"/>
                <a:ea typeface="Microsoft YaHei" charset="0"/>
              </a:rPr>
              <a:t>例如 </a:t>
            </a:r>
            <a:r>
              <a:rPr lang="en-US" altLang="zh-CN" dirty="0">
                <a:solidFill>
                  <a:srgbClr val="FF0000"/>
                </a:solidFill>
                <a:latin typeface="Microsoft YaHei" charset="0"/>
                <a:ea typeface="Microsoft YaHei" charset="0"/>
              </a:rPr>
              <a:t>SELECT </a:t>
            </a:r>
            <a:r>
              <a:rPr lang="zh-CN" altLang="en-US" dirty="0">
                <a:solidFill>
                  <a:srgbClr val="FF0000"/>
                </a:solidFill>
                <a:latin typeface="Microsoft YaHei" charset="0"/>
                <a:ea typeface="Microsoft YaHei" charset="0"/>
              </a:rPr>
              <a:t>学号</a:t>
            </a:r>
            <a:r>
              <a:rPr lang="en-US" altLang="zh-CN" dirty="0">
                <a:solidFill>
                  <a:srgbClr val="FF0000"/>
                </a:solidFill>
                <a:latin typeface="Microsoft YaHei" charset="0"/>
                <a:ea typeface="Microsoft YaHei" charset="0"/>
              </a:rPr>
              <a:t>,</a:t>
            </a:r>
            <a:r>
              <a:rPr lang="zh-CN" altLang="en-US" dirty="0">
                <a:solidFill>
                  <a:srgbClr val="FF0000"/>
                </a:solidFill>
                <a:latin typeface="Microsoft YaHei" charset="0"/>
                <a:ea typeface="Microsoft YaHei" charset="0"/>
              </a:rPr>
              <a:t>姓名 </a:t>
            </a:r>
            <a:r>
              <a:rPr lang="en-US" altLang="zh-CN" dirty="0">
                <a:solidFill>
                  <a:srgbClr val="FF0000"/>
                </a:solidFill>
                <a:latin typeface="Microsoft YaHei" charset="0"/>
                <a:ea typeface="Microsoft YaHei" charset="0"/>
              </a:rPr>
              <a:t>FROM </a:t>
            </a:r>
            <a:r>
              <a:rPr lang="en-US" altLang="zh-CN" dirty="0" err="1">
                <a:solidFill>
                  <a:srgbClr val="FF0000"/>
                </a:solidFill>
                <a:latin typeface="Microsoft YaHei" charset="0"/>
                <a:ea typeface="Microsoft YaHei" charset="0"/>
              </a:rPr>
              <a:t>stu</a:t>
            </a:r>
            <a:r>
              <a:rPr lang="en-US" altLang="zh-CN" dirty="0">
                <a:solidFill>
                  <a:srgbClr val="FF0000"/>
                </a:solidFill>
                <a:latin typeface="Microsoft YaHei" charset="0"/>
                <a:ea typeface="Microsoft YaHei" charset="0"/>
              </a:rPr>
              <a:t>;</a:t>
            </a:r>
          </a:p>
        </p:txBody>
      </p:sp>
      <p:pic>
        <p:nvPicPr>
          <p:cNvPr id="3" name="图片 2">
            <a:extLst>
              <a:ext uri="{FF2B5EF4-FFF2-40B4-BE49-F238E27FC236}">
                <a16:creationId xmlns:a16="http://schemas.microsoft.com/office/drawing/2014/main" id="{6C21EEE7-F50B-4C22-BD80-CCD8447B49E3}"/>
              </a:ext>
            </a:extLst>
          </p:cNvPr>
          <p:cNvPicPr>
            <a:picLocks noChangeAspect="1"/>
          </p:cNvPicPr>
          <p:nvPr/>
        </p:nvPicPr>
        <p:blipFill>
          <a:blip r:embed="rId2"/>
          <a:stretch>
            <a:fillRect/>
          </a:stretch>
        </p:blipFill>
        <p:spPr>
          <a:xfrm>
            <a:off x="1547664" y="2542788"/>
            <a:ext cx="5648325" cy="1857375"/>
          </a:xfrm>
          <a:prstGeom prst="rect">
            <a:avLst/>
          </a:prstGeom>
        </p:spPr>
      </p:pic>
    </p:spTree>
    <p:extLst>
      <p:ext uri="{BB962C8B-B14F-4D97-AF65-F5344CB8AC3E}">
        <p14:creationId xmlns:p14="http://schemas.microsoft.com/office/powerpoint/2010/main" val="195812026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C25560-6D8C-409A-ABAF-58A952A9380B}"/>
              </a:ext>
            </a:extLst>
          </p:cNvPr>
          <p:cNvSpPr>
            <a:spLocks noGrp="1"/>
          </p:cNvSpPr>
          <p:nvPr>
            <p:ph type="title"/>
          </p:nvPr>
        </p:nvSpPr>
        <p:spPr>
          <a:xfrm>
            <a:off x="2411760" y="123478"/>
            <a:ext cx="4320480" cy="476449"/>
          </a:xfrm>
        </p:spPr>
        <p:txBody>
          <a:bodyPr>
            <a:noAutofit/>
          </a:bodyPr>
          <a:lstStyle/>
          <a:p>
            <a:br>
              <a:rPr lang="en-US" altLang="zh-CN" sz="1800" dirty="0"/>
            </a:br>
            <a:br>
              <a:rPr lang="en-US" altLang="zh-CN" sz="1800" dirty="0"/>
            </a:br>
            <a:r>
              <a:rPr lang="zh-CN" altLang="en-US" sz="2400" b="1" dirty="0">
                <a:solidFill>
                  <a:srgbClr val="2BCF62"/>
                </a:solidFill>
                <a:latin typeface="黑体" panose="02010609060101010101" pitchFamily="49" charset="-122"/>
                <a:ea typeface="黑体" panose="02010609060101010101" pitchFamily="49" charset="-122"/>
              </a:rPr>
              <a:t>指令：</a:t>
            </a:r>
            <a:r>
              <a:rPr lang="en-US" altLang="zh-CN" sz="1800" dirty="0">
                <a:solidFill>
                  <a:srgbClr val="FF0000"/>
                </a:solidFill>
                <a:latin typeface="Microsoft YaHei" charset="0"/>
                <a:ea typeface="Microsoft YaHei" charset="0"/>
                <a:cs typeface="Microsoft YaHei" charset="0"/>
              </a:rPr>
              <a:t>SELECT * FROM name</a:t>
            </a:r>
            <a:br>
              <a:rPr lang="en-US" altLang="zh-CN" sz="1800" dirty="0">
                <a:solidFill>
                  <a:srgbClr val="FF0000"/>
                </a:solidFill>
                <a:latin typeface="Microsoft YaHei" charset="0"/>
                <a:ea typeface="Microsoft YaHei" charset="0"/>
                <a:cs typeface="Microsoft YaHei" charset="0"/>
              </a:rPr>
            </a:br>
            <a:br>
              <a:rPr lang="en-US" altLang="zh-CN" sz="1800" dirty="0">
                <a:solidFill>
                  <a:srgbClr val="FF0000"/>
                </a:solidFill>
                <a:latin typeface="Microsoft YaHei" charset="0"/>
                <a:ea typeface="Microsoft YaHei" charset="0"/>
                <a:cs typeface="Microsoft YaHei" charset="0"/>
              </a:rPr>
            </a:br>
            <a:endParaRPr lang="zh-CN" altLang="en-US" sz="1800" dirty="0"/>
          </a:p>
        </p:txBody>
      </p:sp>
      <p:sp>
        <p:nvSpPr>
          <p:cNvPr id="8" name="文本框 7">
            <a:extLst>
              <a:ext uri="{FF2B5EF4-FFF2-40B4-BE49-F238E27FC236}">
                <a16:creationId xmlns:a16="http://schemas.microsoft.com/office/drawing/2014/main" id="{EBC1B58E-916C-4959-B73F-F785BFF63D17}"/>
              </a:ext>
            </a:extLst>
          </p:cNvPr>
          <p:cNvSpPr txBox="1"/>
          <p:nvPr/>
        </p:nvSpPr>
        <p:spPr>
          <a:xfrm>
            <a:off x="1835696" y="1131590"/>
            <a:ext cx="6264696" cy="646331"/>
          </a:xfrm>
          <a:prstGeom prst="rect">
            <a:avLst/>
          </a:prstGeom>
          <a:noFill/>
        </p:spPr>
        <p:txBody>
          <a:bodyPr wrap="square" rtlCol="0">
            <a:spAutoFit/>
          </a:bodyPr>
          <a:lstStyle/>
          <a:p>
            <a:r>
              <a:rPr lang="zh-CN" altLang="en-US" dirty="0">
                <a:solidFill>
                  <a:srgbClr val="FF0000"/>
                </a:solidFill>
                <a:latin typeface="Microsoft YaHei" charset="0"/>
                <a:ea typeface="Microsoft YaHei" charset="0"/>
              </a:rPr>
              <a:t>从</a:t>
            </a:r>
            <a:r>
              <a:rPr lang="en-US" altLang="zh-CN" dirty="0">
                <a:solidFill>
                  <a:srgbClr val="FF0000"/>
                </a:solidFill>
                <a:latin typeface="Microsoft YaHei" charset="0"/>
                <a:ea typeface="Microsoft YaHei" charset="0"/>
              </a:rPr>
              <a:t>TABLE name</a:t>
            </a:r>
            <a:r>
              <a:rPr lang="zh-CN" altLang="en-US" dirty="0">
                <a:solidFill>
                  <a:srgbClr val="FF0000"/>
                </a:solidFill>
                <a:latin typeface="Microsoft YaHei" charset="0"/>
                <a:ea typeface="Microsoft YaHei" charset="0"/>
              </a:rPr>
              <a:t>里选择所有列展示，即展示整个</a:t>
            </a:r>
            <a:r>
              <a:rPr lang="en-US" altLang="zh-CN" dirty="0">
                <a:solidFill>
                  <a:srgbClr val="FF0000"/>
                </a:solidFill>
                <a:latin typeface="Microsoft YaHei" charset="0"/>
                <a:ea typeface="Microsoft YaHei" charset="0"/>
              </a:rPr>
              <a:t>TABLE</a:t>
            </a:r>
          </a:p>
          <a:p>
            <a:r>
              <a:rPr lang="zh-CN" altLang="en-US" dirty="0">
                <a:solidFill>
                  <a:srgbClr val="FF0000"/>
                </a:solidFill>
                <a:latin typeface="Microsoft YaHei" charset="0"/>
                <a:ea typeface="Microsoft YaHei" charset="0"/>
              </a:rPr>
              <a:t>例如 </a:t>
            </a:r>
            <a:r>
              <a:rPr lang="en-US" altLang="zh-CN" dirty="0">
                <a:solidFill>
                  <a:srgbClr val="FF0000"/>
                </a:solidFill>
                <a:latin typeface="Microsoft YaHei" charset="0"/>
                <a:ea typeface="Microsoft YaHei" charset="0"/>
              </a:rPr>
              <a:t>SELECT * FROM </a:t>
            </a:r>
            <a:r>
              <a:rPr lang="en-US" altLang="zh-CN" dirty="0" err="1">
                <a:solidFill>
                  <a:srgbClr val="FF0000"/>
                </a:solidFill>
                <a:latin typeface="Microsoft YaHei" charset="0"/>
                <a:ea typeface="Microsoft YaHei" charset="0"/>
              </a:rPr>
              <a:t>stu</a:t>
            </a:r>
            <a:endParaRPr lang="en-US" altLang="zh-CN" dirty="0">
              <a:solidFill>
                <a:srgbClr val="FF0000"/>
              </a:solidFill>
              <a:latin typeface="Microsoft YaHei" charset="0"/>
              <a:ea typeface="Microsoft YaHei" charset="0"/>
            </a:endParaRPr>
          </a:p>
        </p:txBody>
      </p:sp>
      <p:pic>
        <p:nvPicPr>
          <p:cNvPr id="4" name="图片 3">
            <a:extLst>
              <a:ext uri="{FF2B5EF4-FFF2-40B4-BE49-F238E27FC236}">
                <a16:creationId xmlns:a16="http://schemas.microsoft.com/office/drawing/2014/main" id="{DD0F3427-56B0-43B4-8E29-E0E589FE86EB}"/>
              </a:ext>
            </a:extLst>
          </p:cNvPr>
          <p:cNvPicPr>
            <a:picLocks noChangeAspect="1"/>
          </p:cNvPicPr>
          <p:nvPr/>
        </p:nvPicPr>
        <p:blipFill>
          <a:blip r:embed="rId2"/>
          <a:stretch>
            <a:fillRect/>
          </a:stretch>
        </p:blipFill>
        <p:spPr>
          <a:xfrm>
            <a:off x="1331640" y="2270205"/>
            <a:ext cx="6134100" cy="2190750"/>
          </a:xfrm>
          <a:prstGeom prst="rect">
            <a:avLst/>
          </a:prstGeom>
        </p:spPr>
      </p:pic>
    </p:spTree>
    <p:extLst>
      <p:ext uri="{BB962C8B-B14F-4D97-AF65-F5344CB8AC3E}">
        <p14:creationId xmlns:p14="http://schemas.microsoft.com/office/powerpoint/2010/main" val="152311635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1"/>
          <p:cNvGrpSpPr/>
          <p:nvPr>
            <p:custDataLst>
              <p:tags r:id="rId1"/>
            </p:custDataLst>
          </p:nvPr>
        </p:nvGrpSpPr>
        <p:grpSpPr>
          <a:xfrm>
            <a:off x="5004048" y="771550"/>
            <a:ext cx="1873058" cy="621046"/>
            <a:chOff x="4860032" y="798576"/>
            <a:chExt cx="1873058" cy="621046"/>
          </a:xfrm>
        </p:grpSpPr>
        <p:sp>
          <p:nvSpPr>
            <p:cNvPr id="4" name="PA_文本框 23"/>
            <p:cNvSpPr txBox="1"/>
            <p:nvPr>
              <p:custDataLst>
                <p:tags r:id="rId10"/>
              </p:custDataLst>
            </p:nvPr>
          </p:nvSpPr>
          <p:spPr>
            <a:xfrm>
              <a:off x="5625094" y="924432"/>
              <a:ext cx="1107996" cy="369332"/>
            </a:xfrm>
            <a:prstGeom prst="rect">
              <a:avLst/>
            </a:prstGeom>
            <a:noFill/>
          </p:spPr>
          <p:txBody>
            <a:bodyPr wrap="none" rtlCol="0">
              <a:spAutoFit/>
            </a:bodyPr>
            <a:lstStyle/>
            <a:p>
              <a:r>
                <a:rPr lang="zh-CN" altLang="en-US"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需求分析</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4860032" y="798576"/>
              <a:ext cx="621046" cy="621046"/>
              <a:chOff x="4211960" y="697241"/>
              <a:chExt cx="720080" cy="720080"/>
            </a:xfrm>
          </p:grpSpPr>
          <p:sp>
            <p:nvSpPr>
              <p:cNvPr id="15" name="椭圆 14"/>
              <p:cNvSpPr/>
              <p:nvPr/>
            </p:nvSpPr>
            <p:spPr>
              <a:xfrm>
                <a:off x="4211960" y="697241"/>
                <a:ext cx="720080" cy="720080"/>
              </a:xfrm>
              <a:prstGeom prst="ellipse">
                <a:avLst/>
              </a:prstGeom>
              <a:solidFill>
                <a:srgbClr val="FC6D5C"/>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KSO_Shape"/>
              <p:cNvSpPr>
                <a:spLocks/>
              </p:cNvSpPr>
              <p:nvPr/>
            </p:nvSpPr>
            <p:spPr bwMode="auto">
              <a:xfrm>
                <a:off x="4415138" y="903462"/>
                <a:ext cx="313724" cy="307637"/>
              </a:xfrm>
              <a:custGeom>
                <a:avLst/>
                <a:gdLst>
                  <a:gd name="T0" fmla="*/ 418516 w 2779"/>
                  <a:gd name="T1" fmla="*/ 0 h 2723"/>
                  <a:gd name="T2" fmla="*/ 60251 w 2779"/>
                  <a:gd name="T3" fmla="*/ 0 h 2723"/>
                  <a:gd name="T4" fmla="*/ 0 w 2779"/>
                  <a:gd name="T5" fmla="*/ 59661 h 2723"/>
                  <a:gd name="T6" fmla="*/ 0 w 2779"/>
                  <a:gd name="T7" fmla="*/ 411792 h 2723"/>
                  <a:gd name="T8" fmla="*/ 60251 w 2779"/>
                  <a:gd name="T9" fmla="*/ 471453 h 2723"/>
                  <a:gd name="T10" fmla="*/ 418516 w 2779"/>
                  <a:gd name="T11" fmla="*/ 471453 h 2723"/>
                  <a:gd name="T12" fmla="*/ 478119 w 2779"/>
                  <a:gd name="T13" fmla="*/ 411792 h 2723"/>
                  <a:gd name="T14" fmla="*/ 478119 w 2779"/>
                  <a:gd name="T15" fmla="*/ 59661 h 2723"/>
                  <a:gd name="T16" fmla="*/ 418516 w 2779"/>
                  <a:gd name="T17" fmla="*/ 0 h 2723"/>
                  <a:gd name="T18" fmla="*/ 418516 w 2779"/>
                  <a:gd name="T19" fmla="*/ 651085 h 2723"/>
                  <a:gd name="T20" fmla="*/ 60251 w 2779"/>
                  <a:gd name="T21" fmla="*/ 651085 h 2723"/>
                  <a:gd name="T22" fmla="*/ 0 w 2779"/>
                  <a:gd name="T23" fmla="*/ 710747 h 2723"/>
                  <a:gd name="T24" fmla="*/ 0 w 2779"/>
                  <a:gd name="T25" fmla="*/ 1055095 h 2723"/>
                  <a:gd name="T26" fmla="*/ 60251 w 2779"/>
                  <a:gd name="T27" fmla="*/ 1114757 h 2723"/>
                  <a:gd name="T28" fmla="*/ 418516 w 2779"/>
                  <a:gd name="T29" fmla="*/ 1114757 h 2723"/>
                  <a:gd name="T30" fmla="*/ 478119 w 2779"/>
                  <a:gd name="T31" fmla="*/ 1055095 h 2723"/>
                  <a:gd name="T32" fmla="*/ 478119 w 2779"/>
                  <a:gd name="T33" fmla="*/ 710747 h 2723"/>
                  <a:gd name="T34" fmla="*/ 418516 w 2779"/>
                  <a:gd name="T35" fmla="*/ 651085 h 2723"/>
                  <a:gd name="T36" fmla="*/ 418516 w 2779"/>
                  <a:gd name="T37" fmla="*/ 1294389 h 2723"/>
                  <a:gd name="T38" fmla="*/ 60251 w 2779"/>
                  <a:gd name="T39" fmla="*/ 1294389 h 2723"/>
                  <a:gd name="T40" fmla="*/ 0 w 2779"/>
                  <a:gd name="T41" fmla="*/ 1354698 h 2723"/>
                  <a:gd name="T42" fmla="*/ 0 w 2779"/>
                  <a:gd name="T43" fmla="*/ 1706181 h 2723"/>
                  <a:gd name="T44" fmla="*/ 60251 w 2779"/>
                  <a:gd name="T45" fmla="*/ 1765842 h 2723"/>
                  <a:gd name="T46" fmla="*/ 418516 w 2779"/>
                  <a:gd name="T47" fmla="*/ 1765842 h 2723"/>
                  <a:gd name="T48" fmla="*/ 478119 w 2779"/>
                  <a:gd name="T49" fmla="*/ 1706181 h 2723"/>
                  <a:gd name="T50" fmla="*/ 478119 w 2779"/>
                  <a:gd name="T51" fmla="*/ 1354698 h 2723"/>
                  <a:gd name="T52" fmla="*/ 418516 w 2779"/>
                  <a:gd name="T53" fmla="*/ 1294389 h 2723"/>
                  <a:gd name="T54" fmla="*/ 1740794 w 2779"/>
                  <a:gd name="T55" fmla="*/ 0 h 2723"/>
                  <a:gd name="T56" fmla="*/ 702926 w 2779"/>
                  <a:gd name="T57" fmla="*/ 0 h 2723"/>
                  <a:gd name="T58" fmla="*/ 643323 w 2779"/>
                  <a:gd name="T59" fmla="*/ 59661 h 2723"/>
                  <a:gd name="T60" fmla="*/ 643323 w 2779"/>
                  <a:gd name="T61" fmla="*/ 411792 h 2723"/>
                  <a:gd name="T62" fmla="*/ 702926 w 2779"/>
                  <a:gd name="T63" fmla="*/ 471453 h 2723"/>
                  <a:gd name="T64" fmla="*/ 1740794 w 2779"/>
                  <a:gd name="T65" fmla="*/ 471453 h 2723"/>
                  <a:gd name="T66" fmla="*/ 1800397 w 2779"/>
                  <a:gd name="T67" fmla="*/ 411792 h 2723"/>
                  <a:gd name="T68" fmla="*/ 1800397 w 2779"/>
                  <a:gd name="T69" fmla="*/ 59661 h 2723"/>
                  <a:gd name="T70" fmla="*/ 1740794 w 2779"/>
                  <a:gd name="T71" fmla="*/ 0 h 2723"/>
                  <a:gd name="T72" fmla="*/ 1740794 w 2779"/>
                  <a:gd name="T73" fmla="*/ 651085 h 2723"/>
                  <a:gd name="T74" fmla="*/ 702926 w 2779"/>
                  <a:gd name="T75" fmla="*/ 651085 h 2723"/>
                  <a:gd name="T76" fmla="*/ 643323 w 2779"/>
                  <a:gd name="T77" fmla="*/ 710747 h 2723"/>
                  <a:gd name="T78" fmla="*/ 643323 w 2779"/>
                  <a:gd name="T79" fmla="*/ 1055095 h 2723"/>
                  <a:gd name="T80" fmla="*/ 702926 w 2779"/>
                  <a:gd name="T81" fmla="*/ 1114757 h 2723"/>
                  <a:gd name="T82" fmla="*/ 1740794 w 2779"/>
                  <a:gd name="T83" fmla="*/ 1114757 h 2723"/>
                  <a:gd name="T84" fmla="*/ 1800397 w 2779"/>
                  <a:gd name="T85" fmla="*/ 1055095 h 2723"/>
                  <a:gd name="T86" fmla="*/ 1800397 w 2779"/>
                  <a:gd name="T87" fmla="*/ 710747 h 2723"/>
                  <a:gd name="T88" fmla="*/ 1740794 w 2779"/>
                  <a:gd name="T89" fmla="*/ 651085 h 2723"/>
                  <a:gd name="T90" fmla="*/ 1740794 w 2779"/>
                  <a:gd name="T91" fmla="*/ 1294389 h 2723"/>
                  <a:gd name="T92" fmla="*/ 702926 w 2779"/>
                  <a:gd name="T93" fmla="*/ 1294389 h 2723"/>
                  <a:gd name="T94" fmla="*/ 643323 w 2779"/>
                  <a:gd name="T95" fmla="*/ 1354698 h 2723"/>
                  <a:gd name="T96" fmla="*/ 643323 w 2779"/>
                  <a:gd name="T97" fmla="*/ 1706181 h 2723"/>
                  <a:gd name="T98" fmla="*/ 702926 w 2779"/>
                  <a:gd name="T99" fmla="*/ 1765842 h 2723"/>
                  <a:gd name="T100" fmla="*/ 1740794 w 2779"/>
                  <a:gd name="T101" fmla="*/ 1765842 h 2723"/>
                  <a:gd name="T102" fmla="*/ 1800397 w 2779"/>
                  <a:gd name="T103" fmla="*/ 1706181 h 2723"/>
                  <a:gd name="T104" fmla="*/ 1800397 w 2779"/>
                  <a:gd name="T105" fmla="*/ 1354698 h 2723"/>
                  <a:gd name="T106" fmla="*/ 1740794 w 2779"/>
                  <a:gd name="T107" fmla="*/ 1294389 h 272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779" h="2723">
                    <a:moveTo>
                      <a:pt x="646" y="0"/>
                    </a:moveTo>
                    <a:cubicBezTo>
                      <a:pt x="93" y="0"/>
                      <a:pt x="93" y="0"/>
                      <a:pt x="93" y="0"/>
                    </a:cubicBezTo>
                    <a:cubicBezTo>
                      <a:pt x="42" y="0"/>
                      <a:pt x="0" y="41"/>
                      <a:pt x="0" y="92"/>
                    </a:cubicBezTo>
                    <a:cubicBezTo>
                      <a:pt x="0" y="635"/>
                      <a:pt x="0" y="635"/>
                      <a:pt x="0" y="635"/>
                    </a:cubicBezTo>
                    <a:cubicBezTo>
                      <a:pt x="0" y="686"/>
                      <a:pt x="42" y="727"/>
                      <a:pt x="93" y="727"/>
                    </a:cubicBezTo>
                    <a:cubicBezTo>
                      <a:pt x="646" y="727"/>
                      <a:pt x="646" y="727"/>
                      <a:pt x="646" y="727"/>
                    </a:cubicBezTo>
                    <a:cubicBezTo>
                      <a:pt x="697" y="727"/>
                      <a:pt x="738" y="686"/>
                      <a:pt x="738" y="635"/>
                    </a:cubicBezTo>
                    <a:cubicBezTo>
                      <a:pt x="738" y="92"/>
                      <a:pt x="738" y="92"/>
                      <a:pt x="738" y="92"/>
                    </a:cubicBezTo>
                    <a:cubicBezTo>
                      <a:pt x="738" y="41"/>
                      <a:pt x="697" y="0"/>
                      <a:pt x="646" y="0"/>
                    </a:cubicBezTo>
                    <a:close/>
                    <a:moveTo>
                      <a:pt x="646" y="1004"/>
                    </a:moveTo>
                    <a:cubicBezTo>
                      <a:pt x="93" y="1004"/>
                      <a:pt x="93" y="1004"/>
                      <a:pt x="93" y="1004"/>
                    </a:cubicBezTo>
                    <a:cubicBezTo>
                      <a:pt x="42" y="1004"/>
                      <a:pt x="0" y="1045"/>
                      <a:pt x="0" y="1096"/>
                    </a:cubicBezTo>
                    <a:cubicBezTo>
                      <a:pt x="0" y="1627"/>
                      <a:pt x="0" y="1627"/>
                      <a:pt x="0" y="1627"/>
                    </a:cubicBezTo>
                    <a:cubicBezTo>
                      <a:pt x="0" y="1678"/>
                      <a:pt x="42" y="1719"/>
                      <a:pt x="93" y="1719"/>
                    </a:cubicBezTo>
                    <a:cubicBezTo>
                      <a:pt x="646" y="1719"/>
                      <a:pt x="646" y="1719"/>
                      <a:pt x="646" y="1719"/>
                    </a:cubicBezTo>
                    <a:cubicBezTo>
                      <a:pt x="697" y="1719"/>
                      <a:pt x="738" y="1678"/>
                      <a:pt x="738" y="1627"/>
                    </a:cubicBezTo>
                    <a:cubicBezTo>
                      <a:pt x="738" y="1096"/>
                      <a:pt x="738" y="1096"/>
                      <a:pt x="738" y="1096"/>
                    </a:cubicBezTo>
                    <a:cubicBezTo>
                      <a:pt x="738" y="1045"/>
                      <a:pt x="697" y="1004"/>
                      <a:pt x="646" y="1004"/>
                    </a:cubicBezTo>
                    <a:close/>
                    <a:moveTo>
                      <a:pt x="646" y="1996"/>
                    </a:moveTo>
                    <a:cubicBezTo>
                      <a:pt x="93" y="1996"/>
                      <a:pt x="93" y="1996"/>
                      <a:pt x="93" y="1996"/>
                    </a:cubicBezTo>
                    <a:cubicBezTo>
                      <a:pt x="42" y="1996"/>
                      <a:pt x="0" y="2037"/>
                      <a:pt x="0" y="2089"/>
                    </a:cubicBezTo>
                    <a:cubicBezTo>
                      <a:pt x="0" y="2631"/>
                      <a:pt x="0" y="2631"/>
                      <a:pt x="0" y="2631"/>
                    </a:cubicBezTo>
                    <a:cubicBezTo>
                      <a:pt x="0" y="2682"/>
                      <a:pt x="42" y="2723"/>
                      <a:pt x="93" y="2723"/>
                    </a:cubicBezTo>
                    <a:cubicBezTo>
                      <a:pt x="646" y="2723"/>
                      <a:pt x="646" y="2723"/>
                      <a:pt x="646" y="2723"/>
                    </a:cubicBezTo>
                    <a:cubicBezTo>
                      <a:pt x="697" y="2723"/>
                      <a:pt x="738" y="2682"/>
                      <a:pt x="738" y="2631"/>
                    </a:cubicBezTo>
                    <a:cubicBezTo>
                      <a:pt x="738" y="2089"/>
                      <a:pt x="738" y="2089"/>
                      <a:pt x="738" y="2089"/>
                    </a:cubicBezTo>
                    <a:cubicBezTo>
                      <a:pt x="738" y="2037"/>
                      <a:pt x="697" y="1996"/>
                      <a:pt x="646" y="1996"/>
                    </a:cubicBezTo>
                    <a:close/>
                    <a:moveTo>
                      <a:pt x="2687" y="0"/>
                    </a:moveTo>
                    <a:cubicBezTo>
                      <a:pt x="1085" y="0"/>
                      <a:pt x="1085" y="0"/>
                      <a:pt x="1085" y="0"/>
                    </a:cubicBezTo>
                    <a:cubicBezTo>
                      <a:pt x="1034" y="0"/>
                      <a:pt x="993" y="41"/>
                      <a:pt x="993" y="92"/>
                    </a:cubicBezTo>
                    <a:cubicBezTo>
                      <a:pt x="993" y="635"/>
                      <a:pt x="993" y="635"/>
                      <a:pt x="993" y="635"/>
                    </a:cubicBezTo>
                    <a:cubicBezTo>
                      <a:pt x="993" y="686"/>
                      <a:pt x="1034" y="727"/>
                      <a:pt x="1085" y="727"/>
                    </a:cubicBezTo>
                    <a:cubicBezTo>
                      <a:pt x="2687" y="727"/>
                      <a:pt x="2687" y="727"/>
                      <a:pt x="2687" y="727"/>
                    </a:cubicBezTo>
                    <a:cubicBezTo>
                      <a:pt x="2738" y="727"/>
                      <a:pt x="2779" y="686"/>
                      <a:pt x="2779" y="635"/>
                    </a:cubicBezTo>
                    <a:cubicBezTo>
                      <a:pt x="2779" y="92"/>
                      <a:pt x="2779" y="92"/>
                      <a:pt x="2779" y="92"/>
                    </a:cubicBezTo>
                    <a:cubicBezTo>
                      <a:pt x="2779" y="41"/>
                      <a:pt x="2738" y="0"/>
                      <a:pt x="2687" y="0"/>
                    </a:cubicBezTo>
                    <a:close/>
                    <a:moveTo>
                      <a:pt x="2687" y="1004"/>
                    </a:moveTo>
                    <a:cubicBezTo>
                      <a:pt x="1085" y="1004"/>
                      <a:pt x="1085" y="1004"/>
                      <a:pt x="1085" y="1004"/>
                    </a:cubicBezTo>
                    <a:cubicBezTo>
                      <a:pt x="1034" y="1004"/>
                      <a:pt x="993" y="1045"/>
                      <a:pt x="993" y="1096"/>
                    </a:cubicBezTo>
                    <a:cubicBezTo>
                      <a:pt x="993" y="1627"/>
                      <a:pt x="993" y="1627"/>
                      <a:pt x="993" y="1627"/>
                    </a:cubicBezTo>
                    <a:cubicBezTo>
                      <a:pt x="993" y="1678"/>
                      <a:pt x="1034" y="1719"/>
                      <a:pt x="1085" y="1719"/>
                    </a:cubicBezTo>
                    <a:cubicBezTo>
                      <a:pt x="2687" y="1719"/>
                      <a:pt x="2687" y="1719"/>
                      <a:pt x="2687" y="1719"/>
                    </a:cubicBezTo>
                    <a:cubicBezTo>
                      <a:pt x="2738" y="1719"/>
                      <a:pt x="2779" y="1678"/>
                      <a:pt x="2779" y="1627"/>
                    </a:cubicBezTo>
                    <a:cubicBezTo>
                      <a:pt x="2779" y="1096"/>
                      <a:pt x="2779" y="1096"/>
                      <a:pt x="2779" y="1096"/>
                    </a:cubicBezTo>
                    <a:cubicBezTo>
                      <a:pt x="2779" y="1045"/>
                      <a:pt x="2738" y="1004"/>
                      <a:pt x="2687" y="1004"/>
                    </a:cubicBezTo>
                    <a:close/>
                    <a:moveTo>
                      <a:pt x="2687" y="1996"/>
                    </a:moveTo>
                    <a:cubicBezTo>
                      <a:pt x="1085" y="1996"/>
                      <a:pt x="1085" y="1996"/>
                      <a:pt x="1085" y="1996"/>
                    </a:cubicBezTo>
                    <a:cubicBezTo>
                      <a:pt x="1034" y="1996"/>
                      <a:pt x="993" y="2037"/>
                      <a:pt x="993" y="2089"/>
                    </a:cubicBezTo>
                    <a:cubicBezTo>
                      <a:pt x="993" y="2631"/>
                      <a:pt x="993" y="2631"/>
                      <a:pt x="993" y="2631"/>
                    </a:cubicBezTo>
                    <a:cubicBezTo>
                      <a:pt x="993" y="2682"/>
                      <a:pt x="1034" y="2723"/>
                      <a:pt x="1085" y="2723"/>
                    </a:cubicBezTo>
                    <a:cubicBezTo>
                      <a:pt x="2687" y="2723"/>
                      <a:pt x="2687" y="2723"/>
                      <a:pt x="2687" y="2723"/>
                    </a:cubicBezTo>
                    <a:cubicBezTo>
                      <a:pt x="2738" y="2723"/>
                      <a:pt x="2779" y="2682"/>
                      <a:pt x="2779" y="2631"/>
                    </a:cubicBezTo>
                    <a:cubicBezTo>
                      <a:pt x="2779" y="2089"/>
                      <a:pt x="2779" y="2089"/>
                      <a:pt x="2779" y="2089"/>
                    </a:cubicBezTo>
                    <a:cubicBezTo>
                      <a:pt x="2779" y="2037"/>
                      <a:pt x="2738" y="1996"/>
                      <a:pt x="2687" y="1996"/>
                    </a:cubicBez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grpSp>
        <p:nvGrpSpPr>
          <p:cNvPr id="11" name="PA_组合 10"/>
          <p:cNvGrpSpPr/>
          <p:nvPr>
            <p:custDataLst>
              <p:tags r:id="rId2"/>
            </p:custDataLst>
          </p:nvPr>
        </p:nvGrpSpPr>
        <p:grpSpPr>
          <a:xfrm>
            <a:off x="5448968" y="1782176"/>
            <a:ext cx="1872044" cy="621046"/>
            <a:chOff x="5302919" y="2242095"/>
            <a:chExt cx="1872044" cy="621046"/>
          </a:xfrm>
        </p:grpSpPr>
        <p:sp>
          <p:nvSpPr>
            <p:cNvPr id="6" name="PA_文本框 25"/>
            <p:cNvSpPr txBox="1"/>
            <p:nvPr>
              <p:custDataLst>
                <p:tags r:id="rId9"/>
              </p:custDataLst>
            </p:nvPr>
          </p:nvSpPr>
          <p:spPr>
            <a:xfrm>
              <a:off x="6066967" y="2367952"/>
              <a:ext cx="1107996" cy="369332"/>
            </a:xfrm>
            <a:prstGeom prst="rect">
              <a:avLst/>
            </a:prstGeom>
            <a:noFill/>
          </p:spPr>
          <p:txBody>
            <a:bodyPr wrap="none" rtlCol="0">
              <a:spAutoFit/>
            </a:bodyPr>
            <a:lstStyle/>
            <a:p>
              <a:r>
                <a:rPr lang="zh-CN" altLang="en-US"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功能介绍</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2" name="组合 21"/>
            <p:cNvGrpSpPr/>
            <p:nvPr/>
          </p:nvGrpSpPr>
          <p:grpSpPr>
            <a:xfrm>
              <a:off x="5302919" y="2242095"/>
              <a:ext cx="621046" cy="621046"/>
              <a:chOff x="3635775" y="2580616"/>
              <a:chExt cx="720080" cy="720080"/>
            </a:xfrm>
          </p:grpSpPr>
          <p:sp>
            <p:nvSpPr>
              <p:cNvPr id="17" name="椭圆 16"/>
              <p:cNvSpPr/>
              <p:nvPr/>
            </p:nvSpPr>
            <p:spPr>
              <a:xfrm>
                <a:off x="3635775" y="2580616"/>
                <a:ext cx="720080" cy="720080"/>
              </a:xfrm>
              <a:prstGeom prst="ellipse">
                <a:avLst/>
              </a:prstGeom>
              <a:solidFill>
                <a:srgbClr val="8BC066"/>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KSO_Shape"/>
              <p:cNvSpPr>
                <a:spLocks/>
              </p:cNvSpPr>
              <p:nvPr/>
            </p:nvSpPr>
            <p:spPr bwMode="auto">
              <a:xfrm>
                <a:off x="3820882" y="2774664"/>
                <a:ext cx="349866" cy="388969"/>
              </a:xfrm>
              <a:custGeom>
                <a:avLst/>
                <a:gdLst>
                  <a:gd name="T0" fmla="*/ 1511663 w 2946"/>
                  <a:gd name="T1" fmla="*/ 216114 h 3274"/>
                  <a:gd name="T2" fmla="*/ 1558387 w 2946"/>
                  <a:gd name="T3" fmla="*/ 72038 h 3274"/>
                  <a:gd name="T4" fmla="*/ 1619403 w 2946"/>
                  <a:gd name="T5" fmla="*/ 168822 h 3274"/>
                  <a:gd name="T6" fmla="*/ 141821 w 2946"/>
                  <a:gd name="T7" fmla="*/ 72038 h 3274"/>
                  <a:gd name="T8" fmla="*/ 647541 w 2946"/>
                  <a:gd name="T9" fmla="*/ 0 h 3274"/>
                  <a:gd name="T10" fmla="*/ 974060 w 2946"/>
                  <a:gd name="T11" fmla="*/ 72038 h 3274"/>
                  <a:gd name="T12" fmla="*/ 1477582 w 2946"/>
                  <a:gd name="T13" fmla="*/ 216114 h 3274"/>
                  <a:gd name="T14" fmla="*/ 141821 w 2946"/>
                  <a:gd name="T15" fmla="*/ 72038 h 3274"/>
                  <a:gd name="T16" fmla="*/ 0 w 2946"/>
                  <a:gd name="T17" fmla="*/ 112731 h 3274"/>
                  <a:gd name="T18" fmla="*/ 107740 w 2946"/>
                  <a:gd name="T19" fmla="*/ 72038 h 3274"/>
                  <a:gd name="T20" fmla="*/ 51671 w 2946"/>
                  <a:gd name="T21" fmla="*/ 216114 h 3274"/>
                  <a:gd name="T22" fmla="*/ 1441851 w 2946"/>
                  <a:gd name="T23" fmla="*/ 285952 h 3274"/>
                  <a:gd name="T24" fmla="*/ 179750 w 2946"/>
                  <a:gd name="T25" fmla="*/ 1298331 h 3274"/>
                  <a:gd name="T26" fmla="*/ 1441851 w 2946"/>
                  <a:gd name="T27" fmla="*/ 285952 h 3274"/>
                  <a:gd name="T28" fmla="*/ 1190091 w 2946"/>
                  <a:gd name="T29" fmla="*/ 1118512 h 3274"/>
                  <a:gd name="T30" fmla="*/ 937781 w 2946"/>
                  <a:gd name="T31" fmla="*/ 1046474 h 3274"/>
                  <a:gd name="T32" fmla="*/ 937781 w 2946"/>
                  <a:gd name="T33" fmla="*/ 974436 h 3274"/>
                  <a:gd name="T34" fmla="*/ 1334111 w 2946"/>
                  <a:gd name="T35" fmla="*/ 900199 h 3274"/>
                  <a:gd name="T36" fmla="*/ 937781 w 2946"/>
                  <a:gd name="T37" fmla="*/ 974436 h 3274"/>
                  <a:gd name="T38" fmla="*/ 1334111 w 2946"/>
                  <a:gd name="T39" fmla="*/ 792417 h 3274"/>
                  <a:gd name="T40" fmla="*/ 937781 w 2946"/>
                  <a:gd name="T41" fmla="*/ 722578 h 3274"/>
                  <a:gd name="T42" fmla="*/ 554093 w 2946"/>
                  <a:gd name="T43" fmla="*/ 1181751 h 3274"/>
                  <a:gd name="T44" fmla="*/ 507919 w 2946"/>
                  <a:gd name="T45" fmla="*/ 972236 h 3274"/>
                  <a:gd name="T46" fmla="*/ 301233 w 2946"/>
                  <a:gd name="T47" fmla="*/ 928244 h 3274"/>
                  <a:gd name="T48" fmla="*/ 863572 w 2946"/>
                  <a:gd name="T49" fmla="*/ 900199 h 3274"/>
                  <a:gd name="T50" fmla="*/ 575531 w 2946"/>
                  <a:gd name="T51" fmla="*/ 900199 h 3274"/>
                  <a:gd name="T52" fmla="*/ 287491 w 2946"/>
                  <a:gd name="T53" fmla="*/ 506465 h 3274"/>
                  <a:gd name="T54" fmla="*/ 863572 w 2946"/>
                  <a:gd name="T55" fmla="*/ 393734 h 3274"/>
                  <a:gd name="T56" fmla="*/ 287491 w 2946"/>
                  <a:gd name="T57" fmla="*/ 506465 h 3274"/>
                  <a:gd name="T58" fmla="*/ 109939 w 2946"/>
                  <a:gd name="T59" fmla="*/ 1476502 h 3274"/>
                  <a:gd name="T60" fmla="*/ 1551790 w 2946"/>
                  <a:gd name="T61" fmla="*/ 1368170 h 3274"/>
                  <a:gd name="T62" fmla="*/ 694815 w 2946"/>
                  <a:gd name="T63" fmla="*/ 1519394 h 3274"/>
                  <a:gd name="T64" fmla="*/ 357302 w 2946"/>
                  <a:gd name="T65" fmla="*/ 1800397 h 3274"/>
                  <a:gd name="T66" fmla="*/ 694815 w 2946"/>
                  <a:gd name="T67" fmla="*/ 1519394 h 3274"/>
                  <a:gd name="T68" fmla="*/ 1088397 w 2946"/>
                  <a:gd name="T69" fmla="*/ 1800397 h 3274"/>
                  <a:gd name="T70" fmla="*/ 1088397 w 2946"/>
                  <a:gd name="T71" fmla="*/ 1519394 h 327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46" h="3274">
                    <a:moveTo>
                      <a:pt x="2831" y="393"/>
                    </a:moveTo>
                    <a:cubicBezTo>
                      <a:pt x="2750" y="393"/>
                      <a:pt x="2750" y="393"/>
                      <a:pt x="2750" y="393"/>
                    </a:cubicBezTo>
                    <a:cubicBezTo>
                      <a:pt x="2754" y="131"/>
                      <a:pt x="2754" y="131"/>
                      <a:pt x="2754" y="131"/>
                    </a:cubicBezTo>
                    <a:cubicBezTo>
                      <a:pt x="2835" y="131"/>
                      <a:pt x="2835" y="131"/>
                      <a:pt x="2835" y="131"/>
                    </a:cubicBezTo>
                    <a:cubicBezTo>
                      <a:pt x="2946" y="205"/>
                      <a:pt x="2946" y="205"/>
                      <a:pt x="2946" y="205"/>
                    </a:cubicBezTo>
                    <a:cubicBezTo>
                      <a:pt x="2946" y="307"/>
                      <a:pt x="2946" y="307"/>
                      <a:pt x="2946" y="307"/>
                    </a:cubicBezTo>
                    <a:lnTo>
                      <a:pt x="2831" y="393"/>
                    </a:lnTo>
                    <a:close/>
                    <a:moveTo>
                      <a:pt x="258" y="131"/>
                    </a:moveTo>
                    <a:cubicBezTo>
                      <a:pt x="1178" y="131"/>
                      <a:pt x="1178" y="131"/>
                      <a:pt x="1178" y="131"/>
                    </a:cubicBezTo>
                    <a:cubicBezTo>
                      <a:pt x="1178" y="0"/>
                      <a:pt x="1178" y="0"/>
                      <a:pt x="1178" y="0"/>
                    </a:cubicBezTo>
                    <a:cubicBezTo>
                      <a:pt x="1772" y="0"/>
                      <a:pt x="1772" y="0"/>
                      <a:pt x="1772" y="0"/>
                    </a:cubicBezTo>
                    <a:cubicBezTo>
                      <a:pt x="1772" y="131"/>
                      <a:pt x="1772" y="131"/>
                      <a:pt x="1772" y="131"/>
                    </a:cubicBezTo>
                    <a:cubicBezTo>
                      <a:pt x="2688" y="131"/>
                      <a:pt x="2688" y="131"/>
                      <a:pt x="2688" y="131"/>
                    </a:cubicBezTo>
                    <a:cubicBezTo>
                      <a:pt x="2688" y="393"/>
                      <a:pt x="2688" y="393"/>
                      <a:pt x="2688" y="393"/>
                    </a:cubicBezTo>
                    <a:cubicBezTo>
                      <a:pt x="258" y="393"/>
                      <a:pt x="258" y="393"/>
                      <a:pt x="258" y="393"/>
                    </a:cubicBezTo>
                    <a:lnTo>
                      <a:pt x="258" y="131"/>
                    </a:lnTo>
                    <a:close/>
                    <a:moveTo>
                      <a:pt x="0" y="307"/>
                    </a:moveTo>
                    <a:cubicBezTo>
                      <a:pt x="0" y="205"/>
                      <a:pt x="0" y="205"/>
                      <a:pt x="0" y="205"/>
                    </a:cubicBezTo>
                    <a:cubicBezTo>
                      <a:pt x="94" y="131"/>
                      <a:pt x="94" y="131"/>
                      <a:pt x="94" y="131"/>
                    </a:cubicBezTo>
                    <a:cubicBezTo>
                      <a:pt x="196" y="131"/>
                      <a:pt x="196" y="131"/>
                      <a:pt x="196" y="131"/>
                    </a:cubicBezTo>
                    <a:cubicBezTo>
                      <a:pt x="196" y="393"/>
                      <a:pt x="196" y="393"/>
                      <a:pt x="196" y="393"/>
                    </a:cubicBezTo>
                    <a:cubicBezTo>
                      <a:pt x="94" y="393"/>
                      <a:pt x="94" y="393"/>
                      <a:pt x="94" y="393"/>
                    </a:cubicBezTo>
                    <a:lnTo>
                      <a:pt x="0" y="307"/>
                    </a:lnTo>
                    <a:close/>
                    <a:moveTo>
                      <a:pt x="2623" y="520"/>
                    </a:moveTo>
                    <a:cubicBezTo>
                      <a:pt x="2623" y="2361"/>
                      <a:pt x="2623" y="2361"/>
                      <a:pt x="2623" y="2361"/>
                    </a:cubicBezTo>
                    <a:cubicBezTo>
                      <a:pt x="327" y="2361"/>
                      <a:pt x="327" y="2361"/>
                      <a:pt x="327" y="2361"/>
                    </a:cubicBezTo>
                    <a:cubicBezTo>
                      <a:pt x="327" y="520"/>
                      <a:pt x="327" y="520"/>
                      <a:pt x="327" y="520"/>
                    </a:cubicBezTo>
                    <a:lnTo>
                      <a:pt x="2623" y="520"/>
                    </a:lnTo>
                    <a:close/>
                    <a:moveTo>
                      <a:pt x="1706" y="2034"/>
                    </a:moveTo>
                    <a:cubicBezTo>
                      <a:pt x="2165" y="2034"/>
                      <a:pt x="2165" y="2034"/>
                      <a:pt x="2165" y="2034"/>
                    </a:cubicBezTo>
                    <a:cubicBezTo>
                      <a:pt x="2165" y="1903"/>
                      <a:pt x="2165" y="1903"/>
                      <a:pt x="2165" y="1903"/>
                    </a:cubicBezTo>
                    <a:cubicBezTo>
                      <a:pt x="1706" y="1903"/>
                      <a:pt x="1706" y="1903"/>
                      <a:pt x="1706" y="1903"/>
                    </a:cubicBezTo>
                    <a:lnTo>
                      <a:pt x="1706" y="2034"/>
                    </a:lnTo>
                    <a:close/>
                    <a:moveTo>
                      <a:pt x="1706" y="1772"/>
                    </a:moveTo>
                    <a:cubicBezTo>
                      <a:pt x="2427" y="1772"/>
                      <a:pt x="2427" y="1772"/>
                      <a:pt x="2427" y="1772"/>
                    </a:cubicBezTo>
                    <a:cubicBezTo>
                      <a:pt x="2427" y="1637"/>
                      <a:pt x="2427" y="1637"/>
                      <a:pt x="2427" y="1637"/>
                    </a:cubicBezTo>
                    <a:cubicBezTo>
                      <a:pt x="1706" y="1637"/>
                      <a:pt x="1706" y="1637"/>
                      <a:pt x="1706" y="1637"/>
                    </a:cubicBezTo>
                    <a:lnTo>
                      <a:pt x="1706" y="1772"/>
                    </a:lnTo>
                    <a:close/>
                    <a:moveTo>
                      <a:pt x="1706" y="1441"/>
                    </a:moveTo>
                    <a:cubicBezTo>
                      <a:pt x="2427" y="1441"/>
                      <a:pt x="2427" y="1441"/>
                      <a:pt x="2427" y="1441"/>
                    </a:cubicBezTo>
                    <a:cubicBezTo>
                      <a:pt x="2427" y="1314"/>
                      <a:pt x="2427" y="1314"/>
                      <a:pt x="2427" y="1314"/>
                    </a:cubicBezTo>
                    <a:cubicBezTo>
                      <a:pt x="1706" y="1314"/>
                      <a:pt x="1706" y="1314"/>
                      <a:pt x="1706" y="1314"/>
                    </a:cubicBezTo>
                    <a:lnTo>
                      <a:pt x="1706" y="1441"/>
                    </a:lnTo>
                    <a:close/>
                    <a:moveTo>
                      <a:pt x="1008" y="2149"/>
                    </a:moveTo>
                    <a:cubicBezTo>
                      <a:pt x="1245" y="2149"/>
                      <a:pt x="1440" y="1998"/>
                      <a:pt x="1466" y="1768"/>
                    </a:cubicBezTo>
                    <a:cubicBezTo>
                      <a:pt x="924" y="1768"/>
                      <a:pt x="924" y="1768"/>
                      <a:pt x="924" y="1768"/>
                    </a:cubicBezTo>
                    <a:cubicBezTo>
                      <a:pt x="924" y="1231"/>
                      <a:pt x="924" y="1231"/>
                      <a:pt x="924" y="1231"/>
                    </a:cubicBezTo>
                    <a:cubicBezTo>
                      <a:pt x="694" y="1256"/>
                      <a:pt x="548" y="1451"/>
                      <a:pt x="548" y="1688"/>
                    </a:cubicBezTo>
                    <a:cubicBezTo>
                      <a:pt x="548" y="1943"/>
                      <a:pt x="754" y="2149"/>
                      <a:pt x="1008" y="2149"/>
                    </a:cubicBezTo>
                    <a:close/>
                    <a:moveTo>
                      <a:pt x="1571" y="1637"/>
                    </a:moveTo>
                    <a:cubicBezTo>
                      <a:pt x="1571" y="1637"/>
                      <a:pt x="1559" y="1126"/>
                      <a:pt x="1047" y="1126"/>
                    </a:cubicBezTo>
                    <a:cubicBezTo>
                      <a:pt x="1047" y="1637"/>
                      <a:pt x="1047" y="1637"/>
                      <a:pt x="1047" y="1637"/>
                    </a:cubicBezTo>
                    <a:lnTo>
                      <a:pt x="1571" y="1637"/>
                    </a:lnTo>
                    <a:close/>
                    <a:moveTo>
                      <a:pt x="523" y="921"/>
                    </a:moveTo>
                    <a:cubicBezTo>
                      <a:pt x="1571" y="921"/>
                      <a:pt x="1571" y="921"/>
                      <a:pt x="1571" y="921"/>
                    </a:cubicBezTo>
                    <a:cubicBezTo>
                      <a:pt x="1571" y="716"/>
                      <a:pt x="1571" y="716"/>
                      <a:pt x="1571" y="716"/>
                    </a:cubicBezTo>
                    <a:cubicBezTo>
                      <a:pt x="523" y="716"/>
                      <a:pt x="523" y="716"/>
                      <a:pt x="523" y="716"/>
                    </a:cubicBezTo>
                    <a:lnTo>
                      <a:pt x="523" y="921"/>
                    </a:lnTo>
                    <a:close/>
                    <a:moveTo>
                      <a:pt x="2823" y="2685"/>
                    </a:moveTo>
                    <a:cubicBezTo>
                      <a:pt x="200" y="2685"/>
                      <a:pt x="200" y="2685"/>
                      <a:pt x="200" y="2685"/>
                    </a:cubicBezTo>
                    <a:cubicBezTo>
                      <a:pt x="200" y="2488"/>
                      <a:pt x="200" y="2488"/>
                      <a:pt x="200" y="2488"/>
                    </a:cubicBezTo>
                    <a:cubicBezTo>
                      <a:pt x="2823" y="2488"/>
                      <a:pt x="2823" y="2488"/>
                      <a:pt x="2823" y="2488"/>
                    </a:cubicBezTo>
                    <a:lnTo>
                      <a:pt x="2823" y="2685"/>
                    </a:lnTo>
                    <a:close/>
                    <a:moveTo>
                      <a:pt x="1264" y="2763"/>
                    </a:moveTo>
                    <a:cubicBezTo>
                      <a:pt x="957" y="3274"/>
                      <a:pt x="957" y="3274"/>
                      <a:pt x="957" y="3274"/>
                    </a:cubicBezTo>
                    <a:cubicBezTo>
                      <a:pt x="650" y="3274"/>
                      <a:pt x="650" y="3274"/>
                      <a:pt x="650" y="3274"/>
                    </a:cubicBezTo>
                    <a:cubicBezTo>
                      <a:pt x="957" y="2763"/>
                      <a:pt x="957" y="2763"/>
                      <a:pt x="957" y="2763"/>
                    </a:cubicBezTo>
                    <a:lnTo>
                      <a:pt x="1264" y="2763"/>
                    </a:lnTo>
                    <a:close/>
                    <a:moveTo>
                      <a:pt x="2287" y="3274"/>
                    </a:moveTo>
                    <a:cubicBezTo>
                      <a:pt x="1980" y="3274"/>
                      <a:pt x="1980" y="3274"/>
                      <a:pt x="1980" y="3274"/>
                    </a:cubicBezTo>
                    <a:cubicBezTo>
                      <a:pt x="1673" y="2763"/>
                      <a:pt x="1673" y="2763"/>
                      <a:pt x="1673" y="2763"/>
                    </a:cubicBezTo>
                    <a:cubicBezTo>
                      <a:pt x="1980" y="2763"/>
                      <a:pt x="1980" y="2763"/>
                      <a:pt x="1980" y="2763"/>
                    </a:cubicBezTo>
                    <a:lnTo>
                      <a:pt x="2287" y="3274"/>
                    </a:ln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grpSp>
        <p:nvGrpSpPr>
          <p:cNvPr id="14" name="PA_组合 13"/>
          <p:cNvGrpSpPr/>
          <p:nvPr>
            <p:custDataLst>
              <p:tags r:id="rId3"/>
            </p:custDataLst>
          </p:nvPr>
        </p:nvGrpSpPr>
        <p:grpSpPr>
          <a:xfrm>
            <a:off x="5448968" y="2792802"/>
            <a:ext cx="3048916" cy="621046"/>
            <a:chOff x="5185929" y="3003798"/>
            <a:chExt cx="3048916" cy="621046"/>
          </a:xfrm>
        </p:grpSpPr>
        <p:sp>
          <p:nvSpPr>
            <p:cNvPr id="7" name="PA_文本框 26"/>
            <p:cNvSpPr txBox="1"/>
            <p:nvPr>
              <p:custDataLst>
                <p:tags r:id="rId8"/>
              </p:custDataLst>
            </p:nvPr>
          </p:nvSpPr>
          <p:spPr>
            <a:xfrm>
              <a:off x="5972687" y="3129655"/>
              <a:ext cx="2262158" cy="369332"/>
            </a:xfrm>
            <a:prstGeom prst="rect">
              <a:avLst/>
            </a:prstGeom>
            <a:noFill/>
          </p:spPr>
          <p:txBody>
            <a:bodyPr wrap="none" rtlCol="0">
              <a:spAutoFit/>
            </a:bodyPr>
            <a:lstStyle/>
            <a:p>
              <a:r>
                <a:rPr lang="zh-CN" altLang="en-US"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数据结构及核心函数</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5185929" y="3003798"/>
              <a:ext cx="621046" cy="621046"/>
              <a:chOff x="6948264" y="2542587"/>
              <a:chExt cx="720080" cy="720080"/>
            </a:xfrm>
          </p:grpSpPr>
          <p:sp>
            <p:nvSpPr>
              <p:cNvPr id="16" name="椭圆 15"/>
              <p:cNvSpPr/>
              <p:nvPr/>
            </p:nvSpPr>
            <p:spPr>
              <a:xfrm>
                <a:off x="6948264" y="2542587"/>
                <a:ext cx="720080" cy="720080"/>
              </a:xfrm>
              <a:prstGeom prst="ellipse">
                <a:avLst/>
              </a:prstGeom>
              <a:solidFill>
                <a:srgbClr val="66BFBD"/>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KSO_Shape"/>
              <p:cNvSpPr>
                <a:spLocks/>
              </p:cNvSpPr>
              <p:nvPr/>
            </p:nvSpPr>
            <p:spPr bwMode="auto">
              <a:xfrm>
                <a:off x="7142313" y="2736636"/>
                <a:ext cx="331982" cy="331982"/>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grpSp>
        <p:nvGrpSpPr>
          <p:cNvPr id="28" name="PA_组合 27"/>
          <p:cNvGrpSpPr/>
          <p:nvPr>
            <p:custDataLst>
              <p:tags r:id="rId4"/>
            </p:custDataLst>
          </p:nvPr>
        </p:nvGrpSpPr>
        <p:grpSpPr>
          <a:xfrm>
            <a:off x="5004048" y="3803428"/>
            <a:ext cx="1861406" cy="621046"/>
            <a:chOff x="4860032" y="3678896"/>
            <a:chExt cx="1861406" cy="621046"/>
          </a:xfrm>
        </p:grpSpPr>
        <p:sp>
          <p:nvSpPr>
            <p:cNvPr id="8" name="PA_文本框 27"/>
            <p:cNvSpPr txBox="1"/>
            <p:nvPr>
              <p:custDataLst>
                <p:tags r:id="rId7"/>
              </p:custDataLst>
            </p:nvPr>
          </p:nvSpPr>
          <p:spPr>
            <a:xfrm>
              <a:off x="5613442" y="3800567"/>
              <a:ext cx="1107996" cy="369332"/>
            </a:xfrm>
            <a:prstGeom prst="rect">
              <a:avLst/>
            </a:prstGeom>
            <a:noFill/>
          </p:spPr>
          <p:txBody>
            <a:bodyPr wrap="none" rtlCol="0">
              <a:spAutoFit/>
            </a:bodyPr>
            <a:lstStyle/>
            <a:p>
              <a:r>
                <a:rPr lang="zh-CN" altLang="en-US"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模块划分</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4860032" y="3678896"/>
              <a:ext cx="621046" cy="621046"/>
              <a:chOff x="1695380" y="1661533"/>
              <a:chExt cx="720080" cy="720080"/>
            </a:xfrm>
          </p:grpSpPr>
          <p:sp>
            <p:nvSpPr>
              <p:cNvPr id="19" name="椭圆 18"/>
              <p:cNvSpPr/>
              <p:nvPr/>
            </p:nvSpPr>
            <p:spPr>
              <a:xfrm>
                <a:off x="1695380" y="1661533"/>
                <a:ext cx="720080" cy="720080"/>
              </a:xfrm>
              <a:prstGeom prst="ellipse">
                <a:avLst/>
              </a:prstGeom>
              <a:solidFill>
                <a:schemeClr val="tx2">
                  <a:lumMod val="40000"/>
                  <a:lumOff val="60000"/>
                </a:schemeClr>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KSO_Shape"/>
              <p:cNvSpPr>
                <a:spLocks/>
              </p:cNvSpPr>
              <p:nvPr/>
            </p:nvSpPr>
            <p:spPr bwMode="auto">
              <a:xfrm>
                <a:off x="1880487" y="1789534"/>
                <a:ext cx="349866" cy="454372"/>
              </a:xfrm>
              <a:custGeom>
                <a:avLst/>
                <a:gdLst>
                  <a:gd name="T0" fmla="*/ 2147483646 w 5278"/>
                  <a:gd name="T1" fmla="*/ 2147483646 h 6863"/>
                  <a:gd name="T2" fmla="*/ 2147483646 w 5278"/>
                  <a:gd name="T3" fmla="*/ 2147483646 h 6863"/>
                  <a:gd name="T4" fmla="*/ 2147483646 w 5278"/>
                  <a:gd name="T5" fmla="*/ 2147483646 h 6863"/>
                  <a:gd name="T6" fmla="*/ 2147483646 w 5278"/>
                  <a:gd name="T7" fmla="*/ 2147483646 h 6863"/>
                  <a:gd name="T8" fmla="*/ 2147483646 w 5278"/>
                  <a:gd name="T9" fmla="*/ 2147483646 h 6863"/>
                  <a:gd name="T10" fmla="*/ 2147483646 w 5278"/>
                  <a:gd name="T11" fmla="*/ 2147483646 h 6863"/>
                  <a:gd name="T12" fmla="*/ 2147483646 w 5278"/>
                  <a:gd name="T13" fmla="*/ 2147483646 h 6863"/>
                  <a:gd name="T14" fmla="*/ 2147483646 w 5278"/>
                  <a:gd name="T15" fmla="*/ 2147483646 h 6863"/>
                  <a:gd name="T16" fmla="*/ 2147483646 w 5278"/>
                  <a:gd name="T17" fmla="*/ 2147483646 h 6863"/>
                  <a:gd name="T18" fmla="*/ 2147483646 w 5278"/>
                  <a:gd name="T19" fmla="*/ 2147483646 h 6863"/>
                  <a:gd name="T20" fmla="*/ 2147483646 w 5278"/>
                  <a:gd name="T21" fmla="*/ 2147483646 h 6863"/>
                  <a:gd name="T22" fmla="*/ 2147483646 w 5278"/>
                  <a:gd name="T23" fmla="*/ 2147483646 h 6863"/>
                  <a:gd name="T24" fmla="*/ 2147483646 w 5278"/>
                  <a:gd name="T25" fmla="*/ 2147483646 h 6863"/>
                  <a:gd name="T26" fmla="*/ 2147483646 w 5278"/>
                  <a:gd name="T27" fmla="*/ 2147483646 h 6863"/>
                  <a:gd name="T28" fmla="*/ 2147483646 w 5278"/>
                  <a:gd name="T29" fmla="*/ 2147483646 h 6863"/>
                  <a:gd name="T30" fmla="*/ 2147483646 w 5278"/>
                  <a:gd name="T31" fmla="*/ 2147483646 h 6863"/>
                  <a:gd name="T32" fmla="*/ 2147483646 w 5278"/>
                  <a:gd name="T33" fmla="*/ 2147483646 h 6863"/>
                  <a:gd name="T34" fmla="*/ 2147483646 w 5278"/>
                  <a:gd name="T35" fmla="*/ 2147483646 h 6863"/>
                  <a:gd name="T36" fmla="*/ 2147483646 w 5278"/>
                  <a:gd name="T37" fmla="*/ 2147483646 h 6863"/>
                  <a:gd name="T38" fmla="*/ 2147483646 w 5278"/>
                  <a:gd name="T39" fmla="*/ 2147483646 h 6863"/>
                  <a:gd name="T40" fmla="*/ 2147483646 w 5278"/>
                  <a:gd name="T41" fmla="*/ 2147483646 h 6863"/>
                  <a:gd name="T42" fmla="*/ 2147483646 w 5278"/>
                  <a:gd name="T43" fmla="*/ 2147483646 h 6863"/>
                  <a:gd name="T44" fmla="*/ 2147483646 w 5278"/>
                  <a:gd name="T45" fmla="*/ 2147483646 h 6863"/>
                  <a:gd name="T46" fmla="*/ 2147483646 w 5278"/>
                  <a:gd name="T47" fmla="*/ 2147483646 h 6863"/>
                  <a:gd name="T48" fmla="*/ 2147483646 w 5278"/>
                  <a:gd name="T49" fmla="*/ 2147483646 h 6863"/>
                  <a:gd name="T50" fmla="*/ 2147483646 w 5278"/>
                  <a:gd name="T51" fmla="*/ 2147483646 h 6863"/>
                  <a:gd name="T52" fmla="*/ 2147483646 w 5278"/>
                  <a:gd name="T53" fmla="*/ 2147483646 h 6863"/>
                  <a:gd name="T54" fmla="*/ 2147483646 w 5278"/>
                  <a:gd name="T55" fmla="*/ 2147483646 h 6863"/>
                  <a:gd name="T56" fmla="*/ 2147483646 w 5278"/>
                  <a:gd name="T57" fmla="*/ 2147483646 h 6863"/>
                  <a:gd name="T58" fmla="*/ 2147483646 w 5278"/>
                  <a:gd name="T59" fmla="*/ 2147483646 h 6863"/>
                  <a:gd name="T60" fmla="*/ 2147483646 w 5278"/>
                  <a:gd name="T61" fmla="*/ 2147483646 h 6863"/>
                  <a:gd name="T62" fmla="*/ 2147483646 w 5278"/>
                  <a:gd name="T63" fmla="*/ 2147483646 h 6863"/>
                  <a:gd name="T64" fmla="*/ 2147483646 w 5278"/>
                  <a:gd name="T65" fmla="*/ 2147483646 h 6863"/>
                  <a:gd name="T66" fmla="*/ 2147483646 w 5278"/>
                  <a:gd name="T67" fmla="*/ 2147483646 h 6863"/>
                  <a:gd name="T68" fmla="*/ 2147483646 w 5278"/>
                  <a:gd name="T69" fmla="*/ 2147483646 h 6863"/>
                  <a:gd name="T70" fmla="*/ 2147483646 w 5278"/>
                  <a:gd name="T71" fmla="*/ 2147483646 h 6863"/>
                  <a:gd name="T72" fmla="*/ 2147483646 w 5278"/>
                  <a:gd name="T73" fmla="*/ 2147483646 h 6863"/>
                  <a:gd name="T74" fmla="*/ 2147483646 w 5278"/>
                  <a:gd name="T75" fmla="*/ 2147483646 h 6863"/>
                  <a:gd name="T76" fmla="*/ 2147483646 w 5278"/>
                  <a:gd name="T77" fmla="*/ 2147483646 h 6863"/>
                  <a:gd name="T78" fmla="*/ 2147483646 w 5278"/>
                  <a:gd name="T79" fmla="*/ 2147483646 h 6863"/>
                  <a:gd name="T80" fmla="*/ 2147483646 w 5278"/>
                  <a:gd name="T81" fmla="*/ 2147483646 h 6863"/>
                  <a:gd name="T82" fmla="*/ 2147483646 w 5278"/>
                  <a:gd name="T83" fmla="*/ 2147483646 h 6863"/>
                  <a:gd name="T84" fmla="*/ 0 w 5278"/>
                  <a:gd name="T85" fmla="*/ 2147483646 h 6863"/>
                  <a:gd name="T86" fmla="*/ 2147483646 w 5278"/>
                  <a:gd name="T87" fmla="*/ 2147483646 h 6863"/>
                  <a:gd name="T88" fmla="*/ 2147483646 w 5278"/>
                  <a:gd name="T89" fmla="*/ 2147483646 h 6863"/>
                  <a:gd name="T90" fmla="*/ 2147483646 w 5278"/>
                  <a:gd name="T91" fmla="*/ 2147483646 h 6863"/>
                  <a:gd name="T92" fmla="*/ 2147483646 w 5278"/>
                  <a:gd name="T93" fmla="*/ 2147483646 h 6863"/>
                  <a:gd name="T94" fmla="*/ 2147483646 w 5278"/>
                  <a:gd name="T95" fmla="*/ 2147483646 h 6863"/>
                  <a:gd name="T96" fmla="*/ 2147483646 w 5278"/>
                  <a:gd name="T97" fmla="*/ 1347340187 h 6863"/>
                  <a:gd name="T98" fmla="*/ 2147483646 w 5278"/>
                  <a:gd name="T99" fmla="*/ 513294381 h 6863"/>
                  <a:gd name="T100" fmla="*/ 2147483646 w 5278"/>
                  <a:gd name="T101" fmla="*/ 42761601 h 6863"/>
                  <a:gd name="T102" fmla="*/ 2147483646 w 5278"/>
                  <a:gd name="T103" fmla="*/ 21419384 h 6863"/>
                  <a:gd name="T104" fmla="*/ 2147483646 w 5278"/>
                  <a:gd name="T105" fmla="*/ 363589915 h 6863"/>
                  <a:gd name="T106" fmla="*/ 2147483646 w 5278"/>
                  <a:gd name="T107" fmla="*/ 1133454737 h 6863"/>
                  <a:gd name="T108" fmla="*/ 2147483646 w 5278"/>
                  <a:gd name="T109" fmla="*/ 2147483646 h 6863"/>
                  <a:gd name="T110" fmla="*/ 2147483646 w 5278"/>
                  <a:gd name="T111" fmla="*/ 2147483646 h 6863"/>
                  <a:gd name="T112" fmla="*/ 2147483646 w 5278"/>
                  <a:gd name="T113" fmla="*/ 2147483646 h 6863"/>
                  <a:gd name="T114" fmla="*/ 2147483646 w 5278"/>
                  <a:gd name="T115" fmla="*/ 2147483646 h 6863"/>
                  <a:gd name="T116" fmla="*/ 2147483646 w 5278"/>
                  <a:gd name="T117" fmla="*/ 2147483646 h 6863"/>
                  <a:gd name="T118" fmla="*/ 2147483646 w 5278"/>
                  <a:gd name="T119" fmla="*/ 2147483646 h 68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78" h="6863">
                    <a:moveTo>
                      <a:pt x="4046" y="5103"/>
                    </a:moveTo>
                    <a:lnTo>
                      <a:pt x="1054" y="5103"/>
                    </a:lnTo>
                    <a:lnTo>
                      <a:pt x="1054" y="4927"/>
                    </a:lnTo>
                    <a:lnTo>
                      <a:pt x="4046" y="4927"/>
                    </a:lnTo>
                    <a:lnTo>
                      <a:pt x="4046" y="5103"/>
                    </a:lnTo>
                    <a:close/>
                    <a:moveTo>
                      <a:pt x="2814" y="4575"/>
                    </a:moveTo>
                    <a:lnTo>
                      <a:pt x="1054" y="4575"/>
                    </a:lnTo>
                    <a:lnTo>
                      <a:pt x="1054" y="4399"/>
                    </a:lnTo>
                    <a:lnTo>
                      <a:pt x="2814" y="4399"/>
                    </a:lnTo>
                    <a:lnTo>
                      <a:pt x="2814" y="4575"/>
                    </a:lnTo>
                    <a:close/>
                    <a:moveTo>
                      <a:pt x="3342" y="4047"/>
                    </a:moveTo>
                    <a:lnTo>
                      <a:pt x="1054" y="4047"/>
                    </a:lnTo>
                    <a:lnTo>
                      <a:pt x="1054" y="3872"/>
                    </a:lnTo>
                    <a:lnTo>
                      <a:pt x="3342" y="3872"/>
                    </a:lnTo>
                    <a:lnTo>
                      <a:pt x="3342" y="4047"/>
                    </a:lnTo>
                    <a:close/>
                    <a:moveTo>
                      <a:pt x="4222" y="3520"/>
                    </a:moveTo>
                    <a:lnTo>
                      <a:pt x="1054" y="3520"/>
                    </a:lnTo>
                    <a:lnTo>
                      <a:pt x="1054" y="3344"/>
                    </a:lnTo>
                    <a:lnTo>
                      <a:pt x="4222" y="3344"/>
                    </a:lnTo>
                    <a:lnTo>
                      <a:pt x="4222" y="3520"/>
                    </a:lnTo>
                    <a:close/>
                    <a:moveTo>
                      <a:pt x="2814" y="2992"/>
                    </a:moveTo>
                    <a:lnTo>
                      <a:pt x="1054" y="2992"/>
                    </a:lnTo>
                    <a:lnTo>
                      <a:pt x="1054" y="2816"/>
                    </a:lnTo>
                    <a:lnTo>
                      <a:pt x="2814" y="2816"/>
                    </a:lnTo>
                    <a:lnTo>
                      <a:pt x="2814" y="2992"/>
                    </a:lnTo>
                    <a:close/>
                    <a:moveTo>
                      <a:pt x="4750" y="1056"/>
                    </a:moveTo>
                    <a:lnTo>
                      <a:pt x="3518" y="1056"/>
                    </a:lnTo>
                    <a:lnTo>
                      <a:pt x="3620" y="1362"/>
                    </a:lnTo>
                    <a:lnTo>
                      <a:pt x="3664" y="1373"/>
                    </a:lnTo>
                    <a:lnTo>
                      <a:pt x="3707" y="1385"/>
                    </a:lnTo>
                    <a:lnTo>
                      <a:pt x="3747" y="1397"/>
                    </a:lnTo>
                    <a:lnTo>
                      <a:pt x="3785" y="1412"/>
                    </a:lnTo>
                    <a:lnTo>
                      <a:pt x="3822" y="1426"/>
                    </a:lnTo>
                    <a:lnTo>
                      <a:pt x="3856" y="1441"/>
                    </a:lnTo>
                    <a:lnTo>
                      <a:pt x="3888" y="1458"/>
                    </a:lnTo>
                    <a:lnTo>
                      <a:pt x="3919" y="1476"/>
                    </a:lnTo>
                    <a:lnTo>
                      <a:pt x="3948" y="1494"/>
                    </a:lnTo>
                    <a:lnTo>
                      <a:pt x="3976" y="1513"/>
                    </a:lnTo>
                    <a:lnTo>
                      <a:pt x="4001" y="1534"/>
                    </a:lnTo>
                    <a:lnTo>
                      <a:pt x="4025" y="1555"/>
                    </a:lnTo>
                    <a:lnTo>
                      <a:pt x="4046" y="1577"/>
                    </a:lnTo>
                    <a:lnTo>
                      <a:pt x="4067" y="1599"/>
                    </a:lnTo>
                    <a:lnTo>
                      <a:pt x="4086" y="1622"/>
                    </a:lnTo>
                    <a:lnTo>
                      <a:pt x="4104" y="1646"/>
                    </a:lnTo>
                    <a:lnTo>
                      <a:pt x="4119" y="1671"/>
                    </a:lnTo>
                    <a:lnTo>
                      <a:pt x="4134" y="1696"/>
                    </a:lnTo>
                    <a:lnTo>
                      <a:pt x="4148" y="1723"/>
                    </a:lnTo>
                    <a:lnTo>
                      <a:pt x="4160" y="1749"/>
                    </a:lnTo>
                    <a:lnTo>
                      <a:pt x="4171" y="1777"/>
                    </a:lnTo>
                    <a:lnTo>
                      <a:pt x="4180" y="1805"/>
                    </a:lnTo>
                    <a:lnTo>
                      <a:pt x="4189" y="1834"/>
                    </a:lnTo>
                    <a:lnTo>
                      <a:pt x="4196" y="1863"/>
                    </a:lnTo>
                    <a:lnTo>
                      <a:pt x="4203" y="1892"/>
                    </a:lnTo>
                    <a:lnTo>
                      <a:pt x="4208" y="1923"/>
                    </a:lnTo>
                    <a:lnTo>
                      <a:pt x="4213" y="1953"/>
                    </a:lnTo>
                    <a:lnTo>
                      <a:pt x="4216" y="1984"/>
                    </a:lnTo>
                    <a:lnTo>
                      <a:pt x="4219" y="2015"/>
                    </a:lnTo>
                    <a:lnTo>
                      <a:pt x="4221" y="2047"/>
                    </a:lnTo>
                    <a:lnTo>
                      <a:pt x="4222" y="2078"/>
                    </a:lnTo>
                    <a:lnTo>
                      <a:pt x="4222" y="2111"/>
                    </a:lnTo>
                    <a:lnTo>
                      <a:pt x="1054" y="2111"/>
                    </a:lnTo>
                    <a:lnTo>
                      <a:pt x="1056" y="2081"/>
                    </a:lnTo>
                    <a:lnTo>
                      <a:pt x="1057" y="2050"/>
                    </a:lnTo>
                    <a:lnTo>
                      <a:pt x="1058" y="2020"/>
                    </a:lnTo>
                    <a:lnTo>
                      <a:pt x="1062" y="1990"/>
                    </a:lnTo>
                    <a:lnTo>
                      <a:pt x="1065" y="1960"/>
                    </a:lnTo>
                    <a:lnTo>
                      <a:pt x="1070" y="1931"/>
                    </a:lnTo>
                    <a:lnTo>
                      <a:pt x="1076" y="1902"/>
                    </a:lnTo>
                    <a:lnTo>
                      <a:pt x="1083" y="1874"/>
                    </a:lnTo>
                    <a:lnTo>
                      <a:pt x="1092" y="1846"/>
                    </a:lnTo>
                    <a:lnTo>
                      <a:pt x="1101" y="1819"/>
                    </a:lnTo>
                    <a:lnTo>
                      <a:pt x="1111" y="1792"/>
                    </a:lnTo>
                    <a:lnTo>
                      <a:pt x="1123" y="1766"/>
                    </a:lnTo>
                    <a:lnTo>
                      <a:pt x="1135" y="1740"/>
                    </a:lnTo>
                    <a:lnTo>
                      <a:pt x="1149" y="1714"/>
                    </a:lnTo>
                    <a:lnTo>
                      <a:pt x="1165" y="1690"/>
                    </a:lnTo>
                    <a:lnTo>
                      <a:pt x="1180" y="1665"/>
                    </a:lnTo>
                    <a:lnTo>
                      <a:pt x="1198" y="1643"/>
                    </a:lnTo>
                    <a:lnTo>
                      <a:pt x="1217" y="1620"/>
                    </a:lnTo>
                    <a:lnTo>
                      <a:pt x="1239" y="1597"/>
                    </a:lnTo>
                    <a:lnTo>
                      <a:pt x="1260" y="1576"/>
                    </a:lnTo>
                    <a:lnTo>
                      <a:pt x="1284" y="1555"/>
                    </a:lnTo>
                    <a:lnTo>
                      <a:pt x="1309" y="1535"/>
                    </a:lnTo>
                    <a:lnTo>
                      <a:pt x="1336" y="1516"/>
                    </a:lnTo>
                    <a:lnTo>
                      <a:pt x="1363" y="1498"/>
                    </a:lnTo>
                    <a:lnTo>
                      <a:pt x="1393" y="1480"/>
                    </a:lnTo>
                    <a:lnTo>
                      <a:pt x="1426" y="1463"/>
                    </a:lnTo>
                    <a:lnTo>
                      <a:pt x="1458" y="1447"/>
                    </a:lnTo>
                    <a:lnTo>
                      <a:pt x="1493" y="1432"/>
                    </a:lnTo>
                    <a:lnTo>
                      <a:pt x="1530" y="1418"/>
                    </a:lnTo>
                    <a:lnTo>
                      <a:pt x="1568" y="1404"/>
                    </a:lnTo>
                    <a:lnTo>
                      <a:pt x="1609" y="1392"/>
                    </a:lnTo>
                    <a:lnTo>
                      <a:pt x="1651" y="1380"/>
                    </a:lnTo>
                    <a:lnTo>
                      <a:pt x="1758" y="1056"/>
                    </a:lnTo>
                    <a:lnTo>
                      <a:pt x="526" y="1056"/>
                    </a:lnTo>
                    <a:lnTo>
                      <a:pt x="526" y="6335"/>
                    </a:lnTo>
                    <a:lnTo>
                      <a:pt x="4750" y="6335"/>
                    </a:lnTo>
                    <a:lnTo>
                      <a:pt x="4750" y="1056"/>
                    </a:lnTo>
                    <a:close/>
                    <a:moveTo>
                      <a:pt x="2638" y="265"/>
                    </a:moveTo>
                    <a:lnTo>
                      <a:pt x="2638" y="265"/>
                    </a:lnTo>
                    <a:lnTo>
                      <a:pt x="2611" y="266"/>
                    </a:lnTo>
                    <a:lnTo>
                      <a:pt x="2584" y="269"/>
                    </a:lnTo>
                    <a:lnTo>
                      <a:pt x="2559" y="275"/>
                    </a:lnTo>
                    <a:lnTo>
                      <a:pt x="2535" y="285"/>
                    </a:lnTo>
                    <a:lnTo>
                      <a:pt x="2513" y="296"/>
                    </a:lnTo>
                    <a:lnTo>
                      <a:pt x="2491" y="309"/>
                    </a:lnTo>
                    <a:lnTo>
                      <a:pt x="2471" y="324"/>
                    </a:lnTo>
                    <a:lnTo>
                      <a:pt x="2452" y="341"/>
                    </a:lnTo>
                    <a:lnTo>
                      <a:pt x="2435" y="360"/>
                    </a:lnTo>
                    <a:lnTo>
                      <a:pt x="2419" y="381"/>
                    </a:lnTo>
                    <a:lnTo>
                      <a:pt x="2406" y="402"/>
                    </a:lnTo>
                    <a:lnTo>
                      <a:pt x="2395" y="425"/>
                    </a:lnTo>
                    <a:lnTo>
                      <a:pt x="2386" y="449"/>
                    </a:lnTo>
                    <a:lnTo>
                      <a:pt x="2380" y="474"/>
                    </a:lnTo>
                    <a:lnTo>
                      <a:pt x="2375" y="500"/>
                    </a:lnTo>
                    <a:lnTo>
                      <a:pt x="2374" y="528"/>
                    </a:lnTo>
                    <a:lnTo>
                      <a:pt x="2375" y="554"/>
                    </a:lnTo>
                    <a:lnTo>
                      <a:pt x="2380" y="581"/>
                    </a:lnTo>
                    <a:lnTo>
                      <a:pt x="2386" y="606"/>
                    </a:lnTo>
                    <a:lnTo>
                      <a:pt x="2395" y="631"/>
                    </a:lnTo>
                    <a:lnTo>
                      <a:pt x="2406" y="654"/>
                    </a:lnTo>
                    <a:lnTo>
                      <a:pt x="2419" y="675"/>
                    </a:lnTo>
                    <a:lnTo>
                      <a:pt x="2435" y="696"/>
                    </a:lnTo>
                    <a:lnTo>
                      <a:pt x="2452" y="715"/>
                    </a:lnTo>
                    <a:lnTo>
                      <a:pt x="2471" y="732"/>
                    </a:lnTo>
                    <a:lnTo>
                      <a:pt x="2491" y="747"/>
                    </a:lnTo>
                    <a:lnTo>
                      <a:pt x="2513" y="760"/>
                    </a:lnTo>
                    <a:lnTo>
                      <a:pt x="2535" y="771"/>
                    </a:lnTo>
                    <a:lnTo>
                      <a:pt x="2559" y="779"/>
                    </a:lnTo>
                    <a:lnTo>
                      <a:pt x="2584" y="787"/>
                    </a:lnTo>
                    <a:lnTo>
                      <a:pt x="2611" y="790"/>
                    </a:lnTo>
                    <a:lnTo>
                      <a:pt x="2638" y="791"/>
                    </a:lnTo>
                    <a:lnTo>
                      <a:pt x="2665" y="790"/>
                    </a:lnTo>
                    <a:lnTo>
                      <a:pt x="2691" y="787"/>
                    </a:lnTo>
                    <a:lnTo>
                      <a:pt x="2716" y="779"/>
                    </a:lnTo>
                    <a:lnTo>
                      <a:pt x="2741" y="771"/>
                    </a:lnTo>
                    <a:lnTo>
                      <a:pt x="2764" y="760"/>
                    </a:lnTo>
                    <a:lnTo>
                      <a:pt x="2786" y="747"/>
                    </a:lnTo>
                    <a:lnTo>
                      <a:pt x="2806" y="732"/>
                    </a:lnTo>
                    <a:lnTo>
                      <a:pt x="2825" y="715"/>
                    </a:lnTo>
                    <a:lnTo>
                      <a:pt x="2842" y="696"/>
                    </a:lnTo>
                    <a:lnTo>
                      <a:pt x="2857" y="675"/>
                    </a:lnTo>
                    <a:lnTo>
                      <a:pt x="2871" y="654"/>
                    </a:lnTo>
                    <a:lnTo>
                      <a:pt x="2881" y="631"/>
                    </a:lnTo>
                    <a:lnTo>
                      <a:pt x="2890" y="606"/>
                    </a:lnTo>
                    <a:lnTo>
                      <a:pt x="2897" y="581"/>
                    </a:lnTo>
                    <a:lnTo>
                      <a:pt x="2900" y="554"/>
                    </a:lnTo>
                    <a:lnTo>
                      <a:pt x="2902" y="528"/>
                    </a:lnTo>
                    <a:lnTo>
                      <a:pt x="2900" y="500"/>
                    </a:lnTo>
                    <a:lnTo>
                      <a:pt x="2897" y="474"/>
                    </a:lnTo>
                    <a:lnTo>
                      <a:pt x="2890" y="449"/>
                    </a:lnTo>
                    <a:lnTo>
                      <a:pt x="2881" y="425"/>
                    </a:lnTo>
                    <a:lnTo>
                      <a:pt x="2871" y="402"/>
                    </a:lnTo>
                    <a:lnTo>
                      <a:pt x="2857" y="381"/>
                    </a:lnTo>
                    <a:lnTo>
                      <a:pt x="2842" y="360"/>
                    </a:lnTo>
                    <a:lnTo>
                      <a:pt x="2825" y="341"/>
                    </a:lnTo>
                    <a:lnTo>
                      <a:pt x="2806" y="324"/>
                    </a:lnTo>
                    <a:lnTo>
                      <a:pt x="2786" y="309"/>
                    </a:lnTo>
                    <a:lnTo>
                      <a:pt x="2764" y="296"/>
                    </a:lnTo>
                    <a:lnTo>
                      <a:pt x="2741" y="285"/>
                    </a:lnTo>
                    <a:lnTo>
                      <a:pt x="2716" y="275"/>
                    </a:lnTo>
                    <a:lnTo>
                      <a:pt x="2691" y="269"/>
                    </a:lnTo>
                    <a:lnTo>
                      <a:pt x="2665" y="266"/>
                    </a:lnTo>
                    <a:lnTo>
                      <a:pt x="2638" y="265"/>
                    </a:lnTo>
                    <a:close/>
                    <a:moveTo>
                      <a:pt x="0" y="6863"/>
                    </a:moveTo>
                    <a:lnTo>
                      <a:pt x="0" y="528"/>
                    </a:lnTo>
                    <a:lnTo>
                      <a:pt x="2110" y="528"/>
                    </a:lnTo>
                    <a:lnTo>
                      <a:pt x="2110" y="500"/>
                    </a:lnTo>
                    <a:lnTo>
                      <a:pt x="2113" y="474"/>
                    </a:lnTo>
                    <a:lnTo>
                      <a:pt x="2116" y="448"/>
                    </a:lnTo>
                    <a:lnTo>
                      <a:pt x="2121" y="421"/>
                    </a:lnTo>
                    <a:lnTo>
                      <a:pt x="2127" y="396"/>
                    </a:lnTo>
                    <a:lnTo>
                      <a:pt x="2134" y="371"/>
                    </a:lnTo>
                    <a:lnTo>
                      <a:pt x="2143" y="346"/>
                    </a:lnTo>
                    <a:lnTo>
                      <a:pt x="2152" y="322"/>
                    </a:lnTo>
                    <a:lnTo>
                      <a:pt x="2162" y="299"/>
                    </a:lnTo>
                    <a:lnTo>
                      <a:pt x="2174" y="277"/>
                    </a:lnTo>
                    <a:lnTo>
                      <a:pt x="2187" y="254"/>
                    </a:lnTo>
                    <a:lnTo>
                      <a:pt x="2200" y="232"/>
                    </a:lnTo>
                    <a:lnTo>
                      <a:pt x="2216" y="212"/>
                    </a:lnTo>
                    <a:lnTo>
                      <a:pt x="2231" y="192"/>
                    </a:lnTo>
                    <a:lnTo>
                      <a:pt x="2248" y="172"/>
                    </a:lnTo>
                    <a:lnTo>
                      <a:pt x="2265" y="154"/>
                    </a:lnTo>
                    <a:lnTo>
                      <a:pt x="2283" y="136"/>
                    </a:lnTo>
                    <a:lnTo>
                      <a:pt x="2302" y="121"/>
                    </a:lnTo>
                    <a:lnTo>
                      <a:pt x="2322" y="105"/>
                    </a:lnTo>
                    <a:lnTo>
                      <a:pt x="2343" y="90"/>
                    </a:lnTo>
                    <a:lnTo>
                      <a:pt x="2364" y="77"/>
                    </a:lnTo>
                    <a:lnTo>
                      <a:pt x="2387" y="63"/>
                    </a:lnTo>
                    <a:lnTo>
                      <a:pt x="2410" y="53"/>
                    </a:lnTo>
                    <a:lnTo>
                      <a:pt x="2432" y="42"/>
                    </a:lnTo>
                    <a:lnTo>
                      <a:pt x="2456" y="32"/>
                    </a:lnTo>
                    <a:lnTo>
                      <a:pt x="2481" y="24"/>
                    </a:lnTo>
                    <a:lnTo>
                      <a:pt x="2507" y="17"/>
                    </a:lnTo>
                    <a:lnTo>
                      <a:pt x="2532" y="11"/>
                    </a:lnTo>
                    <a:lnTo>
                      <a:pt x="2558" y="6"/>
                    </a:lnTo>
                    <a:lnTo>
                      <a:pt x="2584" y="2"/>
                    </a:lnTo>
                    <a:lnTo>
                      <a:pt x="2611" y="1"/>
                    </a:lnTo>
                    <a:lnTo>
                      <a:pt x="2638" y="0"/>
                    </a:lnTo>
                    <a:lnTo>
                      <a:pt x="2665" y="1"/>
                    </a:lnTo>
                    <a:lnTo>
                      <a:pt x="2692" y="2"/>
                    </a:lnTo>
                    <a:lnTo>
                      <a:pt x="2718" y="6"/>
                    </a:lnTo>
                    <a:lnTo>
                      <a:pt x="2745" y="11"/>
                    </a:lnTo>
                    <a:lnTo>
                      <a:pt x="2770" y="17"/>
                    </a:lnTo>
                    <a:lnTo>
                      <a:pt x="2795" y="24"/>
                    </a:lnTo>
                    <a:lnTo>
                      <a:pt x="2820" y="32"/>
                    </a:lnTo>
                    <a:lnTo>
                      <a:pt x="2844" y="42"/>
                    </a:lnTo>
                    <a:lnTo>
                      <a:pt x="2867" y="53"/>
                    </a:lnTo>
                    <a:lnTo>
                      <a:pt x="2890" y="63"/>
                    </a:lnTo>
                    <a:lnTo>
                      <a:pt x="2912" y="77"/>
                    </a:lnTo>
                    <a:lnTo>
                      <a:pt x="2934" y="90"/>
                    </a:lnTo>
                    <a:lnTo>
                      <a:pt x="2954" y="105"/>
                    </a:lnTo>
                    <a:lnTo>
                      <a:pt x="2975" y="121"/>
                    </a:lnTo>
                    <a:lnTo>
                      <a:pt x="2994" y="136"/>
                    </a:lnTo>
                    <a:lnTo>
                      <a:pt x="3012" y="154"/>
                    </a:lnTo>
                    <a:lnTo>
                      <a:pt x="3030" y="172"/>
                    </a:lnTo>
                    <a:lnTo>
                      <a:pt x="3045" y="192"/>
                    </a:lnTo>
                    <a:lnTo>
                      <a:pt x="3062" y="212"/>
                    </a:lnTo>
                    <a:lnTo>
                      <a:pt x="3076" y="232"/>
                    </a:lnTo>
                    <a:lnTo>
                      <a:pt x="3090" y="254"/>
                    </a:lnTo>
                    <a:lnTo>
                      <a:pt x="3103" y="277"/>
                    </a:lnTo>
                    <a:lnTo>
                      <a:pt x="3115" y="299"/>
                    </a:lnTo>
                    <a:lnTo>
                      <a:pt x="3126" y="322"/>
                    </a:lnTo>
                    <a:lnTo>
                      <a:pt x="3134" y="346"/>
                    </a:lnTo>
                    <a:lnTo>
                      <a:pt x="3142" y="371"/>
                    </a:lnTo>
                    <a:lnTo>
                      <a:pt x="3149" y="396"/>
                    </a:lnTo>
                    <a:lnTo>
                      <a:pt x="3155" y="421"/>
                    </a:lnTo>
                    <a:lnTo>
                      <a:pt x="3160" y="448"/>
                    </a:lnTo>
                    <a:lnTo>
                      <a:pt x="3164" y="474"/>
                    </a:lnTo>
                    <a:lnTo>
                      <a:pt x="3166" y="500"/>
                    </a:lnTo>
                    <a:lnTo>
                      <a:pt x="3166" y="528"/>
                    </a:lnTo>
                    <a:lnTo>
                      <a:pt x="5278" y="528"/>
                    </a:lnTo>
                    <a:lnTo>
                      <a:pt x="5278" y="6863"/>
                    </a:lnTo>
                    <a:lnTo>
                      <a:pt x="0" y="6863"/>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grpSp>
        <p:nvGrpSpPr>
          <p:cNvPr id="29" name="PA_组合 28"/>
          <p:cNvGrpSpPr/>
          <p:nvPr>
            <p:custDataLst>
              <p:tags r:id="rId5"/>
            </p:custDataLst>
          </p:nvPr>
        </p:nvGrpSpPr>
        <p:grpSpPr>
          <a:xfrm>
            <a:off x="1475656" y="1534557"/>
            <a:ext cx="2074386" cy="2074386"/>
            <a:chOff x="1475656" y="1538154"/>
            <a:chExt cx="2074386" cy="2074386"/>
          </a:xfrm>
        </p:grpSpPr>
        <p:sp>
          <p:nvSpPr>
            <p:cNvPr id="26" name="椭圆 25"/>
            <p:cNvSpPr/>
            <p:nvPr/>
          </p:nvSpPr>
          <p:spPr>
            <a:xfrm>
              <a:off x="1475656" y="1538154"/>
              <a:ext cx="2074386" cy="2074386"/>
            </a:xfrm>
            <a:prstGeom prst="ellipse">
              <a:avLst/>
            </a:prstGeom>
            <a:solidFill>
              <a:schemeClr val="tx2">
                <a:lumMod val="40000"/>
                <a:lumOff val="60000"/>
              </a:schemeClr>
            </a:solidFill>
            <a:ln>
              <a:noFill/>
            </a:ln>
            <a:effectLst>
              <a:outerShdw blurRad="127000" sx="106000" sy="10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文本框 5"/>
            <p:cNvSpPr txBox="1"/>
            <p:nvPr>
              <p:custDataLst>
                <p:tags r:id="rId6"/>
              </p:custDataLst>
            </p:nvPr>
          </p:nvSpPr>
          <p:spPr>
            <a:xfrm>
              <a:off x="1958850" y="2252181"/>
              <a:ext cx="1107997" cy="646331"/>
            </a:xfrm>
            <a:prstGeom prst="rect">
              <a:avLst/>
            </a:prstGeom>
            <a:noFill/>
          </p:spPr>
          <p:txBody>
            <a:bodyPr wrap="none" rtlCol="0">
              <a:spAutoFit/>
            </a:bodyPr>
            <a:lstStyle/>
            <a:p>
              <a:pPr algn="ctr"/>
              <a:r>
                <a:rPr lang="zh-CN" altLang="en-US" sz="3600" dirty="0">
                  <a:solidFill>
                    <a:schemeClr val="bg1"/>
                  </a:solidFill>
                  <a:latin typeface="微软雅黑" panose="020B0503020204020204" pitchFamily="34" charset="-122"/>
                  <a:ea typeface="微软雅黑" panose="020B0503020204020204" pitchFamily="34" charset="-122"/>
                </a:rPr>
                <a:t>目录</a:t>
              </a:r>
            </a:p>
          </p:txBody>
        </p:sp>
      </p:grpSp>
    </p:spTree>
    <p:extLst>
      <p:ext uri="{BB962C8B-B14F-4D97-AF65-F5344CB8AC3E}">
        <p14:creationId xmlns:p14="http://schemas.microsoft.com/office/powerpoint/2010/main" val="16173180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6" fill="hold" nodeType="withEffect">
                                  <p:stCondLst>
                                    <p:cond delay="5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6" fill="hold" nodeType="withEffect">
                                  <p:stCondLst>
                                    <p:cond delay="15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6" fill="hold" nodeType="withEffect">
                                  <p:stCondLst>
                                    <p:cond delay="20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1+#ppt_w/2"/>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6" fill="hold" nodeType="withEffect">
                                  <p:stCondLst>
                                    <p:cond delay="250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1+#ppt_w/2"/>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C25560-6D8C-409A-ABAF-58A952A9380B}"/>
              </a:ext>
            </a:extLst>
          </p:cNvPr>
          <p:cNvSpPr>
            <a:spLocks noGrp="1"/>
          </p:cNvSpPr>
          <p:nvPr>
            <p:ph type="title"/>
          </p:nvPr>
        </p:nvSpPr>
        <p:spPr>
          <a:xfrm>
            <a:off x="1007604" y="195486"/>
            <a:ext cx="7128792" cy="476449"/>
          </a:xfrm>
        </p:spPr>
        <p:txBody>
          <a:bodyPr>
            <a:noAutofit/>
          </a:bodyPr>
          <a:lstStyle/>
          <a:p>
            <a:br>
              <a:rPr lang="en-US" altLang="zh-CN" sz="1800" dirty="0"/>
            </a:br>
            <a:br>
              <a:rPr lang="en-US" altLang="zh-CN" sz="1800" dirty="0"/>
            </a:br>
            <a:r>
              <a:rPr lang="zh-CN" altLang="en-US" sz="2400" b="1" dirty="0">
                <a:solidFill>
                  <a:srgbClr val="2BCF62"/>
                </a:solidFill>
                <a:latin typeface="黑体" panose="02010609060101010101" pitchFamily="49" charset="-122"/>
                <a:ea typeface="黑体" panose="02010609060101010101" pitchFamily="49" charset="-122"/>
              </a:rPr>
              <a:t>指令：</a:t>
            </a:r>
            <a:r>
              <a:rPr lang="en-US" altLang="zh-CN" sz="1800" dirty="0">
                <a:solidFill>
                  <a:srgbClr val="FF0000"/>
                </a:solidFill>
                <a:latin typeface="Microsoft YaHei" charset="0"/>
                <a:ea typeface="Microsoft YaHei" charset="0"/>
                <a:cs typeface="Microsoft YaHei" charset="0"/>
              </a:rPr>
              <a:t>SELECT DISTINCT column1,column2,··· FROM name</a:t>
            </a:r>
            <a:br>
              <a:rPr lang="en-US" altLang="zh-CN" sz="1800" dirty="0">
                <a:solidFill>
                  <a:srgbClr val="FF0000"/>
                </a:solidFill>
                <a:latin typeface="Microsoft YaHei" charset="0"/>
                <a:ea typeface="Microsoft YaHei" charset="0"/>
                <a:cs typeface="Microsoft YaHei" charset="0"/>
              </a:rPr>
            </a:br>
            <a:br>
              <a:rPr lang="en-US" altLang="zh-CN" sz="1800" dirty="0">
                <a:solidFill>
                  <a:srgbClr val="FF0000"/>
                </a:solidFill>
                <a:latin typeface="Microsoft YaHei" charset="0"/>
                <a:ea typeface="Microsoft YaHei" charset="0"/>
                <a:cs typeface="Microsoft YaHei" charset="0"/>
              </a:rPr>
            </a:br>
            <a:endParaRPr lang="zh-CN" altLang="en-US" sz="1800" dirty="0"/>
          </a:p>
        </p:txBody>
      </p:sp>
      <p:sp>
        <p:nvSpPr>
          <p:cNvPr id="8" name="文本框 7">
            <a:extLst>
              <a:ext uri="{FF2B5EF4-FFF2-40B4-BE49-F238E27FC236}">
                <a16:creationId xmlns:a16="http://schemas.microsoft.com/office/drawing/2014/main" id="{EBC1B58E-916C-4959-B73F-F785BFF63D17}"/>
              </a:ext>
            </a:extLst>
          </p:cNvPr>
          <p:cNvSpPr txBox="1"/>
          <p:nvPr/>
        </p:nvSpPr>
        <p:spPr>
          <a:xfrm>
            <a:off x="1547664" y="843558"/>
            <a:ext cx="6552728" cy="1200329"/>
          </a:xfrm>
          <a:prstGeom prst="rect">
            <a:avLst/>
          </a:prstGeom>
          <a:noFill/>
        </p:spPr>
        <p:txBody>
          <a:bodyPr wrap="square" rtlCol="0">
            <a:spAutoFit/>
          </a:bodyPr>
          <a:lstStyle/>
          <a:p>
            <a:r>
              <a:rPr lang="zh-CN" altLang="en-US" dirty="0">
                <a:solidFill>
                  <a:srgbClr val="FF0000"/>
                </a:solidFill>
                <a:latin typeface="Microsoft YaHei" charset="0"/>
                <a:ea typeface="Microsoft YaHei" charset="0"/>
              </a:rPr>
              <a:t>在</a:t>
            </a:r>
            <a:r>
              <a:rPr lang="en-US" altLang="zh-CN" dirty="0">
                <a:solidFill>
                  <a:srgbClr val="FF0000"/>
                </a:solidFill>
                <a:latin typeface="Microsoft YaHei" charset="0"/>
                <a:ea typeface="Microsoft YaHei" charset="0"/>
              </a:rPr>
              <a:t>TABLE name</a:t>
            </a:r>
            <a:r>
              <a:rPr lang="zh-CN" altLang="en-US" dirty="0">
                <a:solidFill>
                  <a:srgbClr val="FF0000"/>
                </a:solidFill>
                <a:latin typeface="Microsoft YaHei" charset="0"/>
                <a:ea typeface="Microsoft YaHei" charset="0"/>
              </a:rPr>
              <a:t>中，一列可能会有重复的值；</a:t>
            </a:r>
            <a:r>
              <a:rPr lang="en-US" altLang="zh-CN" dirty="0">
                <a:solidFill>
                  <a:srgbClr val="FF0000"/>
                </a:solidFill>
                <a:latin typeface="Microsoft YaHei" charset="0"/>
                <a:ea typeface="Microsoft YaHei" charset="0"/>
              </a:rPr>
              <a:t>DISTINCT</a:t>
            </a:r>
            <a:r>
              <a:rPr lang="zh-CN" altLang="en-US" dirty="0">
                <a:solidFill>
                  <a:srgbClr val="FF0000"/>
                </a:solidFill>
                <a:latin typeface="Microsoft YaHei" charset="0"/>
                <a:ea typeface="Microsoft YaHei" charset="0"/>
              </a:rPr>
              <a:t>关键字表示只展示一列中不同的值</a:t>
            </a:r>
            <a:endParaRPr lang="en-US" altLang="zh-CN" dirty="0">
              <a:solidFill>
                <a:srgbClr val="FF0000"/>
              </a:solidFill>
              <a:latin typeface="Microsoft YaHei" charset="0"/>
              <a:ea typeface="Microsoft YaHei" charset="0"/>
            </a:endParaRPr>
          </a:p>
          <a:p>
            <a:endParaRPr lang="zh-CN" altLang="en-US" dirty="0">
              <a:solidFill>
                <a:srgbClr val="FF0000"/>
              </a:solidFill>
              <a:latin typeface="Microsoft YaHei" charset="0"/>
              <a:ea typeface="Microsoft YaHei" charset="0"/>
            </a:endParaRPr>
          </a:p>
          <a:p>
            <a:r>
              <a:rPr lang="zh-CN" altLang="en-US" dirty="0">
                <a:solidFill>
                  <a:srgbClr val="FF0000"/>
                </a:solidFill>
                <a:latin typeface="Microsoft YaHei" charset="0"/>
                <a:ea typeface="Microsoft YaHei" charset="0"/>
              </a:rPr>
              <a:t>例如 </a:t>
            </a:r>
            <a:r>
              <a:rPr lang="en-US" altLang="zh-CN" dirty="0">
                <a:solidFill>
                  <a:srgbClr val="FF0000"/>
                </a:solidFill>
                <a:latin typeface="Microsoft YaHei" charset="0"/>
                <a:ea typeface="Microsoft YaHei" charset="0"/>
              </a:rPr>
              <a:t>SELECT DISTINCT </a:t>
            </a:r>
            <a:r>
              <a:rPr lang="zh-CN" altLang="en-US" dirty="0">
                <a:solidFill>
                  <a:srgbClr val="FF0000"/>
                </a:solidFill>
                <a:latin typeface="Microsoft YaHei" charset="0"/>
                <a:ea typeface="Microsoft YaHei" charset="0"/>
              </a:rPr>
              <a:t>专业 </a:t>
            </a:r>
            <a:r>
              <a:rPr lang="en-US" altLang="zh-CN" dirty="0">
                <a:solidFill>
                  <a:srgbClr val="FF0000"/>
                </a:solidFill>
                <a:latin typeface="Microsoft YaHei" charset="0"/>
                <a:ea typeface="Microsoft YaHei" charset="0"/>
              </a:rPr>
              <a:t>FROM </a:t>
            </a:r>
            <a:r>
              <a:rPr lang="en-US" altLang="zh-CN" dirty="0" err="1">
                <a:solidFill>
                  <a:srgbClr val="FF0000"/>
                </a:solidFill>
                <a:latin typeface="Microsoft YaHei" charset="0"/>
                <a:ea typeface="Microsoft YaHei" charset="0"/>
              </a:rPr>
              <a:t>stu</a:t>
            </a:r>
            <a:endParaRPr lang="en-US" altLang="zh-CN" dirty="0">
              <a:solidFill>
                <a:srgbClr val="FF0000"/>
              </a:solidFill>
              <a:latin typeface="Microsoft YaHei" charset="0"/>
              <a:ea typeface="Microsoft YaHei" charset="0"/>
            </a:endParaRPr>
          </a:p>
        </p:txBody>
      </p:sp>
      <p:pic>
        <p:nvPicPr>
          <p:cNvPr id="3" name="图片 2">
            <a:extLst>
              <a:ext uri="{FF2B5EF4-FFF2-40B4-BE49-F238E27FC236}">
                <a16:creationId xmlns:a16="http://schemas.microsoft.com/office/drawing/2014/main" id="{956D18DC-C230-4025-BCF3-3314CF642863}"/>
              </a:ext>
            </a:extLst>
          </p:cNvPr>
          <p:cNvPicPr>
            <a:picLocks noChangeAspect="1"/>
          </p:cNvPicPr>
          <p:nvPr/>
        </p:nvPicPr>
        <p:blipFill>
          <a:blip r:embed="rId2"/>
          <a:stretch>
            <a:fillRect/>
          </a:stretch>
        </p:blipFill>
        <p:spPr>
          <a:xfrm>
            <a:off x="1457325" y="2787774"/>
            <a:ext cx="6229350" cy="923925"/>
          </a:xfrm>
          <a:prstGeom prst="rect">
            <a:avLst/>
          </a:prstGeom>
        </p:spPr>
      </p:pic>
    </p:spTree>
    <p:extLst>
      <p:ext uri="{BB962C8B-B14F-4D97-AF65-F5344CB8AC3E}">
        <p14:creationId xmlns:p14="http://schemas.microsoft.com/office/powerpoint/2010/main" val="422272194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C25560-6D8C-409A-ABAF-58A952A9380B}"/>
              </a:ext>
            </a:extLst>
          </p:cNvPr>
          <p:cNvSpPr>
            <a:spLocks noGrp="1"/>
          </p:cNvSpPr>
          <p:nvPr>
            <p:ph type="title"/>
          </p:nvPr>
        </p:nvSpPr>
        <p:spPr>
          <a:xfrm>
            <a:off x="161510" y="123478"/>
            <a:ext cx="8820980" cy="476449"/>
          </a:xfrm>
        </p:spPr>
        <p:txBody>
          <a:bodyPr>
            <a:noAutofit/>
          </a:bodyPr>
          <a:lstStyle/>
          <a:p>
            <a:br>
              <a:rPr lang="en-US" altLang="zh-CN" sz="1800" dirty="0"/>
            </a:br>
            <a:br>
              <a:rPr lang="en-US" altLang="zh-CN" sz="1800" dirty="0"/>
            </a:br>
            <a:r>
              <a:rPr lang="zh-CN" altLang="en-US" sz="2400" b="1" dirty="0">
                <a:solidFill>
                  <a:srgbClr val="2BCF62"/>
                </a:solidFill>
                <a:latin typeface="黑体" panose="02010609060101010101" pitchFamily="49" charset="-122"/>
                <a:ea typeface="黑体" panose="02010609060101010101" pitchFamily="49" charset="-122"/>
              </a:rPr>
              <a:t>指令：</a:t>
            </a:r>
            <a:r>
              <a:rPr lang="en-US" altLang="zh-CN" sz="1800" dirty="0">
                <a:solidFill>
                  <a:srgbClr val="FF0000"/>
                </a:solidFill>
                <a:latin typeface="Microsoft YaHei" charset="0"/>
                <a:ea typeface="Microsoft YaHei" charset="0"/>
                <a:cs typeface="Microsoft YaHei" charset="0"/>
              </a:rPr>
              <a:t>SELECT * FROM name ORDER BY column1,column2,··· ASC|DESC</a:t>
            </a:r>
            <a:br>
              <a:rPr lang="en-US" altLang="zh-CN" sz="1800" dirty="0">
                <a:solidFill>
                  <a:srgbClr val="FF0000"/>
                </a:solidFill>
                <a:latin typeface="Microsoft YaHei" charset="0"/>
                <a:ea typeface="Microsoft YaHei" charset="0"/>
                <a:cs typeface="Microsoft YaHei" charset="0"/>
              </a:rPr>
            </a:br>
            <a:br>
              <a:rPr lang="en-US" altLang="zh-CN" sz="1800" dirty="0">
                <a:solidFill>
                  <a:srgbClr val="FF0000"/>
                </a:solidFill>
                <a:latin typeface="Microsoft YaHei" charset="0"/>
                <a:ea typeface="Microsoft YaHei" charset="0"/>
                <a:cs typeface="Microsoft YaHei" charset="0"/>
              </a:rPr>
            </a:br>
            <a:br>
              <a:rPr lang="en-US" altLang="zh-CN" sz="1800" dirty="0">
                <a:solidFill>
                  <a:srgbClr val="FF0000"/>
                </a:solidFill>
                <a:latin typeface="Microsoft YaHei" charset="0"/>
                <a:ea typeface="Microsoft YaHei" charset="0"/>
                <a:cs typeface="Microsoft YaHei" charset="0"/>
              </a:rPr>
            </a:br>
            <a:endParaRPr lang="zh-CN" altLang="en-US" sz="1800" dirty="0"/>
          </a:p>
        </p:txBody>
      </p:sp>
      <p:sp>
        <p:nvSpPr>
          <p:cNvPr id="8" name="文本框 7">
            <a:extLst>
              <a:ext uri="{FF2B5EF4-FFF2-40B4-BE49-F238E27FC236}">
                <a16:creationId xmlns:a16="http://schemas.microsoft.com/office/drawing/2014/main" id="{EBC1B58E-916C-4959-B73F-F785BFF63D17}"/>
              </a:ext>
            </a:extLst>
          </p:cNvPr>
          <p:cNvSpPr txBox="1"/>
          <p:nvPr/>
        </p:nvSpPr>
        <p:spPr>
          <a:xfrm>
            <a:off x="755576" y="699542"/>
            <a:ext cx="7884876" cy="923330"/>
          </a:xfrm>
          <a:prstGeom prst="rect">
            <a:avLst/>
          </a:prstGeom>
          <a:noFill/>
        </p:spPr>
        <p:txBody>
          <a:bodyPr wrap="square" rtlCol="0">
            <a:spAutoFit/>
          </a:bodyPr>
          <a:lstStyle/>
          <a:p>
            <a:r>
              <a:rPr lang="zh-CN" altLang="en-US" dirty="0">
                <a:solidFill>
                  <a:srgbClr val="FF0000"/>
                </a:solidFill>
                <a:latin typeface="Microsoft YaHei" charset="0"/>
                <a:ea typeface="Microsoft YaHei" charset="0"/>
              </a:rPr>
              <a:t>对返回的查询结果按某些列进行排序展示</a:t>
            </a:r>
          </a:p>
          <a:p>
            <a:r>
              <a:rPr lang="zh-CN" altLang="en-US" dirty="0">
                <a:solidFill>
                  <a:srgbClr val="FF0000"/>
                </a:solidFill>
                <a:latin typeface="Microsoft YaHei" charset="0"/>
                <a:ea typeface="Microsoft YaHei" charset="0"/>
              </a:rPr>
              <a:t>如果排序的条件有多列，以逗号‘</a:t>
            </a:r>
            <a:r>
              <a:rPr lang="en-US" altLang="zh-CN" dirty="0">
                <a:solidFill>
                  <a:srgbClr val="FF0000"/>
                </a:solidFill>
                <a:latin typeface="Microsoft YaHei" charset="0"/>
                <a:ea typeface="Microsoft YaHei" charset="0"/>
              </a:rPr>
              <a:t>,’</a:t>
            </a:r>
            <a:r>
              <a:rPr lang="zh-CN" altLang="en-US" dirty="0">
                <a:solidFill>
                  <a:srgbClr val="FF0000"/>
                </a:solidFill>
                <a:latin typeface="Microsoft YaHei" charset="0"/>
                <a:ea typeface="Microsoft YaHei" charset="0"/>
              </a:rPr>
              <a:t>隔开， </a:t>
            </a:r>
            <a:r>
              <a:rPr lang="en-US" altLang="zh-CN" dirty="0">
                <a:solidFill>
                  <a:srgbClr val="FF0000"/>
                </a:solidFill>
                <a:latin typeface="Microsoft YaHei" charset="0"/>
                <a:ea typeface="Microsoft YaHei" charset="0"/>
              </a:rPr>
              <a:t>ASC</a:t>
            </a:r>
            <a:r>
              <a:rPr lang="zh-CN" altLang="en-US" dirty="0">
                <a:solidFill>
                  <a:srgbClr val="FF0000"/>
                </a:solidFill>
                <a:latin typeface="Microsoft YaHei" charset="0"/>
                <a:ea typeface="Microsoft YaHei" charset="0"/>
              </a:rPr>
              <a:t>表示升序，</a:t>
            </a:r>
            <a:r>
              <a:rPr lang="en-US" altLang="zh-CN" dirty="0">
                <a:solidFill>
                  <a:srgbClr val="FF0000"/>
                </a:solidFill>
                <a:latin typeface="Microsoft YaHei" charset="0"/>
                <a:ea typeface="Microsoft YaHei" charset="0"/>
              </a:rPr>
              <a:t>DESC</a:t>
            </a:r>
            <a:r>
              <a:rPr lang="zh-CN" altLang="en-US" dirty="0">
                <a:solidFill>
                  <a:srgbClr val="FF0000"/>
                </a:solidFill>
                <a:latin typeface="Microsoft YaHei" charset="0"/>
                <a:ea typeface="Microsoft YaHei" charset="0"/>
              </a:rPr>
              <a:t>表示降序</a:t>
            </a:r>
          </a:p>
          <a:p>
            <a:r>
              <a:rPr lang="zh-CN" altLang="en-US" dirty="0">
                <a:solidFill>
                  <a:srgbClr val="FF0000"/>
                </a:solidFill>
                <a:latin typeface="Microsoft YaHei" charset="0"/>
                <a:ea typeface="Microsoft YaHei" charset="0"/>
              </a:rPr>
              <a:t>例如 </a:t>
            </a:r>
            <a:r>
              <a:rPr lang="en-US" altLang="zh-CN" dirty="0">
                <a:solidFill>
                  <a:srgbClr val="FF0000"/>
                </a:solidFill>
                <a:latin typeface="Microsoft YaHei" charset="0"/>
                <a:ea typeface="Microsoft YaHei" charset="0"/>
              </a:rPr>
              <a:t>SELECT * FROM </a:t>
            </a:r>
            <a:r>
              <a:rPr lang="en-US" altLang="zh-CN" dirty="0" err="1">
                <a:solidFill>
                  <a:srgbClr val="FF0000"/>
                </a:solidFill>
                <a:latin typeface="Microsoft YaHei" charset="0"/>
                <a:ea typeface="Microsoft YaHei" charset="0"/>
              </a:rPr>
              <a:t>stu</a:t>
            </a:r>
            <a:r>
              <a:rPr lang="en-US" altLang="zh-CN" dirty="0">
                <a:solidFill>
                  <a:srgbClr val="FF0000"/>
                </a:solidFill>
                <a:latin typeface="Microsoft YaHei" charset="0"/>
                <a:ea typeface="Microsoft YaHei" charset="0"/>
              </a:rPr>
              <a:t> ORDER BY </a:t>
            </a:r>
            <a:r>
              <a:rPr lang="zh-CN" altLang="en-US" dirty="0">
                <a:solidFill>
                  <a:srgbClr val="FF0000"/>
                </a:solidFill>
                <a:latin typeface="Microsoft YaHei" charset="0"/>
                <a:ea typeface="Microsoft YaHei" charset="0"/>
              </a:rPr>
              <a:t>学号 </a:t>
            </a:r>
            <a:r>
              <a:rPr lang="en-US" altLang="zh-CN" dirty="0">
                <a:solidFill>
                  <a:srgbClr val="FF0000"/>
                </a:solidFill>
                <a:latin typeface="Microsoft YaHei" charset="0"/>
                <a:ea typeface="Microsoft YaHei" charset="0"/>
              </a:rPr>
              <a:t>ASC</a:t>
            </a:r>
          </a:p>
        </p:txBody>
      </p:sp>
      <p:pic>
        <p:nvPicPr>
          <p:cNvPr id="4" name="图片 3">
            <a:extLst>
              <a:ext uri="{FF2B5EF4-FFF2-40B4-BE49-F238E27FC236}">
                <a16:creationId xmlns:a16="http://schemas.microsoft.com/office/drawing/2014/main" id="{64372317-5612-455F-87AB-9CBFAC6B2C09}"/>
              </a:ext>
            </a:extLst>
          </p:cNvPr>
          <p:cNvPicPr>
            <a:picLocks noChangeAspect="1"/>
          </p:cNvPicPr>
          <p:nvPr/>
        </p:nvPicPr>
        <p:blipFill>
          <a:blip r:embed="rId2"/>
          <a:stretch>
            <a:fillRect/>
          </a:stretch>
        </p:blipFill>
        <p:spPr>
          <a:xfrm>
            <a:off x="1004887" y="2427734"/>
            <a:ext cx="7134225" cy="1790700"/>
          </a:xfrm>
          <a:prstGeom prst="rect">
            <a:avLst/>
          </a:prstGeom>
        </p:spPr>
      </p:pic>
    </p:spTree>
    <p:extLst>
      <p:ext uri="{BB962C8B-B14F-4D97-AF65-F5344CB8AC3E}">
        <p14:creationId xmlns:p14="http://schemas.microsoft.com/office/powerpoint/2010/main" val="115156296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C25560-6D8C-409A-ABAF-58A952A9380B}"/>
              </a:ext>
            </a:extLst>
          </p:cNvPr>
          <p:cNvSpPr>
            <a:spLocks noGrp="1"/>
          </p:cNvSpPr>
          <p:nvPr>
            <p:ph type="title"/>
          </p:nvPr>
        </p:nvSpPr>
        <p:spPr>
          <a:xfrm>
            <a:off x="161510" y="123478"/>
            <a:ext cx="8820980" cy="476449"/>
          </a:xfrm>
        </p:spPr>
        <p:txBody>
          <a:bodyPr>
            <a:noAutofit/>
          </a:bodyPr>
          <a:lstStyle/>
          <a:p>
            <a:br>
              <a:rPr lang="en-US" altLang="zh-CN" sz="1800" dirty="0"/>
            </a:br>
            <a:br>
              <a:rPr lang="en-US" altLang="zh-CN" sz="1800" dirty="0"/>
            </a:br>
            <a:r>
              <a:rPr lang="zh-CN" altLang="en-US" sz="2400" b="1" dirty="0">
                <a:solidFill>
                  <a:srgbClr val="2BCF62"/>
                </a:solidFill>
                <a:latin typeface="黑体" panose="02010609060101010101" pitchFamily="49" charset="-122"/>
                <a:ea typeface="黑体" panose="02010609060101010101" pitchFamily="49" charset="-122"/>
              </a:rPr>
              <a:t>指令：</a:t>
            </a:r>
            <a:r>
              <a:rPr lang="en-US" altLang="zh-CN" sz="1800" dirty="0">
                <a:solidFill>
                  <a:srgbClr val="FF0000"/>
                </a:solidFill>
                <a:latin typeface="Microsoft YaHei" charset="0"/>
                <a:ea typeface="Microsoft YaHei" charset="0"/>
                <a:cs typeface="Microsoft YaHei" charset="0"/>
              </a:rPr>
              <a:t>SELECT  column1,column2,··· FROM name WHERE column = value</a:t>
            </a:r>
            <a:br>
              <a:rPr lang="en-US" altLang="zh-CN" sz="1800" dirty="0">
                <a:solidFill>
                  <a:srgbClr val="FF0000"/>
                </a:solidFill>
                <a:latin typeface="Microsoft YaHei" charset="0"/>
                <a:ea typeface="Microsoft YaHei" charset="0"/>
                <a:cs typeface="Microsoft YaHei" charset="0"/>
              </a:rPr>
            </a:br>
            <a:br>
              <a:rPr lang="en-US" altLang="zh-CN" sz="1800" dirty="0">
                <a:solidFill>
                  <a:srgbClr val="FF0000"/>
                </a:solidFill>
                <a:latin typeface="Microsoft YaHei" charset="0"/>
                <a:ea typeface="Microsoft YaHei" charset="0"/>
                <a:cs typeface="Microsoft YaHei" charset="0"/>
              </a:rPr>
            </a:br>
            <a:br>
              <a:rPr lang="en-US" altLang="zh-CN" sz="1800" dirty="0">
                <a:solidFill>
                  <a:srgbClr val="FF0000"/>
                </a:solidFill>
                <a:latin typeface="Microsoft YaHei" charset="0"/>
                <a:ea typeface="Microsoft YaHei" charset="0"/>
                <a:cs typeface="Microsoft YaHei" charset="0"/>
              </a:rPr>
            </a:br>
            <a:endParaRPr lang="zh-CN" altLang="en-US" sz="1800" dirty="0"/>
          </a:p>
        </p:txBody>
      </p:sp>
      <p:sp>
        <p:nvSpPr>
          <p:cNvPr id="8" name="文本框 7">
            <a:extLst>
              <a:ext uri="{FF2B5EF4-FFF2-40B4-BE49-F238E27FC236}">
                <a16:creationId xmlns:a16="http://schemas.microsoft.com/office/drawing/2014/main" id="{EBC1B58E-916C-4959-B73F-F785BFF63D17}"/>
              </a:ext>
            </a:extLst>
          </p:cNvPr>
          <p:cNvSpPr txBox="1"/>
          <p:nvPr/>
        </p:nvSpPr>
        <p:spPr>
          <a:xfrm>
            <a:off x="755576" y="599927"/>
            <a:ext cx="7884876" cy="923330"/>
          </a:xfrm>
          <a:prstGeom prst="rect">
            <a:avLst/>
          </a:prstGeom>
          <a:noFill/>
        </p:spPr>
        <p:txBody>
          <a:bodyPr wrap="square" rtlCol="0">
            <a:spAutoFit/>
          </a:bodyPr>
          <a:lstStyle/>
          <a:p>
            <a:r>
              <a:rPr lang="zh-CN" altLang="en-US" dirty="0">
                <a:solidFill>
                  <a:srgbClr val="FF0000"/>
                </a:solidFill>
                <a:latin typeface="Microsoft YaHei" charset="0"/>
                <a:ea typeface="Microsoft YaHei" charset="0"/>
              </a:rPr>
              <a:t>在</a:t>
            </a:r>
            <a:r>
              <a:rPr lang="en-US" altLang="zh-CN" dirty="0">
                <a:solidFill>
                  <a:srgbClr val="FF0000"/>
                </a:solidFill>
                <a:latin typeface="Microsoft YaHei" charset="0"/>
                <a:ea typeface="Microsoft YaHei" charset="0"/>
              </a:rPr>
              <a:t>TABLE name</a:t>
            </a:r>
            <a:r>
              <a:rPr lang="zh-CN" altLang="en-US" dirty="0">
                <a:solidFill>
                  <a:srgbClr val="FF0000"/>
                </a:solidFill>
                <a:latin typeface="Microsoft YaHei" charset="0"/>
                <a:ea typeface="Microsoft YaHei" charset="0"/>
              </a:rPr>
              <a:t>中，选择若干列进行展示</a:t>
            </a:r>
          </a:p>
          <a:p>
            <a:r>
              <a:rPr lang="zh-CN" altLang="en-US" dirty="0">
                <a:solidFill>
                  <a:srgbClr val="FF0000"/>
                </a:solidFill>
                <a:latin typeface="Microsoft YaHei" charset="0"/>
                <a:ea typeface="Microsoft YaHei" charset="0"/>
              </a:rPr>
              <a:t>在这些列中，只展示满足条件 </a:t>
            </a:r>
            <a:r>
              <a:rPr lang="en-US" altLang="zh-CN" dirty="0">
                <a:solidFill>
                  <a:srgbClr val="FF0000"/>
                </a:solidFill>
                <a:latin typeface="Microsoft YaHei" charset="0"/>
                <a:ea typeface="Microsoft YaHei" charset="0"/>
              </a:rPr>
              <a:t>column = value</a:t>
            </a:r>
            <a:r>
              <a:rPr lang="zh-CN" altLang="en-US" dirty="0">
                <a:solidFill>
                  <a:srgbClr val="FF0000"/>
                </a:solidFill>
                <a:latin typeface="Microsoft YaHei" charset="0"/>
                <a:ea typeface="Microsoft YaHei" charset="0"/>
              </a:rPr>
              <a:t>的行</a:t>
            </a:r>
          </a:p>
          <a:p>
            <a:r>
              <a:rPr lang="zh-CN" altLang="en-US" dirty="0">
                <a:solidFill>
                  <a:srgbClr val="FF0000"/>
                </a:solidFill>
                <a:latin typeface="Microsoft YaHei" charset="0"/>
                <a:ea typeface="Microsoft YaHei" charset="0"/>
              </a:rPr>
              <a:t>例如 </a:t>
            </a:r>
            <a:r>
              <a:rPr lang="en-US" altLang="zh-CN" dirty="0">
                <a:solidFill>
                  <a:srgbClr val="FF0000"/>
                </a:solidFill>
                <a:latin typeface="Microsoft YaHei" charset="0"/>
                <a:ea typeface="Microsoft YaHei" charset="0"/>
              </a:rPr>
              <a:t>SELECT </a:t>
            </a:r>
            <a:r>
              <a:rPr lang="zh-CN" altLang="en-US" dirty="0">
                <a:solidFill>
                  <a:srgbClr val="FF0000"/>
                </a:solidFill>
                <a:latin typeface="Microsoft YaHei" charset="0"/>
                <a:ea typeface="Microsoft YaHei" charset="0"/>
              </a:rPr>
              <a:t>专业 </a:t>
            </a:r>
            <a:r>
              <a:rPr lang="en-US" altLang="zh-CN" dirty="0">
                <a:solidFill>
                  <a:srgbClr val="FF0000"/>
                </a:solidFill>
                <a:latin typeface="Microsoft YaHei" charset="0"/>
                <a:ea typeface="Microsoft YaHei" charset="0"/>
              </a:rPr>
              <a:t>FROM </a:t>
            </a:r>
            <a:r>
              <a:rPr lang="en-US" altLang="zh-CN" dirty="0" err="1">
                <a:solidFill>
                  <a:srgbClr val="FF0000"/>
                </a:solidFill>
                <a:latin typeface="Microsoft YaHei" charset="0"/>
                <a:ea typeface="Microsoft YaHei" charset="0"/>
              </a:rPr>
              <a:t>stu</a:t>
            </a:r>
            <a:r>
              <a:rPr lang="en-US" altLang="zh-CN" dirty="0">
                <a:solidFill>
                  <a:srgbClr val="FF0000"/>
                </a:solidFill>
                <a:latin typeface="Microsoft YaHei" charset="0"/>
                <a:ea typeface="Microsoft YaHei" charset="0"/>
              </a:rPr>
              <a:t> WHERE </a:t>
            </a:r>
            <a:r>
              <a:rPr lang="zh-CN" altLang="en-US" dirty="0">
                <a:solidFill>
                  <a:srgbClr val="FF0000"/>
                </a:solidFill>
                <a:latin typeface="Microsoft YaHei" charset="0"/>
                <a:ea typeface="Microsoft YaHei" charset="0"/>
              </a:rPr>
              <a:t>姓名 </a:t>
            </a:r>
            <a:r>
              <a:rPr lang="en-US" altLang="zh-CN" dirty="0">
                <a:solidFill>
                  <a:srgbClr val="FF0000"/>
                </a:solidFill>
                <a:latin typeface="Microsoft YaHei" charset="0"/>
                <a:ea typeface="Microsoft YaHei" charset="0"/>
              </a:rPr>
              <a:t>= </a:t>
            </a:r>
            <a:r>
              <a:rPr lang="zh-CN" altLang="en-US" dirty="0">
                <a:solidFill>
                  <a:srgbClr val="FF0000"/>
                </a:solidFill>
                <a:latin typeface="Microsoft YaHei" charset="0"/>
                <a:ea typeface="Microsoft YaHei" charset="0"/>
              </a:rPr>
              <a:t>王二小</a:t>
            </a:r>
          </a:p>
        </p:txBody>
      </p:sp>
      <p:pic>
        <p:nvPicPr>
          <p:cNvPr id="3" name="图片 2">
            <a:extLst>
              <a:ext uri="{FF2B5EF4-FFF2-40B4-BE49-F238E27FC236}">
                <a16:creationId xmlns:a16="http://schemas.microsoft.com/office/drawing/2014/main" id="{2A65616A-F1BF-4B2C-B152-502EBD7465FF}"/>
              </a:ext>
            </a:extLst>
          </p:cNvPr>
          <p:cNvPicPr>
            <a:picLocks noChangeAspect="1"/>
          </p:cNvPicPr>
          <p:nvPr/>
        </p:nvPicPr>
        <p:blipFill>
          <a:blip r:embed="rId2"/>
          <a:stretch>
            <a:fillRect/>
          </a:stretch>
        </p:blipFill>
        <p:spPr>
          <a:xfrm>
            <a:off x="1259632" y="2427734"/>
            <a:ext cx="6515100" cy="1533525"/>
          </a:xfrm>
          <a:prstGeom prst="rect">
            <a:avLst/>
          </a:prstGeom>
        </p:spPr>
      </p:pic>
    </p:spTree>
    <p:extLst>
      <p:ext uri="{BB962C8B-B14F-4D97-AF65-F5344CB8AC3E}">
        <p14:creationId xmlns:p14="http://schemas.microsoft.com/office/powerpoint/2010/main" val="4091664980"/>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C25560-6D8C-409A-ABAF-58A952A9380B}"/>
              </a:ext>
            </a:extLst>
          </p:cNvPr>
          <p:cNvSpPr>
            <a:spLocks noGrp="1"/>
          </p:cNvSpPr>
          <p:nvPr>
            <p:ph type="title"/>
          </p:nvPr>
        </p:nvSpPr>
        <p:spPr>
          <a:xfrm>
            <a:off x="161510" y="123478"/>
            <a:ext cx="8820980" cy="476449"/>
          </a:xfrm>
        </p:spPr>
        <p:txBody>
          <a:bodyPr>
            <a:noAutofit/>
          </a:bodyPr>
          <a:lstStyle/>
          <a:p>
            <a:br>
              <a:rPr lang="en-US" altLang="zh-CN" sz="1800" dirty="0"/>
            </a:br>
            <a:br>
              <a:rPr lang="en-US" altLang="zh-CN" sz="1800" dirty="0"/>
            </a:br>
            <a:r>
              <a:rPr lang="zh-CN" altLang="en-US" sz="2400" b="1" dirty="0">
                <a:solidFill>
                  <a:srgbClr val="2BCF62"/>
                </a:solidFill>
                <a:latin typeface="黑体" panose="02010609060101010101" pitchFamily="49" charset="-122"/>
                <a:ea typeface="黑体" panose="02010609060101010101" pitchFamily="49" charset="-122"/>
              </a:rPr>
              <a:t>指令：</a:t>
            </a:r>
            <a:r>
              <a:rPr lang="en-US" altLang="zh-CN" sz="1800" dirty="0">
                <a:solidFill>
                  <a:srgbClr val="FF0000"/>
                </a:solidFill>
                <a:latin typeface="Microsoft YaHei" charset="0"/>
                <a:ea typeface="Microsoft YaHei" charset="0"/>
                <a:cs typeface="Microsoft YaHei" charset="0"/>
              </a:rPr>
              <a:t>SELECT  column1,column2,··· FROM name TO file</a:t>
            </a:r>
            <a:br>
              <a:rPr lang="en-US" altLang="zh-CN" sz="1800" dirty="0">
                <a:solidFill>
                  <a:srgbClr val="FF0000"/>
                </a:solidFill>
                <a:latin typeface="Microsoft YaHei" charset="0"/>
                <a:ea typeface="Microsoft YaHei" charset="0"/>
                <a:cs typeface="Microsoft YaHei" charset="0"/>
              </a:rPr>
            </a:br>
            <a:br>
              <a:rPr lang="en-US" altLang="zh-CN" sz="1800" dirty="0">
                <a:solidFill>
                  <a:srgbClr val="FF0000"/>
                </a:solidFill>
                <a:latin typeface="Microsoft YaHei" charset="0"/>
                <a:ea typeface="Microsoft YaHei" charset="0"/>
                <a:cs typeface="Microsoft YaHei" charset="0"/>
              </a:rPr>
            </a:br>
            <a:br>
              <a:rPr lang="en-US" altLang="zh-CN" sz="1800" dirty="0">
                <a:solidFill>
                  <a:srgbClr val="FF0000"/>
                </a:solidFill>
                <a:latin typeface="Microsoft YaHei" charset="0"/>
                <a:ea typeface="Microsoft YaHei" charset="0"/>
                <a:cs typeface="Microsoft YaHei" charset="0"/>
              </a:rPr>
            </a:br>
            <a:endParaRPr lang="zh-CN" altLang="en-US" sz="1800" dirty="0"/>
          </a:p>
        </p:txBody>
      </p:sp>
      <p:sp>
        <p:nvSpPr>
          <p:cNvPr id="8" name="文本框 7">
            <a:extLst>
              <a:ext uri="{FF2B5EF4-FFF2-40B4-BE49-F238E27FC236}">
                <a16:creationId xmlns:a16="http://schemas.microsoft.com/office/drawing/2014/main" id="{EBC1B58E-916C-4959-B73F-F785BFF63D17}"/>
              </a:ext>
            </a:extLst>
          </p:cNvPr>
          <p:cNvSpPr txBox="1"/>
          <p:nvPr/>
        </p:nvSpPr>
        <p:spPr>
          <a:xfrm>
            <a:off x="432968" y="725662"/>
            <a:ext cx="8514438" cy="1200329"/>
          </a:xfrm>
          <a:prstGeom prst="rect">
            <a:avLst/>
          </a:prstGeom>
          <a:noFill/>
        </p:spPr>
        <p:txBody>
          <a:bodyPr wrap="square" rtlCol="0">
            <a:spAutoFit/>
          </a:bodyPr>
          <a:lstStyle/>
          <a:p>
            <a:r>
              <a:rPr lang="zh-CN" altLang="en-US" dirty="0">
                <a:solidFill>
                  <a:srgbClr val="FF0000"/>
                </a:solidFill>
                <a:latin typeface="Microsoft YaHei" charset="0"/>
                <a:ea typeface="Microsoft YaHei" charset="0"/>
              </a:rPr>
              <a:t>将查询的结果写入文件</a:t>
            </a:r>
            <a:r>
              <a:rPr lang="en-US" altLang="zh-CN" dirty="0">
                <a:solidFill>
                  <a:srgbClr val="FF0000"/>
                </a:solidFill>
                <a:latin typeface="Microsoft YaHei" charset="0"/>
                <a:ea typeface="Microsoft YaHei" charset="0"/>
              </a:rPr>
              <a:t>file</a:t>
            </a:r>
            <a:r>
              <a:rPr lang="zh-CN" altLang="en-US" dirty="0">
                <a:solidFill>
                  <a:srgbClr val="FF0000"/>
                </a:solidFill>
                <a:latin typeface="Microsoft YaHei" charset="0"/>
                <a:ea typeface="Microsoft YaHei" charset="0"/>
              </a:rPr>
              <a:t>中</a:t>
            </a:r>
          </a:p>
          <a:p>
            <a:r>
              <a:rPr lang="zh-CN" altLang="en-US" dirty="0">
                <a:solidFill>
                  <a:srgbClr val="FF0000"/>
                </a:solidFill>
                <a:latin typeface="Microsoft YaHei" charset="0"/>
                <a:ea typeface="Microsoft YaHei" charset="0"/>
              </a:rPr>
              <a:t>写入文件需要保持</a:t>
            </a:r>
            <a:r>
              <a:rPr lang="en-US" altLang="zh-CN" dirty="0">
                <a:solidFill>
                  <a:srgbClr val="FF0000"/>
                </a:solidFill>
                <a:latin typeface="Microsoft YaHei" charset="0"/>
                <a:ea typeface="Microsoft YaHei" charset="0"/>
              </a:rPr>
              <a:t>TABLE</a:t>
            </a:r>
            <a:r>
              <a:rPr lang="zh-CN" altLang="en-US" dirty="0">
                <a:solidFill>
                  <a:srgbClr val="FF0000"/>
                </a:solidFill>
                <a:latin typeface="Microsoft YaHei" charset="0"/>
                <a:ea typeface="Microsoft YaHei" charset="0"/>
              </a:rPr>
              <a:t>的结构，即能以写入后的</a:t>
            </a:r>
            <a:r>
              <a:rPr lang="en-US" altLang="zh-CN" dirty="0">
                <a:solidFill>
                  <a:srgbClr val="FF0000"/>
                </a:solidFill>
                <a:latin typeface="Microsoft YaHei" charset="0"/>
                <a:ea typeface="Microsoft YaHei" charset="0"/>
              </a:rPr>
              <a:t>file</a:t>
            </a:r>
            <a:r>
              <a:rPr lang="zh-CN" altLang="en-US" dirty="0">
                <a:solidFill>
                  <a:srgbClr val="FF0000"/>
                </a:solidFill>
                <a:latin typeface="Microsoft YaHei" charset="0"/>
                <a:ea typeface="Microsoft YaHei" charset="0"/>
              </a:rPr>
              <a:t>生成新的</a:t>
            </a:r>
            <a:r>
              <a:rPr lang="en-US" altLang="zh-CN" dirty="0">
                <a:solidFill>
                  <a:srgbClr val="FF0000"/>
                </a:solidFill>
                <a:latin typeface="Microsoft YaHei" charset="0"/>
                <a:ea typeface="Microsoft YaHei" charset="0"/>
              </a:rPr>
              <a:t>TABLE</a:t>
            </a:r>
            <a:r>
              <a:rPr lang="zh-CN" altLang="en-US" dirty="0">
                <a:solidFill>
                  <a:srgbClr val="FF0000"/>
                </a:solidFill>
                <a:latin typeface="Microsoft YaHei" charset="0"/>
                <a:ea typeface="Microsoft YaHei" charset="0"/>
              </a:rPr>
              <a:t>（使用</a:t>
            </a:r>
            <a:r>
              <a:rPr lang="en-US" altLang="zh-CN" dirty="0">
                <a:solidFill>
                  <a:srgbClr val="FF0000"/>
                </a:solidFill>
                <a:latin typeface="Microsoft YaHei" charset="0"/>
                <a:ea typeface="Microsoft YaHei" charset="0"/>
              </a:rPr>
              <a:t>CREATE TABLE </a:t>
            </a:r>
            <a:r>
              <a:rPr lang="en-US" altLang="zh-CN" dirty="0" err="1">
                <a:solidFill>
                  <a:srgbClr val="FF0000"/>
                </a:solidFill>
                <a:latin typeface="Microsoft YaHei" charset="0"/>
                <a:ea typeface="Microsoft YaHei" charset="0"/>
              </a:rPr>
              <a:t>table_name</a:t>
            </a:r>
            <a:r>
              <a:rPr lang="en-US" altLang="zh-CN" dirty="0">
                <a:solidFill>
                  <a:srgbClr val="FF0000"/>
                </a:solidFill>
                <a:latin typeface="Microsoft YaHei" charset="0"/>
                <a:ea typeface="Microsoft YaHei" charset="0"/>
              </a:rPr>
              <a:t> FROM file </a:t>
            </a:r>
            <a:r>
              <a:rPr lang="zh-CN" altLang="en-US" dirty="0">
                <a:solidFill>
                  <a:srgbClr val="FF0000"/>
                </a:solidFill>
                <a:latin typeface="Microsoft YaHei" charset="0"/>
                <a:ea typeface="Microsoft YaHei" charset="0"/>
              </a:rPr>
              <a:t>语句）</a:t>
            </a:r>
          </a:p>
          <a:p>
            <a:r>
              <a:rPr lang="zh-CN" altLang="en-US" dirty="0">
                <a:solidFill>
                  <a:srgbClr val="FF0000"/>
                </a:solidFill>
                <a:latin typeface="Microsoft YaHei" charset="0"/>
                <a:ea typeface="Microsoft YaHei" charset="0"/>
              </a:rPr>
              <a:t>例如 </a:t>
            </a:r>
            <a:r>
              <a:rPr lang="en-US" altLang="zh-CN" dirty="0">
                <a:solidFill>
                  <a:srgbClr val="FF0000"/>
                </a:solidFill>
                <a:latin typeface="Microsoft YaHei" charset="0"/>
                <a:ea typeface="Microsoft YaHei" charset="0"/>
              </a:rPr>
              <a:t>SELECT * FROM </a:t>
            </a:r>
            <a:r>
              <a:rPr lang="en-US" altLang="zh-CN" dirty="0" err="1">
                <a:solidFill>
                  <a:srgbClr val="FF0000"/>
                </a:solidFill>
                <a:latin typeface="Microsoft YaHei" charset="0"/>
                <a:ea typeface="Microsoft YaHei" charset="0"/>
              </a:rPr>
              <a:t>stu</a:t>
            </a:r>
            <a:r>
              <a:rPr lang="en-US" altLang="zh-CN" dirty="0">
                <a:solidFill>
                  <a:srgbClr val="FF0000"/>
                </a:solidFill>
                <a:latin typeface="Microsoft YaHei" charset="0"/>
                <a:ea typeface="Microsoft YaHei" charset="0"/>
              </a:rPr>
              <a:t> WHERE </a:t>
            </a:r>
            <a:r>
              <a:rPr lang="zh-CN" altLang="en-US" dirty="0">
                <a:solidFill>
                  <a:srgbClr val="FF0000"/>
                </a:solidFill>
                <a:latin typeface="Microsoft YaHei" charset="0"/>
                <a:ea typeface="Microsoft YaHei" charset="0"/>
              </a:rPr>
              <a:t>专业 </a:t>
            </a:r>
            <a:r>
              <a:rPr lang="en-US" altLang="zh-CN" dirty="0">
                <a:solidFill>
                  <a:srgbClr val="FF0000"/>
                </a:solidFill>
                <a:latin typeface="Microsoft YaHei" charset="0"/>
                <a:ea typeface="Microsoft YaHei" charset="0"/>
              </a:rPr>
              <a:t>= </a:t>
            </a:r>
            <a:r>
              <a:rPr lang="zh-CN" altLang="en-US" dirty="0">
                <a:solidFill>
                  <a:srgbClr val="FF0000"/>
                </a:solidFill>
                <a:latin typeface="Microsoft YaHei" charset="0"/>
                <a:ea typeface="Microsoft YaHei" charset="0"/>
              </a:rPr>
              <a:t>计算机 </a:t>
            </a:r>
            <a:r>
              <a:rPr lang="en-US" altLang="zh-CN" dirty="0">
                <a:solidFill>
                  <a:srgbClr val="FF0000"/>
                </a:solidFill>
                <a:latin typeface="Microsoft YaHei" charset="0"/>
                <a:ea typeface="Microsoft YaHei" charset="0"/>
              </a:rPr>
              <a:t>TO </a:t>
            </a:r>
            <a:r>
              <a:rPr lang="zh-CN" altLang="en-US" dirty="0">
                <a:solidFill>
                  <a:srgbClr val="FF0000"/>
                </a:solidFill>
                <a:latin typeface="Microsoft YaHei" charset="0"/>
                <a:ea typeface="Microsoft YaHei" charset="0"/>
              </a:rPr>
              <a:t>计算机系学生名单</a:t>
            </a:r>
            <a:r>
              <a:rPr lang="en-US" altLang="zh-CN" dirty="0">
                <a:solidFill>
                  <a:srgbClr val="FF0000"/>
                </a:solidFill>
                <a:latin typeface="Microsoft YaHei" charset="0"/>
                <a:ea typeface="Microsoft YaHei" charset="0"/>
              </a:rPr>
              <a:t>.txt </a:t>
            </a:r>
          </a:p>
        </p:txBody>
      </p:sp>
      <p:pic>
        <p:nvPicPr>
          <p:cNvPr id="5" name="图片 4">
            <a:extLst>
              <a:ext uri="{FF2B5EF4-FFF2-40B4-BE49-F238E27FC236}">
                <a16:creationId xmlns:a16="http://schemas.microsoft.com/office/drawing/2014/main" id="{83508A84-AA07-4CF7-8EF6-294C0F031122}"/>
              </a:ext>
            </a:extLst>
          </p:cNvPr>
          <p:cNvPicPr>
            <a:picLocks noChangeAspect="1"/>
          </p:cNvPicPr>
          <p:nvPr/>
        </p:nvPicPr>
        <p:blipFill>
          <a:blip r:embed="rId2"/>
          <a:stretch>
            <a:fillRect/>
          </a:stretch>
        </p:blipFill>
        <p:spPr>
          <a:xfrm>
            <a:off x="1187624" y="2931790"/>
            <a:ext cx="6543675" cy="1476375"/>
          </a:xfrm>
          <a:prstGeom prst="rect">
            <a:avLst/>
          </a:prstGeom>
        </p:spPr>
      </p:pic>
    </p:spTree>
    <p:extLst>
      <p:ext uri="{BB962C8B-B14F-4D97-AF65-F5344CB8AC3E}">
        <p14:creationId xmlns:p14="http://schemas.microsoft.com/office/powerpoint/2010/main" val="3173922428"/>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C25560-6D8C-409A-ABAF-58A952A9380B}"/>
              </a:ext>
            </a:extLst>
          </p:cNvPr>
          <p:cNvSpPr>
            <a:spLocks noGrp="1"/>
          </p:cNvSpPr>
          <p:nvPr>
            <p:ph type="title"/>
          </p:nvPr>
        </p:nvSpPr>
        <p:spPr>
          <a:xfrm>
            <a:off x="24760" y="195486"/>
            <a:ext cx="8820980" cy="360040"/>
          </a:xfrm>
        </p:spPr>
        <p:txBody>
          <a:bodyPr>
            <a:noAutofit/>
          </a:bodyPr>
          <a:lstStyle/>
          <a:p>
            <a:br>
              <a:rPr lang="en-US" altLang="zh-CN" sz="1800" dirty="0"/>
            </a:br>
            <a:br>
              <a:rPr lang="en-US" altLang="zh-CN" sz="1800" dirty="0"/>
            </a:br>
            <a:br>
              <a:rPr lang="en-US" altLang="zh-CN" sz="1800" dirty="0"/>
            </a:br>
            <a:r>
              <a:rPr lang="zh-CN" altLang="en-US" sz="2400" b="1" dirty="0">
                <a:solidFill>
                  <a:srgbClr val="2BCF62"/>
                </a:solidFill>
                <a:latin typeface="黑体" panose="02010609060101010101" pitchFamily="49" charset="-122"/>
                <a:ea typeface="黑体" panose="02010609060101010101" pitchFamily="49" charset="-122"/>
              </a:rPr>
              <a:t>指令：</a:t>
            </a:r>
            <a:r>
              <a:rPr lang="en-US" altLang="zh-CN" sz="1800" dirty="0">
                <a:solidFill>
                  <a:srgbClr val="FF0000"/>
                </a:solidFill>
                <a:latin typeface="Microsoft YaHei" charset="0"/>
                <a:ea typeface="Microsoft YaHei" charset="0"/>
                <a:cs typeface="Microsoft YaHei" charset="0"/>
              </a:rPr>
              <a:t>SELECT * FROM name WHERE column = value</a:t>
            </a:r>
            <a:br>
              <a:rPr lang="en-US" altLang="zh-CN" sz="1800" dirty="0">
                <a:solidFill>
                  <a:srgbClr val="FF0000"/>
                </a:solidFill>
                <a:latin typeface="Microsoft YaHei" charset="0"/>
                <a:ea typeface="Microsoft YaHei" charset="0"/>
                <a:cs typeface="Microsoft YaHei" charset="0"/>
              </a:rPr>
            </a:br>
            <a:br>
              <a:rPr lang="en-US" altLang="zh-CN" sz="1800" dirty="0">
                <a:solidFill>
                  <a:srgbClr val="FF0000"/>
                </a:solidFill>
                <a:latin typeface="Microsoft YaHei" charset="0"/>
                <a:ea typeface="Microsoft YaHei" charset="0"/>
                <a:cs typeface="Microsoft YaHei" charset="0"/>
              </a:rPr>
            </a:br>
            <a:br>
              <a:rPr lang="en-US" altLang="zh-CN" sz="1800" dirty="0">
                <a:solidFill>
                  <a:srgbClr val="FF0000"/>
                </a:solidFill>
                <a:latin typeface="Microsoft YaHei" charset="0"/>
                <a:ea typeface="Microsoft YaHei" charset="0"/>
                <a:cs typeface="Microsoft YaHei" charset="0"/>
              </a:rPr>
            </a:br>
            <a:endParaRPr lang="zh-CN" altLang="en-US" sz="1800" dirty="0"/>
          </a:p>
        </p:txBody>
      </p:sp>
      <p:sp>
        <p:nvSpPr>
          <p:cNvPr id="8" name="文本框 7">
            <a:extLst>
              <a:ext uri="{FF2B5EF4-FFF2-40B4-BE49-F238E27FC236}">
                <a16:creationId xmlns:a16="http://schemas.microsoft.com/office/drawing/2014/main" id="{EBC1B58E-916C-4959-B73F-F785BFF63D17}"/>
              </a:ext>
            </a:extLst>
          </p:cNvPr>
          <p:cNvSpPr txBox="1"/>
          <p:nvPr/>
        </p:nvSpPr>
        <p:spPr>
          <a:xfrm>
            <a:off x="1619672" y="1347614"/>
            <a:ext cx="5485458" cy="646331"/>
          </a:xfrm>
          <a:prstGeom prst="rect">
            <a:avLst/>
          </a:prstGeom>
          <a:noFill/>
        </p:spPr>
        <p:txBody>
          <a:bodyPr wrap="square" rtlCol="0">
            <a:spAutoFit/>
          </a:bodyPr>
          <a:lstStyle/>
          <a:p>
            <a:r>
              <a:rPr lang="zh-CN" altLang="en-US" dirty="0">
                <a:solidFill>
                  <a:srgbClr val="FF0000"/>
                </a:solidFill>
                <a:latin typeface="Microsoft YaHei" charset="0"/>
                <a:ea typeface="Microsoft YaHei" charset="0"/>
              </a:rPr>
              <a:t>查看有指定值的列的全部信息</a:t>
            </a:r>
            <a:endParaRPr lang="en-US" altLang="zh-CN" dirty="0">
              <a:solidFill>
                <a:srgbClr val="FF0000"/>
              </a:solidFill>
              <a:latin typeface="Microsoft YaHei" charset="0"/>
              <a:ea typeface="Microsoft YaHei" charset="0"/>
            </a:endParaRPr>
          </a:p>
          <a:p>
            <a:r>
              <a:rPr lang="zh-CN" altLang="en-US" dirty="0">
                <a:solidFill>
                  <a:srgbClr val="FF0000"/>
                </a:solidFill>
                <a:latin typeface="Microsoft YaHei" charset="0"/>
                <a:ea typeface="Microsoft YaHei" charset="0"/>
              </a:rPr>
              <a:t>例如 </a:t>
            </a:r>
            <a:r>
              <a:rPr lang="en-US" altLang="zh-CN" dirty="0">
                <a:solidFill>
                  <a:srgbClr val="FF0000"/>
                </a:solidFill>
                <a:latin typeface="Microsoft YaHei" charset="0"/>
                <a:ea typeface="Microsoft YaHei" charset="0"/>
              </a:rPr>
              <a:t>SELECT * FROM </a:t>
            </a:r>
            <a:r>
              <a:rPr lang="en-US" altLang="zh-CN" dirty="0" err="1">
                <a:solidFill>
                  <a:srgbClr val="FF0000"/>
                </a:solidFill>
                <a:latin typeface="Microsoft YaHei" charset="0"/>
                <a:ea typeface="Microsoft YaHei" charset="0"/>
              </a:rPr>
              <a:t>stu</a:t>
            </a:r>
            <a:r>
              <a:rPr lang="en-US" altLang="zh-CN" dirty="0">
                <a:solidFill>
                  <a:srgbClr val="FF0000"/>
                </a:solidFill>
                <a:latin typeface="Microsoft YaHei" charset="0"/>
                <a:ea typeface="Microsoft YaHei" charset="0"/>
              </a:rPr>
              <a:t> WHERE </a:t>
            </a:r>
            <a:r>
              <a:rPr lang="zh-CN" altLang="en-US" dirty="0">
                <a:solidFill>
                  <a:srgbClr val="FF0000"/>
                </a:solidFill>
                <a:latin typeface="Microsoft YaHei" charset="0"/>
                <a:ea typeface="Microsoft YaHei" charset="0"/>
              </a:rPr>
              <a:t>专业 </a:t>
            </a:r>
            <a:r>
              <a:rPr lang="en-US" altLang="zh-CN" dirty="0">
                <a:solidFill>
                  <a:srgbClr val="FF0000"/>
                </a:solidFill>
                <a:latin typeface="Microsoft YaHei" charset="0"/>
                <a:ea typeface="Microsoft YaHei" charset="0"/>
              </a:rPr>
              <a:t>= </a:t>
            </a:r>
            <a:r>
              <a:rPr lang="zh-CN" altLang="en-US" dirty="0">
                <a:solidFill>
                  <a:srgbClr val="FF0000"/>
                </a:solidFill>
                <a:latin typeface="Microsoft YaHei" charset="0"/>
                <a:ea typeface="Microsoft YaHei" charset="0"/>
              </a:rPr>
              <a:t>计算机</a:t>
            </a:r>
            <a:endParaRPr lang="en-US" altLang="zh-CN" dirty="0">
              <a:solidFill>
                <a:srgbClr val="FF0000"/>
              </a:solidFill>
              <a:latin typeface="Microsoft YaHei" charset="0"/>
              <a:ea typeface="Microsoft YaHei" charset="0"/>
            </a:endParaRPr>
          </a:p>
        </p:txBody>
      </p:sp>
      <p:pic>
        <p:nvPicPr>
          <p:cNvPr id="3" name="图片 2">
            <a:extLst>
              <a:ext uri="{FF2B5EF4-FFF2-40B4-BE49-F238E27FC236}">
                <a16:creationId xmlns:a16="http://schemas.microsoft.com/office/drawing/2014/main" id="{CF7F17F2-0CD8-4D3F-A08C-874E34C8957F}"/>
              </a:ext>
            </a:extLst>
          </p:cNvPr>
          <p:cNvPicPr>
            <a:picLocks noChangeAspect="1"/>
          </p:cNvPicPr>
          <p:nvPr/>
        </p:nvPicPr>
        <p:blipFill>
          <a:blip r:embed="rId2"/>
          <a:stretch>
            <a:fillRect/>
          </a:stretch>
        </p:blipFill>
        <p:spPr>
          <a:xfrm>
            <a:off x="1403648" y="2571750"/>
            <a:ext cx="6457950" cy="1457325"/>
          </a:xfrm>
          <a:prstGeom prst="rect">
            <a:avLst/>
          </a:prstGeom>
        </p:spPr>
      </p:pic>
    </p:spTree>
    <p:extLst>
      <p:ext uri="{BB962C8B-B14F-4D97-AF65-F5344CB8AC3E}">
        <p14:creationId xmlns:p14="http://schemas.microsoft.com/office/powerpoint/2010/main" val="2688890411"/>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C25560-6D8C-409A-ABAF-58A952A9380B}"/>
              </a:ext>
            </a:extLst>
          </p:cNvPr>
          <p:cNvSpPr>
            <a:spLocks noGrp="1"/>
          </p:cNvSpPr>
          <p:nvPr>
            <p:ph type="title"/>
          </p:nvPr>
        </p:nvSpPr>
        <p:spPr>
          <a:xfrm>
            <a:off x="107504" y="267494"/>
            <a:ext cx="8820980" cy="360040"/>
          </a:xfrm>
        </p:spPr>
        <p:txBody>
          <a:bodyPr>
            <a:noAutofit/>
          </a:bodyPr>
          <a:lstStyle/>
          <a:p>
            <a:br>
              <a:rPr lang="en-US" altLang="zh-CN" sz="1800" dirty="0"/>
            </a:br>
            <a:br>
              <a:rPr lang="en-US" altLang="zh-CN" sz="1800" dirty="0"/>
            </a:br>
            <a:br>
              <a:rPr lang="en-US" altLang="zh-CN" sz="1800" dirty="0"/>
            </a:br>
            <a:r>
              <a:rPr lang="zh-CN" altLang="en-US" sz="2400" b="1" dirty="0">
                <a:solidFill>
                  <a:srgbClr val="2BCF62"/>
                </a:solidFill>
                <a:latin typeface="黑体" panose="02010609060101010101" pitchFamily="49" charset="-122"/>
                <a:ea typeface="黑体" panose="02010609060101010101" pitchFamily="49" charset="-122"/>
              </a:rPr>
              <a:t>指令：</a:t>
            </a:r>
            <a:r>
              <a:rPr lang="en-US" altLang="zh-CN" sz="1800" dirty="0">
                <a:solidFill>
                  <a:srgbClr val="FF0000"/>
                </a:solidFill>
                <a:latin typeface="Microsoft YaHei" charset="0"/>
                <a:ea typeface="Microsoft YaHei" charset="0"/>
                <a:cs typeface="Microsoft YaHei" charset="0"/>
              </a:rPr>
              <a:t>SELECT column1,column2,… FROM name ORDER BY column DESC|ASC</a:t>
            </a:r>
            <a:br>
              <a:rPr lang="en-US" altLang="zh-CN" sz="1800" dirty="0">
                <a:solidFill>
                  <a:srgbClr val="FF0000"/>
                </a:solidFill>
                <a:latin typeface="Microsoft YaHei" charset="0"/>
                <a:ea typeface="Microsoft YaHei" charset="0"/>
                <a:cs typeface="Microsoft YaHei" charset="0"/>
              </a:rPr>
            </a:br>
            <a:br>
              <a:rPr lang="en-US" altLang="zh-CN" sz="1800" dirty="0">
                <a:solidFill>
                  <a:srgbClr val="FF0000"/>
                </a:solidFill>
                <a:latin typeface="Microsoft YaHei" charset="0"/>
                <a:ea typeface="Microsoft YaHei" charset="0"/>
                <a:cs typeface="Microsoft YaHei" charset="0"/>
              </a:rPr>
            </a:br>
            <a:br>
              <a:rPr lang="en-US" altLang="zh-CN" sz="1800" dirty="0">
                <a:solidFill>
                  <a:srgbClr val="FF0000"/>
                </a:solidFill>
                <a:latin typeface="Microsoft YaHei" charset="0"/>
                <a:ea typeface="Microsoft YaHei" charset="0"/>
                <a:cs typeface="Microsoft YaHei" charset="0"/>
              </a:rPr>
            </a:br>
            <a:endParaRPr lang="zh-CN" altLang="en-US" sz="1800" dirty="0"/>
          </a:p>
        </p:txBody>
      </p:sp>
      <p:sp>
        <p:nvSpPr>
          <p:cNvPr id="8" name="文本框 7">
            <a:extLst>
              <a:ext uri="{FF2B5EF4-FFF2-40B4-BE49-F238E27FC236}">
                <a16:creationId xmlns:a16="http://schemas.microsoft.com/office/drawing/2014/main" id="{EBC1B58E-916C-4959-B73F-F785BFF63D17}"/>
              </a:ext>
            </a:extLst>
          </p:cNvPr>
          <p:cNvSpPr txBox="1"/>
          <p:nvPr/>
        </p:nvSpPr>
        <p:spPr>
          <a:xfrm>
            <a:off x="539552" y="2499742"/>
            <a:ext cx="8820980" cy="923330"/>
          </a:xfrm>
          <a:prstGeom prst="rect">
            <a:avLst/>
          </a:prstGeom>
          <a:noFill/>
        </p:spPr>
        <p:txBody>
          <a:bodyPr wrap="square" rtlCol="0">
            <a:spAutoFit/>
          </a:bodyPr>
          <a:lstStyle/>
          <a:p>
            <a:r>
              <a:rPr lang="zh-CN" altLang="en-US" dirty="0">
                <a:solidFill>
                  <a:srgbClr val="FF0000"/>
                </a:solidFill>
                <a:latin typeface="Microsoft YaHei" charset="0"/>
                <a:ea typeface="Microsoft YaHei" charset="0"/>
              </a:rPr>
              <a:t>查看指定列</a:t>
            </a:r>
            <a:r>
              <a:rPr lang="en-US" altLang="zh-CN" dirty="0">
                <a:solidFill>
                  <a:srgbClr val="FF0000"/>
                </a:solidFill>
                <a:latin typeface="Microsoft YaHei" charset="0"/>
                <a:ea typeface="Microsoft YaHei" charset="0"/>
              </a:rPr>
              <a:t>, </a:t>
            </a:r>
            <a:r>
              <a:rPr lang="zh-CN" altLang="en-US" dirty="0">
                <a:solidFill>
                  <a:srgbClr val="FF0000"/>
                </a:solidFill>
                <a:latin typeface="Microsoft YaHei" charset="0"/>
                <a:ea typeface="Microsoft YaHei" charset="0"/>
              </a:rPr>
              <a:t>按指定列中的某一个列进行排序展示</a:t>
            </a:r>
            <a:endParaRPr lang="en-US" altLang="zh-CN" dirty="0">
              <a:solidFill>
                <a:srgbClr val="FF0000"/>
              </a:solidFill>
              <a:latin typeface="Microsoft YaHei" charset="0"/>
              <a:ea typeface="Microsoft YaHei" charset="0"/>
            </a:endParaRPr>
          </a:p>
          <a:p>
            <a:r>
              <a:rPr lang="zh-CN" altLang="en-US" dirty="0">
                <a:solidFill>
                  <a:srgbClr val="FF0000"/>
                </a:solidFill>
                <a:latin typeface="Microsoft YaHei" charset="0"/>
                <a:ea typeface="Microsoft YaHei" charset="0"/>
              </a:rPr>
              <a:t>例如 </a:t>
            </a:r>
            <a:r>
              <a:rPr lang="en-US" altLang="zh-CN" dirty="0">
                <a:solidFill>
                  <a:srgbClr val="FF0000"/>
                </a:solidFill>
                <a:latin typeface="Microsoft YaHei" charset="0"/>
                <a:ea typeface="Microsoft YaHei" charset="0"/>
              </a:rPr>
              <a:t>SELECT </a:t>
            </a:r>
            <a:r>
              <a:rPr lang="en-US" altLang="zh-CN" dirty="0" err="1">
                <a:solidFill>
                  <a:srgbClr val="FF0000"/>
                </a:solidFill>
                <a:latin typeface="Microsoft YaHei" charset="0"/>
                <a:ea typeface="Microsoft YaHei" charset="0"/>
              </a:rPr>
              <a:t>studentID,Names</a:t>
            </a:r>
            <a:r>
              <a:rPr lang="en-US" altLang="zh-CN" dirty="0">
                <a:solidFill>
                  <a:srgbClr val="FF0000"/>
                </a:solidFill>
                <a:latin typeface="Microsoft YaHei" charset="0"/>
                <a:ea typeface="Microsoft YaHei" charset="0"/>
              </a:rPr>
              <a:t> FROM student ORDER BY </a:t>
            </a:r>
            <a:r>
              <a:rPr lang="en-US" altLang="zh-CN" dirty="0" err="1">
                <a:solidFill>
                  <a:srgbClr val="FF0000"/>
                </a:solidFill>
                <a:latin typeface="Microsoft YaHei" charset="0"/>
                <a:ea typeface="Microsoft YaHei" charset="0"/>
              </a:rPr>
              <a:t>studentID</a:t>
            </a:r>
            <a:r>
              <a:rPr lang="en-US" altLang="zh-CN" dirty="0">
                <a:solidFill>
                  <a:srgbClr val="FF0000"/>
                </a:solidFill>
                <a:latin typeface="Microsoft YaHei" charset="0"/>
                <a:ea typeface="Microsoft YaHei" charset="0"/>
              </a:rPr>
              <a:t> DESC</a:t>
            </a:r>
          </a:p>
          <a:p>
            <a:endParaRPr lang="en-US" altLang="zh-CN" dirty="0">
              <a:solidFill>
                <a:srgbClr val="FF0000"/>
              </a:solidFill>
              <a:latin typeface="Microsoft YaHei" charset="0"/>
              <a:ea typeface="Microsoft YaHei" charset="0"/>
            </a:endParaRPr>
          </a:p>
        </p:txBody>
      </p:sp>
    </p:spTree>
    <p:extLst>
      <p:ext uri="{BB962C8B-B14F-4D97-AF65-F5344CB8AC3E}">
        <p14:creationId xmlns:p14="http://schemas.microsoft.com/office/powerpoint/2010/main" val="4110054712"/>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C25560-6D8C-409A-ABAF-58A952A9380B}"/>
              </a:ext>
            </a:extLst>
          </p:cNvPr>
          <p:cNvSpPr>
            <a:spLocks noGrp="1"/>
          </p:cNvSpPr>
          <p:nvPr>
            <p:ph type="title"/>
          </p:nvPr>
        </p:nvSpPr>
        <p:spPr>
          <a:xfrm>
            <a:off x="-180528" y="339502"/>
            <a:ext cx="8820980" cy="360040"/>
          </a:xfrm>
        </p:spPr>
        <p:txBody>
          <a:bodyPr>
            <a:noAutofit/>
          </a:bodyPr>
          <a:lstStyle/>
          <a:p>
            <a:br>
              <a:rPr lang="en-US" altLang="zh-CN" sz="1800" dirty="0"/>
            </a:br>
            <a:br>
              <a:rPr lang="en-US" altLang="zh-CN" sz="1800" dirty="0"/>
            </a:br>
            <a:br>
              <a:rPr lang="en-US" altLang="zh-CN" sz="1800" dirty="0"/>
            </a:br>
            <a:r>
              <a:rPr lang="zh-CN" altLang="en-US" sz="2400" b="1" dirty="0">
                <a:solidFill>
                  <a:srgbClr val="2BCF62"/>
                </a:solidFill>
                <a:latin typeface="黑体" panose="02010609060101010101" pitchFamily="49" charset="-122"/>
                <a:ea typeface="黑体" panose="02010609060101010101" pitchFamily="49" charset="-122"/>
              </a:rPr>
              <a:t>指令：</a:t>
            </a:r>
            <a:r>
              <a:rPr lang="en-US" altLang="zh-CN" sz="1800" dirty="0">
                <a:solidFill>
                  <a:srgbClr val="FF0000"/>
                </a:solidFill>
                <a:latin typeface="Microsoft YaHei" charset="0"/>
                <a:ea typeface="Microsoft YaHei" charset="0"/>
                <a:cs typeface="Microsoft YaHei" charset="0"/>
              </a:rPr>
              <a:t>MAX column FROM name</a:t>
            </a:r>
            <a:br>
              <a:rPr lang="en-US" altLang="zh-CN" sz="1800" dirty="0">
                <a:solidFill>
                  <a:srgbClr val="FF0000"/>
                </a:solidFill>
                <a:latin typeface="Microsoft YaHei" charset="0"/>
                <a:ea typeface="Microsoft YaHei" charset="0"/>
                <a:cs typeface="Microsoft YaHei" charset="0"/>
              </a:rPr>
            </a:br>
            <a:r>
              <a:rPr lang="en-US" altLang="zh-CN" sz="1800" dirty="0">
                <a:solidFill>
                  <a:srgbClr val="FF0000"/>
                </a:solidFill>
                <a:latin typeface="Microsoft YaHei" charset="0"/>
                <a:ea typeface="Microsoft YaHei" charset="0"/>
                <a:cs typeface="Microsoft YaHei" charset="0"/>
              </a:rPr>
              <a:t>MIN column FROM name</a:t>
            </a:r>
            <a:br>
              <a:rPr lang="en-US" altLang="zh-CN" sz="1800" dirty="0">
                <a:solidFill>
                  <a:srgbClr val="FF0000"/>
                </a:solidFill>
                <a:latin typeface="Microsoft YaHei" charset="0"/>
                <a:ea typeface="Microsoft YaHei" charset="0"/>
                <a:cs typeface="Microsoft YaHei" charset="0"/>
              </a:rPr>
            </a:br>
            <a:r>
              <a:rPr lang="en-US" altLang="zh-CN" sz="1800" dirty="0">
                <a:solidFill>
                  <a:srgbClr val="FF0000"/>
                </a:solidFill>
                <a:latin typeface="Microsoft YaHei" charset="0"/>
                <a:ea typeface="Microsoft YaHei" charset="0"/>
                <a:cs typeface="Microsoft YaHei" charset="0"/>
              </a:rPr>
              <a:t>MEAN column FROM name</a:t>
            </a:r>
            <a:br>
              <a:rPr lang="en-US" altLang="zh-CN" sz="1800" dirty="0">
                <a:solidFill>
                  <a:srgbClr val="FF0000"/>
                </a:solidFill>
                <a:latin typeface="Microsoft YaHei" charset="0"/>
                <a:ea typeface="Microsoft YaHei" charset="0"/>
                <a:cs typeface="Microsoft YaHei" charset="0"/>
              </a:rPr>
            </a:br>
            <a:br>
              <a:rPr lang="en-US" altLang="zh-CN" sz="1800" dirty="0">
                <a:solidFill>
                  <a:srgbClr val="FF0000"/>
                </a:solidFill>
                <a:latin typeface="Microsoft YaHei" charset="0"/>
                <a:ea typeface="Microsoft YaHei" charset="0"/>
                <a:cs typeface="Microsoft YaHei" charset="0"/>
              </a:rPr>
            </a:br>
            <a:br>
              <a:rPr lang="en-US" altLang="zh-CN" sz="1800" dirty="0">
                <a:solidFill>
                  <a:srgbClr val="FF0000"/>
                </a:solidFill>
                <a:latin typeface="Microsoft YaHei" charset="0"/>
                <a:ea typeface="Microsoft YaHei" charset="0"/>
                <a:cs typeface="Microsoft YaHei" charset="0"/>
              </a:rPr>
            </a:br>
            <a:endParaRPr lang="zh-CN" altLang="en-US" sz="1800" dirty="0"/>
          </a:p>
        </p:txBody>
      </p:sp>
      <p:sp>
        <p:nvSpPr>
          <p:cNvPr id="8" name="文本框 7">
            <a:extLst>
              <a:ext uri="{FF2B5EF4-FFF2-40B4-BE49-F238E27FC236}">
                <a16:creationId xmlns:a16="http://schemas.microsoft.com/office/drawing/2014/main" id="{EBC1B58E-916C-4959-B73F-F785BFF63D17}"/>
              </a:ext>
            </a:extLst>
          </p:cNvPr>
          <p:cNvSpPr txBox="1"/>
          <p:nvPr/>
        </p:nvSpPr>
        <p:spPr>
          <a:xfrm>
            <a:off x="1691680" y="1419622"/>
            <a:ext cx="5760640" cy="646331"/>
          </a:xfrm>
          <a:prstGeom prst="rect">
            <a:avLst/>
          </a:prstGeom>
          <a:noFill/>
        </p:spPr>
        <p:txBody>
          <a:bodyPr wrap="square" rtlCol="0">
            <a:spAutoFit/>
          </a:bodyPr>
          <a:lstStyle/>
          <a:p>
            <a:r>
              <a:rPr lang="zh-CN" altLang="en-US" dirty="0">
                <a:solidFill>
                  <a:srgbClr val="FF0000"/>
                </a:solidFill>
                <a:latin typeface="Microsoft YaHei" charset="0"/>
                <a:ea typeface="Microsoft YaHei" charset="0"/>
              </a:rPr>
              <a:t>查看指定的</a:t>
            </a:r>
            <a:r>
              <a:rPr lang="en-US" altLang="zh-CN" dirty="0">
                <a:solidFill>
                  <a:srgbClr val="FF0000"/>
                </a:solidFill>
                <a:latin typeface="Microsoft YaHei" charset="0"/>
                <a:ea typeface="Microsoft YaHei" charset="0"/>
              </a:rPr>
              <a:t>table</a:t>
            </a:r>
            <a:r>
              <a:rPr lang="zh-CN" altLang="en-US" dirty="0">
                <a:solidFill>
                  <a:srgbClr val="FF0000"/>
                </a:solidFill>
                <a:latin typeface="Microsoft YaHei" charset="0"/>
                <a:ea typeface="Microsoft YaHei" charset="0"/>
              </a:rPr>
              <a:t>的指定列的最大、最小、平均值</a:t>
            </a:r>
            <a:endParaRPr lang="en-US" altLang="zh-CN" dirty="0">
              <a:solidFill>
                <a:srgbClr val="FF0000"/>
              </a:solidFill>
              <a:latin typeface="Microsoft YaHei" charset="0"/>
              <a:ea typeface="Microsoft YaHei" charset="0"/>
            </a:endParaRPr>
          </a:p>
          <a:p>
            <a:endParaRPr lang="en-US" altLang="zh-CN" dirty="0">
              <a:solidFill>
                <a:srgbClr val="FF0000"/>
              </a:solidFill>
              <a:latin typeface="Microsoft YaHei" charset="0"/>
              <a:ea typeface="Microsoft YaHei" charset="0"/>
            </a:endParaRPr>
          </a:p>
        </p:txBody>
      </p:sp>
      <p:pic>
        <p:nvPicPr>
          <p:cNvPr id="3" name="图片 2">
            <a:extLst>
              <a:ext uri="{FF2B5EF4-FFF2-40B4-BE49-F238E27FC236}">
                <a16:creationId xmlns:a16="http://schemas.microsoft.com/office/drawing/2014/main" id="{52FF3969-E285-4B35-8F6C-3C7D0BDE68B8}"/>
              </a:ext>
            </a:extLst>
          </p:cNvPr>
          <p:cNvPicPr>
            <a:picLocks noChangeAspect="1"/>
          </p:cNvPicPr>
          <p:nvPr/>
        </p:nvPicPr>
        <p:blipFill>
          <a:blip r:embed="rId2"/>
          <a:stretch>
            <a:fillRect/>
          </a:stretch>
        </p:blipFill>
        <p:spPr>
          <a:xfrm>
            <a:off x="1691680" y="2312610"/>
            <a:ext cx="5448300" cy="523875"/>
          </a:xfrm>
          <a:prstGeom prst="rect">
            <a:avLst/>
          </a:prstGeom>
        </p:spPr>
      </p:pic>
      <p:pic>
        <p:nvPicPr>
          <p:cNvPr id="4" name="图片 3">
            <a:extLst>
              <a:ext uri="{FF2B5EF4-FFF2-40B4-BE49-F238E27FC236}">
                <a16:creationId xmlns:a16="http://schemas.microsoft.com/office/drawing/2014/main" id="{9363CCCD-18E8-469A-8230-689344BF4A72}"/>
              </a:ext>
            </a:extLst>
          </p:cNvPr>
          <p:cNvPicPr>
            <a:picLocks noChangeAspect="1"/>
          </p:cNvPicPr>
          <p:nvPr/>
        </p:nvPicPr>
        <p:blipFill>
          <a:blip r:embed="rId3"/>
          <a:stretch>
            <a:fillRect/>
          </a:stretch>
        </p:blipFill>
        <p:spPr>
          <a:xfrm>
            <a:off x="1653580" y="3363838"/>
            <a:ext cx="5486400" cy="609600"/>
          </a:xfrm>
          <a:prstGeom prst="rect">
            <a:avLst/>
          </a:prstGeom>
        </p:spPr>
      </p:pic>
    </p:spTree>
    <p:extLst>
      <p:ext uri="{BB962C8B-B14F-4D97-AF65-F5344CB8AC3E}">
        <p14:creationId xmlns:p14="http://schemas.microsoft.com/office/powerpoint/2010/main" val="1128226907"/>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C25560-6D8C-409A-ABAF-58A952A9380B}"/>
              </a:ext>
            </a:extLst>
          </p:cNvPr>
          <p:cNvSpPr>
            <a:spLocks noGrp="1"/>
          </p:cNvSpPr>
          <p:nvPr>
            <p:ph type="title"/>
          </p:nvPr>
        </p:nvSpPr>
        <p:spPr>
          <a:xfrm>
            <a:off x="-17160" y="110704"/>
            <a:ext cx="8820980" cy="360040"/>
          </a:xfrm>
        </p:spPr>
        <p:txBody>
          <a:bodyPr>
            <a:noAutofit/>
          </a:bodyPr>
          <a:lstStyle/>
          <a:p>
            <a:br>
              <a:rPr lang="en-US" altLang="zh-CN" sz="1800" dirty="0"/>
            </a:br>
            <a:br>
              <a:rPr lang="en-US" altLang="zh-CN" sz="1800" dirty="0"/>
            </a:br>
            <a:r>
              <a:rPr lang="zh-CN" altLang="en-US" sz="2400" b="1" dirty="0">
                <a:solidFill>
                  <a:srgbClr val="2BCF62"/>
                </a:solidFill>
                <a:latin typeface="黑体" panose="02010609060101010101" pitchFamily="49" charset="-122"/>
                <a:ea typeface="黑体" panose="02010609060101010101" pitchFamily="49" charset="-122"/>
              </a:rPr>
              <a:t>指令：</a:t>
            </a:r>
            <a:r>
              <a:rPr lang="en-US" altLang="zh-CN" sz="1800" dirty="0">
                <a:solidFill>
                  <a:srgbClr val="FF0000"/>
                </a:solidFill>
                <a:latin typeface="Microsoft YaHei" charset="0"/>
                <a:ea typeface="Microsoft YaHei" charset="0"/>
                <a:cs typeface="Microsoft YaHei" charset="0"/>
              </a:rPr>
              <a:t>DO </a:t>
            </a:r>
            <a:r>
              <a:rPr lang="en-US" altLang="zh-CN" sz="1800" dirty="0" err="1">
                <a:solidFill>
                  <a:srgbClr val="FF0000"/>
                </a:solidFill>
                <a:latin typeface="Microsoft YaHei" charset="0"/>
                <a:ea typeface="Microsoft YaHei" charset="0"/>
                <a:cs typeface="Microsoft YaHei" charset="0"/>
              </a:rPr>
              <a:t>tablename</a:t>
            </a:r>
            <a:br>
              <a:rPr lang="en-US" altLang="zh-CN" sz="1800" dirty="0">
                <a:solidFill>
                  <a:srgbClr val="FF0000"/>
                </a:solidFill>
                <a:latin typeface="Microsoft YaHei" charset="0"/>
                <a:ea typeface="Microsoft YaHei" charset="0"/>
                <a:cs typeface="Microsoft YaHei" charset="0"/>
              </a:rPr>
            </a:br>
            <a:br>
              <a:rPr lang="en-US" altLang="zh-CN" sz="1800" dirty="0">
                <a:solidFill>
                  <a:srgbClr val="FF0000"/>
                </a:solidFill>
                <a:latin typeface="Microsoft YaHei" charset="0"/>
                <a:ea typeface="Microsoft YaHei" charset="0"/>
                <a:cs typeface="Microsoft YaHei" charset="0"/>
              </a:rPr>
            </a:br>
            <a:endParaRPr lang="zh-CN" altLang="en-US" sz="1800" dirty="0"/>
          </a:p>
        </p:txBody>
      </p:sp>
      <p:sp>
        <p:nvSpPr>
          <p:cNvPr id="8" name="文本框 7">
            <a:extLst>
              <a:ext uri="{FF2B5EF4-FFF2-40B4-BE49-F238E27FC236}">
                <a16:creationId xmlns:a16="http://schemas.microsoft.com/office/drawing/2014/main" id="{EBC1B58E-916C-4959-B73F-F785BFF63D17}"/>
              </a:ext>
            </a:extLst>
          </p:cNvPr>
          <p:cNvSpPr txBox="1"/>
          <p:nvPr/>
        </p:nvSpPr>
        <p:spPr>
          <a:xfrm>
            <a:off x="1907704" y="699542"/>
            <a:ext cx="5760640" cy="923330"/>
          </a:xfrm>
          <a:prstGeom prst="rect">
            <a:avLst/>
          </a:prstGeom>
          <a:noFill/>
        </p:spPr>
        <p:txBody>
          <a:bodyPr wrap="square" rtlCol="0">
            <a:spAutoFit/>
          </a:bodyPr>
          <a:lstStyle/>
          <a:p>
            <a:r>
              <a:rPr lang="zh-CN" altLang="en-US" dirty="0">
                <a:solidFill>
                  <a:srgbClr val="FF0000"/>
                </a:solidFill>
                <a:latin typeface="Microsoft YaHei" charset="0"/>
                <a:ea typeface="Microsoft YaHei" charset="0"/>
              </a:rPr>
              <a:t>执行事务文件。</a:t>
            </a:r>
            <a:endParaRPr lang="en-US" altLang="zh-CN" dirty="0">
              <a:solidFill>
                <a:srgbClr val="FF0000"/>
              </a:solidFill>
              <a:latin typeface="Microsoft YaHei" charset="0"/>
              <a:ea typeface="Microsoft YaHei" charset="0"/>
            </a:endParaRPr>
          </a:p>
          <a:p>
            <a:r>
              <a:rPr lang="zh-CN" altLang="en-US" dirty="0">
                <a:solidFill>
                  <a:srgbClr val="FF0000"/>
                </a:solidFill>
                <a:latin typeface="Microsoft YaHei" charset="0"/>
                <a:ea typeface="Microsoft YaHei" charset="0"/>
              </a:rPr>
              <a:t>用户需提前把所要执行的全部操作输入事务文件（</a:t>
            </a:r>
            <a:r>
              <a:rPr lang="en-US" altLang="zh-CN" dirty="0">
                <a:solidFill>
                  <a:srgbClr val="FF0000"/>
                </a:solidFill>
                <a:latin typeface="Microsoft YaHei" charset="0"/>
                <a:ea typeface="Microsoft YaHei" charset="0"/>
              </a:rPr>
              <a:t>txt</a:t>
            </a:r>
            <a:r>
              <a:rPr lang="zh-CN" altLang="en-US" dirty="0">
                <a:solidFill>
                  <a:srgbClr val="FF0000"/>
                </a:solidFill>
                <a:latin typeface="Microsoft YaHei" charset="0"/>
                <a:ea typeface="Microsoft YaHei" charset="0"/>
              </a:rPr>
              <a:t>文件），然后再在本程序中执行。</a:t>
            </a:r>
            <a:endParaRPr lang="en-US" altLang="zh-CN" dirty="0">
              <a:solidFill>
                <a:srgbClr val="FF0000"/>
              </a:solidFill>
              <a:latin typeface="Microsoft YaHei" charset="0"/>
              <a:ea typeface="Microsoft YaHei" charset="0"/>
            </a:endParaRPr>
          </a:p>
        </p:txBody>
      </p:sp>
      <p:pic>
        <p:nvPicPr>
          <p:cNvPr id="5" name="图片 4">
            <a:extLst>
              <a:ext uri="{FF2B5EF4-FFF2-40B4-BE49-F238E27FC236}">
                <a16:creationId xmlns:a16="http://schemas.microsoft.com/office/drawing/2014/main" id="{80D7ACD5-8D7B-446E-BD7D-A83101C78ABB}"/>
              </a:ext>
            </a:extLst>
          </p:cNvPr>
          <p:cNvPicPr>
            <a:picLocks noChangeAspect="1"/>
          </p:cNvPicPr>
          <p:nvPr/>
        </p:nvPicPr>
        <p:blipFill>
          <a:blip r:embed="rId2"/>
          <a:stretch>
            <a:fillRect/>
          </a:stretch>
        </p:blipFill>
        <p:spPr>
          <a:xfrm>
            <a:off x="251520" y="1707654"/>
            <a:ext cx="4608512" cy="2598417"/>
          </a:xfrm>
          <a:prstGeom prst="rect">
            <a:avLst/>
          </a:prstGeom>
        </p:spPr>
      </p:pic>
      <p:pic>
        <p:nvPicPr>
          <p:cNvPr id="6" name="图片 5">
            <a:extLst>
              <a:ext uri="{FF2B5EF4-FFF2-40B4-BE49-F238E27FC236}">
                <a16:creationId xmlns:a16="http://schemas.microsoft.com/office/drawing/2014/main" id="{6B532527-FED2-4E1B-AC45-A439CC0F22DB}"/>
              </a:ext>
            </a:extLst>
          </p:cNvPr>
          <p:cNvPicPr>
            <a:picLocks noChangeAspect="1"/>
          </p:cNvPicPr>
          <p:nvPr/>
        </p:nvPicPr>
        <p:blipFill>
          <a:blip r:embed="rId3"/>
          <a:stretch>
            <a:fillRect/>
          </a:stretch>
        </p:blipFill>
        <p:spPr>
          <a:xfrm>
            <a:off x="5004048" y="1707654"/>
            <a:ext cx="4001979" cy="2598417"/>
          </a:xfrm>
          <a:prstGeom prst="rect">
            <a:avLst/>
          </a:prstGeom>
        </p:spPr>
      </p:pic>
    </p:spTree>
    <p:extLst>
      <p:ext uri="{BB962C8B-B14F-4D97-AF65-F5344CB8AC3E}">
        <p14:creationId xmlns:p14="http://schemas.microsoft.com/office/powerpoint/2010/main" val="3374073015"/>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A_文本框 14"/>
          <p:cNvSpPr txBox="1"/>
          <p:nvPr>
            <p:custDataLst>
              <p:tags r:id="rId1"/>
            </p:custDataLst>
          </p:nvPr>
        </p:nvSpPr>
        <p:spPr>
          <a:xfrm>
            <a:off x="755576" y="2156251"/>
            <a:ext cx="7704856"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FF0000"/>
                </a:solidFill>
                <a:latin typeface="微软雅黑" panose="020B0503020204020204" pitchFamily="34" charset="-122"/>
                <a:ea typeface="微软雅黑" panose="020B0503020204020204" pitchFamily="34" charset="-122"/>
                <a:cs typeface="+mn-ea"/>
                <a:sym typeface="+mn-lt"/>
              </a:rPr>
              <a:t>在各项操作中被创建、删除、更改的</a:t>
            </a:r>
            <a:r>
              <a:rPr lang="en-US" altLang="zh-CN" sz="2400" dirty="0">
                <a:solidFill>
                  <a:srgbClr val="FF0000"/>
                </a:solidFill>
                <a:latin typeface="微软雅黑" panose="020B0503020204020204" pitchFamily="34" charset="-122"/>
                <a:ea typeface="微软雅黑" panose="020B0503020204020204" pitchFamily="34" charset="-122"/>
                <a:cs typeface="+mn-ea"/>
                <a:sym typeface="+mn-lt"/>
              </a:rPr>
              <a:t>table</a:t>
            </a:r>
            <a:r>
              <a:rPr lang="zh-CN" altLang="en-US" sz="2400" dirty="0">
                <a:solidFill>
                  <a:srgbClr val="FF0000"/>
                </a:solidFill>
                <a:latin typeface="微软雅黑" panose="020B0503020204020204" pitchFamily="34" charset="-122"/>
                <a:ea typeface="微软雅黑" panose="020B0503020204020204" pitchFamily="34" charset="-122"/>
                <a:cs typeface="+mn-ea"/>
                <a:sym typeface="+mn-lt"/>
              </a:rPr>
              <a:t>会相应地在文件中被创建、删除、更改</a:t>
            </a:r>
            <a:endPar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6848161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150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组合 3"/>
          <p:cNvGrpSpPr/>
          <p:nvPr>
            <p:custDataLst>
              <p:tags r:id="rId1"/>
            </p:custDataLst>
          </p:nvPr>
        </p:nvGrpSpPr>
        <p:grpSpPr>
          <a:xfrm>
            <a:off x="0" y="771550"/>
            <a:ext cx="9144000" cy="4386700"/>
            <a:chOff x="0" y="771550"/>
            <a:chExt cx="9144000" cy="4386700"/>
          </a:xfrm>
        </p:grpSpPr>
        <p:sp>
          <p:nvSpPr>
            <p:cNvPr id="2" name="PA_KSO_Shape"/>
            <p:cNvSpPr/>
            <p:nvPr>
              <p:custDataLst>
                <p:tags r:id="rId4"/>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PA_KSO_Shape"/>
            <p:cNvSpPr/>
            <p:nvPr>
              <p:custDataLst>
                <p:tags r:id="rId5"/>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5" name="PA_文本框 4"/>
          <p:cNvSpPr txBox="1"/>
          <p:nvPr>
            <p:custDataLst>
              <p:tags r:id="rId2"/>
            </p:custDataLst>
          </p:nvPr>
        </p:nvSpPr>
        <p:spPr>
          <a:xfrm>
            <a:off x="4499992" y="1941684"/>
            <a:ext cx="3877985" cy="584775"/>
          </a:xfrm>
          <a:prstGeom prst="rect">
            <a:avLst/>
          </a:prstGeom>
          <a:noFill/>
        </p:spPr>
        <p:txBody>
          <a:bodyPr wrap="none" rtlCol="0">
            <a:spAutoFit/>
          </a:bodyPr>
          <a:lstStyle/>
          <a:p>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数据结构及核心函数</a:t>
            </a:r>
          </a:p>
        </p:txBody>
      </p:sp>
      <p:grpSp>
        <p:nvGrpSpPr>
          <p:cNvPr id="6" name="PA_组合 5"/>
          <p:cNvGrpSpPr/>
          <p:nvPr>
            <p:custDataLst>
              <p:tags r:id="rId3"/>
            </p:custDataLst>
          </p:nvPr>
        </p:nvGrpSpPr>
        <p:grpSpPr>
          <a:xfrm>
            <a:off x="3045303" y="1684168"/>
            <a:ext cx="1033050" cy="1033050"/>
            <a:chOff x="5185929" y="3003798"/>
            <a:chExt cx="621046" cy="621046"/>
          </a:xfrm>
        </p:grpSpPr>
        <p:sp>
          <p:nvSpPr>
            <p:cNvPr id="11" name="椭圆 10"/>
            <p:cNvSpPr/>
            <p:nvPr/>
          </p:nvSpPr>
          <p:spPr>
            <a:xfrm>
              <a:off x="5185929" y="3003798"/>
              <a:ext cx="621046" cy="621046"/>
            </a:xfrm>
            <a:prstGeom prst="ellipse">
              <a:avLst/>
            </a:prstGeom>
            <a:solidFill>
              <a:srgbClr val="66BFBD"/>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KSO_Shape"/>
            <p:cNvSpPr>
              <a:spLocks/>
            </p:cNvSpPr>
            <p:nvPr/>
          </p:nvSpPr>
          <p:spPr bwMode="auto">
            <a:xfrm>
              <a:off x="5353290" y="3171159"/>
              <a:ext cx="286324" cy="286324"/>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Tree>
    <p:extLst>
      <p:ext uri="{BB962C8B-B14F-4D97-AF65-F5344CB8AC3E}">
        <p14:creationId xmlns:p14="http://schemas.microsoft.com/office/powerpoint/2010/main" val="22370036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3" presetClass="entr" presetSubtype="16" fill="hold" nodeType="withEffect">
                                  <p:stCondLst>
                                    <p:cond delay="500"/>
                                  </p:stCondLst>
                                  <p:childTnLst>
                                    <p:set>
                                      <p:cBhvr>
                                        <p:cTn id="9" dur="1" fill="hold">
                                          <p:stCondLst>
                                            <p:cond delay="0"/>
                                          </p:stCondLst>
                                        </p:cTn>
                                        <p:tgtEl>
                                          <p:spTgt spid="6"/>
                                        </p:tgtEl>
                                        <p:attrNameLst>
                                          <p:attrName>style.visibility</p:attrName>
                                        </p:attrNameLst>
                                      </p:cBhvr>
                                      <p:to>
                                        <p:strVal val="visible"/>
                                      </p:to>
                                    </p:set>
                                    <p:anim calcmode="lin" valueType="num">
                                      <p:cBhvr>
                                        <p:cTn id="10" dur="500" fill="hold"/>
                                        <p:tgtEl>
                                          <p:spTgt spid="6"/>
                                        </p:tgtEl>
                                        <p:attrNameLst>
                                          <p:attrName>ppt_w</p:attrName>
                                        </p:attrNameLst>
                                      </p:cBhvr>
                                      <p:tavLst>
                                        <p:tav tm="0">
                                          <p:val>
                                            <p:fltVal val="0"/>
                                          </p:val>
                                        </p:tav>
                                        <p:tav tm="100000">
                                          <p:val>
                                            <p:strVal val="#ppt_w"/>
                                          </p:val>
                                        </p:tav>
                                      </p:tavLst>
                                    </p:anim>
                                    <p:anim calcmode="lin" valueType="num">
                                      <p:cBhvr>
                                        <p:cTn id="11" dur="500" fill="hold"/>
                                        <p:tgtEl>
                                          <p:spTgt spid="6"/>
                                        </p:tgtEl>
                                        <p:attrNameLst>
                                          <p:attrName>ppt_h</p:attrName>
                                        </p:attrNameLst>
                                      </p:cBhvr>
                                      <p:tavLst>
                                        <p:tav tm="0">
                                          <p:val>
                                            <p:fltVal val="0"/>
                                          </p:val>
                                        </p:tav>
                                        <p:tav tm="100000">
                                          <p:val>
                                            <p:strVal val="#ppt_h"/>
                                          </p:val>
                                        </p:tav>
                                      </p:tavLst>
                                    </p:anim>
                                  </p:childTnLst>
                                </p:cTn>
                              </p:par>
                              <p:par>
                                <p:cTn id="12" presetID="22" presetClass="entr" presetSubtype="8" fill="hold" grpId="0" nodeType="withEffect">
                                  <p:stCondLst>
                                    <p:cond delay="100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组合 3"/>
          <p:cNvGrpSpPr/>
          <p:nvPr>
            <p:custDataLst>
              <p:tags r:id="rId1"/>
            </p:custDataLst>
          </p:nvPr>
        </p:nvGrpSpPr>
        <p:grpSpPr>
          <a:xfrm>
            <a:off x="0" y="817270"/>
            <a:ext cx="9144000" cy="4386700"/>
            <a:chOff x="0" y="771550"/>
            <a:chExt cx="9144000" cy="4386700"/>
          </a:xfrm>
        </p:grpSpPr>
        <p:sp>
          <p:nvSpPr>
            <p:cNvPr id="2" name="PA_KSO_Shape"/>
            <p:cNvSpPr/>
            <p:nvPr>
              <p:custDataLst>
                <p:tags r:id="rId4"/>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PA_KSO_Shape"/>
            <p:cNvSpPr/>
            <p:nvPr>
              <p:custDataLst>
                <p:tags r:id="rId5"/>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5" name="PA_文本框 4"/>
          <p:cNvSpPr txBox="1"/>
          <p:nvPr>
            <p:custDataLst>
              <p:tags r:id="rId2"/>
            </p:custDataLst>
          </p:nvPr>
        </p:nvSpPr>
        <p:spPr>
          <a:xfrm>
            <a:off x="4499992" y="1908307"/>
            <a:ext cx="1826141" cy="584775"/>
          </a:xfrm>
          <a:prstGeom prst="rect">
            <a:avLst/>
          </a:prstGeom>
          <a:noFill/>
        </p:spPr>
        <p:txBody>
          <a:bodyPr wrap="none" rtlCol="0">
            <a:spAutoFit/>
          </a:bodyPr>
          <a:lstStyle/>
          <a:p>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需求分析</a:t>
            </a:r>
          </a:p>
        </p:txBody>
      </p:sp>
      <p:grpSp>
        <p:nvGrpSpPr>
          <p:cNvPr id="7" name="PA_组合 6"/>
          <p:cNvGrpSpPr/>
          <p:nvPr>
            <p:custDataLst>
              <p:tags r:id="rId3"/>
            </p:custDataLst>
          </p:nvPr>
        </p:nvGrpSpPr>
        <p:grpSpPr>
          <a:xfrm>
            <a:off x="3055713" y="1694578"/>
            <a:ext cx="1012231" cy="1012231"/>
            <a:chOff x="4211960" y="697241"/>
            <a:chExt cx="720080" cy="720080"/>
          </a:xfrm>
        </p:grpSpPr>
        <p:sp>
          <p:nvSpPr>
            <p:cNvPr id="8" name="椭圆 7"/>
            <p:cNvSpPr/>
            <p:nvPr/>
          </p:nvSpPr>
          <p:spPr>
            <a:xfrm>
              <a:off x="4211960" y="697241"/>
              <a:ext cx="720080" cy="720080"/>
            </a:xfrm>
            <a:prstGeom prst="ellipse">
              <a:avLst/>
            </a:prstGeom>
            <a:solidFill>
              <a:srgbClr val="FC6D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KSO_Shape"/>
            <p:cNvSpPr>
              <a:spLocks/>
            </p:cNvSpPr>
            <p:nvPr/>
          </p:nvSpPr>
          <p:spPr bwMode="auto">
            <a:xfrm>
              <a:off x="4415138" y="903462"/>
              <a:ext cx="313724" cy="307637"/>
            </a:xfrm>
            <a:custGeom>
              <a:avLst/>
              <a:gdLst>
                <a:gd name="T0" fmla="*/ 418516 w 2779"/>
                <a:gd name="T1" fmla="*/ 0 h 2723"/>
                <a:gd name="T2" fmla="*/ 60251 w 2779"/>
                <a:gd name="T3" fmla="*/ 0 h 2723"/>
                <a:gd name="T4" fmla="*/ 0 w 2779"/>
                <a:gd name="T5" fmla="*/ 59661 h 2723"/>
                <a:gd name="T6" fmla="*/ 0 w 2779"/>
                <a:gd name="T7" fmla="*/ 411792 h 2723"/>
                <a:gd name="T8" fmla="*/ 60251 w 2779"/>
                <a:gd name="T9" fmla="*/ 471453 h 2723"/>
                <a:gd name="T10" fmla="*/ 418516 w 2779"/>
                <a:gd name="T11" fmla="*/ 471453 h 2723"/>
                <a:gd name="T12" fmla="*/ 478119 w 2779"/>
                <a:gd name="T13" fmla="*/ 411792 h 2723"/>
                <a:gd name="T14" fmla="*/ 478119 w 2779"/>
                <a:gd name="T15" fmla="*/ 59661 h 2723"/>
                <a:gd name="T16" fmla="*/ 418516 w 2779"/>
                <a:gd name="T17" fmla="*/ 0 h 2723"/>
                <a:gd name="T18" fmla="*/ 418516 w 2779"/>
                <a:gd name="T19" fmla="*/ 651085 h 2723"/>
                <a:gd name="T20" fmla="*/ 60251 w 2779"/>
                <a:gd name="T21" fmla="*/ 651085 h 2723"/>
                <a:gd name="T22" fmla="*/ 0 w 2779"/>
                <a:gd name="T23" fmla="*/ 710747 h 2723"/>
                <a:gd name="T24" fmla="*/ 0 w 2779"/>
                <a:gd name="T25" fmla="*/ 1055095 h 2723"/>
                <a:gd name="T26" fmla="*/ 60251 w 2779"/>
                <a:gd name="T27" fmla="*/ 1114757 h 2723"/>
                <a:gd name="T28" fmla="*/ 418516 w 2779"/>
                <a:gd name="T29" fmla="*/ 1114757 h 2723"/>
                <a:gd name="T30" fmla="*/ 478119 w 2779"/>
                <a:gd name="T31" fmla="*/ 1055095 h 2723"/>
                <a:gd name="T32" fmla="*/ 478119 w 2779"/>
                <a:gd name="T33" fmla="*/ 710747 h 2723"/>
                <a:gd name="T34" fmla="*/ 418516 w 2779"/>
                <a:gd name="T35" fmla="*/ 651085 h 2723"/>
                <a:gd name="T36" fmla="*/ 418516 w 2779"/>
                <a:gd name="T37" fmla="*/ 1294389 h 2723"/>
                <a:gd name="T38" fmla="*/ 60251 w 2779"/>
                <a:gd name="T39" fmla="*/ 1294389 h 2723"/>
                <a:gd name="T40" fmla="*/ 0 w 2779"/>
                <a:gd name="T41" fmla="*/ 1354698 h 2723"/>
                <a:gd name="T42" fmla="*/ 0 w 2779"/>
                <a:gd name="T43" fmla="*/ 1706181 h 2723"/>
                <a:gd name="T44" fmla="*/ 60251 w 2779"/>
                <a:gd name="T45" fmla="*/ 1765842 h 2723"/>
                <a:gd name="T46" fmla="*/ 418516 w 2779"/>
                <a:gd name="T47" fmla="*/ 1765842 h 2723"/>
                <a:gd name="T48" fmla="*/ 478119 w 2779"/>
                <a:gd name="T49" fmla="*/ 1706181 h 2723"/>
                <a:gd name="T50" fmla="*/ 478119 w 2779"/>
                <a:gd name="T51" fmla="*/ 1354698 h 2723"/>
                <a:gd name="T52" fmla="*/ 418516 w 2779"/>
                <a:gd name="T53" fmla="*/ 1294389 h 2723"/>
                <a:gd name="T54" fmla="*/ 1740794 w 2779"/>
                <a:gd name="T55" fmla="*/ 0 h 2723"/>
                <a:gd name="T56" fmla="*/ 702926 w 2779"/>
                <a:gd name="T57" fmla="*/ 0 h 2723"/>
                <a:gd name="T58" fmla="*/ 643323 w 2779"/>
                <a:gd name="T59" fmla="*/ 59661 h 2723"/>
                <a:gd name="T60" fmla="*/ 643323 w 2779"/>
                <a:gd name="T61" fmla="*/ 411792 h 2723"/>
                <a:gd name="T62" fmla="*/ 702926 w 2779"/>
                <a:gd name="T63" fmla="*/ 471453 h 2723"/>
                <a:gd name="T64" fmla="*/ 1740794 w 2779"/>
                <a:gd name="T65" fmla="*/ 471453 h 2723"/>
                <a:gd name="T66" fmla="*/ 1800397 w 2779"/>
                <a:gd name="T67" fmla="*/ 411792 h 2723"/>
                <a:gd name="T68" fmla="*/ 1800397 w 2779"/>
                <a:gd name="T69" fmla="*/ 59661 h 2723"/>
                <a:gd name="T70" fmla="*/ 1740794 w 2779"/>
                <a:gd name="T71" fmla="*/ 0 h 2723"/>
                <a:gd name="T72" fmla="*/ 1740794 w 2779"/>
                <a:gd name="T73" fmla="*/ 651085 h 2723"/>
                <a:gd name="T74" fmla="*/ 702926 w 2779"/>
                <a:gd name="T75" fmla="*/ 651085 h 2723"/>
                <a:gd name="T76" fmla="*/ 643323 w 2779"/>
                <a:gd name="T77" fmla="*/ 710747 h 2723"/>
                <a:gd name="T78" fmla="*/ 643323 w 2779"/>
                <a:gd name="T79" fmla="*/ 1055095 h 2723"/>
                <a:gd name="T80" fmla="*/ 702926 w 2779"/>
                <a:gd name="T81" fmla="*/ 1114757 h 2723"/>
                <a:gd name="T82" fmla="*/ 1740794 w 2779"/>
                <a:gd name="T83" fmla="*/ 1114757 h 2723"/>
                <a:gd name="T84" fmla="*/ 1800397 w 2779"/>
                <a:gd name="T85" fmla="*/ 1055095 h 2723"/>
                <a:gd name="T86" fmla="*/ 1800397 w 2779"/>
                <a:gd name="T87" fmla="*/ 710747 h 2723"/>
                <a:gd name="T88" fmla="*/ 1740794 w 2779"/>
                <a:gd name="T89" fmla="*/ 651085 h 2723"/>
                <a:gd name="T90" fmla="*/ 1740794 w 2779"/>
                <a:gd name="T91" fmla="*/ 1294389 h 2723"/>
                <a:gd name="T92" fmla="*/ 702926 w 2779"/>
                <a:gd name="T93" fmla="*/ 1294389 h 2723"/>
                <a:gd name="T94" fmla="*/ 643323 w 2779"/>
                <a:gd name="T95" fmla="*/ 1354698 h 2723"/>
                <a:gd name="T96" fmla="*/ 643323 w 2779"/>
                <a:gd name="T97" fmla="*/ 1706181 h 2723"/>
                <a:gd name="T98" fmla="*/ 702926 w 2779"/>
                <a:gd name="T99" fmla="*/ 1765842 h 2723"/>
                <a:gd name="T100" fmla="*/ 1740794 w 2779"/>
                <a:gd name="T101" fmla="*/ 1765842 h 2723"/>
                <a:gd name="T102" fmla="*/ 1800397 w 2779"/>
                <a:gd name="T103" fmla="*/ 1706181 h 2723"/>
                <a:gd name="T104" fmla="*/ 1800397 w 2779"/>
                <a:gd name="T105" fmla="*/ 1354698 h 2723"/>
                <a:gd name="T106" fmla="*/ 1740794 w 2779"/>
                <a:gd name="T107" fmla="*/ 1294389 h 272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779" h="2723">
                  <a:moveTo>
                    <a:pt x="646" y="0"/>
                  </a:moveTo>
                  <a:cubicBezTo>
                    <a:pt x="93" y="0"/>
                    <a:pt x="93" y="0"/>
                    <a:pt x="93" y="0"/>
                  </a:cubicBezTo>
                  <a:cubicBezTo>
                    <a:pt x="42" y="0"/>
                    <a:pt x="0" y="41"/>
                    <a:pt x="0" y="92"/>
                  </a:cubicBezTo>
                  <a:cubicBezTo>
                    <a:pt x="0" y="635"/>
                    <a:pt x="0" y="635"/>
                    <a:pt x="0" y="635"/>
                  </a:cubicBezTo>
                  <a:cubicBezTo>
                    <a:pt x="0" y="686"/>
                    <a:pt x="42" y="727"/>
                    <a:pt x="93" y="727"/>
                  </a:cubicBezTo>
                  <a:cubicBezTo>
                    <a:pt x="646" y="727"/>
                    <a:pt x="646" y="727"/>
                    <a:pt x="646" y="727"/>
                  </a:cubicBezTo>
                  <a:cubicBezTo>
                    <a:pt x="697" y="727"/>
                    <a:pt x="738" y="686"/>
                    <a:pt x="738" y="635"/>
                  </a:cubicBezTo>
                  <a:cubicBezTo>
                    <a:pt x="738" y="92"/>
                    <a:pt x="738" y="92"/>
                    <a:pt x="738" y="92"/>
                  </a:cubicBezTo>
                  <a:cubicBezTo>
                    <a:pt x="738" y="41"/>
                    <a:pt x="697" y="0"/>
                    <a:pt x="646" y="0"/>
                  </a:cubicBezTo>
                  <a:close/>
                  <a:moveTo>
                    <a:pt x="646" y="1004"/>
                  </a:moveTo>
                  <a:cubicBezTo>
                    <a:pt x="93" y="1004"/>
                    <a:pt x="93" y="1004"/>
                    <a:pt x="93" y="1004"/>
                  </a:cubicBezTo>
                  <a:cubicBezTo>
                    <a:pt x="42" y="1004"/>
                    <a:pt x="0" y="1045"/>
                    <a:pt x="0" y="1096"/>
                  </a:cubicBezTo>
                  <a:cubicBezTo>
                    <a:pt x="0" y="1627"/>
                    <a:pt x="0" y="1627"/>
                    <a:pt x="0" y="1627"/>
                  </a:cubicBezTo>
                  <a:cubicBezTo>
                    <a:pt x="0" y="1678"/>
                    <a:pt x="42" y="1719"/>
                    <a:pt x="93" y="1719"/>
                  </a:cubicBezTo>
                  <a:cubicBezTo>
                    <a:pt x="646" y="1719"/>
                    <a:pt x="646" y="1719"/>
                    <a:pt x="646" y="1719"/>
                  </a:cubicBezTo>
                  <a:cubicBezTo>
                    <a:pt x="697" y="1719"/>
                    <a:pt x="738" y="1678"/>
                    <a:pt x="738" y="1627"/>
                  </a:cubicBezTo>
                  <a:cubicBezTo>
                    <a:pt x="738" y="1096"/>
                    <a:pt x="738" y="1096"/>
                    <a:pt x="738" y="1096"/>
                  </a:cubicBezTo>
                  <a:cubicBezTo>
                    <a:pt x="738" y="1045"/>
                    <a:pt x="697" y="1004"/>
                    <a:pt x="646" y="1004"/>
                  </a:cubicBezTo>
                  <a:close/>
                  <a:moveTo>
                    <a:pt x="646" y="1996"/>
                  </a:moveTo>
                  <a:cubicBezTo>
                    <a:pt x="93" y="1996"/>
                    <a:pt x="93" y="1996"/>
                    <a:pt x="93" y="1996"/>
                  </a:cubicBezTo>
                  <a:cubicBezTo>
                    <a:pt x="42" y="1996"/>
                    <a:pt x="0" y="2037"/>
                    <a:pt x="0" y="2089"/>
                  </a:cubicBezTo>
                  <a:cubicBezTo>
                    <a:pt x="0" y="2631"/>
                    <a:pt x="0" y="2631"/>
                    <a:pt x="0" y="2631"/>
                  </a:cubicBezTo>
                  <a:cubicBezTo>
                    <a:pt x="0" y="2682"/>
                    <a:pt x="42" y="2723"/>
                    <a:pt x="93" y="2723"/>
                  </a:cubicBezTo>
                  <a:cubicBezTo>
                    <a:pt x="646" y="2723"/>
                    <a:pt x="646" y="2723"/>
                    <a:pt x="646" y="2723"/>
                  </a:cubicBezTo>
                  <a:cubicBezTo>
                    <a:pt x="697" y="2723"/>
                    <a:pt x="738" y="2682"/>
                    <a:pt x="738" y="2631"/>
                  </a:cubicBezTo>
                  <a:cubicBezTo>
                    <a:pt x="738" y="2089"/>
                    <a:pt x="738" y="2089"/>
                    <a:pt x="738" y="2089"/>
                  </a:cubicBezTo>
                  <a:cubicBezTo>
                    <a:pt x="738" y="2037"/>
                    <a:pt x="697" y="1996"/>
                    <a:pt x="646" y="1996"/>
                  </a:cubicBezTo>
                  <a:close/>
                  <a:moveTo>
                    <a:pt x="2687" y="0"/>
                  </a:moveTo>
                  <a:cubicBezTo>
                    <a:pt x="1085" y="0"/>
                    <a:pt x="1085" y="0"/>
                    <a:pt x="1085" y="0"/>
                  </a:cubicBezTo>
                  <a:cubicBezTo>
                    <a:pt x="1034" y="0"/>
                    <a:pt x="993" y="41"/>
                    <a:pt x="993" y="92"/>
                  </a:cubicBezTo>
                  <a:cubicBezTo>
                    <a:pt x="993" y="635"/>
                    <a:pt x="993" y="635"/>
                    <a:pt x="993" y="635"/>
                  </a:cubicBezTo>
                  <a:cubicBezTo>
                    <a:pt x="993" y="686"/>
                    <a:pt x="1034" y="727"/>
                    <a:pt x="1085" y="727"/>
                  </a:cubicBezTo>
                  <a:cubicBezTo>
                    <a:pt x="2687" y="727"/>
                    <a:pt x="2687" y="727"/>
                    <a:pt x="2687" y="727"/>
                  </a:cubicBezTo>
                  <a:cubicBezTo>
                    <a:pt x="2738" y="727"/>
                    <a:pt x="2779" y="686"/>
                    <a:pt x="2779" y="635"/>
                  </a:cubicBezTo>
                  <a:cubicBezTo>
                    <a:pt x="2779" y="92"/>
                    <a:pt x="2779" y="92"/>
                    <a:pt x="2779" y="92"/>
                  </a:cubicBezTo>
                  <a:cubicBezTo>
                    <a:pt x="2779" y="41"/>
                    <a:pt x="2738" y="0"/>
                    <a:pt x="2687" y="0"/>
                  </a:cubicBezTo>
                  <a:close/>
                  <a:moveTo>
                    <a:pt x="2687" y="1004"/>
                  </a:moveTo>
                  <a:cubicBezTo>
                    <a:pt x="1085" y="1004"/>
                    <a:pt x="1085" y="1004"/>
                    <a:pt x="1085" y="1004"/>
                  </a:cubicBezTo>
                  <a:cubicBezTo>
                    <a:pt x="1034" y="1004"/>
                    <a:pt x="993" y="1045"/>
                    <a:pt x="993" y="1096"/>
                  </a:cubicBezTo>
                  <a:cubicBezTo>
                    <a:pt x="993" y="1627"/>
                    <a:pt x="993" y="1627"/>
                    <a:pt x="993" y="1627"/>
                  </a:cubicBezTo>
                  <a:cubicBezTo>
                    <a:pt x="993" y="1678"/>
                    <a:pt x="1034" y="1719"/>
                    <a:pt x="1085" y="1719"/>
                  </a:cubicBezTo>
                  <a:cubicBezTo>
                    <a:pt x="2687" y="1719"/>
                    <a:pt x="2687" y="1719"/>
                    <a:pt x="2687" y="1719"/>
                  </a:cubicBezTo>
                  <a:cubicBezTo>
                    <a:pt x="2738" y="1719"/>
                    <a:pt x="2779" y="1678"/>
                    <a:pt x="2779" y="1627"/>
                  </a:cubicBezTo>
                  <a:cubicBezTo>
                    <a:pt x="2779" y="1096"/>
                    <a:pt x="2779" y="1096"/>
                    <a:pt x="2779" y="1096"/>
                  </a:cubicBezTo>
                  <a:cubicBezTo>
                    <a:pt x="2779" y="1045"/>
                    <a:pt x="2738" y="1004"/>
                    <a:pt x="2687" y="1004"/>
                  </a:cubicBezTo>
                  <a:close/>
                  <a:moveTo>
                    <a:pt x="2687" y="1996"/>
                  </a:moveTo>
                  <a:cubicBezTo>
                    <a:pt x="1085" y="1996"/>
                    <a:pt x="1085" y="1996"/>
                    <a:pt x="1085" y="1996"/>
                  </a:cubicBezTo>
                  <a:cubicBezTo>
                    <a:pt x="1034" y="1996"/>
                    <a:pt x="993" y="2037"/>
                    <a:pt x="993" y="2089"/>
                  </a:cubicBezTo>
                  <a:cubicBezTo>
                    <a:pt x="993" y="2631"/>
                    <a:pt x="993" y="2631"/>
                    <a:pt x="993" y="2631"/>
                  </a:cubicBezTo>
                  <a:cubicBezTo>
                    <a:pt x="993" y="2682"/>
                    <a:pt x="1034" y="2723"/>
                    <a:pt x="1085" y="2723"/>
                  </a:cubicBezTo>
                  <a:cubicBezTo>
                    <a:pt x="2687" y="2723"/>
                    <a:pt x="2687" y="2723"/>
                    <a:pt x="2687" y="2723"/>
                  </a:cubicBezTo>
                  <a:cubicBezTo>
                    <a:pt x="2738" y="2723"/>
                    <a:pt x="2779" y="2682"/>
                    <a:pt x="2779" y="2631"/>
                  </a:cubicBezTo>
                  <a:cubicBezTo>
                    <a:pt x="2779" y="2089"/>
                    <a:pt x="2779" y="2089"/>
                    <a:pt x="2779" y="2089"/>
                  </a:cubicBezTo>
                  <a:cubicBezTo>
                    <a:pt x="2779" y="2037"/>
                    <a:pt x="2738" y="1996"/>
                    <a:pt x="2687" y="1996"/>
                  </a:cubicBez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spTree>
    <p:extLst>
      <p:ext uri="{BB962C8B-B14F-4D97-AF65-F5344CB8AC3E}">
        <p14:creationId xmlns:p14="http://schemas.microsoft.com/office/powerpoint/2010/main" val="13163257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3" presetClass="entr" presetSubtype="16" fill="hold" nodeType="withEffect">
                                  <p:stCondLst>
                                    <p:cond delay="50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childTnLst>
                                </p:cTn>
                              </p:par>
                              <p:par>
                                <p:cTn id="12" presetID="22" presetClass="entr" presetSubtype="8" fill="hold" grpId="0" nodeType="withEffect">
                                  <p:stCondLst>
                                    <p:cond delay="100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336639" y="140513"/>
            <a:ext cx="4082080"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在程序中存储各个</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TABLE</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的核心结构：</a:t>
            </a:r>
          </a:p>
        </p:txBody>
      </p:sp>
      <p:sp>
        <p:nvSpPr>
          <p:cNvPr id="14" name="PA_文本框 4"/>
          <p:cNvSpPr txBox="1"/>
          <p:nvPr>
            <p:custDataLst>
              <p:tags r:id="rId2"/>
            </p:custDataLst>
          </p:nvPr>
        </p:nvSpPr>
        <p:spPr>
          <a:xfrm>
            <a:off x="1150496" y="724792"/>
            <a:ext cx="5339923" cy="1631216"/>
          </a:xfrm>
          <a:prstGeom prst="rect">
            <a:avLst/>
          </a:prstGeom>
          <a:noFill/>
        </p:spPr>
        <p:txBody>
          <a:bodyPr wrap="none" rtlCol="0">
            <a:spAutoFit/>
          </a:bodyPr>
          <a:lstStyle/>
          <a:p>
            <a:r>
              <a:rPr lang="en-US" altLang="zh-CN" sz="2000" b="1" dirty="0">
                <a:solidFill>
                  <a:schemeClr val="tx1">
                    <a:lumMod val="75000"/>
                    <a:lumOff val="25000"/>
                  </a:schemeClr>
                </a:solidFill>
                <a:latin typeface="Consolas" panose="020B0609020204030204" pitchFamily="49" charset="0"/>
                <a:ea typeface="幼圆" panose="02010509060101010101" pitchFamily="49" charset="-122"/>
                <a:cs typeface="+mn-ea"/>
                <a:sym typeface="+mn-lt"/>
              </a:rPr>
              <a:t>struct </a:t>
            </a:r>
            <a:r>
              <a:rPr lang="en-US" altLang="zh-CN" sz="2000" b="1" dirty="0">
                <a:solidFill>
                  <a:srgbClr val="FF0000"/>
                </a:solidFill>
                <a:latin typeface="Consolas" panose="020B0609020204030204" pitchFamily="49" charset="0"/>
                <a:ea typeface="幼圆" panose="02010509060101010101" pitchFamily="49" charset="-122"/>
                <a:cs typeface="+mn-ea"/>
                <a:sym typeface="+mn-lt"/>
              </a:rPr>
              <a:t>table_column</a:t>
            </a:r>
          </a:p>
          <a:p>
            <a:r>
              <a:rPr lang="en-US" altLang="zh-CN" sz="2000" b="1" dirty="0">
                <a:solidFill>
                  <a:schemeClr val="tx1">
                    <a:lumMod val="75000"/>
                    <a:lumOff val="25000"/>
                  </a:schemeClr>
                </a:solidFill>
                <a:latin typeface="Consolas" panose="020B0609020204030204" pitchFamily="49" charset="0"/>
                <a:ea typeface="幼圆" panose="02010509060101010101" pitchFamily="49" charset="-122"/>
                <a:cs typeface="+mn-ea"/>
                <a:sym typeface="+mn-lt"/>
              </a:rPr>
              <a:t>{</a:t>
            </a:r>
          </a:p>
          <a:p>
            <a:r>
              <a:rPr lang="en-US" altLang="zh-CN" sz="2000" b="1" dirty="0">
                <a:solidFill>
                  <a:schemeClr val="tx1">
                    <a:lumMod val="75000"/>
                    <a:lumOff val="25000"/>
                  </a:schemeClr>
                </a:solidFill>
                <a:latin typeface="Consolas" panose="020B0609020204030204" pitchFamily="49" charset="0"/>
                <a:ea typeface="幼圆" panose="02010509060101010101" pitchFamily="49" charset="-122"/>
                <a:cs typeface="+mn-ea"/>
                <a:sym typeface="+mn-lt"/>
              </a:rPr>
              <a:t>	vector&lt;string&gt; col;</a:t>
            </a:r>
          </a:p>
          <a:p>
            <a:r>
              <a:rPr lang="en-US" altLang="zh-CN" sz="2000" b="1" dirty="0">
                <a:solidFill>
                  <a:schemeClr val="tx1">
                    <a:lumMod val="75000"/>
                    <a:lumOff val="25000"/>
                  </a:schemeClr>
                </a:solidFill>
                <a:latin typeface="Consolas" panose="020B0609020204030204" pitchFamily="49" charset="0"/>
                <a:ea typeface="幼圆" panose="02010509060101010101" pitchFamily="49" charset="-122"/>
                <a:cs typeface="+mn-ea"/>
                <a:sym typeface="+mn-lt"/>
              </a:rPr>
              <a:t>	vector&lt;string&gt;::iterator </a:t>
            </a:r>
            <a:r>
              <a:rPr lang="en-US" altLang="zh-CN" sz="2000" b="1" dirty="0" err="1">
                <a:solidFill>
                  <a:schemeClr val="tx1">
                    <a:lumMod val="75000"/>
                    <a:lumOff val="25000"/>
                  </a:schemeClr>
                </a:solidFill>
                <a:latin typeface="Consolas" panose="020B0609020204030204" pitchFamily="49" charset="0"/>
                <a:ea typeface="幼圆" panose="02010509060101010101" pitchFamily="49" charset="-122"/>
                <a:cs typeface="+mn-ea"/>
                <a:sym typeface="+mn-lt"/>
              </a:rPr>
              <a:t>colu</a:t>
            </a:r>
            <a:r>
              <a:rPr lang="en-US" altLang="zh-CN" sz="2000" b="1" dirty="0">
                <a:solidFill>
                  <a:schemeClr val="tx1">
                    <a:lumMod val="75000"/>
                    <a:lumOff val="25000"/>
                  </a:schemeClr>
                </a:solidFill>
                <a:latin typeface="Consolas" panose="020B0609020204030204" pitchFamily="49" charset="0"/>
                <a:ea typeface="幼圆" panose="02010509060101010101" pitchFamily="49" charset="-122"/>
                <a:cs typeface="+mn-ea"/>
                <a:sym typeface="+mn-lt"/>
              </a:rPr>
              <a:t>;</a:t>
            </a:r>
          </a:p>
          <a:p>
            <a:r>
              <a:rPr lang="en-US" altLang="zh-CN" sz="2000" b="1" dirty="0">
                <a:solidFill>
                  <a:schemeClr val="tx1">
                    <a:lumMod val="75000"/>
                    <a:lumOff val="25000"/>
                  </a:schemeClr>
                </a:solidFill>
                <a:latin typeface="Consolas" panose="020B0609020204030204" pitchFamily="49" charset="0"/>
                <a:ea typeface="幼圆" panose="02010509060101010101" pitchFamily="49" charset="-122"/>
                <a:cs typeface="+mn-ea"/>
                <a:sym typeface="+mn-lt"/>
              </a:rPr>
              <a:t>}</a:t>
            </a:r>
            <a:endParaRPr lang="zh-CN" altLang="en-US" sz="2000" b="1" dirty="0">
              <a:solidFill>
                <a:schemeClr val="tx1">
                  <a:lumMod val="75000"/>
                  <a:lumOff val="25000"/>
                </a:schemeClr>
              </a:solidFill>
              <a:latin typeface="Consolas" panose="020B0609020204030204" pitchFamily="49" charset="0"/>
              <a:ea typeface="幼圆" panose="02010509060101010101" pitchFamily="49" charset="-122"/>
              <a:cs typeface="+mn-ea"/>
              <a:sym typeface="+mn-lt"/>
            </a:endParaRPr>
          </a:p>
        </p:txBody>
      </p:sp>
      <p:sp>
        <p:nvSpPr>
          <p:cNvPr id="17" name="PA_文本框 4"/>
          <p:cNvSpPr txBox="1"/>
          <p:nvPr>
            <p:custDataLst>
              <p:tags r:id="rId3"/>
            </p:custDataLst>
          </p:nvPr>
        </p:nvSpPr>
        <p:spPr>
          <a:xfrm>
            <a:off x="5868144" y="742483"/>
            <a:ext cx="3080940" cy="646331"/>
          </a:xfrm>
          <a:prstGeom prst="rect">
            <a:avLst/>
          </a:prstGeom>
          <a:noFill/>
        </p:spPr>
        <p:txBody>
          <a:bodyPr wrap="square" rtlCol="0">
            <a:spAutoFit/>
          </a:bodyPr>
          <a:lstStyle/>
          <a:p>
            <a:r>
              <a:rPr lang="en-US" altLang="zh-CN" dirty="0">
                <a:solidFill>
                  <a:srgbClr val="FF0000"/>
                </a:solidFill>
                <a:latin typeface="微软雅黑" panose="020B0503020204020204" pitchFamily="34" charset="-122"/>
                <a:ea typeface="微软雅黑" panose="020B0503020204020204" pitchFamily="34" charset="-122"/>
                <a:cs typeface="+mn-ea"/>
                <a:sym typeface="+mn-lt"/>
              </a:rPr>
              <a:t>col</a:t>
            </a:r>
            <a:r>
              <a:rPr lang="zh-CN" altLang="en-US" dirty="0">
                <a:solidFill>
                  <a:srgbClr val="FF0000"/>
                </a:solidFill>
                <a:latin typeface="微软雅黑" panose="020B0503020204020204" pitchFamily="34" charset="-122"/>
                <a:ea typeface="微软雅黑" panose="020B0503020204020204" pitchFamily="34" charset="-122"/>
                <a:cs typeface="+mn-ea"/>
                <a:sym typeface="+mn-lt"/>
              </a:rPr>
              <a:t>储存一个</a:t>
            </a:r>
            <a:r>
              <a:rPr lang="en-US" altLang="zh-CN" dirty="0">
                <a:solidFill>
                  <a:srgbClr val="FF0000"/>
                </a:solidFill>
                <a:latin typeface="微软雅黑" panose="020B0503020204020204" pitchFamily="34" charset="-122"/>
                <a:ea typeface="微软雅黑" panose="020B0503020204020204" pitchFamily="34" charset="-122"/>
                <a:cs typeface="+mn-ea"/>
                <a:sym typeface="+mn-lt"/>
              </a:rPr>
              <a:t>table</a:t>
            </a:r>
            <a:r>
              <a:rPr lang="zh-CN" altLang="en-US" dirty="0">
                <a:solidFill>
                  <a:srgbClr val="FF0000"/>
                </a:solidFill>
                <a:latin typeface="微软雅黑" panose="020B0503020204020204" pitchFamily="34" charset="-122"/>
                <a:ea typeface="微软雅黑" panose="020B0503020204020204" pitchFamily="34" charset="-122"/>
                <a:cs typeface="+mn-ea"/>
                <a:sym typeface="+mn-lt"/>
              </a:rPr>
              <a:t>中的一行里各列的数据</a:t>
            </a:r>
          </a:p>
        </p:txBody>
      </p:sp>
      <p:sp>
        <p:nvSpPr>
          <p:cNvPr id="18" name="TextBox 17"/>
          <p:cNvSpPr txBox="1"/>
          <p:nvPr/>
        </p:nvSpPr>
        <p:spPr>
          <a:xfrm>
            <a:off x="4652890" y="1201846"/>
            <a:ext cx="72008" cy="369332"/>
          </a:xfrm>
          <a:prstGeom prst="rect">
            <a:avLst/>
          </a:prstGeom>
          <a:noFill/>
        </p:spPr>
        <p:txBody>
          <a:bodyPr wrap="square" rtlCol="0">
            <a:spAutoFit/>
          </a:bodyPr>
          <a:lstStyle/>
          <a:p>
            <a:endParaRPr lang="zh-CN" altLang="en-US" dirty="0"/>
          </a:p>
        </p:txBody>
      </p:sp>
      <p:sp>
        <p:nvSpPr>
          <p:cNvPr id="20" name="椭圆 19"/>
          <p:cNvSpPr/>
          <p:nvPr/>
        </p:nvSpPr>
        <p:spPr>
          <a:xfrm>
            <a:off x="803782" y="814197"/>
            <a:ext cx="283110" cy="265750"/>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PA_文本框 4">
            <a:extLst>
              <a:ext uri="{FF2B5EF4-FFF2-40B4-BE49-F238E27FC236}">
                <a16:creationId xmlns:a16="http://schemas.microsoft.com/office/drawing/2014/main" id="{ECBDA5C7-8BFA-47D3-9DB0-76FBED7D90FF}"/>
              </a:ext>
            </a:extLst>
          </p:cNvPr>
          <p:cNvSpPr txBox="1"/>
          <p:nvPr>
            <p:custDataLst>
              <p:tags r:id="rId4"/>
            </p:custDataLst>
          </p:nvPr>
        </p:nvSpPr>
        <p:spPr>
          <a:xfrm>
            <a:off x="1181328" y="2643758"/>
            <a:ext cx="3711272" cy="400110"/>
          </a:xfrm>
          <a:prstGeom prst="rect">
            <a:avLst/>
          </a:prstGeom>
          <a:noFill/>
        </p:spPr>
        <p:txBody>
          <a:bodyPr wrap="none" rtlCol="0">
            <a:spAutoFit/>
          </a:bodyPr>
          <a:lstStyle/>
          <a:p>
            <a:r>
              <a:rPr lang="en-US" altLang="zh-CN" sz="2000" b="1" dirty="0">
                <a:solidFill>
                  <a:schemeClr val="tx1">
                    <a:lumMod val="75000"/>
                    <a:lumOff val="25000"/>
                  </a:schemeClr>
                </a:solidFill>
                <a:latin typeface="Consolas" panose="020B0609020204030204" pitchFamily="49" charset="0"/>
                <a:ea typeface="幼圆" panose="02010509060101010101" pitchFamily="49" charset="-122"/>
                <a:cs typeface="+mn-ea"/>
                <a:sym typeface="+mn-lt"/>
              </a:rPr>
              <a:t>vector&lt;</a:t>
            </a:r>
            <a:r>
              <a:rPr lang="en-US" altLang="zh-CN" sz="2000" b="1" dirty="0">
                <a:solidFill>
                  <a:srgbClr val="FF0000"/>
                </a:solidFill>
                <a:latin typeface="Consolas" panose="020B0609020204030204" pitchFamily="49" charset="0"/>
                <a:ea typeface="幼圆" panose="02010509060101010101" pitchFamily="49" charset="-122"/>
                <a:cs typeface="+mn-ea"/>
                <a:sym typeface="+mn-lt"/>
              </a:rPr>
              <a:t>table_column</a:t>
            </a:r>
            <a:r>
              <a:rPr lang="en-US" altLang="zh-CN" sz="2000" b="1" dirty="0">
                <a:solidFill>
                  <a:schemeClr val="tx1">
                    <a:lumMod val="75000"/>
                    <a:lumOff val="25000"/>
                  </a:schemeClr>
                </a:solidFill>
                <a:latin typeface="Consolas" panose="020B0609020204030204" pitchFamily="49" charset="0"/>
                <a:ea typeface="幼圆" panose="02010509060101010101" pitchFamily="49" charset="-122"/>
                <a:cs typeface="+mn-ea"/>
                <a:sym typeface="+mn-lt"/>
              </a:rPr>
              <a:t>&gt; row;</a:t>
            </a:r>
            <a:endParaRPr lang="zh-CN" altLang="en-US" sz="2000" b="1" dirty="0">
              <a:solidFill>
                <a:schemeClr val="tx1">
                  <a:lumMod val="75000"/>
                  <a:lumOff val="25000"/>
                </a:schemeClr>
              </a:solidFill>
              <a:latin typeface="Consolas" panose="020B0609020204030204" pitchFamily="49" charset="0"/>
              <a:ea typeface="幼圆" panose="02010509060101010101" pitchFamily="49" charset="-122"/>
              <a:cs typeface="+mn-ea"/>
              <a:sym typeface="+mn-lt"/>
            </a:endParaRPr>
          </a:p>
        </p:txBody>
      </p:sp>
      <p:sp>
        <p:nvSpPr>
          <p:cNvPr id="32" name="椭圆 31">
            <a:extLst>
              <a:ext uri="{FF2B5EF4-FFF2-40B4-BE49-F238E27FC236}">
                <a16:creationId xmlns:a16="http://schemas.microsoft.com/office/drawing/2014/main" id="{18E0E714-3CD4-437B-8822-2B1D2D638767}"/>
              </a:ext>
            </a:extLst>
          </p:cNvPr>
          <p:cNvSpPr/>
          <p:nvPr/>
        </p:nvSpPr>
        <p:spPr>
          <a:xfrm>
            <a:off x="803782" y="2710938"/>
            <a:ext cx="283110" cy="265750"/>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PA_文本框 4">
            <a:extLst>
              <a:ext uri="{FF2B5EF4-FFF2-40B4-BE49-F238E27FC236}">
                <a16:creationId xmlns:a16="http://schemas.microsoft.com/office/drawing/2014/main" id="{60FF1AED-8F17-43FE-B233-4D60D39E65BC}"/>
              </a:ext>
            </a:extLst>
          </p:cNvPr>
          <p:cNvSpPr txBox="1"/>
          <p:nvPr>
            <p:custDataLst>
              <p:tags r:id="rId5"/>
            </p:custDataLst>
          </p:nvPr>
        </p:nvSpPr>
        <p:spPr>
          <a:xfrm>
            <a:off x="5141768" y="2681289"/>
            <a:ext cx="2618536" cy="369332"/>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cs typeface="+mn-ea"/>
                <a:sym typeface="+mn-lt"/>
              </a:rPr>
              <a:t>储存一个</a:t>
            </a:r>
            <a:r>
              <a:rPr lang="en-US" altLang="zh-CN" dirty="0">
                <a:solidFill>
                  <a:srgbClr val="FF0000"/>
                </a:solidFill>
                <a:latin typeface="微软雅黑" panose="020B0503020204020204" pitchFamily="34" charset="-122"/>
                <a:ea typeface="微软雅黑" panose="020B0503020204020204" pitchFamily="34" charset="-122"/>
                <a:cs typeface="+mn-ea"/>
                <a:sym typeface="+mn-lt"/>
              </a:rPr>
              <a:t>table</a:t>
            </a:r>
            <a:r>
              <a:rPr lang="zh-CN" altLang="en-US" dirty="0">
                <a:solidFill>
                  <a:srgbClr val="FF0000"/>
                </a:solidFill>
                <a:latin typeface="微软雅黑" panose="020B0503020204020204" pitchFamily="34" charset="-122"/>
                <a:ea typeface="微软雅黑" panose="020B0503020204020204" pitchFamily="34" charset="-122"/>
                <a:cs typeface="+mn-ea"/>
                <a:sym typeface="+mn-lt"/>
              </a:rPr>
              <a:t>中的各行</a:t>
            </a:r>
          </a:p>
        </p:txBody>
      </p:sp>
      <p:sp>
        <p:nvSpPr>
          <p:cNvPr id="34" name="PA_文本框 4">
            <a:extLst>
              <a:ext uri="{FF2B5EF4-FFF2-40B4-BE49-F238E27FC236}">
                <a16:creationId xmlns:a16="http://schemas.microsoft.com/office/drawing/2014/main" id="{5B13BBA6-6508-4591-BBAB-22051A82FAE6}"/>
              </a:ext>
            </a:extLst>
          </p:cNvPr>
          <p:cNvSpPr txBox="1"/>
          <p:nvPr>
            <p:custDataLst>
              <p:tags r:id="rId6"/>
            </p:custDataLst>
          </p:nvPr>
        </p:nvSpPr>
        <p:spPr>
          <a:xfrm>
            <a:off x="2910031" y="3191236"/>
            <a:ext cx="3017376" cy="369332"/>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cs typeface="+mn-ea"/>
                <a:sym typeface="+mn-lt"/>
              </a:rPr>
              <a:t>以上的结构均为全局变量！</a:t>
            </a:r>
          </a:p>
        </p:txBody>
      </p:sp>
      <p:sp>
        <p:nvSpPr>
          <p:cNvPr id="11" name="PA_文本框 4">
            <a:extLst>
              <a:ext uri="{FF2B5EF4-FFF2-40B4-BE49-F238E27FC236}">
                <a16:creationId xmlns:a16="http://schemas.microsoft.com/office/drawing/2014/main" id="{9AAC5D4A-6F18-4C56-A569-A67458BE841E}"/>
              </a:ext>
            </a:extLst>
          </p:cNvPr>
          <p:cNvSpPr txBox="1"/>
          <p:nvPr>
            <p:custDataLst>
              <p:tags r:id="rId7"/>
            </p:custDataLst>
          </p:nvPr>
        </p:nvSpPr>
        <p:spPr>
          <a:xfrm>
            <a:off x="1331640" y="3691400"/>
            <a:ext cx="5976664" cy="646331"/>
          </a:xfrm>
          <a:prstGeom prst="rect">
            <a:avLst/>
          </a:prstGeom>
          <a:noFill/>
        </p:spPr>
        <p:txBody>
          <a:bodyPr wrap="square" rtlCol="0">
            <a:spAutoFit/>
          </a:bodyPr>
          <a:lstStyle/>
          <a:p>
            <a:pPr algn="ctr"/>
            <a:r>
              <a:rPr lang="zh-CN" altLang="en-US" dirty="0">
                <a:solidFill>
                  <a:srgbClr val="00B050"/>
                </a:solidFill>
                <a:latin typeface="微软雅黑" panose="020B0503020204020204" pitchFamily="34" charset="-122"/>
                <a:ea typeface="微软雅黑" panose="020B0503020204020204" pitchFamily="34" charset="-122"/>
                <a:cs typeface="+mn-ea"/>
                <a:sym typeface="+mn-lt"/>
              </a:rPr>
              <a:t>各个功能函数通过修改以上的结构来更改程序运行时刻的</a:t>
            </a:r>
            <a:r>
              <a:rPr lang="en-US" altLang="zh-CN" dirty="0">
                <a:solidFill>
                  <a:srgbClr val="00B050"/>
                </a:solidFill>
                <a:latin typeface="微软雅黑" panose="020B0503020204020204" pitchFamily="34" charset="-122"/>
                <a:ea typeface="微软雅黑" panose="020B0503020204020204" pitchFamily="34" charset="-122"/>
                <a:cs typeface="+mn-ea"/>
                <a:sym typeface="+mn-lt"/>
              </a:rPr>
              <a:t>TABLE</a:t>
            </a:r>
            <a:r>
              <a:rPr lang="zh-CN" altLang="en-US" dirty="0">
                <a:solidFill>
                  <a:srgbClr val="00B050"/>
                </a:solidFill>
                <a:latin typeface="微软雅黑" panose="020B0503020204020204" pitchFamily="34" charset="-122"/>
                <a:ea typeface="微软雅黑" panose="020B0503020204020204" pitchFamily="34" charset="-122"/>
                <a:cs typeface="+mn-ea"/>
                <a:sym typeface="+mn-lt"/>
              </a:rPr>
              <a:t>，并将相应的更改保存到文件中！</a:t>
            </a:r>
          </a:p>
        </p:txBody>
      </p:sp>
      <p:sp>
        <p:nvSpPr>
          <p:cNvPr id="12" name="PA_文本框 4">
            <a:extLst>
              <a:ext uri="{FF2B5EF4-FFF2-40B4-BE49-F238E27FC236}">
                <a16:creationId xmlns:a16="http://schemas.microsoft.com/office/drawing/2014/main" id="{249717AB-A242-4A8B-B6AB-376C9C1DA6A5}"/>
              </a:ext>
            </a:extLst>
          </p:cNvPr>
          <p:cNvSpPr txBox="1"/>
          <p:nvPr>
            <p:custDataLst>
              <p:tags r:id="rId8"/>
            </p:custDataLst>
          </p:nvPr>
        </p:nvSpPr>
        <p:spPr>
          <a:xfrm>
            <a:off x="1430387" y="4395796"/>
            <a:ext cx="5976664" cy="646331"/>
          </a:xfrm>
          <a:prstGeom prst="rect">
            <a:avLst/>
          </a:prstGeom>
          <a:noFill/>
        </p:spPr>
        <p:txBody>
          <a:bodyPr wrap="square" rtlCol="0">
            <a:spAutoFit/>
          </a:bodyPr>
          <a:lstStyle/>
          <a:p>
            <a:pPr algn="ctr"/>
            <a:r>
              <a:rPr lang="zh-CN" altLang="en-US" dirty="0">
                <a:solidFill>
                  <a:srgbClr val="FF0000"/>
                </a:solidFill>
                <a:latin typeface="微软雅黑" panose="020B0503020204020204" pitchFamily="34" charset="-122"/>
                <a:ea typeface="微软雅黑" panose="020B0503020204020204" pitchFamily="34" charset="-122"/>
                <a:cs typeface="+mn-ea"/>
                <a:sym typeface="+mn-lt"/>
              </a:rPr>
              <a:t>用户需要创建新的</a:t>
            </a:r>
            <a:r>
              <a:rPr lang="en-US" altLang="zh-CN" dirty="0">
                <a:solidFill>
                  <a:srgbClr val="FF0000"/>
                </a:solidFill>
                <a:latin typeface="微软雅黑" panose="020B0503020204020204" pitchFamily="34" charset="-122"/>
                <a:ea typeface="微软雅黑" panose="020B0503020204020204" pitchFamily="34" charset="-122"/>
                <a:cs typeface="+mn-ea"/>
                <a:sym typeface="+mn-lt"/>
              </a:rPr>
              <a:t>table</a:t>
            </a:r>
            <a:r>
              <a:rPr lang="zh-CN" altLang="en-US" dirty="0">
                <a:solidFill>
                  <a:srgbClr val="FF0000"/>
                </a:solidFill>
                <a:latin typeface="微软雅黑" panose="020B0503020204020204" pitchFamily="34" charset="-122"/>
                <a:ea typeface="微软雅黑" panose="020B0503020204020204" pitchFamily="34" charset="-122"/>
                <a:cs typeface="+mn-ea"/>
                <a:sym typeface="+mn-lt"/>
              </a:rPr>
              <a:t>或退出当前</a:t>
            </a:r>
            <a:r>
              <a:rPr lang="en-US" altLang="zh-CN" dirty="0">
                <a:solidFill>
                  <a:srgbClr val="FF0000"/>
                </a:solidFill>
                <a:latin typeface="微软雅黑" panose="020B0503020204020204" pitchFamily="34" charset="-122"/>
                <a:ea typeface="微软雅黑" panose="020B0503020204020204" pitchFamily="34" charset="-122"/>
                <a:cs typeface="+mn-ea"/>
                <a:sym typeface="+mn-lt"/>
              </a:rPr>
              <a:t>table</a:t>
            </a:r>
            <a:r>
              <a:rPr lang="zh-CN" altLang="en-US" dirty="0">
                <a:solidFill>
                  <a:srgbClr val="FF0000"/>
                </a:solidFill>
                <a:latin typeface="微软雅黑" panose="020B0503020204020204" pitchFamily="34" charset="-122"/>
                <a:ea typeface="微软雅黑" panose="020B0503020204020204" pitchFamily="34" charset="-122"/>
                <a:cs typeface="+mn-ea"/>
                <a:sym typeface="+mn-lt"/>
              </a:rPr>
              <a:t>而读入另一个</a:t>
            </a:r>
            <a:r>
              <a:rPr lang="en-US" altLang="zh-CN" dirty="0">
                <a:solidFill>
                  <a:srgbClr val="FF0000"/>
                </a:solidFill>
                <a:latin typeface="微软雅黑" panose="020B0503020204020204" pitchFamily="34" charset="-122"/>
                <a:ea typeface="微软雅黑" panose="020B0503020204020204" pitchFamily="34" charset="-122"/>
                <a:cs typeface="+mn-ea"/>
                <a:sym typeface="+mn-lt"/>
              </a:rPr>
              <a:t>table</a:t>
            </a:r>
            <a:r>
              <a:rPr lang="zh-CN" altLang="en-US" dirty="0">
                <a:solidFill>
                  <a:srgbClr val="FF0000"/>
                </a:solidFill>
                <a:latin typeface="微软雅黑" panose="020B0503020204020204" pitchFamily="34" charset="-122"/>
                <a:ea typeface="微软雅黑" panose="020B0503020204020204" pitchFamily="34" charset="-122"/>
                <a:cs typeface="+mn-ea"/>
                <a:sym typeface="+mn-lt"/>
              </a:rPr>
              <a:t>时，</a:t>
            </a:r>
            <a:r>
              <a:rPr lang="en-US" altLang="zh-CN" dirty="0">
                <a:solidFill>
                  <a:srgbClr val="FF0000"/>
                </a:solidFill>
                <a:latin typeface="微软雅黑" panose="020B0503020204020204" pitchFamily="34" charset="-122"/>
                <a:ea typeface="微软雅黑" panose="020B0503020204020204" pitchFamily="34" charset="-122"/>
                <a:cs typeface="+mn-ea"/>
                <a:sym typeface="+mn-lt"/>
              </a:rPr>
              <a:t>row</a:t>
            </a:r>
            <a:r>
              <a:rPr lang="zh-CN" altLang="en-US" dirty="0">
                <a:solidFill>
                  <a:srgbClr val="FF0000"/>
                </a:solidFill>
                <a:latin typeface="微软雅黑" panose="020B0503020204020204" pitchFamily="34" charset="-122"/>
                <a:ea typeface="微软雅黑" panose="020B0503020204020204" pitchFamily="34" charset="-122"/>
                <a:cs typeface="+mn-ea"/>
                <a:sym typeface="+mn-lt"/>
              </a:rPr>
              <a:t>会被“清空”并重新写入</a:t>
            </a:r>
          </a:p>
        </p:txBody>
      </p:sp>
    </p:spTree>
    <p:extLst>
      <p:ext uri="{BB962C8B-B14F-4D97-AF65-F5344CB8AC3E}">
        <p14:creationId xmlns:p14="http://schemas.microsoft.com/office/powerpoint/2010/main" val="40294835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9" presetClass="entr" presetSubtype="0" fill="hold" grpId="0" nodeType="withEffect">
                                  <p:stCondLst>
                                    <p:cond delay="200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par>
                                <p:cTn id="11" presetID="9" presetClass="entr" presetSubtype="0" fill="hold" grpId="0" nodeType="withEffect">
                                  <p:stCondLst>
                                    <p:cond delay="5000"/>
                                  </p:stCondLst>
                                  <p:childTnLst>
                                    <p:set>
                                      <p:cBhvr>
                                        <p:cTn id="12" dur="1" fill="hold">
                                          <p:stCondLst>
                                            <p:cond delay="0"/>
                                          </p:stCondLst>
                                        </p:cTn>
                                        <p:tgtEl>
                                          <p:spTgt spid="17"/>
                                        </p:tgtEl>
                                        <p:attrNameLst>
                                          <p:attrName>style.visibility</p:attrName>
                                        </p:attrNameLst>
                                      </p:cBhvr>
                                      <p:to>
                                        <p:strVal val="visible"/>
                                      </p:to>
                                    </p:set>
                                    <p:animEffect transition="in" filter="dissolve">
                                      <p:cBhvr>
                                        <p:cTn id="13" dur="500"/>
                                        <p:tgtEl>
                                          <p:spTgt spid="17"/>
                                        </p:tgtEl>
                                      </p:cBhvr>
                                    </p:animEffect>
                                  </p:childTnLst>
                                </p:cTn>
                              </p:par>
                              <p:par>
                                <p:cTn id="14" presetID="9" presetClass="entr" presetSubtype="0" fill="hold" grpId="0" nodeType="withEffect">
                                  <p:stCondLst>
                                    <p:cond delay="2000"/>
                                  </p:stCondLst>
                                  <p:childTnLst>
                                    <p:set>
                                      <p:cBhvr>
                                        <p:cTn id="15" dur="1" fill="hold">
                                          <p:stCondLst>
                                            <p:cond delay="0"/>
                                          </p:stCondLst>
                                        </p:cTn>
                                        <p:tgtEl>
                                          <p:spTgt spid="31"/>
                                        </p:tgtEl>
                                        <p:attrNameLst>
                                          <p:attrName>style.visibility</p:attrName>
                                        </p:attrNameLst>
                                      </p:cBhvr>
                                      <p:to>
                                        <p:strVal val="visible"/>
                                      </p:to>
                                    </p:set>
                                    <p:animEffect transition="in" filter="dissolve">
                                      <p:cBhvr>
                                        <p:cTn id="16" dur="500"/>
                                        <p:tgtEl>
                                          <p:spTgt spid="31"/>
                                        </p:tgtEl>
                                      </p:cBhvr>
                                    </p:animEffect>
                                  </p:childTnLst>
                                </p:cTn>
                              </p:par>
                              <p:par>
                                <p:cTn id="17" presetID="9" presetClass="entr" presetSubtype="0" fill="hold" grpId="0" nodeType="withEffect">
                                  <p:stCondLst>
                                    <p:cond delay="5000"/>
                                  </p:stCondLst>
                                  <p:childTnLst>
                                    <p:set>
                                      <p:cBhvr>
                                        <p:cTn id="18" dur="1" fill="hold">
                                          <p:stCondLst>
                                            <p:cond delay="0"/>
                                          </p:stCondLst>
                                        </p:cTn>
                                        <p:tgtEl>
                                          <p:spTgt spid="33"/>
                                        </p:tgtEl>
                                        <p:attrNameLst>
                                          <p:attrName>style.visibility</p:attrName>
                                        </p:attrNameLst>
                                      </p:cBhvr>
                                      <p:to>
                                        <p:strVal val="visible"/>
                                      </p:to>
                                    </p:set>
                                    <p:animEffect transition="in" filter="dissolve">
                                      <p:cBhvr>
                                        <p:cTn id="19" dur="500"/>
                                        <p:tgtEl>
                                          <p:spTgt spid="33"/>
                                        </p:tgtEl>
                                      </p:cBhvr>
                                    </p:animEffect>
                                  </p:childTnLst>
                                </p:cTn>
                              </p:par>
                              <p:par>
                                <p:cTn id="20" presetID="9" presetClass="entr" presetSubtype="0" fill="hold" grpId="0" nodeType="withEffect">
                                  <p:stCondLst>
                                    <p:cond delay="5000"/>
                                  </p:stCondLst>
                                  <p:childTnLst>
                                    <p:set>
                                      <p:cBhvr>
                                        <p:cTn id="21" dur="1" fill="hold">
                                          <p:stCondLst>
                                            <p:cond delay="0"/>
                                          </p:stCondLst>
                                        </p:cTn>
                                        <p:tgtEl>
                                          <p:spTgt spid="34"/>
                                        </p:tgtEl>
                                        <p:attrNameLst>
                                          <p:attrName>style.visibility</p:attrName>
                                        </p:attrNameLst>
                                      </p:cBhvr>
                                      <p:to>
                                        <p:strVal val="visible"/>
                                      </p:to>
                                    </p:set>
                                    <p:animEffect transition="in" filter="dissolve">
                                      <p:cBhvr>
                                        <p:cTn id="22" dur="500"/>
                                        <p:tgtEl>
                                          <p:spTgt spid="34"/>
                                        </p:tgtEl>
                                      </p:cBhvr>
                                    </p:animEffect>
                                  </p:childTnLst>
                                </p:cTn>
                              </p:par>
                              <p:par>
                                <p:cTn id="23" presetID="9" presetClass="entr" presetSubtype="0" fill="hold" grpId="0" nodeType="withEffect">
                                  <p:stCondLst>
                                    <p:cond delay="500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grpId="0" nodeType="withEffect">
                                  <p:stCondLst>
                                    <p:cond delay="500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17" grpId="0"/>
      <p:bldP spid="31" grpId="0"/>
      <p:bldP spid="33" grpId="0"/>
      <p:bldP spid="34" grpId="0"/>
      <p:bldP spid="11"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A_文本框 4"/>
          <p:cNvSpPr txBox="1"/>
          <p:nvPr>
            <p:custDataLst>
              <p:tags r:id="rId1"/>
            </p:custDataLst>
          </p:nvPr>
        </p:nvSpPr>
        <p:spPr>
          <a:xfrm>
            <a:off x="179512" y="0"/>
            <a:ext cx="2326978" cy="461665"/>
          </a:xfrm>
          <a:prstGeom prst="rect">
            <a:avLst/>
          </a:prstGeom>
          <a:noFill/>
        </p:spPr>
        <p:txBody>
          <a:bodyPr wrap="square"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核心函数的划分：</a:t>
            </a:r>
          </a:p>
        </p:txBody>
      </p:sp>
      <p:sp>
        <p:nvSpPr>
          <p:cNvPr id="18" name="PA_文本框 4"/>
          <p:cNvSpPr txBox="1"/>
          <p:nvPr>
            <p:custDataLst>
              <p:tags r:id="rId2"/>
            </p:custDataLst>
          </p:nvPr>
        </p:nvSpPr>
        <p:spPr>
          <a:xfrm>
            <a:off x="738925" y="470534"/>
            <a:ext cx="2326978" cy="307777"/>
          </a:xfrm>
          <a:prstGeom prst="rect">
            <a:avLst/>
          </a:prstGeom>
          <a:noFill/>
        </p:spPr>
        <p:txBody>
          <a:bodyPr wrap="square" rtlCol="0">
            <a:spAutoFit/>
          </a:bodyPr>
          <a:lstStyle/>
          <a:p>
            <a:r>
              <a:rPr lang="en-US" altLang="zh-CN" sz="1400" dirty="0">
                <a:solidFill>
                  <a:srgbClr val="FF0000"/>
                </a:solidFill>
                <a:latin typeface="Consolas" panose="020B0609020204030204" pitchFamily="49" charset="0"/>
                <a:ea typeface="幼圆" panose="02010509060101010101" pitchFamily="49" charset="-122"/>
                <a:cs typeface="+mn-ea"/>
                <a:sym typeface="+mn-lt"/>
              </a:rPr>
              <a:t>void </a:t>
            </a:r>
            <a:r>
              <a:rPr lang="en-US" altLang="zh-CN" sz="1400" dirty="0" err="1">
                <a:solidFill>
                  <a:srgbClr val="FF0000"/>
                </a:solidFill>
                <a:latin typeface="Consolas" panose="020B0609020204030204" pitchFamily="49" charset="0"/>
                <a:ea typeface="幼圆" panose="02010509060101010101" pitchFamily="49" charset="-122"/>
                <a:cs typeface="+mn-ea"/>
                <a:sym typeface="+mn-lt"/>
              </a:rPr>
              <a:t>func_detect</a:t>
            </a:r>
            <a:r>
              <a:rPr lang="en-US" altLang="zh-CN" sz="1400" dirty="0">
                <a:solidFill>
                  <a:srgbClr val="FF0000"/>
                </a:solidFill>
                <a:latin typeface="Consolas" panose="020B0609020204030204" pitchFamily="49" charset="0"/>
                <a:ea typeface="幼圆" panose="02010509060101010101" pitchFamily="49" charset="-122"/>
                <a:cs typeface="+mn-ea"/>
                <a:sym typeface="+mn-lt"/>
              </a:rPr>
              <a:t>()</a:t>
            </a:r>
            <a:endParaRPr lang="zh-CN" altLang="en-US" sz="1400" dirty="0">
              <a:solidFill>
                <a:srgbClr val="FF0000"/>
              </a:solidFill>
              <a:latin typeface="Consolas" panose="020B0609020204030204" pitchFamily="49" charset="0"/>
              <a:ea typeface="幼圆" panose="02010509060101010101" pitchFamily="49" charset="-122"/>
              <a:cs typeface="+mn-ea"/>
              <a:sym typeface="+mn-lt"/>
            </a:endParaRPr>
          </a:p>
        </p:txBody>
      </p:sp>
      <p:sp>
        <p:nvSpPr>
          <p:cNvPr id="21" name="PA_文本框 4">
            <a:extLst>
              <a:ext uri="{FF2B5EF4-FFF2-40B4-BE49-F238E27FC236}">
                <a16:creationId xmlns:a16="http://schemas.microsoft.com/office/drawing/2014/main" id="{08E165EF-3956-4396-BFE2-0FE9A8199919}"/>
              </a:ext>
            </a:extLst>
          </p:cNvPr>
          <p:cNvSpPr txBox="1"/>
          <p:nvPr>
            <p:custDataLst>
              <p:tags r:id="rId3"/>
            </p:custDataLst>
          </p:nvPr>
        </p:nvSpPr>
        <p:spPr>
          <a:xfrm>
            <a:off x="738925" y="856201"/>
            <a:ext cx="2520280" cy="307777"/>
          </a:xfrm>
          <a:prstGeom prst="rect">
            <a:avLst/>
          </a:prstGeom>
          <a:noFill/>
        </p:spPr>
        <p:txBody>
          <a:bodyPr wrap="square" rtlCol="0">
            <a:spAutoFit/>
          </a:bodyPr>
          <a:lstStyle/>
          <a:p>
            <a:r>
              <a:rPr lang="en-US" altLang="zh-CN" sz="1400" dirty="0">
                <a:solidFill>
                  <a:srgbClr val="FF0000"/>
                </a:solidFill>
                <a:latin typeface="Consolas" panose="020B0609020204030204" pitchFamily="49" charset="0"/>
                <a:ea typeface="幼圆" panose="02010509060101010101" pitchFamily="49" charset="-122"/>
                <a:cs typeface="+mn-ea"/>
                <a:sym typeface="+mn-lt"/>
              </a:rPr>
              <a:t>void create_table() </a:t>
            </a:r>
            <a:endParaRPr lang="zh-CN" altLang="en-US" sz="1400" dirty="0">
              <a:solidFill>
                <a:srgbClr val="FF0000"/>
              </a:solidFill>
              <a:latin typeface="Consolas" panose="020B0609020204030204" pitchFamily="49" charset="0"/>
              <a:ea typeface="幼圆" panose="02010509060101010101" pitchFamily="49" charset="-122"/>
              <a:cs typeface="+mn-ea"/>
              <a:sym typeface="+mn-lt"/>
            </a:endParaRPr>
          </a:p>
        </p:txBody>
      </p:sp>
      <p:sp>
        <p:nvSpPr>
          <p:cNvPr id="22" name="PA_文本框 4">
            <a:extLst>
              <a:ext uri="{FF2B5EF4-FFF2-40B4-BE49-F238E27FC236}">
                <a16:creationId xmlns:a16="http://schemas.microsoft.com/office/drawing/2014/main" id="{349DD157-6DA9-40C2-9FDF-7092B0BE7C2B}"/>
              </a:ext>
            </a:extLst>
          </p:cNvPr>
          <p:cNvSpPr txBox="1"/>
          <p:nvPr>
            <p:custDataLst>
              <p:tags r:id="rId4"/>
            </p:custDataLst>
          </p:nvPr>
        </p:nvSpPr>
        <p:spPr>
          <a:xfrm>
            <a:off x="751619" y="1264601"/>
            <a:ext cx="2372033" cy="307777"/>
          </a:xfrm>
          <a:prstGeom prst="rect">
            <a:avLst/>
          </a:prstGeom>
          <a:noFill/>
        </p:spPr>
        <p:txBody>
          <a:bodyPr wrap="square" rtlCol="0">
            <a:spAutoFit/>
          </a:bodyPr>
          <a:lstStyle/>
          <a:p>
            <a:r>
              <a:rPr lang="en-US" altLang="zh-CN" sz="1400" dirty="0">
                <a:solidFill>
                  <a:srgbClr val="FF0000"/>
                </a:solidFill>
                <a:latin typeface="Consolas" panose="020B0609020204030204" pitchFamily="49" charset="0"/>
                <a:ea typeface="幼圆" panose="02010509060101010101" pitchFamily="49" charset="-122"/>
                <a:cs typeface="+mn-ea"/>
                <a:sym typeface="+mn-lt"/>
              </a:rPr>
              <a:t>void drop_table() </a:t>
            </a:r>
            <a:endParaRPr lang="zh-CN" altLang="en-US" sz="1400" dirty="0">
              <a:solidFill>
                <a:srgbClr val="FF0000"/>
              </a:solidFill>
              <a:latin typeface="Consolas" panose="020B0609020204030204" pitchFamily="49" charset="0"/>
              <a:ea typeface="幼圆" panose="02010509060101010101" pitchFamily="49" charset="-122"/>
              <a:cs typeface="+mn-ea"/>
              <a:sym typeface="+mn-lt"/>
            </a:endParaRPr>
          </a:p>
        </p:txBody>
      </p:sp>
      <p:sp>
        <p:nvSpPr>
          <p:cNvPr id="23" name="PA_文本框 4">
            <a:extLst>
              <a:ext uri="{FF2B5EF4-FFF2-40B4-BE49-F238E27FC236}">
                <a16:creationId xmlns:a16="http://schemas.microsoft.com/office/drawing/2014/main" id="{DC22C3F0-C9F9-4CBA-8DAD-51696521DE80}"/>
              </a:ext>
            </a:extLst>
          </p:cNvPr>
          <p:cNvSpPr txBox="1"/>
          <p:nvPr>
            <p:custDataLst>
              <p:tags r:id="rId5"/>
            </p:custDataLst>
          </p:nvPr>
        </p:nvSpPr>
        <p:spPr>
          <a:xfrm>
            <a:off x="738925" y="1737151"/>
            <a:ext cx="2232248" cy="307777"/>
          </a:xfrm>
          <a:prstGeom prst="rect">
            <a:avLst/>
          </a:prstGeom>
          <a:noFill/>
        </p:spPr>
        <p:txBody>
          <a:bodyPr wrap="square" rtlCol="0">
            <a:spAutoFit/>
          </a:bodyPr>
          <a:lstStyle/>
          <a:p>
            <a:r>
              <a:rPr lang="en-US" altLang="zh-CN" sz="1400" dirty="0">
                <a:solidFill>
                  <a:srgbClr val="FF0000"/>
                </a:solidFill>
                <a:latin typeface="Consolas" panose="020B0609020204030204" pitchFamily="49" charset="0"/>
                <a:ea typeface="幼圆" panose="02010509060101010101" pitchFamily="49" charset="-122"/>
                <a:cs typeface="+mn-ea"/>
                <a:sym typeface="+mn-lt"/>
              </a:rPr>
              <a:t>void table_list() </a:t>
            </a:r>
            <a:endParaRPr lang="zh-CN" altLang="en-US" sz="1400" dirty="0">
              <a:solidFill>
                <a:srgbClr val="FF0000"/>
              </a:solidFill>
              <a:latin typeface="Consolas" panose="020B0609020204030204" pitchFamily="49" charset="0"/>
              <a:ea typeface="幼圆" panose="02010509060101010101" pitchFamily="49" charset="-122"/>
              <a:cs typeface="+mn-ea"/>
              <a:sym typeface="+mn-lt"/>
            </a:endParaRPr>
          </a:p>
        </p:txBody>
      </p:sp>
      <p:sp>
        <p:nvSpPr>
          <p:cNvPr id="24" name="PA_文本框 4">
            <a:extLst>
              <a:ext uri="{FF2B5EF4-FFF2-40B4-BE49-F238E27FC236}">
                <a16:creationId xmlns:a16="http://schemas.microsoft.com/office/drawing/2014/main" id="{51218379-9599-4B07-AC71-09E7658732FC}"/>
              </a:ext>
            </a:extLst>
          </p:cNvPr>
          <p:cNvSpPr txBox="1"/>
          <p:nvPr>
            <p:custDataLst>
              <p:tags r:id="rId6"/>
            </p:custDataLst>
          </p:nvPr>
        </p:nvSpPr>
        <p:spPr>
          <a:xfrm>
            <a:off x="741730" y="2232711"/>
            <a:ext cx="1872208" cy="307777"/>
          </a:xfrm>
          <a:prstGeom prst="rect">
            <a:avLst/>
          </a:prstGeom>
          <a:noFill/>
        </p:spPr>
        <p:txBody>
          <a:bodyPr wrap="square" rtlCol="0">
            <a:spAutoFit/>
          </a:bodyPr>
          <a:lstStyle/>
          <a:p>
            <a:r>
              <a:rPr lang="en-US" altLang="zh-CN" sz="1400" dirty="0">
                <a:solidFill>
                  <a:srgbClr val="FF0000"/>
                </a:solidFill>
                <a:latin typeface="Consolas" panose="020B0609020204030204" pitchFamily="49" charset="0"/>
                <a:ea typeface="幼圆" panose="02010509060101010101" pitchFamily="49" charset="-122"/>
                <a:cs typeface="+mn-ea"/>
                <a:sym typeface="+mn-lt"/>
              </a:rPr>
              <a:t>void insert_into() </a:t>
            </a:r>
            <a:endParaRPr lang="zh-CN" altLang="en-US" sz="1400" dirty="0">
              <a:solidFill>
                <a:srgbClr val="FF0000"/>
              </a:solidFill>
              <a:latin typeface="Consolas" panose="020B0609020204030204" pitchFamily="49" charset="0"/>
              <a:ea typeface="幼圆" panose="02010509060101010101" pitchFamily="49" charset="-122"/>
              <a:cs typeface="+mn-ea"/>
              <a:sym typeface="+mn-lt"/>
            </a:endParaRPr>
          </a:p>
        </p:txBody>
      </p:sp>
      <p:sp>
        <p:nvSpPr>
          <p:cNvPr id="25" name="PA_文本框 4">
            <a:extLst>
              <a:ext uri="{FF2B5EF4-FFF2-40B4-BE49-F238E27FC236}">
                <a16:creationId xmlns:a16="http://schemas.microsoft.com/office/drawing/2014/main" id="{C3651751-EE08-4931-938A-82B4206C7C9F}"/>
              </a:ext>
            </a:extLst>
          </p:cNvPr>
          <p:cNvSpPr txBox="1"/>
          <p:nvPr>
            <p:custDataLst>
              <p:tags r:id="rId7"/>
            </p:custDataLst>
          </p:nvPr>
        </p:nvSpPr>
        <p:spPr>
          <a:xfrm>
            <a:off x="729506" y="2723902"/>
            <a:ext cx="1872208" cy="307777"/>
          </a:xfrm>
          <a:prstGeom prst="rect">
            <a:avLst/>
          </a:prstGeom>
          <a:noFill/>
        </p:spPr>
        <p:txBody>
          <a:bodyPr wrap="square" rtlCol="0">
            <a:spAutoFit/>
          </a:bodyPr>
          <a:lstStyle/>
          <a:p>
            <a:r>
              <a:rPr lang="en-US" altLang="zh-CN" sz="1400" dirty="0">
                <a:solidFill>
                  <a:srgbClr val="FF0000"/>
                </a:solidFill>
                <a:latin typeface="Consolas" panose="020B0609020204030204" pitchFamily="49" charset="0"/>
                <a:ea typeface="幼圆" panose="02010509060101010101" pitchFamily="49" charset="-122"/>
                <a:cs typeface="+mn-ea"/>
                <a:sym typeface="+mn-lt"/>
              </a:rPr>
              <a:t>void Delete() </a:t>
            </a:r>
            <a:endParaRPr lang="zh-CN" altLang="en-US" sz="1400" dirty="0">
              <a:solidFill>
                <a:srgbClr val="FF0000"/>
              </a:solidFill>
              <a:latin typeface="Consolas" panose="020B0609020204030204" pitchFamily="49" charset="0"/>
              <a:ea typeface="幼圆" panose="02010509060101010101" pitchFamily="49" charset="-122"/>
              <a:cs typeface="+mn-ea"/>
              <a:sym typeface="+mn-lt"/>
            </a:endParaRPr>
          </a:p>
        </p:txBody>
      </p:sp>
      <p:sp>
        <p:nvSpPr>
          <p:cNvPr id="26" name="PA_文本框 4">
            <a:extLst>
              <a:ext uri="{FF2B5EF4-FFF2-40B4-BE49-F238E27FC236}">
                <a16:creationId xmlns:a16="http://schemas.microsoft.com/office/drawing/2014/main" id="{D55462D1-C5A0-420A-859E-5E73005A2E18}"/>
              </a:ext>
            </a:extLst>
          </p:cNvPr>
          <p:cNvSpPr txBox="1"/>
          <p:nvPr>
            <p:custDataLst>
              <p:tags r:id="rId8"/>
            </p:custDataLst>
          </p:nvPr>
        </p:nvSpPr>
        <p:spPr>
          <a:xfrm>
            <a:off x="729506" y="3173476"/>
            <a:ext cx="1872208" cy="307777"/>
          </a:xfrm>
          <a:prstGeom prst="rect">
            <a:avLst/>
          </a:prstGeom>
          <a:noFill/>
        </p:spPr>
        <p:txBody>
          <a:bodyPr wrap="square" rtlCol="0">
            <a:spAutoFit/>
          </a:bodyPr>
          <a:lstStyle/>
          <a:p>
            <a:r>
              <a:rPr lang="en-US" altLang="zh-CN" sz="1400" dirty="0">
                <a:solidFill>
                  <a:srgbClr val="FF0000"/>
                </a:solidFill>
                <a:latin typeface="Consolas" panose="020B0609020204030204" pitchFamily="49" charset="0"/>
                <a:ea typeface="幼圆" panose="02010509060101010101" pitchFamily="49" charset="-122"/>
                <a:cs typeface="+mn-ea"/>
                <a:sym typeface="+mn-lt"/>
              </a:rPr>
              <a:t>void update() </a:t>
            </a:r>
            <a:endParaRPr lang="zh-CN" altLang="en-US" sz="1400" dirty="0">
              <a:solidFill>
                <a:srgbClr val="FF0000"/>
              </a:solidFill>
              <a:latin typeface="Consolas" panose="020B0609020204030204" pitchFamily="49" charset="0"/>
              <a:ea typeface="幼圆" panose="02010509060101010101" pitchFamily="49" charset="-122"/>
              <a:cs typeface="+mn-ea"/>
              <a:sym typeface="+mn-lt"/>
            </a:endParaRPr>
          </a:p>
        </p:txBody>
      </p:sp>
      <p:sp>
        <p:nvSpPr>
          <p:cNvPr id="27" name="PA_文本框 4">
            <a:extLst>
              <a:ext uri="{FF2B5EF4-FFF2-40B4-BE49-F238E27FC236}">
                <a16:creationId xmlns:a16="http://schemas.microsoft.com/office/drawing/2014/main" id="{52EA0524-0E11-44F4-8BDE-EC4CE7F5CCF8}"/>
              </a:ext>
            </a:extLst>
          </p:cNvPr>
          <p:cNvSpPr txBox="1"/>
          <p:nvPr>
            <p:custDataLst>
              <p:tags r:id="rId9"/>
            </p:custDataLst>
          </p:nvPr>
        </p:nvSpPr>
        <p:spPr>
          <a:xfrm>
            <a:off x="729506" y="3623191"/>
            <a:ext cx="1778647" cy="307777"/>
          </a:xfrm>
          <a:prstGeom prst="rect">
            <a:avLst/>
          </a:prstGeom>
          <a:noFill/>
        </p:spPr>
        <p:txBody>
          <a:bodyPr wrap="square" rtlCol="0">
            <a:spAutoFit/>
          </a:bodyPr>
          <a:lstStyle/>
          <a:p>
            <a:r>
              <a:rPr lang="en-US" altLang="zh-CN" sz="1400" dirty="0">
                <a:solidFill>
                  <a:srgbClr val="FF0000"/>
                </a:solidFill>
                <a:latin typeface="Consolas" panose="020B0609020204030204" pitchFamily="49" charset="0"/>
                <a:ea typeface="幼圆" panose="02010509060101010101" pitchFamily="49" charset="-122"/>
                <a:cs typeface="+mn-ea"/>
                <a:sym typeface="+mn-lt"/>
              </a:rPr>
              <a:t>void select() </a:t>
            </a:r>
            <a:endParaRPr lang="zh-CN" altLang="en-US" sz="1400" dirty="0">
              <a:solidFill>
                <a:srgbClr val="FF0000"/>
              </a:solidFill>
              <a:latin typeface="Consolas" panose="020B0609020204030204" pitchFamily="49" charset="0"/>
              <a:ea typeface="幼圆" panose="02010509060101010101" pitchFamily="49" charset="-122"/>
              <a:cs typeface="+mn-ea"/>
              <a:sym typeface="+mn-lt"/>
            </a:endParaRPr>
          </a:p>
        </p:txBody>
      </p:sp>
      <p:sp>
        <p:nvSpPr>
          <p:cNvPr id="30" name="文本框 29">
            <a:extLst>
              <a:ext uri="{FF2B5EF4-FFF2-40B4-BE49-F238E27FC236}">
                <a16:creationId xmlns:a16="http://schemas.microsoft.com/office/drawing/2014/main" id="{109D29AC-7EC5-47FB-8535-333F2600A0B6}"/>
              </a:ext>
            </a:extLst>
          </p:cNvPr>
          <p:cNvSpPr txBox="1"/>
          <p:nvPr/>
        </p:nvSpPr>
        <p:spPr>
          <a:xfrm>
            <a:off x="3995935" y="275546"/>
            <a:ext cx="4396445" cy="461665"/>
          </a:xfrm>
          <a:prstGeom prst="rect">
            <a:avLst/>
          </a:prstGeom>
          <a:noFill/>
        </p:spPr>
        <p:txBody>
          <a:bodyPr wrap="square" rtlCol="0">
            <a:spAutoFit/>
          </a:bodyPr>
          <a:lstStyle/>
          <a:p>
            <a:r>
              <a:rPr lang="en-US" altLang="zh-CN" sz="1200" dirty="0">
                <a:solidFill>
                  <a:srgbClr val="00B050"/>
                </a:solidFill>
                <a:latin typeface="微软雅黑" panose="020B0503020204020204" pitchFamily="34" charset="-122"/>
                <a:ea typeface="微软雅黑" panose="020B0503020204020204" pitchFamily="34" charset="-122"/>
                <a:cs typeface="+mn-ea"/>
                <a:sym typeface="+mn-lt"/>
              </a:rPr>
              <a:t>//</a:t>
            </a:r>
            <a:r>
              <a:rPr lang="zh-CN" altLang="en-US" sz="1200" dirty="0">
                <a:solidFill>
                  <a:srgbClr val="00B050"/>
                </a:solidFill>
                <a:latin typeface="微软雅黑" panose="020B0503020204020204" pitchFamily="34" charset="-122"/>
                <a:ea typeface="微软雅黑" panose="020B0503020204020204" pitchFamily="34" charset="-122"/>
                <a:cs typeface="+mn-ea"/>
                <a:sym typeface="+mn-lt"/>
              </a:rPr>
              <a:t>检测用户的输入是否合法，若合法</a:t>
            </a:r>
            <a:r>
              <a:rPr lang="zh-CN" altLang="en-US" sz="1200" dirty="0">
                <a:solidFill>
                  <a:srgbClr val="FF0000"/>
                </a:solidFill>
                <a:latin typeface="微软雅黑" panose="020B0503020204020204" pitchFamily="34" charset="-122"/>
                <a:ea typeface="微软雅黑" panose="020B0503020204020204" pitchFamily="34" charset="-122"/>
                <a:cs typeface="+mn-ea"/>
                <a:sym typeface="+mn-lt"/>
              </a:rPr>
              <a:t>则判断用户想要实现的功能</a:t>
            </a:r>
            <a:r>
              <a:rPr lang="zh-CN" altLang="en-US" sz="1200" dirty="0">
                <a:solidFill>
                  <a:srgbClr val="00B050"/>
                </a:solidFill>
                <a:latin typeface="微软雅黑" panose="020B0503020204020204" pitchFamily="34" charset="-122"/>
                <a:ea typeface="微软雅黑" panose="020B0503020204020204" pitchFamily="34" charset="-122"/>
                <a:cs typeface="+mn-ea"/>
                <a:sym typeface="+mn-lt"/>
              </a:rPr>
              <a:t>并调用以下的相应的函数去实现这些功能</a:t>
            </a:r>
            <a:endParaRPr lang="zh-CN" altLang="en-US" sz="1200" dirty="0">
              <a:solidFill>
                <a:srgbClr val="00B050"/>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0EE46DB4-77FF-4BF0-BAB5-99BE3BB4CE37}"/>
              </a:ext>
            </a:extLst>
          </p:cNvPr>
          <p:cNvSpPr txBox="1"/>
          <p:nvPr/>
        </p:nvSpPr>
        <p:spPr>
          <a:xfrm>
            <a:off x="3995935" y="877194"/>
            <a:ext cx="3600400" cy="276999"/>
          </a:xfrm>
          <a:prstGeom prst="rect">
            <a:avLst/>
          </a:prstGeom>
          <a:noFill/>
        </p:spPr>
        <p:txBody>
          <a:bodyPr wrap="square" rtlCol="0">
            <a:spAutoFit/>
          </a:bodyPr>
          <a:lstStyle/>
          <a:p>
            <a:r>
              <a:rPr lang="en-US" altLang="zh-CN" sz="1200" dirty="0">
                <a:solidFill>
                  <a:srgbClr val="00B050"/>
                </a:solidFill>
                <a:latin typeface="微软雅黑" panose="020B0503020204020204" pitchFamily="34" charset="-122"/>
                <a:ea typeface="微软雅黑" panose="020B0503020204020204" pitchFamily="34" charset="-122"/>
                <a:cs typeface="+mn-ea"/>
                <a:sym typeface="+mn-lt"/>
              </a:rPr>
              <a:t>//</a:t>
            </a:r>
            <a:r>
              <a:rPr lang="zh-CN" altLang="en-US" sz="1200" dirty="0">
                <a:solidFill>
                  <a:srgbClr val="00B050"/>
                </a:solidFill>
                <a:latin typeface="微软雅黑" panose="020B0503020204020204" pitchFamily="34" charset="-122"/>
                <a:ea typeface="微软雅黑" panose="020B0503020204020204" pitchFamily="34" charset="-122"/>
                <a:cs typeface="+mn-ea"/>
                <a:sym typeface="+mn-lt"/>
              </a:rPr>
              <a:t>对应</a:t>
            </a:r>
            <a:r>
              <a:rPr lang="en-US" altLang="zh-CN" sz="1200" dirty="0">
                <a:solidFill>
                  <a:srgbClr val="00B050"/>
                </a:solidFill>
                <a:latin typeface="微软雅黑" panose="020B0503020204020204" pitchFamily="34" charset="-122"/>
                <a:ea typeface="微软雅黑" panose="020B0503020204020204" pitchFamily="34" charset="-122"/>
                <a:cs typeface="+mn-ea"/>
                <a:sym typeface="+mn-lt"/>
              </a:rPr>
              <a:t>CREATE TABLE</a:t>
            </a:r>
            <a:r>
              <a:rPr lang="zh-CN" altLang="en-US" sz="1200" dirty="0">
                <a:solidFill>
                  <a:srgbClr val="00B050"/>
                </a:solidFill>
                <a:latin typeface="微软雅黑" panose="020B0503020204020204" pitchFamily="34" charset="-122"/>
                <a:ea typeface="微软雅黑" panose="020B0503020204020204" pitchFamily="34" charset="-122"/>
                <a:cs typeface="+mn-ea"/>
                <a:sym typeface="+mn-lt"/>
              </a:rPr>
              <a:t>指令的功能</a:t>
            </a:r>
            <a:endParaRPr lang="zh-CN" altLang="en-US" sz="1200" dirty="0">
              <a:solidFill>
                <a:srgbClr val="00B050"/>
              </a:solidFill>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1A86C36A-8ED6-40C7-9144-B7C44946E8A6}"/>
              </a:ext>
            </a:extLst>
          </p:cNvPr>
          <p:cNvSpPr txBox="1"/>
          <p:nvPr/>
        </p:nvSpPr>
        <p:spPr>
          <a:xfrm>
            <a:off x="3995935" y="1295379"/>
            <a:ext cx="3600400" cy="276999"/>
          </a:xfrm>
          <a:prstGeom prst="rect">
            <a:avLst/>
          </a:prstGeom>
          <a:noFill/>
        </p:spPr>
        <p:txBody>
          <a:bodyPr wrap="square" rtlCol="0">
            <a:spAutoFit/>
          </a:bodyPr>
          <a:lstStyle/>
          <a:p>
            <a:r>
              <a:rPr lang="en-US" altLang="zh-CN" sz="1200" dirty="0">
                <a:solidFill>
                  <a:srgbClr val="00B050"/>
                </a:solidFill>
                <a:latin typeface="微软雅黑" panose="020B0503020204020204" pitchFamily="34" charset="-122"/>
                <a:ea typeface="微软雅黑" panose="020B0503020204020204" pitchFamily="34" charset="-122"/>
                <a:cs typeface="+mn-ea"/>
                <a:sym typeface="+mn-lt"/>
              </a:rPr>
              <a:t>//</a:t>
            </a:r>
            <a:r>
              <a:rPr lang="zh-CN" altLang="en-US" sz="1200" dirty="0">
                <a:solidFill>
                  <a:srgbClr val="00B050"/>
                </a:solidFill>
                <a:latin typeface="微软雅黑" panose="020B0503020204020204" pitchFamily="34" charset="-122"/>
                <a:ea typeface="微软雅黑" panose="020B0503020204020204" pitchFamily="34" charset="-122"/>
                <a:cs typeface="+mn-ea"/>
                <a:sym typeface="+mn-lt"/>
              </a:rPr>
              <a:t>对应</a:t>
            </a:r>
            <a:r>
              <a:rPr lang="en-US" altLang="zh-CN" sz="1200" dirty="0">
                <a:solidFill>
                  <a:srgbClr val="00B050"/>
                </a:solidFill>
                <a:latin typeface="微软雅黑" panose="020B0503020204020204" pitchFamily="34" charset="-122"/>
                <a:ea typeface="微软雅黑" panose="020B0503020204020204" pitchFamily="34" charset="-122"/>
                <a:cs typeface="+mn-ea"/>
                <a:sym typeface="+mn-lt"/>
              </a:rPr>
              <a:t>DROP TABLE</a:t>
            </a:r>
            <a:r>
              <a:rPr lang="zh-CN" altLang="en-US" sz="1200" dirty="0">
                <a:solidFill>
                  <a:srgbClr val="00B050"/>
                </a:solidFill>
                <a:latin typeface="微软雅黑" panose="020B0503020204020204" pitchFamily="34" charset="-122"/>
                <a:ea typeface="微软雅黑" panose="020B0503020204020204" pitchFamily="34" charset="-122"/>
                <a:cs typeface="+mn-ea"/>
                <a:sym typeface="+mn-lt"/>
              </a:rPr>
              <a:t>指令的功能</a:t>
            </a:r>
            <a:endParaRPr lang="zh-CN" altLang="en-US" sz="1200" dirty="0">
              <a:solidFill>
                <a:srgbClr val="00B050"/>
              </a:solidFill>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066744A0-A810-4B22-A26B-FB30DB5F22ED}"/>
              </a:ext>
            </a:extLst>
          </p:cNvPr>
          <p:cNvSpPr txBox="1"/>
          <p:nvPr/>
        </p:nvSpPr>
        <p:spPr>
          <a:xfrm>
            <a:off x="3995935" y="2210279"/>
            <a:ext cx="3600400" cy="276999"/>
          </a:xfrm>
          <a:prstGeom prst="rect">
            <a:avLst/>
          </a:prstGeom>
          <a:noFill/>
        </p:spPr>
        <p:txBody>
          <a:bodyPr wrap="square" rtlCol="0">
            <a:spAutoFit/>
          </a:bodyPr>
          <a:lstStyle/>
          <a:p>
            <a:r>
              <a:rPr lang="en-US" altLang="zh-CN" sz="1200" dirty="0">
                <a:solidFill>
                  <a:srgbClr val="00B050"/>
                </a:solidFill>
                <a:latin typeface="微软雅黑" panose="020B0503020204020204" pitchFamily="34" charset="-122"/>
                <a:ea typeface="微软雅黑" panose="020B0503020204020204" pitchFamily="34" charset="-122"/>
                <a:cs typeface="+mn-ea"/>
                <a:sym typeface="+mn-lt"/>
              </a:rPr>
              <a:t>//</a:t>
            </a:r>
            <a:r>
              <a:rPr lang="zh-CN" altLang="en-US" sz="1200" dirty="0">
                <a:solidFill>
                  <a:srgbClr val="00B050"/>
                </a:solidFill>
                <a:latin typeface="微软雅黑" panose="020B0503020204020204" pitchFamily="34" charset="-122"/>
                <a:ea typeface="微软雅黑" panose="020B0503020204020204" pitchFamily="34" charset="-122"/>
                <a:cs typeface="+mn-ea"/>
                <a:sym typeface="+mn-lt"/>
              </a:rPr>
              <a:t>对应</a:t>
            </a:r>
            <a:r>
              <a:rPr lang="en-US" altLang="zh-CN" sz="1200" dirty="0">
                <a:solidFill>
                  <a:srgbClr val="00B050"/>
                </a:solidFill>
                <a:latin typeface="微软雅黑" panose="020B0503020204020204" pitchFamily="34" charset="-122"/>
                <a:ea typeface="微软雅黑" panose="020B0503020204020204" pitchFamily="34" charset="-122"/>
                <a:cs typeface="+mn-ea"/>
              </a:rPr>
              <a:t>INSERT INTO</a:t>
            </a:r>
            <a:r>
              <a:rPr lang="zh-CN" altLang="en-US" sz="1200" dirty="0">
                <a:solidFill>
                  <a:srgbClr val="00B050"/>
                </a:solidFill>
                <a:latin typeface="微软雅黑" panose="020B0503020204020204" pitchFamily="34" charset="-122"/>
                <a:ea typeface="微软雅黑" panose="020B0503020204020204" pitchFamily="34" charset="-122"/>
                <a:cs typeface="+mn-ea"/>
                <a:sym typeface="+mn-lt"/>
              </a:rPr>
              <a:t>指令的功能</a:t>
            </a:r>
            <a:endParaRPr lang="zh-CN" altLang="en-US" sz="1200" dirty="0">
              <a:solidFill>
                <a:srgbClr val="00B050"/>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1F009F6E-2513-44F7-BA3D-437317EA2EC2}"/>
              </a:ext>
            </a:extLst>
          </p:cNvPr>
          <p:cNvSpPr txBox="1"/>
          <p:nvPr/>
        </p:nvSpPr>
        <p:spPr>
          <a:xfrm>
            <a:off x="3998599" y="2718388"/>
            <a:ext cx="3600400" cy="276999"/>
          </a:xfrm>
          <a:prstGeom prst="rect">
            <a:avLst/>
          </a:prstGeom>
          <a:noFill/>
        </p:spPr>
        <p:txBody>
          <a:bodyPr wrap="square" rtlCol="0">
            <a:spAutoFit/>
          </a:bodyPr>
          <a:lstStyle/>
          <a:p>
            <a:r>
              <a:rPr lang="en-US" altLang="zh-CN" sz="1200" dirty="0">
                <a:solidFill>
                  <a:srgbClr val="00B050"/>
                </a:solidFill>
                <a:latin typeface="微软雅黑" panose="020B0503020204020204" pitchFamily="34" charset="-122"/>
                <a:ea typeface="微软雅黑" panose="020B0503020204020204" pitchFamily="34" charset="-122"/>
                <a:cs typeface="+mn-ea"/>
                <a:sym typeface="+mn-lt"/>
              </a:rPr>
              <a:t>//</a:t>
            </a:r>
            <a:r>
              <a:rPr lang="zh-CN" altLang="en-US" sz="1200" dirty="0">
                <a:solidFill>
                  <a:srgbClr val="00B050"/>
                </a:solidFill>
                <a:latin typeface="微软雅黑" panose="020B0503020204020204" pitchFamily="34" charset="-122"/>
                <a:ea typeface="微软雅黑" panose="020B0503020204020204" pitchFamily="34" charset="-122"/>
                <a:cs typeface="+mn-ea"/>
                <a:sym typeface="+mn-lt"/>
              </a:rPr>
              <a:t>对应</a:t>
            </a:r>
            <a:r>
              <a:rPr lang="en-US" altLang="zh-CN" sz="1200" dirty="0">
                <a:solidFill>
                  <a:srgbClr val="00B050"/>
                </a:solidFill>
                <a:latin typeface="微软雅黑" panose="020B0503020204020204" pitchFamily="34" charset="-122"/>
                <a:ea typeface="微软雅黑" panose="020B0503020204020204" pitchFamily="34" charset="-122"/>
                <a:cs typeface="+mn-ea"/>
              </a:rPr>
              <a:t>DELETE</a:t>
            </a:r>
            <a:r>
              <a:rPr lang="zh-CN" altLang="en-US" sz="1200" dirty="0">
                <a:solidFill>
                  <a:srgbClr val="00B050"/>
                </a:solidFill>
                <a:latin typeface="微软雅黑" panose="020B0503020204020204" pitchFamily="34" charset="-122"/>
                <a:ea typeface="微软雅黑" panose="020B0503020204020204" pitchFamily="34" charset="-122"/>
                <a:cs typeface="+mn-ea"/>
                <a:sym typeface="+mn-lt"/>
              </a:rPr>
              <a:t>指令的功能</a:t>
            </a:r>
            <a:endParaRPr lang="zh-CN" altLang="en-US" sz="1200" dirty="0">
              <a:solidFill>
                <a:srgbClr val="00B050"/>
              </a:solidFill>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71253FAC-2571-4BD4-91F5-A52DC3D78F91}"/>
              </a:ext>
            </a:extLst>
          </p:cNvPr>
          <p:cNvSpPr txBox="1"/>
          <p:nvPr/>
        </p:nvSpPr>
        <p:spPr>
          <a:xfrm>
            <a:off x="3995935" y="3188120"/>
            <a:ext cx="3600400" cy="276999"/>
          </a:xfrm>
          <a:prstGeom prst="rect">
            <a:avLst/>
          </a:prstGeom>
          <a:noFill/>
        </p:spPr>
        <p:txBody>
          <a:bodyPr wrap="square" rtlCol="0">
            <a:spAutoFit/>
          </a:bodyPr>
          <a:lstStyle/>
          <a:p>
            <a:r>
              <a:rPr lang="en-US" altLang="zh-CN" sz="1200" dirty="0">
                <a:solidFill>
                  <a:srgbClr val="00B050"/>
                </a:solidFill>
                <a:latin typeface="微软雅黑" panose="020B0503020204020204" pitchFamily="34" charset="-122"/>
                <a:ea typeface="微软雅黑" panose="020B0503020204020204" pitchFamily="34" charset="-122"/>
                <a:cs typeface="+mn-ea"/>
                <a:sym typeface="+mn-lt"/>
              </a:rPr>
              <a:t>//</a:t>
            </a:r>
            <a:r>
              <a:rPr lang="zh-CN" altLang="en-US" sz="1200" dirty="0">
                <a:solidFill>
                  <a:srgbClr val="00B050"/>
                </a:solidFill>
                <a:latin typeface="微软雅黑" panose="020B0503020204020204" pitchFamily="34" charset="-122"/>
                <a:ea typeface="微软雅黑" panose="020B0503020204020204" pitchFamily="34" charset="-122"/>
                <a:cs typeface="+mn-ea"/>
                <a:sym typeface="+mn-lt"/>
              </a:rPr>
              <a:t>对应</a:t>
            </a:r>
            <a:r>
              <a:rPr lang="en-US" altLang="zh-CN" sz="1200" dirty="0">
                <a:solidFill>
                  <a:srgbClr val="00B050"/>
                </a:solidFill>
                <a:latin typeface="微软雅黑" panose="020B0503020204020204" pitchFamily="34" charset="-122"/>
                <a:ea typeface="微软雅黑" panose="020B0503020204020204" pitchFamily="34" charset="-122"/>
                <a:cs typeface="+mn-ea"/>
              </a:rPr>
              <a:t>UPDATE</a:t>
            </a:r>
            <a:r>
              <a:rPr lang="zh-CN" altLang="en-US" sz="1200" dirty="0">
                <a:solidFill>
                  <a:srgbClr val="00B050"/>
                </a:solidFill>
                <a:latin typeface="微软雅黑" panose="020B0503020204020204" pitchFamily="34" charset="-122"/>
                <a:ea typeface="微软雅黑" panose="020B0503020204020204" pitchFamily="34" charset="-122"/>
                <a:cs typeface="+mn-ea"/>
                <a:sym typeface="+mn-lt"/>
              </a:rPr>
              <a:t>指令的功能</a:t>
            </a:r>
            <a:endParaRPr lang="zh-CN" altLang="en-US" sz="1200" dirty="0">
              <a:solidFill>
                <a:srgbClr val="00B050"/>
              </a:solidFill>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F3A4D85F-AB40-4F6A-A9CC-55361BBE496E}"/>
              </a:ext>
            </a:extLst>
          </p:cNvPr>
          <p:cNvSpPr txBox="1"/>
          <p:nvPr/>
        </p:nvSpPr>
        <p:spPr>
          <a:xfrm>
            <a:off x="3996307" y="1741806"/>
            <a:ext cx="3600400" cy="276999"/>
          </a:xfrm>
          <a:prstGeom prst="rect">
            <a:avLst/>
          </a:prstGeom>
          <a:noFill/>
        </p:spPr>
        <p:txBody>
          <a:bodyPr wrap="square" rtlCol="0">
            <a:spAutoFit/>
          </a:bodyPr>
          <a:lstStyle/>
          <a:p>
            <a:r>
              <a:rPr lang="en-US" altLang="zh-CN" sz="1200" dirty="0">
                <a:solidFill>
                  <a:srgbClr val="00B050"/>
                </a:solidFill>
                <a:latin typeface="微软雅黑" panose="020B0503020204020204" pitchFamily="34" charset="-122"/>
                <a:ea typeface="微软雅黑" panose="020B0503020204020204" pitchFamily="34" charset="-122"/>
                <a:cs typeface="+mn-ea"/>
                <a:sym typeface="+mn-lt"/>
              </a:rPr>
              <a:t>//</a:t>
            </a:r>
            <a:r>
              <a:rPr lang="zh-CN" altLang="en-US" sz="1200" dirty="0">
                <a:solidFill>
                  <a:srgbClr val="00B050"/>
                </a:solidFill>
                <a:latin typeface="微软雅黑" panose="020B0503020204020204" pitchFamily="34" charset="-122"/>
                <a:ea typeface="微软雅黑" panose="020B0503020204020204" pitchFamily="34" charset="-122"/>
                <a:cs typeface="+mn-ea"/>
                <a:sym typeface="+mn-lt"/>
              </a:rPr>
              <a:t>对应</a:t>
            </a:r>
            <a:r>
              <a:rPr lang="en-US" altLang="zh-CN" sz="1200" dirty="0">
                <a:solidFill>
                  <a:srgbClr val="00B050"/>
                </a:solidFill>
                <a:latin typeface="微软雅黑" panose="020B0503020204020204" pitchFamily="34" charset="-122"/>
                <a:ea typeface="微软雅黑" panose="020B0503020204020204" pitchFamily="34" charset="-122"/>
                <a:cs typeface="+mn-ea"/>
                <a:sym typeface="+mn-lt"/>
              </a:rPr>
              <a:t>TABLE LIST</a:t>
            </a:r>
            <a:r>
              <a:rPr lang="zh-CN" altLang="en-US" sz="1200" dirty="0">
                <a:solidFill>
                  <a:srgbClr val="00B050"/>
                </a:solidFill>
                <a:latin typeface="微软雅黑" panose="020B0503020204020204" pitchFamily="34" charset="-122"/>
                <a:ea typeface="微软雅黑" panose="020B0503020204020204" pitchFamily="34" charset="-122"/>
                <a:cs typeface="+mn-ea"/>
                <a:sym typeface="+mn-lt"/>
              </a:rPr>
              <a:t>指令的功能</a:t>
            </a:r>
            <a:endParaRPr lang="zh-CN" altLang="en-US" sz="1200" dirty="0">
              <a:solidFill>
                <a:srgbClr val="00B050"/>
              </a:solidFill>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F638B9E0-B2DA-46F0-8336-F5B687805A5E}"/>
              </a:ext>
            </a:extLst>
          </p:cNvPr>
          <p:cNvSpPr txBox="1"/>
          <p:nvPr/>
        </p:nvSpPr>
        <p:spPr>
          <a:xfrm>
            <a:off x="3995935" y="3623191"/>
            <a:ext cx="3600400" cy="276999"/>
          </a:xfrm>
          <a:prstGeom prst="rect">
            <a:avLst/>
          </a:prstGeom>
          <a:noFill/>
        </p:spPr>
        <p:txBody>
          <a:bodyPr wrap="square" rtlCol="0">
            <a:spAutoFit/>
          </a:bodyPr>
          <a:lstStyle/>
          <a:p>
            <a:r>
              <a:rPr lang="en-US" altLang="zh-CN" sz="1200" dirty="0">
                <a:solidFill>
                  <a:srgbClr val="00B050"/>
                </a:solidFill>
                <a:latin typeface="微软雅黑" panose="020B0503020204020204" pitchFamily="34" charset="-122"/>
                <a:ea typeface="微软雅黑" panose="020B0503020204020204" pitchFamily="34" charset="-122"/>
                <a:cs typeface="+mn-ea"/>
                <a:sym typeface="+mn-lt"/>
              </a:rPr>
              <a:t>//</a:t>
            </a:r>
            <a:r>
              <a:rPr lang="zh-CN" altLang="en-US" sz="1200" dirty="0">
                <a:solidFill>
                  <a:srgbClr val="00B050"/>
                </a:solidFill>
                <a:latin typeface="微软雅黑" panose="020B0503020204020204" pitchFamily="34" charset="-122"/>
                <a:ea typeface="微软雅黑" panose="020B0503020204020204" pitchFamily="34" charset="-122"/>
                <a:cs typeface="+mn-ea"/>
                <a:sym typeface="+mn-lt"/>
              </a:rPr>
              <a:t>对应</a:t>
            </a:r>
            <a:r>
              <a:rPr lang="en-US" altLang="zh-CN" sz="1200" dirty="0">
                <a:solidFill>
                  <a:srgbClr val="00B050"/>
                </a:solidFill>
                <a:latin typeface="微软雅黑" panose="020B0503020204020204" pitchFamily="34" charset="-122"/>
                <a:ea typeface="微软雅黑" panose="020B0503020204020204" pitchFamily="34" charset="-122"/>
                <a:cs typeface="+mn-ea"/>
              </a:rPr>
              <a:t>SELECT</a:t>
            </a:r>
            <a:r>
              <a:rPr lang="zh-CN" altLang="en-US" sz="1200" dirty="0">
                <a:solidFill>
                  <a:srgbClr val="00B050"/>
                </a:solidFill>
                <a:latin typeface="微软雅黑" panose="020B0503020204020204" pitchFamily="34" charset="-122"/>
                <a:ea typeface="微软雅黑" panose="020B0503020204020204" pitchFamily="34" charset="-122"/>
                <a:cs typeface="+mn-ea"/>
                <a:sym typeface="+mn-lt"/>
              </a:rPr>
              <a:t>指令的功能</a:t>
            </a:r>
            <a:endParaRPr lang="zh-CN" altLang="en-US" sz="1200" dirty="0">
              <a:solidFill>
                <a:srgbClr val="00B050"/>
              </a:solidFill>
              <a:latin typeface="微软雅黑" panose="020B0503020204020204" pitchFamily="34" charset="-122"/>
              <a:ea typeface="微软雅黑" panose="020B0503020204020204" pitchFamily="34" charset="-122"/>
            </a:endParaRPr>
          </a:p>
        </p:txBody>
      </p:sp>
      <p:sp>
        <p:nvSpPr>
          <p:cNvPr id="19" name="PA_文本框 4">
            <a:extLst>
              <a:ext uri="{FF2B5EF4-FFF2-40B4-BE49-F238E27FC236}">
                <a16:creationId xmlns:a16="http://schemas.microsoft.com/office/drawing/2014/main" id="{7E12987D-6152-4F8A-ABA1-D2FD56CB4BF7}"/>
              </a:ext>
            </a:extLst>
          </p:cNvPr>
          <p:cNvSpPr txBox="1"/>
          <p:nvPr>
            <p:custDataLst>
              <p:tags r:id="rId10"/>
            </p:custDataLst>
          </p:nvPr>
        </p:nvSpPr>
        <p:spPr>
          <a:xfrm>
            <a:off x="727843" y="4052065"/>
            <a:ext cx="1778647" cy="307777"/>
          </a:xfrm>
          <a:prstGeom prst="rect">
            <a:avLst/>
          </a:prstGeom>
          <a:noFill/>
        </p:spPr>
        <p:txBody>
          <a:bodyPr wrap="square" rtlCol="0">
            <a:spAutoFit/>
          </a:bodyPr>
          <a:lstStyle/>
          <a:p>
            <a:r>
              <a:rPr lang="en-US" altLang="zh-CN" sz="1400" dirty="0">
                <a:solidFill>
                  <a:srgbClr val="FF0000"/>
                </a:solidFill>
                <a:latin typeface="Consolas" panose="020B0609020204030204" pitchFamily="49" charset="0"/>
                <a:ea typeface="幼圆" panose="02010509060101010101" pitchFamily="49" charset="-122"/>
                <a:cs typeface="+mn-ea"/>
                <a:sym typeface="+mn-lt"/>
              </a:rPr>
              <a:t>void </a:t>
            </a:r>
            <a:r>
              <a:rPr lang="en-US" altLang="zh-CN" sz="1400" dirty="0" err="1">
                <a:solidFill>
                  <a:srgbClr val="FF0000"/>
                </a:solidFill>
                <a:latin typeface="Consolas" panose="020B0609020204030204" pitchFamily="49" charset="0"/>
                <a:ea typeface="幼圆" panose="02010509060101010101" pitchFamily="49" charset="-122"/>
                <a:cs typeface="+mn-ea"/>
                <a:sym typeface="+mn-lt"/>
              </a:rPr>
              <a:t>num_proc</a:t>
            </a:r>
            <a:r>
              <a:rPr lang="en-US" altLang="zh-CN" sz="1400" dirty="0">
                <a:solidFill>
                  <a:srgbClr val="FF0000"/>
                </a:solidFill>
                <a:latin typeface="Consolas" panose="020B0609020204030204" pitchFamily="49" charset="0"/>
                <a:ea typeface="幼圆" panose="02010509060101010101" pitchFamily="49" charset="-122"/>
                <a:cs typeface="+mn-ea"/>
                <a:sym typeface="+mn-lt"/>
              </a:rPr>
              <a:t>()</a:t>
            </a:r>
            <a:endParaRPr lang="zh-CN" altLang="en-US" sz="1400" dirty="0">
              <a:solidFill>
                <a:srgbClr val="FF0000"/>
              </a:solidFill>
              <a:latin typeface="Consolas" panose="020B0609020204030204" pitchFamily="49" charset="0"/>
              <a:ea typeface="幼圆" panose="02010509060101010101" pitchFamily="49" charset="-122"/>
              <a:cs typeface="+mn-ea"/>
              <a:sym typeface="+mn-lt"/>
            </a:endParaRPr>
          </a:p>
        </p:txBody>
      </p:sp>
      <p:sp>
        <p:nvSpPr>
          <p:cNvPr id="20" name="PA_文本框 4">
            <a:extLst>
              <a:ext uri="{FF2B5EF4-FFF2-40B4-BE49-F238E27FC236}">
                <a16:creationId xmlns:a16="http://schemas.microsoft.com/office/drawing/2014/main" id="{859BBDE6-5CEB-42AA-9D7C-4FC249379664}"/>
              </a:ext>
            </a:extLst>
          </p:cNvPr>
          <p:cNvSpPr txBox="1"/>
          <p:nvPr>
            <p:custDataLst>
              <p:tags r:id="rId11"/>
            </p:custDataLst>
          </p:nvPr>
        </p:nvSpPr>
        <p:spPr>
          <a:xfrm>
            <a:off x="738925" y="4433935"/>
            <a:ext cx="1778647" cy="307777"/>
          </a:xfrm>
          <a:prstGeom prst="rect">
            <a:avLst/>
          </a:prstGeom>
          <a:noFill/>
        </p:spPr>
        <p:txBody>
          <a:bodyPr wrap="square" rtlCol="0">
            <a:spAutoFit/>
          </a:bodyPr>
          <a:lstStyle/>
          <a:p>
            <a:r>
              <a:rPr lang="en-US" altLang="zh-CN" sz="1400" dirty="0">
                <a:solidFill>
                  <a:srgbClr val="FF0000"/>
                </a:solidFill>
                <a:latin typeface="Consolas" panose="020B0609020204030204" pitchFamily="49" charset="0"/>
                <a:ea typeface="幼圆" panose="02010509060101010101" pitchFamily="49" charset="-122"/>
                <a:cs typeface="+mn-ea"/>
                <a:sym typeface="+mn-lt"/>
              </a:rPr>
              <a:t>void </a:t>
            </a:r>
            <a:r>
              <a:rPr lang="en-US" altLang="zh-CN" sz="1400" dirty="0" err="1">
                <a:solidFill>
                  <a:srgbClr val="FF0000"/>
                </a:solidFill>
                <a:latin typeface="Consolas" panose="020B0609020204030204" pitchFamily="49" charset="0"/>
                <a:ea typeface="幼圆" panose="02010509060101010101" pitchFamily="49" charset="-122"/>
                <a:cs typeface="+mn-ea"/>
                <a:sym typeface="+mn-lt"/>
              </a:rPr>
              <a:t>todos</a:t>
            </a:r>
            <a:r>
              <a:rPr lang="en-US" altLang="zh-CN" sz="1400" dirty="0">
                <a:solidFill>
                  <a:srgbClr val="FF0000"/>
                </a:solidFill>
                <a:latin typeface="Consolas" panose="020B0609020204030204" pitchFamily="49" charset="0"/>
                <a:ea typeface="幼圆" panose="02010509060101010101" pitchFamily="49" charset="-122"/>
                <a:cs typeface="+mn-ea"/>
                <a:sym typeface="+mn-lt"/>
              </a:rPr>
              <a:t>()</a:t>
            </a:r>
            <a:endParaRPr lang="zh-CN" altLang="en-US" sz="1400" dirty="0">
              <a:solidFill>
                <a:srgbClr val="FF0000"/>
              </a:solidFill>
              <a:latin typeface="Consolas" panose="020B0609020204030204" pitchFamily="49" charset="0"/>
              <a:ea typeface="幼圆" panose="02010509060101010101" pitchFamily="49" charset="-122"/>
              <a:cs typeface="+mn-ea"/>
              <a:sym typeface="+mn-lt"/>
            </a:endParaRPr>
          </a:p>
        </p:txBody>
      </p:sp>
      <p:sp>
        <p:nvSpPr>
          <p:cNvPr id="28" name="文本框 27">
            <a:extLst>
              <a:ext uri="{FF2B5EF4-FFF2-40B4-BE49-F238E27FC236}">
                <a16:creationId xmlns:a16="http://schemas.microsoft.com/office/drawing/2014/main" id="{4ABE59CC-2A5F-45A4-AD69-3055F82B9D44}"/>
              </a:ext>
            </a:extLst>
          </p:cNvPr>
          <p:cNvSpPr txBox="1"/>
          <p:nvPr/>
        </p:nvSpPr>
        <p:spPr>
          <a:xfrm>
            <a:off x="3995935" y="4058262"/>
            <a:ext cx="3600400" cy="276999"/>
          </a:xfrm>
          <a:prstGeom prst="rect">
            <a:avLst/>
          </a:prstGeom>
          <a:noFill/>
        </p:spPr>
        <p:txBody>
          <a:bodyPr wrap="square" rtlCol="0">
            <a:spAutoFit/>
          </a:bodyPr>
          <a:lstStyle/>
          <a:p>
            <a:r>
              <a:rPr lang="en-US" altLang="zh-CN" sz="1200" dirty="0">
                <a:solidFill>
                  <a:srgbClr val="00B050"/>
                </a:solidFill>
                <a:latin typeface="微软雅黑" panose="020B0503020204020204" pitchFamily="34" charset="-122"/>
                <a:ea typeface="微软雅黑" panose="020B0503020204020204" pitchFamily="34" charset="-122"/>
                <a:cs typeface="+mn-ea"/>
                <a:sym typeface="+mn-lt"/>
              </a:rPr>
              <a:t>//</a:t>
            </a:r>
            <a:r>
              <a:rPr lang="zh-CN" altLang="en-US" sz="1200" dirty="0">
                <a:solidFill>
                  <a:srgbClr val="00B050"/>
                </a:solidFill>
                <a:latin typeface="微软雅黑" panose="020B0503020204020204" pitchFamily="34" charset="-122"/>
                <a:ea typeface="微软雅黑" panose="020B0503020204020204" pitchFamily="34" charset="-122"/>
                <a:cs typeface="+mn-ea"/>
                <a:sym typeface="+mn-lt"/>
              </a:rPr>
              <a:t>对应</a:t>
            </a:r>
            <a:r>
              <a:rPr lang="en-US" altLang="zh-CN" sz="1200" dirty="0">
                <a:solidFill>
                  <a:srgbClr val="00B050"/>
                </a:solidFill>
                <a:latin typeface="微软雅黑" panose="020B0503020204020204" pitchFamily="34" charset="-122"/>
                <a:ea typeface="微软雅黑" panose="020B0503020204020204" pitchFamily="34" charset="-122"/>
                <a:cs typeface="+mn-ea"/>
              </a:rPr>
              <a:t>MAX</a:t>
            </a:r>
            <a:r>
              <a:rPr lang="zh-CN" altLang="en-US" sz="1200" dirty="0">
                <a:solidFill>
                  <a:srgbClr val="00B050"/>
                </a:solidFill>
                <a:latin typeface="微软雅黑" panose="020B0503020204020204" pitchFamily="34" charset="-122"/>
                <a:ea typeface="微软雅黑" panose="020B0503020204020204" pitchFamily="34" charset="-122"/>
                <a:cs typeface="+mn-ea"/>
              </a:rPr>
              <a:t>、</a:t>
            </a:r>
            <a:r>
              <a:rPr lang="en-US" altLang="zh-CN" sz="1200" dirty="0">
                <a:solidFill>
                  <a:srgbClr val="00B050"/>
                </a:solidFill>
                <a:latin typeface="微软雅黑" panose="020B0503020204020204" pitchFamily="34" charset="-122"/>
                <a:ea typeface="微软雅黑" panose="020B0503020204020204" pitchFamily="34" charset="-122"/>
                <a:cs typeface="+mn-ea"/>
              </a:rPr>
              <a:t>MIN</a:t>
            </a:r>
            <a:r>
              <a:rPr lang="zh-CN" altLang="en-US" sz="1200" dirty="0">
                <a:solidFill>
                  <a:srgbClr val="00B050"/>
                </a:solidFill>
                <a:latin typeface="微软雅黑" panose="020B0503020204020204" pitchFamily="34" charset="-122"/>
                <a:ea typeface="微软雅黑" panose="020B0503020204020204" pitchFamily="34" charset="-122"/>
                <a:cs typeface="+mn-ea"/>
              </a:rPr>
              <a:t>、</a:t>
            </a:r>
            <a:r>
              <a:rPr lang="en-US" altLang="zh-CN" sz="1200" dirty="0">
                <a:solidFill>
                  <a:srgbClr val="00B050"/>
                </a:solidFill>
                <a:latin typeface="微软雅黑" panose="020B0503020204020204" pitchFamily="34" charset="-122"/>
                <a:ea typeface="微软雅黑" panose="020B0503020204020204" pitchFamily="34" charset="-122"/>
                <a:cs typeface="+mn-ea"/>
              </a:rPr>
              <a:t>MEAN</a:t>
            </a:r>
            <a:r>
              <a:rPr lang="zh-CN" altLang="en-US" sz="1200" dirty="0">
                <a:solidFill>
                  <a:srgbClr val="00B050"/>
                </a:solidFill>
                <a:latin typeface="微软雅黑" panose="020B0503020204020204" pitchFamily="34" charset="-122"/>
                <a:ea typeface="微软雅黑" panose="020B0503020204020204" pitchFamily="34" charset="-122"/>
                <a:cs typeface="+mn-ea"/>
                <a:sym typeface="+mn-lt"/>
              </a:rPr>
              <a:t>指令的功能</a:t>
            </a:r>
            <a:endParaRPr lang="zh-CN" altLang="en-US" sz="1200" dirty="0">
              <a:solidFill>
                <a:srgbClr val="00B050"/>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B1A6CEA9-C081-45E7-BD89-70402151F2CC}"/>
              </a:ext>
            </a:extLst>
          </p:cNvPr>
          <p:cNvSpPr txBox="1"/>
          <p:nvPr/>
        </p:nvSpPr>
        <p:spPr>
          <a:xfrm>
            <a:off x="3992879" y="4460386"/>
            <a:ext cx="3600400" cy="276999"/>
          </a:xfrm>
          <a:prstGeom prst="rect">
            <a:avLst/>
          </a:prstGeom>
          <a:noFill/>
        </p:spPr>
        <p:txBody>
          <a:bodyPr wrap="square" rtlCol="0">
            <a:spAutoFit/>
          </a:bodyPr>
          <a:lstStyle/>
          <a:p>
            <a:r>
              <a:rPr lang="en-US" altLang="zh-CN" sz="1200" dirty="0">
                <a:solidFill>
                  <a:srgbClr val="00B050"/>
                </a:solidFill>
                <a:latin typeface="微软雅黑" panose="020B0503020204020204" pitchFamily="34" charset="-122"/>
                <a:ea typeface="微软雅黑" panose="020B0503020204020204" pitchFamily="34" charset="-122"/>
                <a:cs typeface="+mn-ea"/>
                <a:sym typeface="+mn-lt"/>
              </a:rPr>
              <a:t>//</a:t>
            </a:r>
            <a:r>
              <a:rPr lang="zh-CN" altLang="en-US" sz="1200" dirty="0">
                <a:solidFill>
                  <a:srgbClr val="00B050"/>
                </a:solidFill>
                <a:latin typeface="微软雅黑" panose="020B0503020204020204" pitchFamily="34" charset="-122"/>
                <a:ea typeface="微软雅黑" panose="020B0503020204020204" pitchFamily="34" charset="-122"/>
                <a:cs typeface="+mn-ea"/>
                <a:sym typeface="+mn-lt"/>
              </a:rPr>
              <a:t>对应</a:t>
            </a:r>
            <a:r>
              <a:rPr lang="en-US" altLang="zh-CN" sz="1200" dirty="0">
                <a:solidFill>
                  <a:srgbClr val="00B050"/>
                </a:solidFill>
                <a:latin typeface="微软雅黑" panose="020B0503020204020204" pitchFamily="34" charset="-122"/>
                <a:ea typeface="微软雅黑" panose="020B0503020204020204" pitchFamily="34" charset="-122"/>
                <a:cs typeface="+mn-ea"/>
              </a:rPr>
              <a:t>DO</a:t>
            </a:r>
            <a:r>
              <a:rPr lang="zh-CN" altLang="en-US" sz="1200" dirty="0">
                <a:solidFill>
                  <a:srgbClr val="00B050"/>
                </a:solidFill>
                <a:latin typeface="微软雅黑" panose="020B0503020204020204" pitchFamily="34" charset="-122"/>
                <a:ea typeface="微软雅黑" panose="020B0503020204020204" pitchFamily="34" charset="-122"/>
                <a:cs typeface="+mn-ea"/>
                <a:sym typeface="+mn-lt"/>
              </a:rPr>
              <a:t>指令的功能</a:t>
            </a:r>
            <a:endParaRPr lang="zh-CN" altLang="en-US" sz="1200" dirty="0">
              <a:solidFill>
                <a:srgbClr val="00B05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63257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22" presetClass="entr" presetSubtype="1" fill="hold" grpId="0" nodeType="withEffect">
                                  <p:stCondLst>
                                    <p:cond delay="3000"/>
                                  </p:stCondLst>
                                  <p:childTnLst>
                                    <p:set>
                                      <p:cBhvr>
                                        <p:cTn id="9" dur="1" fill="hold">
                                          <p:stCondLst>
                                            <p:cond delay="0"/>
                                          </p:stCondLst>
                                        </p:cTn>
                                        <p:tgtEl>
                                          <p:spTgt spid="18"/>
                                        </p:tgtEl>
                                        <p:attrNameLst>
                                          <p:attrName>style.visibility</p:attrName>
                                        </p:attrNameLst>
                                      </p:cBhvr>
                                      <p:to>
                                        <p:strVal val="visible"/>
                                      </p:to>
                                    </p:set>
                                    <p:animEffect transition="in" filter="wipe(up)">
                                      <p:cBhvr>
                                        <p:cTn id="10" dur="500"/>
                                        <p:tgtEl>
                                          <p:spTgt spid="18"/>
                                        </p:tgtEl>
                                      </p:cBhvr>
                                    </p:animEffect>
                                  </p:childTnLst>
                                </p:cTn>
                              </p:par>
                              <p:par>
                                <p:cTn id="11" presetID="22" presetClass="entr" presetSubtype="1" fill="hold" grpId="0" nodeType="withEffect">
                                  <p:stCondLst>
                                    <p:cond delay="3000"/>
                                  </p:stCondLst>
                                  <p:childTnLst>
                                    <p:set>
                                      <p:cBhvr>
                                        <p:cTn id="12" dur="1" fill="hold">
                                          <p:stCondLst>
                                            <p:cond delay="0"/>
                                          </p:stCondLst>
                                        </p:cTn>
                                        <p:tgtEl>
                                          <p:spTgt spid="21"/>
                                        </p:tgtEl>
                                        <p:attrNameLst>
                                          <p:attrName>style.visibility</p:attrName>
                                        </p:attrNameLst>
                                      </p:cBhvr>
                                      <p:to>
                                        <p:strVal val="visible"/>
                                      </p:to>
                                    </p:set>
                                    <p:animEffect transition="in" filter="wipe(up)">
                                      <p:cBhvr>
                                        <p:cTn id="13" dur="500"/>
                                        <p:tgtEl>
                                          <p:spTgt spid="21"/>
                                        </p:tgtEl>
                                      </p:cBhvr>
                                    </p:animEffect>
                                  </p:childTnLst>
                                </p:cTn>
                              </p:par>
                              <p:par>
                                <p:cTn id="14" presetID="22" presetClass="entr" presetSubtype="1" fill="hold" grpId="0" nodeType="withEffect">
                                  <p:stCondLst>
                                    <p:cond delay="3000"/>
                                  </p:stCondLst>
                                  <p:childTnLst>
                                    <p:set>
                                      <p:cBhvr>
                                        <p:cTn id="15" dur="1" fill="hold">
                                          <p:stCondLst>
                                            <p:cond delay="0"/>
                                          </p:stCondLst>
                                        </p:cTn>
                                        <p:tgtEl>
                                          <p:spTgt spid="22"/>
                                        </p:tgtEl>
                                        <p:attrNameLst>
                                          <p:attrName>style.visibility</p:attrName>
                                        </p:attrNameLst>
                                      </p:cBhvr>
                                      <p:to>
                                        <p:strVal val="visible"/>
                                      </p:to>
                                    </p:set>
                                    <p:animEffect transition="in" filter="wipe(up)">
                                      <p:cBhvr>
                                        <p:cTn id="16" dur="500"/>
                                        <p:tgtEl>
                                          <p:spTgt spid="22"/>
                                        </p:tgtEl>
                                      </p:cBhvr>
                                    </p:animEffect>
                                  </p:childTnLst>
                                </p:cTn>
                              </p:par>
                              <p:par>
                                <p:cTn id="17" presetID="22" presetClass="entr" presetSubtype="1" fill="hold" grpId="0" nodeType="withEffect">
                                  <p:stCondLst>
                                    <p:cond delay="3000"/>
                                  </p:stCondLst>
                                  <p:childTnLst>
                                    <p:set>
                                      <p:cBhvr>
                                        <p:cTn id="18" dur="1" fill="hold">
                                          <p:stCondLst>
                                            <p:cond delay="0"/>
                                          </p:stCondLst>
                                        </p:cTn>
                                        <p:tgtEl>
                                          <p:spTgt spid="23"/>
                                        </p:tgtEl>
                                        <p:attrNameLst>
                                          <p:attrName>style.visibility</p:attrName>
                                        </p:attrNameLst>
                                      </p:cBhvr>
                                      <p:to>
                                        <p:strVal val="visible"/>
                                      </p:to>
                                    </p:set>
                                    <p:animEffect transition="in" filter="wipe(up)">
                                      <p:cBhvr>
                                        <p:cTn id="19" dur="500"/>
                                        <p:tgtEl>
                                          <p:spTgt spid="23"/>
                                        </p:tgtEl>
                                      </p:cBhvr>
                                    </p:animEffect>
                                  </p:childTnLst>
                                </p:cTn>
                              </p:par>
                              <p:par>
                                <p:cTn id="20" presetID="22" presetClass="entr" presetSubtype="1" fill="hold" grpId="0" nodeType="withEffect">
                                  <p:stCondLst>
                                    <p:cond delay="3000"/>
                                  </p:stCondLst>
                                  <p:childTnLst>
                                    <p:set>
                                      <p:cBhvr>
                                        <p:cTn id="21" dur="1" fill="hold">
                                          <p:stCondLst>
                                            <p:cond delay="0"/>
                                          </p:stCondLst>
                                        </p:cTn>
                                        <p:tgtEl>
                                          <p:spTgt spid="24"/>
                                        </p:tgtEl>
                                        <p:attrNameLst>
                                          <p:attrName>style.visibility</p:attrName>
                                        </p:attrNameLst>
                                      </p:cBhvr>
                                      <p:to>
                                        <p:strVal val="visible"/>
                                      </p:to>
                                    </p:set>
                                    <p:animEffect transition="in" filter="wipe(up)">
                                      <p:cBhvr>
                                        <p:cTn id="22" dur="500"/>
                                        <p:tgtEl>
                                          <p:spTgt spid="24"/>
                                        </p:tgtEl>
                                      </p:cBhvr>
                                    </p:animEffect>
                                  </p:childTnLst>
                                </p:cTn>
                              </p:par>
                              <p:par>
                                <p:cTn id="23" presetID="22" presetClass="entr" presetSubtype="1" fill="hold" grpId="0" nodeType="withEffect">
                                  <p:stCondLst>
                                    <p:cond delay="3000"/>
                                  </p:stCondLst>
                                  <p:childTnLst>
                                    <p:set>
                                      <p:cBhvr>
                                        <p:cTn id="24" dur="1" fill="hold">
                                          <p:stCondLst>
                                            <p:cond delay="0"/>
                                          </p:stCondLst>
                                        </p:cTn>
                                        <p:tgtEl>
                                          <p:spTgt spid="25"/>
                                        </p:tgtEl>
                                        <p:attrNameLst>
                                          <p:attrName>style.visibility</p:attrName>
                                        </p:attrNameLst>
                                      </p:cBhvr>
                                      <p:to>
                                        <p:strVal val="visible"/>
                                      </p:to>
                                    </p:set>
                                    <p:animEffect transition="in" filter="wipe(up)">
                                      <p:cBhvr>
                                        <p:cTn id="25" dur="500"/>
                                        <p:tgtEl>
                                          <p:spTgt spid="25"/>
                                        </p:tgtEl>
                                      </p:cBhvr>
                                    </p:animEffect>
                                  </p:childTnLst>
                                </p:cTn>
                              </p:par>
                              <p:par>
                                <p:cTn id="26" presetID="22" presetClass="entr" presetSubtype="1" fill="hold" grpId="0" nodeType="withEffect">
                                  <p:stCondLst>
                                    <p:cond delay="3000"/>
                                  </p:stCondLst>
                                  <p:childTnLst>
                                    <p:set>
                                      <p:cBhvr>
                                        <p:cTn id="27" dur="1" fill="hold">
                                          <p:stCondLst>
                                            <p:cond delay="0"/>
                                          </p:stCondLst>
                                        </p:cTn>
                                        <p:tgtEl>
                                          <p:spTgt spid="26"/>
                                        </p:tgtEl>
                                        <p:attrNameLst>
                                          <p:attrName>style.visibility</p:attrName>
                                        </p:attrNameLst>
                                      </p:cBhvr>
                                      <p:to>
                                        <p:strVal val="visible"/>
                                      </p:to>
                                    </p:set>
                                    <p:animEffect transition="in" filter="wipe(up)">
                                      <p:cBhvr>
                                        <p:cTn id="28" dur="500"/>
                                        <p:tgtEl>
                                          <p:spTgt spid="26"/>
                                        </p:tgtEl>
                                      </p:cBhvr>
                                    </p:animEffect>
                                  </p:childTnLst>
                                </p:cTn>
                              </p:par>
                              <p:par>
                                <p:cTn id="29" presetID="22" presetClass="entr" presetSubtype="1" fill="hold" grpId="0" nodeType="withEffect">
                                  <p:stCondLst>
                                    <p:cond delay="3000"/>
                                  </p:stCondLst>
                                  <p:childTnLst>
                                    <p:set>
                                      <p:cBhvr>
                                        <p:cTn id="30" dur="1" fill="hold">
                                          <p:stCondLst>
                                            <p:cond delay="0"/>
                                          </p:stCondLst>
                                        </p:cTn>
                                        <p:tgtEl>
                                          <p:spTgt spid="27"/>
                                        </p:tgtEl>
                                        <p:attrNameLst>
                                          <p:attrName>style.visibility</p:attrName>
                                        </p:attrNameLst>
                                      </p:cBhvr>
                                      <p:to>
                                        <p:strVal val="visible"/>
                                      </p:to>
                                    </p:set>
                                    <p:animEffect transition="in" filter="wipe(up)">
                                      <p:cBhvr>
                                        <p:cTn id="31" dur="500"/>
                                        <p:tgtEl>
                                          <p:spTgt spid="27"/>
                                        </p:tgtEl>
                                      </p:cBhvr>
                                    </p:animEffect>
                                  </p:childTnLst>
                                </p:cTn>
                              </p:par>
                              <p:par>
                                <p:cTn id="32" presetID="22" presetClass="entr" presetSubtype="1" fill="hold" grpId="0" nodeType="withEffect">
                                  <p:stCondLst>
                                    <p:cond delay="3000"/>
                                  </p:stCondLst>
                                  <p:childTnLst>
                                    <p:set>
                                      <p:cBhvr>
                                        <p:cTn id="33" dur="1" fill="hold">
                                          <p:stCondLst>
                                            <p:cond delay="0"/>
                                          </p:stCondLst>
                                        </p:cTn>
                                        <p:tgtEl>
                                          <p:spTgt spid="19"/>
                                        </p:tgtEl>
                                        <p:attrNameLst>
                                          <p:attrName>style.visibility</p:attrName>
                                        </p:attrNameLst>
                                      </p:cBhvr>
                                      <p:to>
                                        <p:strVal val="visible"/>
                                      </p:to>
                                    </p:set>
                                    <p:animEffect transition="in" filter="wipe(up)">
                                      <p:cBhvr>
                                        <p:cTn id="34" dur="500"/>
                                        <p:tgtEl>
                                          <p:spTgt spid="19"/>
                                        </p:tgtEl>
                                      </p:cBhvr>
                                    </p:animEffect>
                                  </p:childTnLst>
                                </p:cTn>
                              </p:par>
                              <p:par>
                                <p:cTn id="35" presetID="22" presetClass="entr" presetSubtype="1" fill="hold" grpId="0" nodeType="withEffect">
                                  <p:stCondLst>
                                    <p:cond delay="3000"/>
                                  </p:stCondLst>
                                  <p:childTnLst>
                                    <p:set>
                                      <p:cBhvr>
                                        <p:cTn id="36" dur="1" fill="hold">
                                          <p:stCondLst>
                                            <p:cond delay="0"/>
                                          </p:stCondLst>
                                        </p:cTn>
                                        <p:tgtEl>
                                          <p:spTgt spid="20"/>
                                        </p:tgtEl>
                                        <p:attrNameLst>
                                          <p:attrName>style.visibility</p:attrName>
                                        </p:attrNameLst>
                                      </p:cBhvr>
                                      <p:to>
                                        <p:strVal val="visible"/>
                                      </p:to>
                                    </p:set>
                                    <p:animEffect transition="in" filter="wipe(up)">
                                      <p:cBhvr>
                                        <p:cTn id="3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1" grpId="0"/>
      <p:bldP spid="22" grpId="0"/>
      <p:bldP spid="23" grpId="0"/>
      <p:bldP spid="24" grpId="0"/>
      <p:bldP spid="25" grpId="0"/>
      <p:bldP spid="26" grpId="0"/>
      <p:bldP spid="27" grpId="0"/>
      <p:bldP spid="19" grpId="0"/>
      <p:bldP spid="2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组合 3"/>
          <p:cNvGrpSpPr/>
          <p:nvPr>
            <p:custDataLst>
              <p:tags r:id="rId1"/>
            </p:custDataLst>
          </p:nvPr>
        </p:nvGrpSpPr>
        <p:grpSpPr>
          <a:xfrm>
            <a:off x="0" y="771550"/>
            <a:ext cx="9144000" cy="4386700"/>
            <a:chOff x="0" y="771550"/>
            <a:chExt cx="9144000" cy="4386700"/>
          </a:xfrm>
        </p:grpSpPr>
        <p:sp>
          <p:nvSpPr>
            <p:cNvPr id="2" name="PA_KSO_Shape"/>
            <p:cNvSpPr/>
            <p:nvPr>
              <p:custDataLst>
                <p:tags r:id="rId4"/>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PA_KSO_Shape"/>
            <p:cNvSpPr/>
            <p:nvPr>
              <p:custDataLst>
                <p:tags r:id="rId5"/>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5" name="PA_文本框 4"/>
          <p:cNvSpPr txBox="1"/>
          <p:nvPr>
            <p:custDataLst>
              <p:tags r:id="rId2"/>
            </p:custDataLst>
          </p:nvPr>
        </p:nvSpPr>
        <p:spPr>
          <a:xfrm>
            <a:off x="4499992" y="1908307"/>
            <a:ext cx="1826141" cy="584775"/>
          </a:xfrm>
          <a:prstGeom prst="rect">
            <a:avLst/>
          </a:prstGeom>
          <a:noFill/>
        </p:spPr>
        <p:txBody>
          <a:bodyPr wrap="none" rtlCol="0">
            <a:spAutoFit/>
          </a:bodyPr>
          <a:lstStyle/>
          <a:p>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模块划分</a:t>
            </a:r>
          </a:p>
        </p:txBody>
      </p:sp>
      <p:grpSp>
        <p:nvGrpSpPr>
          <p:cNvPr id="6" name="PA_组合 5"/>
          <p:cNvGrpSpPr/>
          <p:nvPr>
            <p:custDataLst>
              <p:tags r:id="rId3"/>
            </p:custDataLst>
          </p:nvPr>
        </p:nvGrpSpPr>
        <p:grpSpPr>
          <a:xfrm>
            <a:off x="3055713" y="1695698"/>
            <a:ext cx="1008112" cy="1008112"/>
            <a:chOff x="3878946" y="3168247"/>
            <a:chExt cx="621046" cy="621046"/>
          </a:xfrm>
        </p:grpSpPr>
        <p:sp>
          <p:nvSpPr>
            <p:cNvPr id="11" name="椭圆 10"/>
            <p:cNvSpPr/>
            <p:nvPr/>
          </p:nvSpPr>
          <p:spPr>
            <a:xfrm>
              <a:off x="3878946" y="3168247"/>
              <a:ext cx="621046" cy="621046"/>
            </a:xfrm>
            <a:prstGeom prst="ellipse">
              <a:avLst/>
            </a:prstGeom>
            <a:solidFill>
              <a:schemeClr val="tx2">
                <a:lumMod val="60000"/>
                <a:lumOff val="40000"/>
              </a:schemeClr>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KSO_Shape"/>
            <p:cNvSpPr>
              <a:spLocks/>
            </p:cNvSpPr>
            <p:nvPr/>
          </p:nvSpPr>
          <p:spPr bwMode="auto">
            <a:xfrm>
              <a:off x="4038595" y="3278644"/>
              <a:ext cx="301748" cy="391881"/>
            </a:xfrm>
            <a:custGeom>
              <a:avLst/>
              <a:gdLst>
                <a:gd name="T0" fmla="*/ 2147483646 w 5278"/>
                <a:gd name="T1" fmla="*/ 2147483646 h 6863"/>
                <a:gd name="T2" fmla="*/ 2147483646 w 5278"/>
                <a:gd name="T3" fmla="*/ 2147483646 h 6863"/>
                <a:gd name="T4" fmla="*/ 2147483646 w 5278"/>
                <a:gd name="T5" fmla="*/ 2147483646 h 6863"/>
                <a:gd name="T6" fmla="*/ 2147483646 w 5278"/>
                <a:gd name="T7" fmla="*/ 2147483646 h 6863"/>
                <a:gd name="T8" fmla="*/ 2147483646 w 5278"/>
                <a:gd name="T9" fmla="*/ 2147483646 h 6863"/>
                <a:gd name="T10" fmla="*/ 2147483646 w 5278"/>
                <a:gd name="T11" fmla="*/ 2147483646 h 6863"/>
                <a:gd name="T12" fmla="*/ 2147483646 w 5278"/>
                <a:gd name="T13" fmla="*/ 2147483646 h 6863"/>
                <a:gd name="T14" fmla="*/ 2147483646 w 5278"/>
                <a:gd name="T15" fmla="*/ 2147483646 h 6863"/>
                <a:gd name="T16" fmla="*/ 2147483646 w 5278"/>
                <a:gd name="T17" fmla="*/ 2147483646 h 6863"/>
                <a:gd name="T18" fmla="*/ 2147483646 w 5278"/>
                <a:gd name="T19" fmla="*/ 2147483646 h 6863"/>
                <a:gd name="T20" fmla="*/ 2147483646 w 5278"/>
                <a:gd name="T21" fmla="*/ 2147483646 h 6863"/>
                <a:gd name="T22" fmla="*/ 2147483646 w 5278"/>
                <a:gd name="T23" fmla="*/ 2147483646 h 6863"/>
                <a:gd name="T24" fmla="*/ 2147483646 w 5278"/>
                <a:gd name="T25" fmla="*/ 2147483646 h 6863"/>
                <a:gd name="T26" fmla="*/ 2147483646 w 5278"/>
                <a:gd name="T27" fmla="*/ 2147483646 h 6863"/>
                <a:gd name="T28" fmla="*/ 2147483646 w 5278"/>
                <a:gd name="T29" fmla="*/ 2147483646 h 6863"/>
                <a:gd name="T30" fmla="*/ 2147483646 w 5278"/>
                <a:gd name="T31" fmla="*/ 2147483646 h 6863"/>
                <a:gd name="T32" fmla="*/ 2147483646 w 5278"/>
                <a:gd name="T33" fmla="*/ 2147483646 h 6863"/>
                <a:gd name="T34" fmla="*/ 2147483646 w 5278"/>
                <a:gd name="T35" fmla="*/ 2147483646 h 6863"/>
                <a:gd name="T36" fmla="*/ 2147483646 w 5278"/>
                <a:gd name="T37" fmla="*/ 2147483646 h 6863"/>
                <a:gd name="T38" fmla="*/ 2147483646 w 5278"/>
                <a:gd name="T39" fmla="*/ 2147483646 h 6863"/>
                <a:gd name="T40" fmla="*/ 2147483646 w 5278"/>
                <a:gd name="T41" fmla="*/ 2147483646 h 6863"/>
                <a:gd name="T42" fmla="*/ 2147483646 w 5278"/>
                <a:gd name="T43" fmla="*/ 2147483646 h 6863"/>
                <a:gd name="T44" fmla="*/ 2147483646 w 5278"/>
                <a:gd name="T45" fmla="*/ 2147483646 h 6863"/>
                <a:gd name="T46" fmla="*/ 2147483646 w 5278"/>
                <a:gd name="T47" fmla="*/ 2147483646 h 6863"/>
                <a:gd name="T48" fmla="*/ 2147483646 w 5278"/>
                <a:gd name="T49" fmla="*/ 2147483646 h 6863"/>
                <a:gd name="T50" fmla="*/ 2147483646 w 5278"/>
                <a:gd name="T51" fmla="*/ 2147483646 h 6863"/>
                <a:gd name="T52" fmla="*/ 2147483646 w 5278"/>
                <a:gd name="T53" fmla="*/ 2147483646 h 6863"/>
                <a:gd name="T54" fmla="*/ 2147483646 w 5278"/>
                <a:gd name="T55" fmla="*/ 2147483646 h 6863"/>
                <a:gd name="T56" fmla="*/ 2147483646 w 5278"/>
                <a:gd name="T57" fmla="*/ 2147483646 h 6863"/>
                <a:gd name="T58" fmla="*/ 2147483646 w 5278"/>
                <a:gd name="T59" fmla="*/ 2147483646 h 6863"/>
                <a:gd name="T60" fmla="*/ 2147483646 w 5278"/>
                <a:gd name="T61" fmla="*/ 2147483646 h 6863"/>
                <a:gd name="T62" fmla="*/ 2147483646 w 5278"/>
                <a:gd name="T63" fmla="*/ 2147483646 h 6863"/>
                <a:gd name="T64" fmla="*/ 2147483646 w 5278"/>
                <a:gd name="T65" fmla="*/ 2147483646 h 6863"/>
                <a:gd name="T66" fmla="*/ 2147483646 w 5278"/>
                <a:gd name="T67" fmla="*/ 2147483646 h 6863"/>
                <a:gd name="T68" fmla="*/ 2147483646 w 5278"/>
                <a:gd name="T69" fmla="*/ 2147483646 h 6863"/>
                <a:gd name="T70" fmla="*/ 2147483646 w 5278"/>
                <a:gd name="T71" fmla="*/ 2147483646 h 6863"/>
                <a:gd name="T72" fmla="*/ 2147483646 w 5278"/>
                <a:gd name="T73" fmla="*/ 2147483646 h 6863"/>
                <a:gd name="T74" fmla="*/ 2147483646 w 5278"/>
                <a:gd name="T75" fmla="*/ 2147483646 h 6863"/>
                <a:gd name="T76" fmla="*/ 2147483646 w 5278"/>
                <a:gd name="T77" fmla="*/ 2147483646 h 6863"/>
                <a:gd name="T78" fmla="*/ 2147483646 w 5278"/>
                <a:gd name="T79" fmla="*/ 2147483646 h 6863"/>
                <a:gd name="T80" fmla="*/ 2147483646 w 5278"/>
                <a:gd name="T81" fmla="*/ 2147483646 h 6863"/>
                <a:gd name="T82" fmla="*/ 2147483646 w 5278"/>
                <a:gd name="T83" fmla="*/ 2147483646 h 6863"/>
                <a:gd name="T84" fmla="*/ 0 w 5278"/>
                <a:gd name="T85" fmla="*/ 2147483646 h 6863"/>
                <a:gd name="T86" fmla="*/ 2147483646 w 5278"/>
                <a:gd name="T87" fmla="*/ 2147483646 h 6863"/>
                <a:gd name="T88" fmla="*/ 2147483646 w 5278"/>
                <a:gd name="T89" fmla="*/ 2147483646 h 6863"/>
                <a:gd name="T90" fmla="*/ 2147483646 w 5278"/>
                <a:gd name="T91" fmla="*/ 2147483646 h 6863"/>
                <a:gd name="T92" fmla="*/ 2147483646 w 5278"/>
                <a:gd name="T93" fmla="*/ 2147483646 h 6863"/>
                <a:gd name="T94" fmla="*/ 2147483646 w 5278"/>
                <a:gd name="T95" fmla="*/ 2147483646 h 6863"/>
                <a:gd name="T96" fmla="*/ 2147483646 w 5278"/>
                <a:gd name="T97" fmla="*/ 1347340187 h 6863"/>
                <a:gd name="T98" fmla="*/ 2147483646 w 5278"/>
                <a:gd name="T99" fmla="*/ 513294381 h 6863"/>
                <a:gd name="T100" fmla="*/ 2147483646 w 5278"/>
                <a:gd name="T101" fmla="*/ 42761601 h 6863"/>
                <a:gd name="T102" fmla="*/ 2147483646 w 5278"/>
                <a:gd name="T103" fmla="*/ 21419384 h 6863"/>
                <a:gd name="T104" fmla="*/ 2147483646 w 5278"/>
                <a:gd name="T105" fmla="*/ 363589915 h 6863"/>
                <a:gd name="T106" fmla="*/ 2147483646 w 5278"/>
                <a:gd name="T107" fmla="*/ 1133454737 h 6863"/>
                <a:gd name="T108" fmla="*/ 2147483646 w 5278"/>
                <a:gd name="T109" fmla="*/ 2147483646 h 6863"/>
                <a:gd name="T110" fmla="*/ 2147483646 w 5278"/>
                <a:gd name="T111" fmla="*/ 2147483646 h 6863"/>
                <a:gd name="T112" fmla="*/ 2147483646 w 5278"/>
                <a:gd name="T113" fmla="*/ 2147483646 h 6863"/>
                <a:gd name="T114" fmla="*/ 2147483646 w 5278"/>
                <a:gd name="T115" fmla="*/ 2147483646 h 6863"/>
                <a:gd name="T116" fmla="*/ 2147483646 w 5278"/>
                <a:gd name="T117" fmla="*/ 2147483646 h 6863"/>
                <a:gd name="T118" fmla="*/ 2147483646 w 5278"/>
                <a:gd name="T119" fmla="*/ 2147483646 h 68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78" h="6863">
                  <a:moveTo>
                    <a:pt x="4046" y="5103"/>
                  </a:moveTo>
                  <a:lnTo>
                    <a:pt x="1054" y="5103"/>
                  </a:lnTo>
                  <a:lnTo>
                    <a:pt x="1054" y="4927"/>
                  </a:lnTo>
                  <a:lnTo>
                    <a:pt x="4046" y="4927"/>
                  </a:lnTo>
                  <a:lnTo>
                    <a:pt x="4046" y="5103"/>
                  </a:lnTo>
                  <a:close/>
                  <a:moveTo>
                    <a:pt x="2814" y="4575"/>
                  </a:moveTo>
                  <a:lnTo>
                    <a:pt x="1054" y="4575"/>
                  </a:lnTo>
                  <a:lnTo>
                    <a:pt x="1054" y="4399"/>
                  </a:lnTo>
                  <a:lnTo>
                    <a:pt x="2814" y="4399"/>
                  </a:lnTo>
                  <a:lnTo>
                    <a:pt x="2814" y="4575"/>
                  </a:lnTo>
                  <a:close/>
                  <a:moveTo>
                    <a:pt x="3342" y="4047"/>
                  </a:moveTo>
                  <a:lnTo>
                    <a:pt x="1054" y="4047"/>
                  </a:lnTo>
                  <a:lnTo>
                    <a:pt x="1054" y="3872"/>
                  </a:lnTo>
                  <a:lnTo>
                    <a:pt x="3342" y="3872"/>
                  </a:lnTo>
                  <a:lnTo>
                    <a:pt x="3342" y="4047"/>
                  </a:lnTo>
                  <a:close/>
                  <a:moveTo>
                    <a:pt x="4222" y="3520"/>
                  </a:moveTo>
                  <a:lnTo>
                    <a:pt x="1054" y="3520"/>
                  </a:lnTo>
                  <a:lnTo>
                    <a:pt x="1054" y="3344"/>
                  </a:lnTo>
                  <a:lnTo>
                    <a:pt x="4222" y="3344"/>
                  </a:lnTo>
                  <a:lnTo>
                    <a:pt x="4222" y="3520"/>
                  </a:lnTo>
                  <a:close/>
                  <a:moveTo>
                    <a:pt x="2814" y="2992"/>
                  </a:moveTo>
                  <a:lnTo>
                    <a:pt x="1054" y="2992"/>
                  </a:lnTo>
                  <a:lnTo>
                    <a:pt x="1054" y="2816"/>
                  </a:lnTo>
                  <a:lnTo>
                    <a:pt x="2814" y="2816"/>
                  </a:lnTo>
                  <a:lnTo>
                    <a:pt x="2814" y="2992"/>
                  </a:lnTo>
                  <a:close/>
                  <a:moveTo>
                    <a:pt x="4750" y="1056"/>
                  </a:moveTo>
                  <a:lnTo>
                    <a:pt x="3518" y="1056"/>
                  </a:lnTo>
                  <a:lnTo>
                    <a:pt x="3620" y="1362"/>
                  </a:lnTo>
                  <a:lnTo>
                    <a:pt x="3664" y="1373"/>
                  </a:lnTo>
                  <a:lnTo>
                    <a:pt x="3707" y="1385"/>
                  </a:lnTo>
                  <a:lnTo>
                    <a:pt x="3747" y="1397"/>
                  </a:lnTo>
                  <a:lnTo>
                    <a:pt x="3785" y="1412"/>
                  </a:lnTo>
                  <a:lnTo>
                    <a:pt x="3822" y="1426"/>
                  </a:lnTo>
                  <a:lnTo>
                    <a:pt x="3856" y="1441"/>
                  </a:lnTo>
                  <a:lnTo>
                    <a:pt x="3888" y="1458"/>
                  </a:lnTo>
                  <a:lnTo>
                    <a:pt x="3919" y="1476"/>
                  </a:lnTo>
                  <a:lnTo>
                    <a:pt x="3948" y="1494"/>
                  </a:lnTo>
                  <a:lnTo>
                    <a:pt x="3976" y="1513"/>
                  </a:lnTo>
                  <a:lnTo>
                    <a:pt x="4001" y="1534"/>
                  </a:lnTo>
                  <a:lnTo>
                    <a:pt x="4025" y="1555"/>
                  </a:lnTo>
                  <a:lnTo>
                    <a:pt x="4046" y="1577"/>
                  </a:lnTo>
                  <a:lnTo>
                    <a:pt x="4067" y="1599"/>
                  </a:lnTo>
                  <a:lnTo>
                    <a:pt x="4086" y="1622"/>
                  </a:lnTo>
                  <a:lnTo>
                    <a:pt x="4104" y="1646"/>
                  </a:lnTo>
                  <a:lnTo>
                    <a:pt x="4119" y="1671"/>
                  </a:lnTo>
                  <a:lnTo>
                    <a:pt x="4134" y="1696"/>
                  </a:lnTo>
                  <a:lnTo>
                    <a:pt x="4148" y="1723"/>
                  </a:lnTo>
                  <a:lnTo>
                    <a:pt x="4160" y="1749"/>
                  </a:lnTo>
                  <a:lnTo>
                    <a:pt x="4171" y="1777"/>
                  </a:lnTo>
                  <a:lnTo>
                    <a:pt x="4180" y="1805"/>
                  </a:lnTo>
                  <a:lnTo>
                    <a:pt x="4189" y="1834"/>
                  </a:lnTo>
                  <a:lnTo>
                    <a:pt x="4196" y="1863"/>
                  </a:lnTo>
                  <a:lnTo>
                    <a:pt x="4203" y="1892"/>
                  </a:lnTo>
                  <a:lnTo>
                    <a:pt x="4208" y="1923"/>
                  </a:lnTo>
                  <a:lnTo>
                    <a:pt x="4213" y="1953"/>
                  </a:lnTo>
                  <a:lnTo>
                    <a:pt x="4216" y="1984"/>
                  </a:lnTo>
                  <a:lnTo>
                    <a:pt x="4219" y="2015"/>
                  </a:lnTo>
                  <a:lnTo>
                    <a:pt x="4221" y="2047"/>
                  </a:lnTo>
                  <a:lnTo>
                    <a:pt x="4222" y="2078"/>
                  </a:lnTo>
                  <a:lnTo>
                    <a:pt x="4222" y="2111"/>
                  </a:lnTo>
                  <a:lnTo>
                    <a:pt x="1054" y="2111"/>
                  </a:lnTo>
                  <a:lnTo>
                    <a:pt x="1056" y="2081"/>
                  </a:lnTo>
                  <a:lnTo>
                    <a:pt x="1057" y="2050"/>
                  </a:lnTo>
                  <a:lnTo>
                    <a:pt x="1058" y="2020"/>
                  </a:lnTo>
                  <a:lnTo>
                    <a:pt x="1062" y="1990"/>
                  </a:lnTo>
                  <a:lnTo>
                    <a:pt x="1065" y="1960"/>
                  </a:lnTo>
                  <a:lnTo>
                    <a:pt x="1070" y="1931"/>
                  </a:lnTo>
                  <a:lnTo>
                    <a:pt x="1076" y="1902"/>
                  </a:lnTo>
                  <a:lnTo>
                    <a:pt x="1083" y="1874"/>
                  </a:lnTo>
                  <a:lnTo>
                    <a:pt x="1092" y="1846"/>
                  </a:lnTo>
                  <a:lnTo>
                    <a:pt x="1101" y="1819"/>
                  </a:lnTo>
                  <a:lnTo>
                    <a:pt x="1111" y="1792"/>
                  </a:lnTo>
                  <a:lnTo>
                    <a:pt x="1123" y="1766"/>
                  </a:lnTo>
                  <a:lnTo>
                    <a:pt x="1135" y="1740"/>
                  </a:lnTo>
                  <a:lnTo>
                    <a:pt x="1149" y="1714"/>
                  </a:lnTo>
                  <a:lnTo>
                    <a:pt x="1165" y="1690"/>
                  </a:lnTo>
                  <a:lnTo>
                    <a:pt x="1180" y="1665"/>
                  </a:lnTo>
                  <a:lnTo>
                    <a:pt x="1198" y="1643"/>
                  </a:lnTo>
                  <a:lnTo>
                    <a:pt x="1217" y="1620"/>
                  </a:lnTo>
                  <a:lnTo>
                    <a:pt x="1239" y="1597"/>
                  </a:lnTo>
                  <a:lnTo>
                    <a:pt x="1260" y="1576"/>
                  </a:lnTo>
                  <a:lnTo>
                    <a:pt x="1284" y="1555"/>
                  </a:lnTo>
                  <a:lnTo>
                    <a:pt x="1309" y="1535"/>
                  </a:lnTo>
                  <a:lnTo>
                    <a:pt x="1336" y="1516"/>
                  </a:lnTo>
                  <a:lnTo>
                    <a:pt x="1363" y="1498"/>
                  </a:lnTo>
                  <a:lnTo>
                    <a:pt x="1393" y="1480"/>
                  </a:lnTo>
                  <a:lnTo>
                    <a:pt x="1426" y="1463"/>
                  </a:lnTo>
                  <a:lnTo>
                    <a:pt x="1458" y="1447"/>
                  </a:lnTo>
                  <a:lnTo>
                    <a:pt x="1493" y="1432"/>
                  </a:lnTo>
                  <a:lnTo>
                    <a:pt x="1530" y="1418"/>
                  </a:lnTo>
                  <a:lnTo>
                    <a:pt x="1568" y="1404"/>
                  </a:lnTo>
                  <a:lnTo>
                    <a:pt x="1609" y="1392"/>
                  </a:lnTo>
                  <a:lnTo>
                    <a:pt x="1651" y="1380"/>
                  </a:lnTo>
                  <a:lnTo>
                    <a:pt x="1758" y="1056"/>
                  </a:lnTo>
                  <a:lnTo>
                    <a:pt x="526" y="1056"/>
                  </a:lnTo>
                  <a:lnTo>
                    <a:pt x="526" y="6335"/>
                  </a:lnTo>
                  <a:lnTo>
                    <a:pt x="4750" y="6335"/>
                  </a:lnTo>
                  <a:lnTo>
                    <a:pt x="4750" y="1056"/>
                  </a:lnTo>
                  <a:close/>
                  <a:moveTo>
                    <a:pt x="2638" y="265"/>
                  </a:moveTo>
                  <a:lnTo>
                    <a:pt x="2638" y="265"/>
                  </a:lnTo>
                  <a:lnTo>
                    <a:pt x="2611" y="266"/>
                  </a:lnTo>
                  <a:lnTo>
                    <a:pt x="2584" y="269"/>
                  </a:lnTo>
                  <a:lnTo>
                    <a:pt x="2559" y="275"/>
                  </a:lnTo>
                  <a:lnTo>
                    <a:pt x="2535" y="285"/>
                  </a:lnTo>
                  <a:lnTo>
                    <a:pt x="2513" y="296"/>
                  </a:lnTo>
                  <a:lnTo>
                    <a:pt x="2491" y="309"/>
                  </a:lnTo>
                  <a:lnTo>
                    <a:pt x="2471" y="324"/>
                  </a:lnTo>
                  <a:lnTo>
                    <a:pt x="2452" y="341"/>
                  </a:lnTo>
                  <a:lnTo>
                    <a:pt x="2435" y="360"/>
                  </a:lnTo>
                  <a:lnTo>
                    <a:pt x="2419" y="381"/>
                  </a:lnTo>
                  <a:lnTo>
                    <a:pt x="2406" y="402"/>
                  </a:lnTo>
                  <a:lnTo>
                    <a:pt x="2395" y="425"/>
                  </a:lnTo>
                  <a:lnTo>
                    <a:pt x="2386" y="449"/>
                  </a:lnTo>
                  <a:lnTo>
                    <a:pt x="2380" y="474"/>
                  </a:lnTo>
                  <a:lnTo>
                    <a:pt x="2375" y="500"/>
                  </a:lnTo>
                  <a:lnTo>
                    <a:pt x="2374" y="528"/>
                  </a:lnTo>
                  <a:lnTo>
                    <a:pt x="2375" y="554"/>
                  </a:lnTo>
                  <a:lnTo>
                    <a:pt x="2380" y="581"/>
                  </a:lnTo>
                  <a:lnTo>
                    <a:pt x="2386" y="606"/>
                  </a:lnTo>
                  <a:lnTo>
                    <a:pt x="2395" y="631"/>
                  </a:lnTo>
                  <a:lnTo>
                    <a:pt x="2406" y="654"/>
                  </a:lnTo>
                  <a:lnTo>
                    <a:pt x="2419" y="675"/>
                  </a:lnTo>
                  <a:lnTo>
                    <a:pt x="2435" y="696"/>
                  </a:lnTo>
                  <a:lnTo>
                    <a:pt x="2452" y="715"/>
                  </a:lnTo>
                  <a:lnTo>
                    <a:pt x="2471" y="732"/>
                  </a:lnTo>
                  <a:lnTo>
                    <a:pt x="2491" y="747"/>
                  </a:lnTo>
                  <a:lnTo>
                    <a:pt x="2513" y="760"/>
                  </a:lnTo>
                  <a:lnTo>
                    <a:pt x="2535" y="771"/>
                  </a:lnTo>
                  <a:lnTo>
                    <a:pt x="2559" y="779"/>
                  </a:lnTo>
                  <a:lnTo>
                    <a:pt x="2584" y="787"/>
                  </a:lnTo>
                  <a:lnTo>
                    <a:pt x="2611" y="790"/>
                  </a:lnTo>
                  <a:lnTo>
                    <a:pt x="2638" y="791"/>
                  </a:lnTo>
                  <a:lnTo>
                    <a:pt x="2665" y="790"/>
                  </a:lnTo>
                  <a:lnTo>
                    <a:pt x="2691" y="787"/>
                  </a:lnTo>
                  <a:lnTo>
                    <a:pt x="2716" y="779"/>
                  </a:lnTo>
                  <a:lnTo>
                    <a:pt x="2741" y="771"/>
                  </a:lnTo>
                  <a:lnTo>
                    <a:pt x="2764" y="760"/>
                  </a:lnTo>
                  <a:lnTo>
                    <a:pt x="2786" y="747"/>
                  </a:lnTo>
                  <a:lnTo>
                    <a:pt x="2806" y="732"/>
                  </a:lnTo>
                  <a:lnTo>
                    <a:pt x="2825" y="715"/>
                  </a:lnTo>
                  <a:lnTo>
                    <a:pt x="2842" y="696"/>
                  </a:lnTo>
                  <a:lnTo>
                    <a:pt x="2857" y="675"/>
                  </a:lnTo>
                  <a:lnTo>
                    <a:pt x="2871" y="654"/>
                  </a:lnTo>
                  <a:lnTo>
                    <a:pt x="2881" y="631"/>
                  </a:lnTo>
                  <a:lnTo>
                    <a:pt x="2890" y="606"/>
                  </a:lnTo>
                  <a:lnTo>
                    <a:pt x="2897" y="581"/>
                  </a:lnTo>
                  <a:lnTo>
                    <a:pt x="2900" y="554"/>
                  </a:lnTo>
                  <a:lnTo>
                    <a:pt x="2902" y="528"/>
                  </a:lnTo>
                  <a:lnTo>
                    <a:pt x="2900" y="500"/>
                  </a:lnTo>
                  <a:lnTo>
                    <a:pt x="2897" y="474"/>
                  </a:lnTo>
                  <a:lnTo>
                    <a:pt x="2890" y="449"/>
                  </a:lnTo>
                  <a:lnTo>
                    <a:pt x="2881" y="425"/>
                  </a:lnTo>
                  <a:lnTo>
                    <a:pt x="2871" y="402"/>
                  </a:lnTo>
                  <a:lnTo>
                    <a:pt x="2857" y="381"/>
                  </a:lnTo>
                  <a:lnTo>
                    <a:pt x="2842" y="360"/>
                  </a:lnTo>
                  <a:lnTo>
                    <a:pt x="2825" y="341"/>
                  </a:lnTo>
                  <a:lnTo>
                    <a:pt x="2806" y="324"/>
                  </a:lnTo>
                  <a:lnTo>
                    <a:pt x="2786" y="309"/>
                  </a:lnTo>
                  <a:lnTo>
                    <a:pt x="2764" y="296"/>
                  </a:lnTo>
                  <a:lnTo>
                    <a:pt x="2741" y="285"/>
                  </a:lnTo>
                  <a:lnTo>
                    <a:pt x="2716" y="275"/>
                  </a:lnTo>
                  <a:lnTo>
                    <a:pt x="2691" y="269"/>
                  </a:lnTo>
                  <a:lnTo>
                    <a:pt x="2665" y="266"/>
                  </a:lnTo>
                  <a:lnTo>
                    <a:pt x="2638" y="265"/>
                  </a:lnTo>
                  <a:close/>
                  <a:moveTo>
                    <a:pt x="0" y="6863"/>
                  </a:moveTo>
                  <a:lnTo>
                    <a:pt x="0" y="528"/>
                  </a:lnTo>
                  <a:lnTo>
                    <a:pt x="2110" y="528"/>
                  </a:lnTo>
                  <a:lnTo>
                    <a:pt x="2110" y="500"/>
                  </a:lnTo>
                  <a:lnTo>
                    <a:pt x="2113" y="474"/>
                  </a:lnTo>
                  <a:lnTo>
                    <a:pt x="2116" y="448"/>
                  </a:lnTo>
                  <a:lnTo>
                    <a:pt x="2121" y="421"/>
                  </a:lnTo>
                  <a:lnTo>
                    <a:pt x="2127" y="396"/>
                  </a:lnTo>
                  <a:lnTo>
                    <a:pt x="2134" y="371"/>
                  </a:lnTo>
                  <a:lnTo>
                    <a:pt x="2143" y="346"/>
                  </a:lnTo>
                  <a:lnTo>
                    <a:pt x="2152" y="322"/>
                  </a:lnTo>
                  <a:lnTo>
                    <a:pt x="2162" y="299"/>
                  </a:lnTo>
                  <a:lnTo>
                    <a:pt x="2174" y="277"/>
                  </a:lnTo>
                  <a:lnTo>
                    <a:pt x="2187" y="254"/>
                  </a:lnTo>
                  <a:lnTo>
                    <a:pt x="2200" y="232"/>
                  </a:lnTo>
                  <a:lnTo>
                    <a:pt x="2216" y="212"/>
                  </a:lnTo>
                  <a:lnTo>
                    <a:pt x="2231" y="192"/>
                  </a:lnTo>
                  <a:lnTo>
                    <a:pt x="2248" y="172"/>
                  </a:lnTo>
                  <a:lnTo>
                    <a:pt x="2265" y="154"/>
                  </a:lnTo>
                  <a:lnTo>
                    <a:pt x="2283" y="136"/>
                  </a:lnTo>
                  <a:lnTo>
                    <a:pt x="2302" y="121"/>
                  </a:lnTo>
                  <a:lnTo>
                    <a:pt x="2322" y="105"/>
                  </a:lnTo>
                  <a:lnTo>
                    <a:pt x="2343" y="90"/>
                  </a:lnTo>
                  <a:lnTo>
                    <a:pt x="2364" y="77"/>
                  </a:lnTo>
                  <a:lnTo>
                    <a:pt x="2387" y="63"/>
                  </a:lnTo>
                  <a:lnTo>
                    <a:pt x="2410" y="53"/>
                  </a:lnTo>
                  <a:lnTo>
                    <a:pt x="2432" y="42"/>
                  </a:lnTo>
                  <a:lnTo>
                    <a:pt x="2456" y="32"/>
                  </a:lnTo>
                  <a:lnTo>
                    <a:pt x="2481" y="24"/>
                  </a:lnTo>
                  <a:lnTo>
                    <a:pt x="2507" y="17"/>
                  </a:lnTo>
                  <a:lnTo>
                    <a:pt x="2532" y="11"/>
                  </a:lnTo>
                  <a:lnTo>
                    <a:pt x="2558" y="6"/>
                  </a:lnTo>
                  <a:lnTo>
                    <a:pt x="2584" y="2"/>
                  </a:lnTo>
                  <a:lnTo>
                    <a:pt x="2611" y="1"/>
                  </a:lnTo>
                  <a:lnTo>
                    <a:pt x="2638" y="0"/>
                  </a:lnTo>
                  <a:lnTo>
                    <a:pt x="2665" y="1"/>
                  </a:lnTo>
                  <a:lnTo>
                    <a:pt x="2692" y="2"/>
                  </a:lnTo>
                  <a:lnTo>
                    <a:pt x="2718" y="6"/>
                  </a:lnTo>
                  <a:lnTo>
                    <a:pt x="2745" y="11"/>
                  </a:lnTo>
                  <a:lnTo>
                    <a:pt x="2770" y="17"/>
                  </a:lnTo>
                  <a:lnTo>
                    <a:pt x="2795" y="24"/>
                  </a:lnTo>
                  <a:lnTo>
                    <a:pt x="2820" y="32"/>
                  </a:lnTo>
                  <a:lnTo>
                    <a:pt x="2844" y="42"/>
                  </a:lnTo>
                  <a:lnTo>
                    <a:pt x="2867" y="53"/>
                  </a:lnTo>
                  <a:lnTo>
                    <a:pt x="2890" y="63"/>
                  </a:lnTo>
                  <a:lnTo>
                    <a:pt x="2912" y="77"/>
                  </a:lnTo>
                  <a:lnTo>
                    <a:pt x="2934" y="90"/>
                  </a:lnTo>
                  <a:lnTo>
                    <a:pt x="2954" y="105"/>
                  </a:lnTo>
                  <a:lnTo>
                    <a:pt x="2975" y="121"/>
                  </a:lnTo>
                  <a:lnTo>
                    <a:pt x="2994" y="136"/>
                  </a:lnTo>
                  <a:lnTo>
                    <a:pt x="3012" y="154"/>
                  </a:lnTo>
                  <a:lnTo>
                    <a:pt x="3030" y="172"/>
                  </a:lnTo>
                  <a:lnTo>
                    <a:pt x="3045" y="192"/>
                  </a:lnTo>
                  <a:lnTo>
                    <a:pt x="3062" y="212"/>
                  </a:lnTo>
                  <a:lnTo>
                    <a:pt x="3076" y="232"/>
                  </a:lnTo>
                  <a:lnTo>
                    <a:pt x="3090" y="254"/>
                  </a:lnTo>
                  <a:lnTo>
                    <a:pt x="3103" y="277"/>
                  </a:lnTo>
                  <a:lnTo>
                    <a:pt x="3115" y="299"/>
                  </a:lnTo>
                  <a:lnTo>
                    <a:pt x="3126" y="322"/>
                  </a:lnTo>
                  <a:lnTo>
                    <a:pt x="3134" y="346"/>
                  </a:lnTo>
                  <a:lnTo>
                    <a:pt x="3142" y="371"/>
                  </a:lnTo>
                  <a:lnTo>
                    <a:pt x="3149" y="396"/>
                  </a:lnTo>
                  <a:lnTo>
                    <a:pt x="3155" y="421"/>
                  </a:lnTo>
                  <a:lnTo>
                    <a:pt x="3160" y="448"/>
                  </a:lnTo>
                  <a:lnTo>
                    <a:pt x="3164" y="474"/>
                  </a:lnTo>
                  <a:lnTo>
                    <a:pt x="3166" y="500"/>
                  </a:lnTo>
                  <a:lnTo>
                    <a:pt x="3166" y="528"/>
                  </a:lnTo>
                  <a:lnTo>
                    <a:pt x="5278" y="528"/>
                  </a:lnTo>
                  <a:lnTo>
                    <a:pt x="5278" y="6863"/>
                  </a:lnTo>
                  <a:lnTo>
                    <a:pt x="0" y="6863"/>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Tree>
    <p:extLst>
      <p:ext uri="{BB962C8B-B14F-4D97-AF65-F5344CB8AC3E}">
        <p14:creationId xmlns:p14="http://schemas.microsoft.com/office/powerpoint/2010/main" val="22370036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3" presetClass="entr" presetSubtype="16" fill="hold" nodeType="withEffect">
                                  <p:stCondLst>
                                    <p:cond delay="500"/>
                                  </p:stCondLst>
                                  <p:childTnLst>
                                    <p:set>
                                      <p:cBhvr>
                                        <p:cTn id="9" dur="1" fill="hold">
                                          <p:stCondLst>
                                            <p:cond delay="0"/>
                                          </p:stCondLst>
                                        </p:cTn>
                                        <p:tgtEl>
                                          <p:spTgt spid="6"/>
                                        </p:tgtEl>
                                        <p:attrNameLst>
                                          <p:attrName>style.visibility</p:attrName>
                                        </p:attrNameLst>
                                      </p:cBhvr>
                                      <p:to>
                                        <p:strVal val="visible"/>
                                      </p:to>
                                    </p:set>
                                    <p:anim calcmode="lin" valueType="num">
                                      <p:cBhvr>
                                        <p:cTn id="10" dur="500" fill="hold"/>
                                        <p:tgtEl>
                                          <p:spTgt spid="6"/>
                                        </p:tgtEl>
                                        <p:attrNameLst>
                                          <p:attrName>ppt_w</p:attrName>
                                        </p:attrNameLst>
                                      </p:cBhvr>
                                      <p:tavLst>
                                        <p:tav tm="0">
                                          <p:val>
                                            <p:fltVal val="0"/>
                                          </p:val>
                                        </p:tav>
                                        <p:tav tm="100000">
                                          <p:val>
                                            <p:strVal val="#ppt_w"/>
                                          </p:val>
                                        </p:tav>
                                      </p:tavLst>
                                    </p:anim>
                                    <p:anim calcmode="lin" valueType="num">
                                      <p:cBhvr>
                                        <p:cTn id="11" dur="500" fill="hold"/>
                                        <p:tgtEl>
                                          <p:spTgt spid="6"/>
                                        </p:tgtEl>
                                        <p:attrNameLst>
                                          <p:attrName>ppt_h</p:attrName>
                                        </p:attrNameLst>
                                      </p:cBhvr>
                                      <p:tavLst>
                                        <p:tav tm="0">
                                          <p:val>
                                            <p:fltVal val="0"/>
                                          </p:val>
                                        </p:tav>
                                        <p:tav tm="100000">
                                          <p:val>
                                            <p:strVal val="#ppt_h"/>
                                          </p:val>
                                        </p:tav>
                                      </p:tavLst>
                                    </p:anim>
                                  </p:childTnLst>
                                </p:cTn>
                              </p:par>
                              <p:par>
                                <p:cTn id="12" presetID="22" presetClass="entr" presetSubtype="8" fill="hold" grpId="0" nodeType="withEffect">
                                  <p:stCondLst>
                                    <p:cond delay="100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PA_直接连接符 7"/>
          <p:cNvCxnSpPr/>
          <p:nvPr>
            <p:custDataLst>
              <p:tags r:id="rId1"/>
            </p:custDataLst>
          </p:nvPr>
        </p:nvCxnSpPr>
        <p:spPr>
          <a:xfrm>
            <a:off x="521804" y="627534"/>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2"/>
            </p:custDataLst>
          </p:nvPr>
        </p:nvSpPr>
        <p:spPr>
          <a:xfrm>
            <a:off x="5212688" y="1351107"/>
            <a:ext cx="3296989"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主程序的运行，函数的调用</a:t>
            </a:r>
          </a:p>
        </p:txBody>
      </p:sp>
      <p:sp>
        <p:nvSpPr>
          <p:cNvPr id="9" name="PA_文本框 6"/>
          <p:cNvSpPr txBox="1"/>
          <p:nvPr>
            <p:custDataLst>
              <p:tags r:id="rId3"/>
            </p:custDataLst>
          </p:nvPr>
        </p:nvSpPr>
        <p:spPr>
          <a:xfrm>
            <a:off x="5212688" y="2551655"/>
            <a:ext cx="3296989"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各个函数的声明</a:t>
            </a:r>
          </a:p>
        </p:txBody>
      </p:sp>
      <p:sp>
        <p:nvSpPr>
          <p:cNvPr id="10" name="PA_文本框 6"/>
          <p:cNvSpPr txBox="1"/>
          <p:nvPr>
            <p:custDataLst>
              <p:tags r:id="rId4"/>
            </p:custDataLst>
          </p:nvPr>
        </p:nvSpPr>
        <p:spPr>
          <a:xfrm>
            <a:off x="5177976" y="3635593"/>
            <a:ext cx="2790564" cy="584775"/>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各个函数的具体实现；全局变量的定义</a:t>
            </a:r>
          </a:p>
        </p:txBody>
      </p:sp>
      <p:grpSp>
        <p:nvGrpSpPr>
          <p:cNvPr id="11" name="PA_组合 6"/>
          <p:cNvGrpSpPr/>
          <p:nvPr>
            <p:custDataLst>
              <p:tags r:id="rId5"/>
            </p:custDataLst>
          </p:nvPr>
        </p:nvGrpSpPr>
        <p:grpSpPr>
          <a:xfrm>
            <a:off x="4102984" y="1345624"/>
            <a:ext cx="938032" cy="938032"/>
            <a:chOff x="4202439" y="1314688"/>
            <a:chExt cx="938032" cy="938032"/>
          </a:xfrm>
        </p:grpSpPr>
        <p:sp>
          <p:nvSpPr>
            <p:cNvPr id="12" name="饼形 11"/>
            <p:cNvSpPr/>
            <p:nvPr/>
          </p:nvSpPr>
          <p:spPr>
            <a:xfrm rot="18000000">
              <a:off x="4202439" y="1314688"/>
              <a:ext cx="938032" cy="938032"/>
            </a:xfrm>
            <a:prstGeom prst="pie">
              <a:avLst>
                <a:gd name="adj1" fmla="val 16200000"/>
                <a:gd name="adj2" fmla="val 1800000"/>
              </a:avLst>
            </a:prstGeom>
            <a:solidFill>
              <a:srgbClr val="FC6D5C"/>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文本框 4506"/>
            <p:cNvSpPr txBox="1"/>
            <p:nvPr/>
          </p:nvSpPr>
          <p:spPr>
            <a:xfrm>
              <a:off x="4428440" y="1364266"/>
              <a:ext cx="486030" cy="400110"/>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01</a:t>
              </a:r>
              <a:endParaRPr lang="zh-CN" alt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 name="组合 4">
            <a:extLst>
              <a:ext uri="{FF2B5EF4-FFF2-40B4-BE49-F238E27FC236}">
                <a16:creationId xmlns:a16="http://schemas.microsoft.com/office/drawing/2014/main" id="{7B0D6894-275B-4672-B965-43880A17271C}"/>
              </a:ext>
            </a:extLst>
          </p:cNvPr>
          <p:cNvGrpSpPr/>
          <p:nvPr/>
        </p:nvGrpSpPr>
        <p:grpSpPr>
          <a:xfrm>
            <a:off x="809596" y="1269045"/>
            <a:ext cx="2321117" cy="2304323"/>
            <a:chOff x="971601" y="1114728"/>
            <a:chExt cx="2321117" cy="2304323"/>
          </a:xfrm>
        </p:grpSpPr>
        <p:grpSp>
          <p:nvGrpSpPr>
            <p:cNvPr id="14" name="PA_组合 9"/>
            <p:cNvGrpSpPr/>
            <p:nvPr>
              <p:custDataLst>
                <p:tags r:id="rId8"/>
              </p:custDataLst>
            </p:nvPr>
          </p:nvGrpSpPr>
          <p:grpSpPr>
            <a:xfrm>
              <a:off x="1007238" y="1114728"/>
              <a:ext cx="2268618" cy="2268618"/>
              <a:chOff x="1007238" y="1114728"/>
              <a:chExt cx="2268618" cy="2268618"/>
            </a:xfrm>
          </p:grpSpPr>
          <p:sp>
            <p:nvSpPr>
              <p:cNvPr id="15" name="饼形 14"/>
              <p:cNvSpPr/>
              <p:nvPr/>
            </p:nvSpPr>
            <p:spPr>
              <a:xfrm rot="18000000">
                <a:off x="1007238" y="1114728"/>
                <a:ext cx="2268618" cy="2268618"/>
              </a:xfrm>
              <a:prstGeom prst="pie">
                <a:avLst>
                  <a:gd name="adj1" fmla="val 16200000"/>
                  <a:gd name="adj2" fmla="val 1800000"/>
                </a:avLst>
              </a:prstGeom>
              <a:solidFill>
                <a:srgbClr val="FC6D5C"/>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文本框 62"/>
              <p:cNvSpPr txBox="1"/>
              <p:nvPr/>
            </p:nvSpPr>
            <p:spPr>
              <a:xfrm>
                <a:off x="1631631" y="1174095"/>
                <a:ext cx="1019831" cy="769441"/>
              </a:xfrm>
              <a:prstGeom prst="rect">
                <a:avLst/>
              </a:prstGeom>
              <a:noFill/>
            </p:spPr>
            <p:txBody>
              <a:bodyPr wrap="none" rtlCol="0">
                <a:spAutoFit/>
              </a:bodyPr>
              <a:lstStyle/>
              <a:p>
                <a:pPr algn="ctr">
                  <a:lnSpc>
                    <a:spcPct val="150000"/>
                  </a:lnSpc>
                </a:pPr>
                <a:r>
                  <a:rPr lang="en-US" altLang="zh-CN" sz="2000" dirty="0">
                    <a:solidFill>
                      <a:schemeClr val="bg1"/>
                    </a:solidFill>
                    <a:latin typeface="微软雅黑" panose="020B0503020204020204" pitchFamily="34" charset="-122"/>
                    <a:ea typeface="微软雅黑" panose="020B0503020204020204" pitchFamily="34" charset="-122"/>
                  </a:rPr>
                  <a:t>01</a:t>
                </a:r>
              </a:p>
              <a:p>
                <a:pPr algn="ctr"/>
                <a:r>
                  <a:rPr lang="en-US" altLang="zh-CN" sz="1400" b="1" dirty="0">
                    <a:solidFill>
                      <a:srgbClr val="FFFF66"/>
                    </a:solidFill>
                    <a:latin typeface="微软雅黑" panose="020B0503020204020204" pitchFamily="34" charset="-122"/>
                    <a:ea typeface="微软雅黑" panose="020B0503020204020204" pitchFamily="34" charset="-122"/>
                  </a:rPr>
                  <a:t>main.cpp</a:t>
                </a:r>
                <a:endParaRPr lang="zh-CN" altLang="en-US" sz="1400" b="1" dirty="0">
                  <a:solidFill>
                    <a:srgbClr val="FFFF66"/>
                  </a:solidFill>
                  <a:latin typeface="微软雅黑" panose="020B0503020204020204" pitchFamily="34" charset="-122"/>
                  <a:ea typeface="微软雅黑" panose="020B0503020204020204" pitchFamily="34" charset="-122"/>
                </a:endParaRPr>
              </a:p>
            </p:txBody>
          </p:sp>
        </p:grpSp>
        <p:grpSp>
          <p:nvGrpSpPr>
            <p:cNvPr id="17" name="PA_组合 10"/>
            <p:cNvGrpSpPr/>
            <p:nvPr>
              <p:custDataLst>
                <p:tags r:id="rId9"/>
              </p:custDataLst>
            </p:nvPr>
          </p:nvGrpSpPr>
          <p:grpSpPr>
            <a:xfrm>
              <a:off x="971601" y="1150433"/>
              <a:ext cx="2268618" cy="2268618"/>
              <a:chOff x="971601" y="1150433"/>
              <a:chExt cx="2268618" cy="2268618"/>
            </a:xfrm>
          </p:grpSpPr>
          <p:sp>
            <p:nvSpPr>
              <p:cNvPr id="18" name="饼形 17"/>
              <p:cNvSpPr/>
              <p:nvPr/>
            </p:nvSpPr>
            <p:spPr>
              <a:xfrm rot="10800000">
                <a:off x="971601" y="1150433"/>
                <a:ext cx="2268618" cy="2268618"/>
              </a:xfrm>
              <a:prstGeom prst="pie">
                <a:avLst>
                  <a:gd name="adj1" fmla="val 16200000"/>
                  <a:gd name="adj2" fmla="val 1800000"/>
                </a:avLst>
              </a:prstGeom>
              <a:solidFill>
                <a:srgbClr val="FBC65C"/>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文本框 62"/>
              <p:cNvSpPr txBox="1"/>
              <p:nvPr/>
            </p:nvSpPr>
            <p:spPr>
              <a:xfrm>
                <a:off x="1235159" y="2211710"/>
                <a:ext cx="838692" cy="769441"/>
              </a:xfrm>
              <a:prstGeom prst="rect">
                <a:avLst/>
              </a:prstGeom>
              <a:noFill/>
            </p:spPr>
            <p:txBody>
              <a:bodyPr wrap="none" rtlCol="0">
                <a:spAutoFit/>
              </a:bodyPr>
              <a:lstStyle/>
              <a:p>
                <a:pPr algn="ctr">
                  <a:lnSpc>
                    <a:spcPct val="150000"/>
                  </a:lnSpc>
                </a:pPr>
                <a:r>
                  <a:rPr lang="en-US" altLang="zh-CN" sz="2000" dirty="0">
                    <a:solidFill>
                      <a:schemeClr val="bg1"/>
                    </a:solidFill>
                    <a:latin typeface="微软雅黑" panose="020B0503020204020204" pitchFamily="34" charset="-122"/>
                    <a:ea typeface="微软雅黑" panose="020B0503020204020204" pitchFamily="34" charset="-122"/>
                  </a:rPr>
                  <a:t>02</a:t>
                </a:r>
              </a:p>
              <a:p>
                <a:pPr algn="ctr"/>
                <a:r>
                  <a:rPr lang="en-US" altLang="zh-CN" sz="1400" b="1" dirty="0">
                    <a:solidFill>
                      <a:srgbClr val="FF0000"/>
                    </a:solidFill>
                    <a:latin typeface="微软雅黑" panose="020B0503020204020204" pitchFamily="34" charset="-122"/>
                    <a:ea typeface="微软雅黑" panose="020B0503020204020204" pitchFamily="34" charset="-122"/>
                  </a:rPr>
                  <a:t>funcs.h</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grpSp>
        <p:grpSp>
          <p:nvGrpSpPr>
            <p:cNvPr id="20" name="PA_组合 11"/>
            <p:cNvGrpSpPr/>
            <p:nvPr>
              <p:custDataLst>
                <p:tags r:id="rId10"/>
              </p:custDataLst>
            </p:nvPr>
          </p:nvGrpSpPr>
          <p:grpSpPr>
            <a:xfrm>
              <a:off x="1024100" y="1150433"/>
              <a:ext cx="2268618" cy="2268618"/>
              <a:chOff x="1024100" y="1150433"/>
              <a:chExt cx="2268618" cy="2268618"/>
            </a:xfrm>
          </p:grpSpPr>
          <p:sp>
            <p:nvSpPr>
              <p:cNvPr id="21" name="饼形 20"/>
              <p:cNvSpPr/>
              <p:nvPr/>
            </p:nvSpPr>
            <p:spPr>
              <a:xfrm rot="3600000">
                <a:off x="1024100" y="1150433"/>
                <a:ext cx="2268618" cy="2268618"/>
              </a:xfrm>
              <a:prstGeom prst="pie">
                <a:avLst>
                  <a:gd name="adj1" fmla="val 16200000"/>
                  <a:gd name="adj2" fmla="val 1800000"/>
                </a:avLst>
              </a:prstGeom>
              <a:solidFill>
                <a:srgbClr val="66BFB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文本框 62"/>
              <p:cNvSpPr txBox="1"/>
              <p:nvPr/>
            </p:nvSpPr>
            <p:spPr>
              <a:xfrm>
                <a:off x="2084818" y="2211710"/>
                <a:ext cx="1056701" cy="769441"/>
              </a:xfrm>
              <a:prstGeom prst="rect">
                <a:avLst/>
              </a:prstGeom>
              <a:noFill/>
            </p:spPr>
            <p:txBody>
              <a:bodyPr wrap="none" rtlCol="0">
                <a:spAutoFit/>
              </a:bodyPr>
              <a:lstStyle/>
              <a:p>
                <a:pPr algn="ctr">
                  <a:lnSpc>
                    <a:spcPct val="150000"/>
                  </a:lnSpc>
                </a:pPr>
                <a:r>
                  <a:rPr lang="en-US" altLang="zh-CN" sz="2000" dirty="0">
                    <a:solidFill>
                      <a:schemeClr val="bg1"/>
                    </a:solidFill>
                    <a:latin typeface="微软雅黑" panose="020B0503020204020204" pitchFamily="34" charset="-122"/>
                    <a:ea typeface="微软雅黑" panose="020B0503020204020204" pitchFamily="34" charset="-122"/>
                  </a:rPr>
                  <a:t>03</a:t>
                </a:r>
              </a:p>
              <a:p>
                <a:pPr algn="ctr"/>
                <a:r>
                  <a:rPr lang="en-US" altLang="zh-CN" sz="1400" b="1" dirty="0">
                    <a:solidFill>
                      <a:srgbClr val="FFFF66"/>
                    </a:solidFill>
                    <a:latin typeface="微软雅黑" panose="020B0503020204020204" pitchFamily="34" charset="-122"/>
                    <a:ea typeface="微软雅黑" panose="020B0503020204020204" pitchFamily="34" charset="-122"/>
                  </a:rPr>
                  <a:t>funcs.cpp</a:t>
                </a:r>
                <a:endParaRPr lang="zh-CN" altLang="en-US" sz="1400" b="1" dirty="0">
                  <a:solidFill>
                    <a:srgbClr val="FFFF66"/>
                  </a:solidFill>
                  <a:latin typeface="微软雅黑" panose="020B0503020204020204" pitchFamily="34" charset="-122"/>
                  <a:ea typeface="微软雅黑" panose="020B0503020204020204" pitchFamily="34" charset="-122"/>
                </a:endParaRPr>
              </a:p>
            </p:txBody>
          </p:sp>
        </p:grpSp>
      </p:grpSp>
      <p:grpSp>
        <p:nvGrpSpPr>
          <p:cNvPr id="23" name="PA_组合 7"/>
          <p:cNvGrpSpPr/>
          <p:nvPr>
            <p:custDataLst>
              <p:tags r:id="rId6"/>
            </p:custDataLst>
          </p:nvPr>
        </p:nvGrpSpPr>
        <p:grpSpPr>
          <a:xfrm>
            <a:off x="4102984" y="2516669"/>
            <a:ext cx="938032" cy="938032"/>
            <a:chOff x="4102984" y="2467893"/>
            <a:chExt cx="938032" cy="938032"/>
          </a:xfrm>
        </p:grpSpPr>
        <p:sp>
          <p:nvSpPr>
            <p:cNvPr id="24" name="饼形 23"/>
            <p:cNvSpPr/>
            <p:nvPr/>
          </p:nvSpPr>
          <p:spPr>
            <a:xfrm rot="18000000">
              <a:off x="4102984" y="2467893"/>
              <a:ext cx="938032" cy="938032"/>
            </a:xfrm>
            <a:prstGeom prst="pie">
              <a:avLst>
                <a:gd name="adj1" fmla="val 16200000"/>
                <a:gd name="adj2" fmla="val 1800000"/>
              </a:avLst>
            </a:prstGeom>
            <a:solidFill>
              <a:srgbClr val="FBC65C"/>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文本框 4506"/>
            <p:cNvSpPr txBox="1"/>
            <p:nvPr/>
          </p:nvSpPr>
          <p:spPr>
            <a:xfrm>
              <a:off x="4328985" y="2517471"/>
              <a:ext cx="486030" cy="400110"/>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02</a:t>
              </a:r>
              <a:endParaRPr lang="zh-CN" alt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26" name="PA_组合 8"/>
          <p:cNvGrpSpPr/>
          <p:nvPr>
            <p:custDataLst>
              <p:tags r:id="rId7"/>
            </p:custDataLst>
          </p:nvPr>
        </p:nvGrpSpPr>
        <p:grpSpPr>
          <a:xfrm>
            <a:off x="4102984" y="3626373"/>
            <a:ext cx="938032" cy="938032"/>
            <a:chOff x="3184797" y="3705507"/>
            <a:chExt cx="938032" cy="938032"/>
          </a:xfrm>
        </p:grpSpPr>
        <p:sp>
          <p:nvSpPr>
            <p:cNvPr id="27" name="饼形 26"/>
            <p:cNvSpPr/>
            <p:nvPr/>
          </p:nvSpPr>
          <p:spPr>
            <a:xfrm rot="18000000">
              <a:off x="3184797" y="3705507"/>
              <a:ext cx="938032" cy="938032"/>
            </a:xfrm>
            <a:prstGeom prst="pie">
              <a:avLst>
                <a:gd name="adj1" fmla="val 16200000"/>
                <a:gd name="adj2" fmla="val 1800000"/>
              </a:avLst>
            </a:prstGeom>
            <a:solidFill>
              <a:srgbClr val="66BFB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文本框 4506"/>
            <p:cNvSpPr txBox="1"/>
            <p:nvPr/>
          </p:nvSpPr>
          <p:spPr>
            <a:xfrm>
              <a:off x="3410798" y="3755085"/>
              <a:ext cx="486030" cy="400110"/>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03</a:t>
              </a:r>
              <a:endParaRPr lang="zh-CN" alt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spTree>
    <p:extLst>
      <p:ext uri="{BB962C8B-B14F-4D97-AF65-F5344CB8AC3E}">
        <p14:creationId xmlns:p14="http://schemas.microsoft.com/office/powerpoint/2010/main" val="15473377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 presetClass="entr" presetSubtype="6" fill="hold" nodeType="withEffect">
                                  <p:stCondLst>
                                    <p:cond delay="200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fill="hold"/>
                                        <p:tgtEl>
                                          <p:spTgt spid="11"/>
                                        </p:tgtEl>
                                        <p:attrNameLst>
                                          <p:attrName>ppt_x</p:attrName>
                                        </p:attrNameLst>
                                      </p:cBhvr>
                                      <p:tavLst>
                                        <p:tav tm="0">
                                          <p:val>
                                            <p:strVal val="1+#ppt_w/2"/>
                                          </p:val>
                                        </p:tav>
                                        <p:tav tm="100000">
                                          <p:val>
                                            <p:strVal val="#ppt_x"/>
                                          </p:val>
                                        </p:tav>
                                      </p:tavLst>
                                    </p:anim>
                                    <p:anim calcmode="lin" valueType="num">
                                      <p:cBhvr additive="base">
                                        <p:cTn id="11" dur="500" fill="hold"/>
                                        <p:tgtEl>
                                          <p:spTgt spid="11"/>
                                        </p:tgtEl>
                                        <p:attrNameLst>
                                          <p:attrName>ppt_y</p:attrName>
                                        </p:attrNameLst>
                                      </p:cBhvr>
                                      <p:tavLst>
                                        <p:tav tm="0">
                                          <p:val>
                                            <p:strVal val="1+#ppt_h/2"/>
                                          </p:val>
                                        </p:tav>
                                        <p:tav tm="100000">
                                          <p:val>
                                            <p:strVal val="#ppt_y"/>
                                          </p:val>
                                        </p:tav>
                                      </p:tavLst>
                                    </p:anim>
                                  </p:childTnLst>
                                </p:cTn>
                              </p:par>
                              <p:par>
                                <p:cTn id="12" presetID="22" presetClass="entr" presetSubtype="8" fill="hold" grpId="0" nodeType="withEffect">
                                  <p:stCondLst>
                                    <p:cond delay="250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par>
                                <p:cTn id="15" presetID="2" presetClass="entr" presetSubtype="6" fill="hold" nodeType="withEffect">
                                  <p:stCondLst>
                                    <p:cond delay="300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1+#ppt_w/2"/>
                                          </p:val>
                                        </p:tav>
                                        <p:tav tm="100000">
                                          <p:val>
                                            <p:strVal val="#ppt_x"/>
                                          </p:val>
                                        </p:tav>
                                      </p:tavLst>
                                    </p:anim>
                                    <p:anim calcmode="lin" valueType="num">
                                      <p:cBhvr additive="base">
                                        <p:cTn id="18" dur="500" fill="hold"/>
                                        <p:tgtEl>
                                          <p:spTgt spid="23"/>
                                        </p:tgtEl>
                                        <p:attrNameLst>
                                          <p:attrName>ppt_y</p:attrName>
                                        </p:attrNameLst>
                                      </p:cBhvr>
                                      <p:tavLst>
                                        <p:tav tm="0">
                                          <p:val>
                                            <p:strVal val="1+#ppt_h/2"/>
                                          </p:val>
                                        </p:tav>
                                        <p:tav tm="100000">
                                          <p:val>
                                            <p:strVal val="#ppt_y"/>
                                          </p:val>
                                        </p:tav>
                                      </p:tavLst>
                                    </p:anim>
                                  </p:childTnLst>
                                </p:cTn>
                              </p:par>
                              <p:par>
                                <p:cTn id="19" presetID="22" presetClass="entr" presetSubtype="8" fill="hold" grpId="0" nodeType="withEffect">
                                  <p:stCondLst>
                                    <p:cond delay="350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par>
                                <p:cTn id="22" presetID="2" presetClass="entr" presetSubtype="6" fill="hold" nodeType="withEffect">
                                  <p:stCondLst>
                                    <p:cond delay="400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500" fill="hold"/>
                                        <p:tgtEl>
                                          <p:spTgt spid="26"/>
                                        </p:tgtEl>
                                        <p:attrNameLst>
                                          <p:attrName>ppt_x</p:attrName>
                                        </p:attrNameLst>
                                      </p:cBhvr>
                                      <p:tavLst>
                                        <p:tav tm="0">
                                          <p:val>
                                            <p:strVal val="1+#ppt_w/2"/>
                                          </p:val>
                                        </p:tav>
                                        <p:tav tm="100000">
                                          <p:val>
                                            <p:strVal val="#ppt_x"/>
                                          </p:val>
                                        </p:tav>
                                      </p:tavLst>
                                    </p:anim>
                                    <p:anim calcmode="lin" valueType="num">
                                      <p:cBhvr additive="base">
                                        <p:cTn id="25" dur="500" fill="hold"/>
                                        <p:tgtEl>
                                          <p:spTgt spid="26"/>
                                        </p:tgtEl>
                                        <p:attrNameLst>
                                          <p:attrName>ppt_y</p:attrName>
                                        </p:attrNameLst>
                                      </p:cBhvr>
                                      <p:tavLst>
                                        <p:tav tm="0">
                                          <p:val>
                                            <p:strVal val="1+#ppt_h/2"/>
                                          </p:val>
                                        </p:tav>
                                        <p:tav tm="100000">
                                          <p:val>
                                            <p:strVal val="#ppt_y"/>
                                          </p:val>
                                        </p:tav>
                                      </p:tavLst>
                                    </p:anim>
                                  </p:childTnLst>
                                </p:cTn>
                              </p:par>
                              <p:par>
                                <p:cTn id="26" presetID="22" presetClass="entr" presetSubtype="8" fill="hold" grpId="0" nodeType="withEffect">
                                  <p:stCondLst>
                                    <p:cond delay="450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3"/>
          <p:cNvGrpSpPr/>
          <p:nvPr>
            <p:custDataLst>
              <p:tags r:id="rId1"/>
            </p:custDataLst>
          </p:nvPr>
        </p:nvGrpSpPr>
        <p:grpSpPr>
          <a:xfrm>
            <a:off x="0" y="771550"/>
            <a:ext cx="9144000" cy="4386700"/>
            <a:chOff x="0" y="771550"/>
            <a:chExt cx="9144000" cy="4386700"/>
          </a:xfrm>
        </p:grpSpPr>
        <p:sp>
          <p:nvSpPr>
            <p:cNvPr id="3" name="PA_KSO_Shape"/>
            <p:cNvSpPr/>
            <p:nvPr>
              <p:custDataLst>
                <p:tags r:id="rId7"/>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PA_KSO_Shape"/>
            <p:cNvSpPr/>
            <p:nvPr>
              <p:custDataLst>
                <p:tags r:id="rId8"/>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6" name="PA_文本框 1"/>
          <p:cNvSpPr txBox="1"/>
          <p:nvPr>
            <p:custDataLst>
              <p:tags r:id="rId2"/>
            </p:custDataLst>
          </p:nvPr>
        </p:nvSpPr>
        <p:spPr>
          <a:xfrm>
            <a:off x="3916377" y="2248584"/>
            <a:ext cx="2031325" cy="646331"/>
          </a:xfrm>
          <a:prstGeom prst="rect">
            <a:avLst/>
          </a:prstGeom>
          <a:noFill/>
        </p:spPr>
        <p:txBody>
          <a:bodyPr wrap="none" rtlCol="0">
            <a:spAutoFit/>
          </a:bodyPr>
          <a:lstStyle/>
          <a:p>
            <a:r>
              <a:rPr lang="zh-CN" altLang="en-US" sz="3600" dirty="0">
                <a:solidFill>
                  <a:schemeClr val="tx1">
                    <a:lumMod val="85000"/>
                    <a:lumOff val="15000"/>
                  </a:schemeClr>
                </a:solidFill>
                <a:latin typeface="微软雅黑" panose="020B0503020204020204" pitchFamily="34" charset="-122"/>
                <a:ea typeface="微软雅黑" panose="020B0503020204020204" pitchFamily="34" charset="-122"/>
              </a:rPr>
              <a:t>感谢浏览</a:t>
            </a:r>
          </a:p>
        </p:txBody>
      </p:sp>
      <p:sp>
        <p:nvSpPr>
          <p:cNvPr id="25" name="PA_椭圆 10"/>
          <p:cNvSpPr/>
          <p:nvPr>
            <p:custDataLst>
              <p:tags r:id="rId3"/>
            </p:custDataLst>
          </p:nvPr>
        </p:nvSpPr>
        <p:spPr>
          <a:xfrm>
            <a:off x="2804688" y="843558"/>
            <a:ext cx="920081" cy="920081"/>
          </a:xfrm>
          <a:prstGeom prst="ellipse">
            <a:avLst/>
          </a:prstGeom>
          <a:solidFill>
            <a:srgbClr val="66BFBD"/>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_椭圆 12"/>
          <p:cNvSpPr/>
          <p:nvPr>
            <p:custDataLst>
              <p:tags r:id="rId4"/>
            </p:custDataLst>
          </p:nvPr>
        </p:nvSpPr>
        <p:spPr>
          <a:xfrm>
            <a:off x="2248347" y="3183560"/>
            <a:ext cx="324294" cy="324294"/>
          </a:xfrm>
          <a:prstGeom prst="ellipse">
            <a:avLst/>
          </a:prstGeom>
          <a:solidFill>
            <a:srgbClr val="FC6D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椭圆 13"/>
          <p:cNvSpPr/>
          <p:nvPr>
            <p:custDataLst>
              <p:tags r:id="rId5"/>
            </p:custDataLst>
          </p:nvPr>
        </p:nvSpPr>
        <p:spPr>
          <a:xfrm>
            <a:off x="1887428" y="1507479"/>
            <a:ext cx="683012" cy="683012"/>
          </a:xfrm>
          <a:prstGeom prst="ellipse">
            <a:avLst/>
          </a:prstGeom>
          <a:solidFill>
            <a:srgbClr val="8BC066"/>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PA_椭圆 14"/>
          <p:cNvSpPr/>
          <p:nvPr>
            <p:custDataLst>
              <p:tags r:id="rId6"/>
            </p:custDataLst>
          </p:nvPr>
        </p:nvSpPr>
        <p:spPr>
          <a:xfrm>
            <a:off x="1719482" y="2510679"/>
            <a:ext cx="493119" cy="493119"/>
          </a:xfrm>
          <a:prstGeom prst="ellipse">
            <a:avLst/>
          </a:prstGeom>
          <a:solidFill>
            <a:srgbClr val="FBC6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325063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42" presetClass="entr" presetSubtype="0"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anim calcmode="lin" valueType="num">
                                      <p:cBhvr>
                                        <p:cTn id="11" dur="1000" fill="hold"/>
                                        <p:tgtEl>
                                          <p:spTgt spid="6"/>
                                        </p:tgtEl>
                                        <p:attrNameLst>
                                          <p:attrName>ppt_x</p:attrName>
                                        </p:attrNameLst>
                                      </p:cBhvr>
                                      <p:tavLst>
                                        <p:tav tm="0">
                                          <p:val>
                                            <p:strVal val="#ppt_x"/>
                                          </p:val>
                                        </p:tav>
                                        <p:tav tm="100000">
                                          <p:val>
                                            <p:strVal val="#ppt_x"/>
                                          </p:val>
                                        </p:tav>
                                      </p:tavLst>
                                    </p:anim>
                                    <p:anim calcmode="lin" valueType="num">
                                      <p:cBhvr>
                                        <p:cTn id="12" dur="1000" fill="hold"/>
                                        <p:tgtEl>
                                          <p:spTgt spid="6"/>
                                        </p:tgtEl>
                                        <p:attrNameLst>
                                          <p:attrName>ppt_y</p:attrName>
                                        </p:attrNameLst>
                                      </p:cBhvr>
                                      <p:tavLst>
                                        <p:tav tm="0">
                                          <p:val>
                                            <p:strVal val="#ppt_y+.1"/>
                                          </p:val>
                                        </p:tav>
                                        <p:tav tm="100000">
                                          <p:val>
                                            <p:strVal val="#ppt_y"/>
                                          </p:val>
                                        </p:tav>
                                      </p:tavLst>
                                    </p:anim>
                                  </p:childTnLst>
                                </p:cTn>
                              </p:par>
                              <p:par>
                                <p:cTn id="13" presetID="10" presetClass="entr" presetSubtype="0" fill="hold" grpId="0" nodeType="withEffect">
                                  <p:stCondLst>
                                    <p:cond delay="50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100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grpId="0" nodeType="withEffect">
                                  <p:stCondLst>
                                    <p:cond delay="150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200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5" grpId="0" animBg="1"/>
      <p:bldP spid="26" grpId="0" animBg="1"/>
      <p:bldP spid="27" grpId="0" animBg="1"/>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7522025" y="4731990"/>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
        <p:nvSpPr>
          <p:cNvPr id="11" name="直接连接符 27"/>
          <p:cNvSpPr>
            <a:spLocks noChangeShapeType="1"/>
          </p:cNvSpPr>
          <p:nvPr/>
        </p:nvSpPr>
        <p:spPr bwMode="auto">
          <a:xfrm rot="16200000" flipH="1">
            <a:off x="1232294" y="2274366"/>
            <a:ext cx="1" cy="504230"/>
          </a:xfrm>
          <a:prstGeom prst="line">
            <a:avLst/>
          </a:prstGeom>
          <a:noFill/>
          <a:ln w="9525">
            <a:solidFill>
              <a:srgbClr val="7F7F7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矩形 1"/>
          <p:cNvSpPr>
            <a:spLocks noChangeArrowheads="1"/>
          </p:cNvSpPr>
          <p:nvPr/>
        </p:nvSpPr>
        <p:spPr bwMode="auto">
          <a:xfrm>
            <a:off x="323528" y="589764"/>
            <a:ext cx="586655" cy="4142226"/>
          </a:xfrm>
          <a:prstGeom prst="rect">
            <a:avLst/>
          </a:prstGeom>
          <a:solidFill>
            <a:schemeClr val="tx2">
              <a:lumMod val="40000"/>
              <a:lumOff val="60000"/>
            </a:schemeClr>
          </a:solidFill>
          <a:ln>
            <a:noFill/>
          </a:ln>
        </p:spPr>
        <p:txBody>
          <a:bodyPr vert="eaVert"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r>
              <a:rPr lang="zh-CN" altLang="en-US" sz="2400" dirty="0">
                <a:solidFill>
                  <a:srgbClr val="FFFFFF"/>
                </a:solidFill>
                <a:latin typeface="微软雅黑" panose="020B0503020204020204" pitchFamily="34" charset="-122"/>
                <a:ea typeface="微软雅黑" panose="020B0503020204020204" pitchFamily="34" charset="-122"/>
                <a:sym typeface="宋体" pitchFamily="2" charset="-122"/>
              </a:rPr>
              <a:t>一个基于命令行的数据库系统</a:t>
            </a:r>
            <a:endParaRPr lang="zh-CN" altLang="zh-CN" sz="2400" dirty="0">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16" name="矩形 10"/>
          <p:cNvSpPr>
            <a:spLocks noChangeArrowheads="1"/>
          </p:cNvSpPr>
          <p:nvPr/>
        </p:nvSpPr>
        <p:spPr bwMode="auto">
          <a:xfrm>
            <a:off x="2475025" y="264730"/>
            <a:ext cx="3625345" cy="397748"/>
          </a:xfrm>
          <a:prstGeom prst="rect">
            <a:avLst/>
          </a:prstGeom>
          <a:solidFill>
            <a:srgbClr val="FC6D5C"/>
          </a:solidFill>
          <a:ln>
            <a:noFill/>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r>
              <a:rPr lang="zh-CN" altLang="en-US" dirty="0">
                <a:solidFill>
                  <a:srgbClr val="FFFFFF"/>
                </a:solidFill>
                <a:latin typeface="微软雅黑" panose="020B0503020204020204" pitchFamily="34" charset="-122"/>
                <a:ea typeface="微软雅黑" panose="020B0503020204020204" pitchFamily="34" charset="-122"/>
                <a:sym typeface="宋体" pitchFamily="2" charset="-122"/>
              </a:rPr>
              <a:t>创建新的</a:t>
            </a:r>
            <a:r>
              <a:rPr lang="en-US" altLang="zh-CN" dirty="0">
                <a:solidFill>
                  <a:srgbClr val="FFFFFF"/>
                </a:solidFill>
                <a:latin typeface="微软雅黑" panose="020B0503020204020204" pitchFamily="34" charset="-122"/>
                <a:ea typeface="微软雅黑" panose="020B0503020204020204" pitchFamily="34" charset="-122"/>
                <a:sym typeface="宋体" pitchFamily="2" charset="-122"/>
              </a:rPr>
              <a:t>TABLE</a:t>
            </a:r>
            <a:r>
              <a:rPr lang="zh-CN" altLang="en-US" dirty="0">
                <a:solidFill>
                  <a:srgbClr val="FFFFFF"/>
                </a:solidFill>
                <a:latin typeface="微软雅黑" panose="020B0503020204020204" pitchFamily="34" charset="-122"/>
                <a:ea typeface="微软雅黑" panose="020B0503020204020204" pitchFamily="34" charset="-122"/>
                <a:sym typeface="宋体" pitchFamily="2" charset="-122"/>
              </a:rPr>
              <a:t>以存储用户的数据</a:t>
            </a:r>
            <a:endParaRPr lang="zh-CN" altLang="zh-CN" dirty="0">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19" name="矩形 11"/>
          <p:cNvSpPr>
            <a:spLocks noChangeArrowheads="1"/>
          </p:cNvSpPr>
          <p:nvPr/>
        </p:nvSpPr>
        <p:spPr bwMode="auto">
          <a:xfrm>
            <a:off x="2475026" y="967112"/>
            <a:ext cx="1812392" cy="397734"/>
          </a:xfrm>
          <a:prstGeom prst="rect">
            <a:avLst/>
          </a:prstGeom>
          <a:solidFill>
            <a:srgbClr val="FBC65C"/>
          </a:solidFill>
          <a:ln>
            <a:noFill/>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dirty="0">
                <a:solidFill>
                  <a:srgbClr val="FFFFFF"/>
                </a:solidFill>
                <a:latin typeface="微软雅黑" panose="020B0503020204020204" pitchFamily="34" charset="-122"/>
                <a:ea typeface="微软雅黑" panose="020B0503020204020204" pitchFamily="34" charset="-122"/>
                <a:sym typeface="宋体" pitchFamily="2" charset="-122"/>
              </a:rPr>
              <a:t>删除整个</a:t>
            </a:r>
            <a:r>
              <a:rPr lang="en-US" altLang="zh-CN" dirty="0">
                <a:solidFill>
                  <a:srgbClr val="FFFFFF"/>
                </a:solidFill>
                <a:latin typeface="微软雅黑" panose="020B0503020204020204" pitchFamily="34" charset="-122"/>
                <a:ea typeface="微软雅黑" panose="020B0503020204020204" pitchFamily="34" charset="-122"/>
                <a:sym typeface="宋体" pitchFamily="2" charset="-122"/>
              </a:rPr>
              <a:t>TABLE</a:t>
            </a:r>
            <a:endParaRPr lang="zh-CN" altLang="zh-CN" dirty="0">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22" name="矩形 12"/>
          <p:cNvSpPr>
            <a:spLocks noChangeArrowheads="1"/>
          </p:cNvSpPr>
          <p:nvPr/>
        </p:nvSpPr>
        <p:spPr bwMode="auto">
          <a:xfrm>
            <a:off x="2475025" y="2357044"/>
            <a:ext cx="2711016" cy="432782"/>
          </a:xfrm>
          <a:prstGeom prst="rect">
            <a:avLst/>
          </a:prstGeom>
          <a:solidFill>
            <a:srgbClr val="FC6D5C"/>
          </a:solidFill>
          <a:ln>
            <a:noFill/>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dirty="0">
                <a:solidFill>
                  <a:srgbClr val="FFFFFF"/>
                </a:solidFill>
                <a:latin typeface="微软雅黑" panose="020B0503020204020204" pitchFamily="34" charset="-122"/>
                <a:ea typeface="微软雅黑" panose="020B0503020204020204" pitchFamily="34" charset="-122"/>
                <a:sym typeface="宋体" pitchFamily="2" charset="-122"/>
              </a:rPr>
              <a:t>往一个</a:t>
            </a:r>
            <a:r>
              <a:rPr lang="en-US" altLang="zh-CN" dirty="0">
                <a:solidFill>
                  <a:srgbClr val="FFFFFF"/>
                </a:solidFill>
                <a:latin typeface="微软雅黑" panose="020B0503020204020204" pitchFamily="34" charset="-122"/>
                <a:ea typeface="微软雅黑" panose="020B0503020204020204" pitchFamily="34" charset="-122"/>
                <a:sym typeface="宋体" pitchFamily="2" charset="-122"/>
              </a:rPr>
              <a:t>TABLE</a:t>
            </a:r>
            <a:r>
              <a:rPr lang="zh-CN" altLang="en-US" dirty="0">
                <a:solidFill>
                  <a:srgbClr val="FFFFFF"/>
                </a:solidFill>
                <a:latin typeface="微软雅黑" panose="020B0503020204020204" pitchFamily="34" charset="-122"/>
                <a:ea typeface="微软雅黑" panose="020B0503020204020204" pitchFamily="34" charset="-122"/>
                <a:sym typeface="宋体" pitchFamily="2" charset="-122"/>
              </a:rPr>
              <a:t>中插入数据</a:t>
            </a:r>
            <a:endParaRPr lang="zh-CN" altLang="zh-CN" dirty="0">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25" name="矩形 13"/>
          <p:cNvSpPr>
            <a:spLocks noChangeArrowheads="1"/>
          </p:cNvSpPr>
          <p:nvPr/>
        </p:nvSpPr>
        <p:spPr bwMode="auto">
          <a:xfrm>
            <a:off x="2475025" y="1654676"/>
            <a:ext cx="2946007" cy="397720"/>
          </a:xfrm>
          <a:prstGeom prst="rect">
            <a:avLst/>
          </a:prstGeom>
          <a:solidFill>
            <a:srgbClr val="66BFBD"/>
          </a:solidFill>
          <a:ln>
            <a:noFill/>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buFont typeface="Arial" pitchFamily="34" charset="0"/>
              <a:buNone/>
            </a:pPr>
            <a:r>
              <a:rPr lang="zh-CN" altLang="en-US" dirty="0">
                <a:solidFill>
                  <a:srgbClr val="FFFFFF"/>
                </a:solidFill>
                <a:latin typeface="微软雅黑" panose="020B0503020204020204" pitchFamily="34" charset="-122"/>
                <a:ea typeface="微软雅黑" panose="020B0503020204020204" pitchFamily="34" charset="-122"/>
                <a:sym typeface="宋体" pitchFamily="2" charset="-122"/>
              </a:rPr>
              <a:t>查看所有</a:t>
            </a:r>
            <a:r>
              <a:rPr lang="en-US" altLang="zh-CN" dirty="0">
                <a:solidFill>
                  <a:srgbClr val="FFFFFF"/>
                </a:solidFill>
                <a:latin typeface="微软雅黑" panose="020B0503020204020204" pitchFamily="34" charset="-122"/>
                <a:ea typeface="微软雅黑" panose="020B0503020204020204" pitchFamily="34" charset="-122"/>
                <a:sym typeface="宋体" pitchFamily="2" charset="-122"/>
              </a:rPr>
              <a:t>TABLE</a:t>
            </a:r>
            <a:r>
              <a:rPr lang="zh-CN" altLang="en-US" dirty="0">
                <a:solidFill>
                  <a:srgbClr val="FFFFFF"/>
                </a:solidFill>
                <a:latin typeface="微软雅黑" panose="020B0503020204020204" pitchFamily="34" charset="-122"/>
                <a:ea typeface="微软雅黑" panose="020B0503020204020204" pitchFamily="34" charset="-122"/>
                <a:sym typeface="宋体" pitchFamily="2" charset="-122"/>
              </a:rPr>
              <a:t>的各项数据</a:t>
            </a:r>
            <a:endParaRPr lang="zh-CN" altLang="zh-CN" dirty="0">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26" name="矩形 12">
            <a:extLst>
              <a:ext uri="{FF2B5EF4-FFF2-40B4-BE49-F238E27FC236}">
                <a16:creationId xmlns:a16="http://schemas.microsoft.com/office/drawing/2014/main" id="{AEF55C91-548C-45F7-9E6E-BF1A558EEBB2}"/>
              </a:ext>
            </a:extLst>
          </p:cNvPr>
          <p:cNvSpPr>
            <a:spLocks noChangeArrowheads="1"/>
          </p:cNvSpPr>
          <p:nvPr/>
        </p:nvSpPr>
        <p:spPr bwMode="auto">
          <a:xfrm>
            <a:off x="2475025" y="3083401"/>
            <a:ext cx="3155710" cy="397714"/>
          </a:xfrm>
          <a:prstGeom prst="rect">
            <a:avLst/>
          </a:prstGeom>
          <a:solidFill>
            <a:srgbClr val="FBC65C"/>
          </a:solidFill>
          <a:ln>
            <a:noFill/>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buFont typeface="Arial" pitchFamily="34" charset="0"/>
              <a:buNone/>
            </a:pPr>
            <a:r>
              <a:rPr lang="zh-CN" altLang="en-US" dirty="0">
                <a:solidFill>
                  <a:srgbClr val="FFFFFF"/>
                </a:solidFill>
                <a:latin typeface="微软雅黑" panose="020B0503020204020204" pitchFamily="34" charset="-122"/>
                <a:ea typeface="微软雅黑" panose="020B0503020204020204" pitchFamily="34" charset="-122"/>
                <a:sym typeface="宋体" pitchFamily="2" charset="-122"/>
              </a:rPr>
              <a:t>删除一个</a:t>
            </a:r>
            <a:r>
              <a:rPr lang="en-US" altLang="zh-CN" dirty="0">
                <a:solidFill>
                  <a:srgbClr val="FFFFFF"/>
                </a:solidFill>
                <a:latin typeface="微软雅黑" panose="020B0503020204020204" pitchFamily="34" charset="-122"/>
                <a:ea typeface="微软雅黑" panose="020B0503020204020204" pitchFamily="34" charset="-122"/>
                <a:sym typeface="宋体" pitchFamily="2" charset="-122"/>
              </a:rPr>
              <a:t>TABLE</a:t>
            </a:r>
            <a:r>
              <a:rPr lang="zh-CN" altLang="en-US" dirty="0">
                <a:solidFill>
                  <a:srgbClr val="FFFFFF"/>
                </a:solidFill>
                <a:latin typeface="微软雅黑" panose="020B0503020204020204" pitchFamily="34" charset="-122"/>
                <a:ea typeface="微软雅黑" panose="020B0503020204020204" pitchFamily="34" charset="-122"/>
                <a:sym typeface="宋体" pitchFamily="2" charset="-122"/>
              </a:rPr>
              <a:t>中的部分数据</a:t>
            </a:r>
            <a:endParaRPr lang="zh-CN" altLang="zh-CN" dirty="0">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32" name="矩形 12">
            <a:extLst>
              <a:ext uri="{FF2B5EF4-FFF2-40B4-BE49-F238E27FC236}">
                <a16:creationId xmlns:a16="http://schemas.microsoft.com/office/drawing/2014/main" id="{125FC90C-4287-4B38-9B5C-29CE30CAB26E}"/>
              </a:ext>
            </a:extLst>
          </p:cNvPr>
          <p:cNvSpPr>
            <a:spLocks noChangeArrowheads="1"/>
          </p:cNvSpPr>
          <p:nvPr/>
        </p:nvSpPr>
        <p:spPr bwMode="auto">
          <a:xfrm>
            <a:off x="2475024" y="3694476"/>
            <a:ext cx="2711015" cy="536058"/>
          </a:xfrm>
          <a:prstGeom prst="rect">
            <a:avLst/>
          </a:prstGeom>
          <a:solidFill>
            <a:srgbClr val="8BC066"/>
          </a:solidFill>
          <a:ln>
            <a:noFill/>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buFont typeface="Arial" pitchFamily="34" charset="0"/>
              <a:buNone/>
            </a:pPr>
            <a:r>
              <a:rPr lang="zh-CN" altLang="en-US" dirty="0">
                <a:solidFill>
                  <a:srgbClr val="FFFFFF"/>
                </a:solidFill>
                <a:latin typeface="微软雅黑" panose="020B0503020204020204" pitchFamily="34" charset="-122"/>
                <a:ea typeface="微软雅黑" panose="020B0503020204020204" pitchFamily="34" charset="-122"/>
                <a:sym typeface="宋体" pitchFamily="2" charset="-122"/>
              </a:rPr>
              <a:t>更新一个</a:t>
            </a:r>
            <a:r>
              <a:rPr lang="en-US" altLang="zh-CN" dirty="0">
                <a:solidFill>
                  <a:srgbClr val="FFFFFF"/>
                </a:solidFill>
                <a:latin typeface="微软雅黑" panose="020B0503020204020204" pitchFamily="34" charset="-122"/>
                <a:ea typeface="微软雅黑" panose="020B0503020204020204" pitchFamily="34" charset="-122"/>
                <a:sym typeface="宋体" pitchFamily="2" charset="-122"/>
              </a:rPr>
              <a:t>TABLE</a:t>
            </a:r>
            <a:r>
              <a:rPr lang="zh-CN" altLang="en-US" dirty="0">
                <a:solidFill>
                  <a:srgbClr val="FFFFFF"/>
                </a:solidFill>
                <a:latin typeface="微软雅黑" panose="020B0503020204020204" pitchFamily="34" charset="-122"/>
                <a:ea typeface="微软雅黑" panose="020B0503020204020204" pitchFamily="34" charset="-122"/>
                <a:sym typeface="宋体" pitchFamily="2" charset="-122"/>
              </a:rPr>
              <a:t>中的数据</a:t>
            </a:r>
            <a:endParaRPr lang="zh-CN" altLang="zh-CN" dirty="0">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33" name="矩形 12">
            <a:extLst>
              <a:ext uri="{FF2B5EF4-FFF2-40B4-BE49-F238E27FC236}">
                <a16:creationId xmlns:a16="http://schemas.microsoft.com/office/drawing/2014/main" id="{CD8A9339-7666-4D21-8AD7-9B8F8A3B871F}"/>
              </a:ext>
            </a:extLst>
          </p:cNvPr>
          <p:cNvSpPr>
            <a:spLocks noChangeArrowheads="1"/>
          </p:cNvSpPr>
          <p:nvPr/>
        </p:nvSpPr>
        <p:spPr bwMode="auto">
          <a:xfrm>
            <a:off x="2475025" y="4435315"/>
            <a:ext cx="3631666" cy="483100"/>
          </a:xfrm>
          <a:prstGeom prst="rect">
            <a:avLst/>
          </a:prstGeom>
          <a:solidFill>
            <a:srgbClr val="66BFBD"/>
          </a:solidFill>
          <a:ln>
            <a:noFill/>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dirty="0">
                <a:solidFill>
                  <a:srgbClr val="FFFFFF"/>
                </a:solidFill>
                <a:latin typeface="微软雅黑" panose="020B0503020204020204" pitchFamily="34" charset="-122"/>
                <a:ea typeface="微软雅黑" panose="020B0503020204020204" pitchFamily="34" charset="-122"/>
                <a:sym typeface="宋体" pitchFamily="2" charset="-122"/>
              </a:rPr>
              <a:t>查询（展示）某个</a:t>
            </a:r>
            <a:r>
              <a:rPr lang="en-US" altLang="zh-CN" dirty="0">
                <a:solidFill>
                  <a:srgbClr val="FFFFFF"/>
                </a:solidFill>
                <a:latin typeface="微软雅黑" panose="020B0503020204020204" pitchFamily="34" charset="-122"/>
                <a:ea typeface="微软雅黑" panose="020B0503020204020204" pitchFamily="34" charset="-122"/>
                <a:sym typeface="宋体" pitchFamily="2" charset="-122"/>
              </a:rPr>
              <a:t>TABLE</a:t>
            </a:r>
            <a:r>
              <a:rPr lang="zh-CN" altLang="en-US" dirty="0">
                <a:solidFill>
                  <a:srgbClr val="FFFFFF"/>
                </a:solidFill>
                <a:latin typeface="微软雅黑" panose="020B0503020204020204" pitchFamily="34" charset="-122"/>
                <a:ea typeface="微软雅黑" panose="020B0503020204020204" pitchFamily="34" charset="-122"/>
                <a:sym typeface="宋体" pitchFamily="2" charset="-122"/>
              </a:rPr>
              <a:t>中的数据</a:t>
            </a:r>
            <a:endParaRPr lang="zh-CN" altLang="zh-CN" dirty="0">
              <a:solidFill>
                <a:srgbClr val="FFFFFF"/>
              </a:solidFill>
              <a:latin typeface="微软雅黑" panose="020B0503020204020204" pitchFamily="34" charset="-122"/>
              <a:ea typeface="微软雅黑" panose="020B0503020204020204" pitchFamily="34" charset="-122"/>
              <a:sym typeface="宋体" pitchFamily="2" charset="-122"/>
            </a:endParaRPr>
          </a:p>
        </p:txBody>
      </p:sp>
      <p:grpSp>
        <p:nvGrpSpPr>
          <p:cNvPr id="17" name="组合 16">
            <a:extLst>
              <a:ext uri="{FF2B5EF4-FFF2-40B4-BE49-F238E27FC236}">
                <a16:creationId xmlns:a16="http://schemas.microsoft.com/office/drawing/2014/main" id="{7AB8D45A-CA53-422E-88AE-A42E13BF852B}"/>
              </a:ext>
            </a:extLst>
          </p:cNvPr>
          <p:cNvGrpSpPr/>
          <p:nvPr/>
        </p:nvGrpSpPr>
        <p:grpSpPr>
          <a:xfrm>
            <a:off x="1584966" y="455368"/>
            <a:ext cx="668162" cy="4221498"/>
            <a:chOff x="1578239" y="512472"/>
            <a:chExt cx="668162" cy="4221498"/>
          </a:xfrm>
        </p:grpSpPr>
        <p:grpSp>
          <p:nvGrpSpPr>
            <p:cNvPr id="15" name="组合 14">
              <a:extLst>
                <a:ext uri="{FF2B5EF4-FFF2-40B4-BE49-F238E27FC236}">
                  <a16:creationId xmlns:a16="http://schemas.microsoft.com/office/drawing/2014/main" id="{E4622CA4-4FE3-46EB-9A7A-D2AF5BDD1A46}"/>
                </a:ext>
              </a:extLst>
            </p:cNvPr>
            <p:cNvGrpSpPr/>
            <p:nvPr/>
          </p:nvGrpSpPr>
          <p:grpSpPr>
            <a:xfrm>
              <a:off x="1582851" y="520708"/>
              <a:ext cx="663550" cy="4213262"/>
              <a:chOff x="1729799" y="781927"/>
              <a:chExt cx="663550" cy="3857922"/>
            </a:xfrm>
          </p:grpSpPr>
          <p:sp>
            <p:nvSpPr>
              <p:cNvPr id="6" name="直接连接符 18"/>
              <p:cNvSpPr>
                <a:spLocks noChangeShapeType="1"/>
              </p:cNvSpPr>
              <p:nvPr/>
            </p:nvSpPr>
            <p:spPr bwMode="auto">
              <a:xfrm rot="16200000" flipV="1">
                <a:off x="-187065" y="2707728"/>
                <a:ext cx="3857921" cy="6320"/>
              </a:xfrm>
              <a:prstGeom prst="line">
                <a:avLst/>
              </a:prstGeom>
              <a:noFill/>
              <a:ln w="9525">
                <a:solidFill>
                  <a:srgbClr val="7F7F7F"/>
                </a:solidFill>
                <a:bevel/>
                <a:headEnd/>
                <a:tailEnd/>
              </a:ln>
              <a:extLst>
                <a:ext uri="{909E8E84-426E-40DD-AFC4-6F175D3DCCD1}">
                  <a14:hiddenFill xmlns:a14="http://schemas.microsoft.com/office/drawing/2010/main">
                    <a:noFill/>
                  </a14:hiddenFill>
                </a:ext>
              </a:extLst>
            </p:spPr>
            <p:txBody>
              <a:bodyPr/>
              <a:lstStyle/>
              <a:p>
                <a:endParaRPr lang="zh-CN" altLang="en-US" dirty="0"/>
              </a:p>
            </p:txBody>
          </p:sp>
          <p:cxnSp>
            <p:nvCxnSpPr>
              <p:cNvPr id="7" name="直接箭头连接符 20"/>
              <p:cNvCxnSpPr>
                <a:cxnSpLocks noChangeShapeType="1"/>
              </p:cNvCxnSpPr>
              <p:nvPr/>
            </p:nvCxnSpPr>
            <p:spPr bwMode="auto">
              <a:xfrm rot="16200000">
                <a:off x="2069200" y="4315701"/>
                <a:ext cx="1" cy="648296"/>
              </a:xfrm>
              <a:prstGeom prst="straightConnector1">
                <a:avLst/>
              </a:prstGeom>
              <a:noFill/>
              <a:ln w="9525">
                <a:solidFill>
                  <a:srgbClr val="7F7F7F"/>
                </a:solidFill>
                <a:bevel/>
                <a:headEnd/>
                <a:tailEnd type="arrow" w="med" len="med"/>
              </a:ln>
              <a:extLst>
                <a:ext uri="{909E8E84-426E-40DD-AFC4-6F175D3DCCD1}">
                  <a14:hiddenFill xmlns:a14="http://schemas.microsoft.com/office/drawing/2010/main">
                    <a:noFill/>
                  </a14:hiddenFill>
                </a:ext>
              </a:extLst>
            </p:spPr>
          </p:cxnSp>
          <p:cxnSp>
            <p:nvCxnSpPr>
              <p:cNvPr id="8" name="直接箭头连接符 23"/>
              <p:cNvCxnSpPr>
                <a:cxnSpLocks noChangeShapeType="1"/>
              </p:cNvCxnSpPr>
              <p:nvPr/>
            </p:nvCxnSpPr>
            <p:spPr bwMode="auto">
              <a:xfrm rot="16200000">
                <a:off x="2053946" y="3661589"/>
                <a:ext cx="1" cy="648296"/>
              </a:xfrm>
              <a:prstGeom prst="straightConnector1">
                <a:avLst/>
              </a:prstGeom>
              <a:noFill/>
              <a:ln w="9525">
                <a:solidFill>
                  <a:srgbClr val="7F7F7F"/>
                </a:solidFill>
                <a:bevel/>
                <a:headEnd/>
                <a:tailEnd type="arrow" w="med" len="med"/>
              </a:ln>
              <a:extLst>
                <a:ext uri="{909E8E84-426E-40DD-AFC4-6F175D3DCCD1}">
                  <a14:hiddenFill xmlns:a14="http://schemas.microsoft.com/office/drawing/2010/main">
                    <a:noFill/>
                  </a14:hiddenFill>
                </a:ext>
              </a:extLst>
            </p:spPr>
          </p:cxnSp>
          <p:cxnSp>
            <p:nvCxnSpPr>
              <p:cNvPr id="9" name="直接箭头连接符 24"/>
              <p:cNvCxnSpPr>
                <a:cxnSpLocks noChangeShapeType="1"/>
              </p:cNvCxnSpPr>
              <p:nvPr/>
            </p:nvCxnSpPr>
            <p:spPr bwMode="auto">
              <a:xfrm rot="16200000">
                <a:off x="2062886" y="3038713"/>
                <a:ext cx="1" cy="648296"/>
              </a:xfrm>
              <a:prstGeom prst="straightConnector1">
                <a:avLst/>
              </a:prstGeom>
              <a:noFill/>
              <a:ln w="9525">
                <a:solidFill>
                  <a:srgbClr val="7F7F7F"/>
                </a:solidFill>
                <a:bevel/>
                <a:headEnd/>
                <a:tailEnd type="arrow" w="med" len="med"/>
              </a:ln>
              <a:extLst>
                <a:ext uri="{909E8E84-426E-40DD-AFC4-6F175D3DCCD1}">
                  <a14:hiddenFill xmlns:a14="http://schemas.microsoft.com/office/drawing/2010/main">
                    <a:noFill/>
                  </a14:hiddenFill>
                </a:ext>
              </a:extLst>
            </p:spPr>
          </p:cxnSp>
          <p:cxnSp>
            <p:nvCxnSpPr>
              <p:cNvPr id="10" name="直接箭头连接符 25"/>
              <p:cNvCxnSpPr>
                <a:cxnSpLocks noChangeShapeType="1"/>
              </p:cNvCxnSpPr>
              <p:nvPr/>
            </p:nvCxnSpPr>
            <p:spPr bwMode="auto">
              <a:xfrm rot="16200000">
                <a:off x="2062886" y="2384600"/>
                <a:ext cx="1" cy="648296"/>
              </a:xfrm>
              <a:prstGeom prst="straightConnector1">
                <a:avLst/>
              </a:prstGeom>
              <a:noFill/>
              <a:ln w="9525">
                <a:solidFill>
                  <a:srgbClr val="7F7F7F"/>
                </a:solidFill>
                <a:bevel/>
                <a:headEnd/>
                <a:tailEnd type="arrow" w="med" len="med"/>
              </a:ln>
              <a:extLst>
                <a:ext uri="{909E8E84-426E-40DD-AFC4-6F175D3DCCD1}">
                  <a14:hiddenFill xmlns:a14="http://schemas.microsoft.com/office/drawing/2010/main">
                    <a:noFill/>
                  </a14:hiddenFill>
                </a:ext>
              </a:extLst>
            </p:spPr>
          </p:cxnSp>
          <p:cxnSp>
            <p:nvCxnSpPr>
              <p:cNvPr id="34" name="直接箭头连接符 25">
                <a:extLst>
                  <a:ext uri="{FF2B5EF4-FFF2-40B4-BE49-F238E27FC236}">
                    <a16:creationId xmlns:a16="http://schemas.microsoft.com/office/drawing/2014/main" id="{FC516E7D-2A42-409A-A248-F3EAEF643A60}"/>
                  </a:ext>
                </a:extLst>
              </p:cNvPr>
              <p:cNvCxnSpPr>
                <a:cxnSpLocks noChangeShapeType="1"/>
              </p:cNvCxnSpPr>
              <p:nvPr/>
            </p:nvCxnSpPr>
            <p:spPr bwMode="auto">
              <a:xfrm rot="16200000">
                <a:off x="2062883" y="1730487"/>
                <a:ext cx="1" cy="648296"/>
              </a:xfrm>
              <a:prstGeom prst="straightConnector1">
                <a:avLst/>
              </a:prstGeom>
              <a:noFill/>
              <a:ln w="9525">
                <a:solidFill>
                  <a:srgbClr val="7F7F7F"/>
                </a:solidFill>
                <a:bevel/>
                <a:headEnd/>
                <a:tailEnd type="arrow" w="med" len="med"/>
              </a:ln>
              <a:extLst>
                <a:ext uri="{909E8E84-426E-40DD-AFC4-6F175D3DCCD1}">
                  <a14:hiddenFill xmlns:a14="http://schemas.microsoft.com/office/drawing/2010/main">
                    <a:noFill/>
                  </a14:hiddenFill>
                </a:ext>
              </a:extLst>
            </p:spPr>
          </p:cxnSp>
          <p:cxnSp>
            <p:nvCxnSpPr>
              <p:cNvPr id="35" name="直接箭头连接符 25">
                <a:extLst>
                  <a:ext uri="{FF2B5EF4-FFF2-40B4-BE49-F238E27FC236}">
                    <a16:creationId xmlns:a16="http://schemas.microsoft.com/office/drawing/2014/main" id="{05959DAE-E1A8-4FA1-958E-BA6AF91EABE3}"/>
                  </a:ext>
                </a:extLst>
              </p:cNvPr>
              <p:cNvCxnSpPr>
                <a:cxnSpLocks noChangeShapeType="1"/>
              </p:cNvCxnSpPr>
              <p:nvPr/>
            </p:nvCxnSpPr>
            <p:spPr bwMode="auto">
              <a:xfrm rot="16200000">
                <a:off x="2062883" y="1079693"/>
                <a:ext cx="1" cy="648296"/>
              </a:xfrm>
              <a:prstGeom prst="straightConnector1">
                <a:avLst/>
              </a:prstGeom>
              <a:noFill/>
              <a:ln w="9525">
                <a:solidFill>
                  <a:srgbClr val="7F7F7F"/>
                </a:solidFill>
                <a:bevel/>
                <a:headEnd/>
                <a:tailEnd type="arrow" w="med" len="med"/>
              </a:ln>
              <a:extLst>
                <a:ext uri="{909E8E84-426E-40DD-AFC4-6F175D3DCCD1}">
                  <a14:hiddenFill xmlns:a14="http://schemas.microsoft.com/office/drawing/2010/main">
                    <a:noFill/>
                  </a14:hiddenFill>
                </a:ext>
              </a:extLst>
            </p:spPr>
          </p:cxnSp>
        </p:grpSp>
        <p:cxnSp>
          <p:nvCxnSpPr>
            <p:cNvPr id="36" name="直接箭头连接符 25">
              <a:extLst>
                <a:ext uri="{FF2B5EF4-FFF2-40B4-BE49-F238E27FC236}">
                  <a16:creationId xmlns:a16="http://schemas.microsoft.com/office/drawing/2014/main" id="{FCBDE64B-4135-4B5E-8F28-E720E445F499}"/>
                </a:ext>
              </a:extLst>
            </p:cNvPr>
            <p:cNvCxnSpPr>
              <a:cxnSpLocks noChangeShapeType="1"/>
            </p:cNvCxnSpPr>
            <p:nvPr/>
          </p:nvCxnSpPr>
          <p:spPr bwMode="auto">
            <a:xfrm rot="16200000">
              <a:off x="1902386" y="188325"/>
              <a:ext cx="1" cy="648296"/>
            </a:xfrm>
            <a:prstGeom prst="straightConnector1">
              <a:avLst/>
            </a:prstGeom>
            <a:noFill/>
            <a:ln w="9525">
              <a:solidFill>
                <a:srgbClr val="7F7F7F"/>
              </a:solidFill>
              <a:bevel/>
              <a:headEnd/>
              <a:tailEnd type="arrow" w="med" len="med"/>
            </a:ln>
            <a:extLst>
              <a:ext uri="{909E8E84-426E-40DD-AFC4-6F175D3DCCD1}">
                <a14:hiddenFill xmlns:a14="http://schemas.microsoft.com/office/drawing/2010/main">
                  <a:noFill/>
                </a14:hiddenFill>
              </a:ext>
            </a:extLst>
          </p:spPr>
        </p:cxnSp>
      </p:grpSp>
      <p:sp>
        <p:nvSpPr>
          <p:cNvPr id="23" name="矩形 12">
            <a:extLst>
              <a:ext uri="{FF2B5EF4-FFF2-40B4-BE49-F238E27FC236}">
                <a16:creationId xmlns:a16="http://schemas.microsoft.com/office/drawing/2014/main" id="{26A307CC-1C80-4E46-BAD9-28C21977B73C}"/>
              </a:ext>
            </a:extLst>
          </p:cNvPr>
          <p:cNvSpPr>
            <a:spLocks noChangeArrowheads="1"/>
          </p:cNvSpPr>
          <p:nvPr/>
        </p:nvSpPr>
        <p:spPr bwMode="auto">
          <a:xfrm>
            <a:off x="6137489" y="3579862"/>
            <a:ext cx="2833868" cy="566409"/>
          </a:xfrm>
          <a:prstGeom prst="rect">
            <a:avLst/>
          </a:prstGeom>
          <a:solidFill>
            <a:srgbClr val="8BC066"/>
          </a:solidFill>
          <a:ln>
            <a:noFill/>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buFont typeface="Arial" pitchFamily="34" charset="0"/>
              <a:buNone/>
            </a:pPr>
            <a:r>
              <a:rPr lang="zh-CN" altLang="en-US" dirty="0">
                <a:solidFill>
                  <a:srgbClr val="FF0000"/>
                </a:solidFill>
                <a:latin typeface="微软雅黑" panose="020B0503020204020204" pitchFamily="34" charset="-122"/>
                <a:ea typeface="微软雅黑" panose="020B0503020204020204" pitchFamily="34" charset="-122"/>
                <a:sym typeface="宋体" pitchFamily="2" charset="-122"/>
              </a:rPr>
              <a:t>对一个</a:t>
            </a:r>
            <a:r>
              <a:rPr lang="en-US" altLang="zh-CN" dirty="0">
                <a:solidFill>
                  <a:srgbClr val="FF0000"/>
                </a:solidFill>
                <a:latin typeface="微软雅黑" panose="020B0503020204020204" pitchFamily="34" charset="-122"/>
                <a:ea typeface="微软雅黑" panose="020B0503020204020204" pitchFamily="34" charset="-122"/>
                <a:sym typeface="宋体" pitchFamily="2" charset="-122"/>
              </a:rPr>
              <a:t>table</a:t>
            </a:r>
            <a:r>
              <a:rPr lang="zh-CN" altLang="en-US" dirty="0">
                <a:solidFill>
                  <a:srgbClr val="FF0000"/>
                </a:solidFill>
                <a:latin typeface="微软雅黑" panose="020B0503020204020204" pitchFamily="34" charset="-122"/>
                <a:ea typeface="微软雅黑" panose="020B0503020204020204" pitchFamily="34" charset="-122"/>
                <a:sym typeface="宋体" pitchFamily="2" charset="-122"/>
              </a:rPr>
              <a:t>中某列数据进行处理</a:t>
            </a:r>
            <a:endParaRPr lang="zh-CN" altLang="zh-CN" dirty="0">
              <a:solidFill>
                <a:srgbClr val="FF0000"/>
              </a:solidFill>
              <a:latin typeface="微软雅黑" panose="020B0503020204020204" pitchFamily="34" charset="-122"/>
              <a:ea typeface="微软雅黑" panose="020B0503020204020204" pitchFamily="34" charset="-122"/>
              <a:sym typeface="宋体" pitchFamily="2" charset="-122"/>
            </a:endParaRPr>
          </a:p>
        </p:txBody>
      </p:sp>
      <p:sp>
        <p:nvSpPr>
          <p:cNvPr id="27" name="矩形 12">
            <a:extLst>
              <a:ext uri="{FF2B5EF4-FFF2-40B4-BE49-F238E27FC236}">
                <a16:creationId xmlns:a16="http://schemas.microsoft.com/office/drawing/2014/main" id="{7B8A518A-5CB0-4308-93D5-FA6BEA4D95B0}"/>
              </a:ext>
            </a:extLst>
          </p:cNvPr>
          <p:cNvSpPr>
            <a:spLocks noChangeArrowheads="1"/>
          </p:cNvSpPr>
          <p:nvPr/>
        </p:nvSpPr>
        <p:spPr bwMode="auto">
          <a:xfrm>
            <a:off x="5815647" y="1127034"/>
            <a:ext cx="3155710" cy="566409"/>
          </a:xfrm>
          <a:prstGeom prst="rect">
            <a:avLst/>
          </a:prstGeom>
          <a:solidFill>
            <a:srgbClr val="FBC65C"/>
          </a:solidFill>
          <a:ln>
            <a:noFill/>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buFont typeface="Arial" pitchFamily="34" charset="0"/>
              <a:buNone/>
            </a:pPr>
            <a:r>
              <a:rPr lang="zh-CN" altLang="en-US" dirty="0">
                <a:solidFill>
                  <a:srgbClr val="FF0000"/>
                </a:solidFill>
                <a:latin typeface="微软雅黑" panose="020B0503020204020204" pitchFamily="34" charset="-122"/>
                <a:ea typeface="微软雅黑" panose="020B0503020204020204" pitchFamily="34" charset="-122"/>
                <a:sym typeface="宋体" pitchFamily="2" charset="-122"/>
              </a:rPr>
              <a:t>读取事务文件并执行其内的操作</a:t>
            </a:r>
            <a:endParaRPr lang="zh-CN" altLang="zh-CN" dirty="0">
              <a:solidFill>
                <a:srgbClr val="FF0000"/>
              </a:solidFill>
              <a:latin typeface="微软雅黑" panose="020B0503020204020204" pitchFamily="34" charset="-122"/>
              <a:ea typeface="微软雅黑" panose="020B0503020204020204" pitchFamily="34" charset="-122"/>
              <a:sym typeface="宋体" pitchFamily="2" charset="-122"/>
            </a:endParaRPr>
          </a:p>
        </p:txBody>
      </p:sp>
      <p:sp>
        <p:nvSpPr>
          <p:cNvPr id="2" name="文本框 1">
            <a:extLst>
              <a:ext uri="{FF2B5EF4-FFF2-40B4-BE49-F238E27FC236}">
                <a16:creationId xmlns:a16="http://schemas.microsoft.com/office/drawing/2014/main" id="{4157DC6D-B071-411B-A164-AD4585EE9DDA}"/>
              </a:ext>
            </a:extLst>
          </p:cNvPr>
          <p:cNvSpPr txBox="1"/>
          <p:nvPr/>
        </p:nvSpPr>
        <p:spPr>
          <a:xfrm>
            <a:off x="6782346" y="2405820"/>
            <a:ext cx="1544153"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扩展功能</a:t>
            </a:r>
          </a:p>
        </p:txBody>
      </p:sp>
    </p:spTree>
    <p:extLst>
      <p:ext uri="{BB962C8B-B14F-4D97-AF65-F5344CB8AC3E}">
        <p14:creationId xmlns:p14="http://schemas.microsoft.com/office/powerpoint/2010/main" val="232056177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A_文本框 14"/>
          <p:cNvSpPr txBox="1"/>
          <p:nvPr>
            <p:custDataLst>
              <p:tags r:id="rId1"/>
            </p:custDataLst>
          </p:nvPr>
        </p:nvSpPr>
        <p:spPr>
          <a:xfrm>
            <a:off x="899592" y="483518"/>
            <a:ext cx="7920880" cy="830997"/>
          </a:xfrm>
          <a:prstGeom prst="rect">
            <a:avLst/>
          </a:prstGeom>
          <a:noFill/>
        </p:spPr>
        <p:txBody>
          <a:bodyPr wrap="square" rtlCol="0">
            <a:spAutoFit/>
          </a:bodyPr>
          <a:lstStyle/>
          <a:p>
            <a:r>
              <a:rPr lang="zh-CN" altLang="en-US" sz="2400" dirty="0">
                <a:solidFill>
                  <a:srgbClr val="FF0000"/>
                </a:solidFill>
                <a:latin typeface="微软雅黑" panose="020B0503020204020204" pitchFamily="34" charset="-122"/>
                <a:ea typeface="微软雅黑" panose="020B0503020204020204" pitchFamily="34" charset="-122"/>
                <a:cs typeface="+mn-ea"/>
                <a:sym typeface="+mn-lt"/>
              </a:rPr>
              <a:t>数据库软件需要存储数据，因而用户输入的以</a:t>
            </a:r>
            <a:r>
              <a:rPr lang="en-US" altLang="zh-CN" sz="2400" dirty="0">
                <a:solidFill>
                  <a:srgbClr val="FF0000"/>
                </a:solidFill>
                <a:latin typeface="微软雅黑" panose="020B0503020204020204" pitchFamily="34" charset="-122"/>
                <a:ea typeface="微软雅黑" panose="020B0503020204020204" pitchFamily="34" charset="-122"/>
                <a:cs typeface="+mn-ea"/>
                <a:sym typeface="+mn-lt"/>
              </a:rPr>
              <a:t>TABLE</a:t>
            </a:r>
            <a:r>
              <a:rPr lang="zh-CN" altLang="en-US" sz="2400" dirty="0">
                <a:solidFill>
                  <a:srgbClr val="FF0000"/>
                </a:solidFill>
                <a:latin typeface="微软雅黑" panose="020B0503020204020204" pitchFamily="34" charset="-122"/>
                <a:ea typeface="微软雅黑" panose="020B0503020204020204" pitchFamily="34" charset="-122"/>
                <a:cs typeface="+mn-ea"/>
                <a:sym typeface="+mn-lt"/>
              </a:rPr>
              <a:t>的形式保存的数据需被存储在文件中，以便在以后需要时读取</a:t>
            </a:r>
          </a:p>
        </p:txBody>
      </p:sp>
      <p:sp>
        <p:nvSpPr>
          <p:cNvPr id="14" name="PA_文本框 14">
            <a:extLst>
              <a:ext uri="{FF2B5EF4-FFF2-40B4-BE49-F238E27FC236}">
                <a16:creationId xmlns:a16="http://schemas.microsoft.com/office/drawing/2014/main" id="{FBD9CC57-E876-4310-BD1B-2DB7F10B8094}"/>
              </a:ext>
            </a:extLst>
          </p:cNvPr>
          <p:cNvSpPr txBox="1"/>
          <p:nvPr>
            <p:custDataLst>
              <p:tags r:id="rId2"/>
            </p:custDataLst>
          </p:nvPr>
        </p:nvSpPr>
        <p:spPr>
          <a:xfrm>
            <a:off x="323528" y="2800679"/>
            <a:ext cx="8892480" cy="400110"/>
          </a:xfrm>
          <a:prstGeom prst="rect">
            <a:avLst/>
          </a:prstGeom>
          <a:noFill/>
        </p:spPr>
        <p:txBody>
          <a:bodyPr wrap="square" rtlCol="0">
            <a:spAutoFit/>
          </a:bodyPr>
          <a:lstStyle/>
          <a:p>
            <a:r>
              <a:rPr lang="zh-CN" altLang="en-US" sz="2000" dirty="0">
                <a:solidFill>
                  <a:srgbClr val="FF0000"/>
                </a:solidFill>
                <a:latin typeface="微软雅黑" panose="020B0503020204020204" pitchFamily="34" charset="-122"/>
                <a:ea typeface="微软雅黑" panose="020B0503020204020204" pitchFamily="34" charset="-122"/>
                <a:cs typeface="+mn-ea"/>
                <a:sym typeface="+mn-lt"/>
              </a:rPr>
              <a:t>用户应该能够方便地输入和查看所需要的数据以及完成本系统提供的各项操作</a:t>
            </a:r>
            <a:endParaRPr lang="zh-CN" altLang="en-US" dirty="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16" name="PA_文本框 14">
            <a:extLst>
              <a:ext uri="{FF2B5EF4-FFF2-40B4-BE49-F238E27FC236}">
                <a16:creationId xmlns:a16="http://schemas.microsoft.com/office/drawing/2014/main" id="{6EA3A0F9-51D9-4D5E-A283-4A5844568F3F}"/>
              </a:ext>
            </a:extLst>
          </p:cNvPr>
          <p:cNvSpPr txBox="1"/>
          <p:nvPr>
            <p:custDataLst>
              <p:tags r:id="rId3"/>
            </p:custDataLst>
          </p:nvPr>
        </p:nvSpPr>
        <p:spPr>
          <a:xfrm>
            <a:off x="2735796" y="3939902"/>
            <a:ext cx="3672408" cy="400110"/>
          </a:xfrm>
          <a:prstGeom prst="rect">
            <a:avLst/>
          </a:prstGeom>
          <a:noFill/>
        </p:spPr>
        <p:txBody>
          <a:bodyPr wrap="square" rtlCol="0">
            <a:spAutoFit/>
          </a:bodyPr>
          <a:lstStyle/>
          <a:p>
            <a:r>
              <a:rPr lang="en-US" altLang="zh-CN" sz="2000" dirty="0">
                <a:solidFill>
                  <a:srgbClr val="FF0000"/>
                </a:solidFill>
                <a:latin typeface="微软雅黑" panose="020B0503020204020204" pitchFamily="34" charset="-122"/>
                <a:ea typeface="微软雅黑" panose="020B0503020204020204" pitchFamily="34" charset="-122"/>
                <a:cs typeface="+mn-ea"/>
                <a:sym typeface="+mn-lt"/>
              </a:rPr>
              <a:t>“</a:t>
            </a:r>
            <a:r>
              <a:rPr lang="zh-CN" altLang="en-US" sz="2000" dirty="0">
                <a:solidFill>
                  <a:srgbClr val="FF0000"/>
                </a:solidFill>
                <a:latin typeface="微软雅黑" panose="020B0503020204020204" pitchFamily="34" charset="-122"/>
                <a:ea typeface="微软雅黑" panose="020B0503020204020204" pitchFamily="34" charset="-122"/>
                <a:cs typeface="+mn-ea"/>
                <a:sym typeface="+mn-lt"/>
              </a:rPr>
              <a:t>用户界面</a:t>
            </a:r>
            <a:r>
              <a:rPr lang="en-US" altLang="zh-CN" sz="2000" dirty="0">
                <a:solidFill>
                  <a:srgbClr val="FF0000"/>
                </a:solidFill>
                <a:latin typeface="微软雅黑" panose="020B0503020204020204" pitchFamily="34" charset="-122"/>
                <a:ea typeface="微软雅黑" panose="020B0503020204020204" pitchFamily="34" charset="-122"/>
                <a:cs typeface="+mn-ea"/>
                <a:sym typeface="+mn-lt"/>
              </a:rPr>
              <a:t>”</a:t>
            </a:r>
            <a:r>
              <a:rPr lang="zh-CN" altLang="en-US" sz="2000" dirty="0">
                <a:solidFill>
                  <a:srgbClr val="FF0000"/>
                </a:solidFill>
                <a:latin typeface="微软雅黑" panose="020B0503020204020204" pitchFamily="34" charset="-122"/>
                <a:ea typeface="微软雅黑" panose="020B0503020204020204" pitchFamily="34" charset="-122"/>
                <a:cs typeface="+mn-ea"/>
                <a:sym typeface="+mn-lt"/>
              </a:rPr>
              <a:t>应尽量易于操作</a:t>
            </a:r>
          </a:p>
        </p:txBody>
      </p:sp>
      <p:sp>
        <p:nvSpPr>
          <p:cNvPr id="5" name="PA_文本框 14">
            <a:extLst>
              <a:ext uri="{FF2B5EF4-FFF2-40B4-BE49-F238E27FC236}">
                <a16:creationId xmlns:a16="http://schemas.microsoft.com/office/drawing/2014/main" id="{DC5D04DE-6F9B-4B93-A5CD-3CA19423E35E}"/>
              </a:ext>
            </a:extLst>
          </p:cNvPr>
          <p:cNvSpPr txBox="1"/>
          <p:nvPr>
            <p:custDataLst>
              <p:tags r:id="rId4"/>
            </p:custDataLst>
          </p:nvPr>
        </p:nvSpPr>
        <p:spPr>
          <a:xfrm>
            <a:off x="2483768" y="1802372"/>
            <a:ext cx="5055056" cy="400110"/>
          </a:xfrm>
          <a:prstGeom prst="rect">
            <a:avLst/>
          </a:prstGeom>
          <a:noFill/>
        </p:spPr>
        <p:txBody>
          <a:bodyPr wrap="square" rtlCol="0">
            <a:spAutoFit/>
          </a:bodyPr>
          <a:lstStyle/>
          <a:p>
            <a:r>
              <a:rPr lang="zh-CN" altLang="en-US" sz="2000" dirty="0">
                <a:solidFill>
                  <a:srgbClr val="FF0000"/>
                </a:solidFill>
                <a:latin typeface="微软雅黑" panose="020B0503020204020204" pitchFamily="34" charset="-122"/>
                <a:ea typeface="微软雅黑" panose="020B0503020204020204" pitchFamily="34" charset="-122"/>
                <a:cs typeface="+mn-ea"/>
                <a:sym typeface="+mn-lt"/>
              </a:rPr>
              <a:t>事务文件自然也是以文件形式被储存</a:t>
            </a:r>
          </a:p>
        </p:txBody>
      </p:sp>
    </p:spTree>
    <p:extLst>
      <p:ext uri="{BB962C8B-B14F-4D97-AF65-F5344CB8AC3E}">
        <p14:creationId xmlns:p14="http://schemas.microsoft.com/office/powerpoint/2010/main" val="2063735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150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500"/>
                                        <p:tgtEl>
                                          <p:spTgt spid="13"/>
                                        </p:tgtEl>
                                      </p:cBhvr>
                                    </p:animEffect>
                                  </p:childTnLst>
                                </p:cTn>
                              </p:par>
                              <p:par>
                                <p:cTn id="8" presetID="16" presetClass="entr" presetSubtype="37" fill="hold" grpId="0" nodeType="withEffect">
                                  <p:stCondLst>
                                    <p:cond delay="1500"/>
                                  </p:stCondLst>
                                  <p:childTnLst>
                                    <p:set>
                                      <p:cBhvr>
                                        <p:cTn id="9" dur="1" fill="hold">
                                          <p:stCondLst>
                                            <p:cond delay="0"/>
                                          </p:stCondLst>
                                        </p:cTn>
                                        <p:tgtEl>
                                          <p:spTgt spid="14"/>
                                        </p:tgtEl>
                                        <p:attrNameLst>
                                          <p:attrName>style.visibility</p:attrName>
                                        </p:attrNameLst>
                                      </p:cBhvr>
                                      <p:to>
                                        <p:strVal val="visible"/>
                                      </p:to>
                                    </p:set>
                                    <p:animEffect transition="in" filter="barn(outVertical)">
                                      <p:cBhvr>
                                        <p:cTn id="10" dur="500"/>
                                        <p:tgtEl>
                                          <p:spTgt spid="14"/>
                                        </p:tgtEl>
                                      </p:cBhvr>
                                    </p:animEffect>
                                  </p:childTnLst>
                                </p:cTn>
                              </p:par>
                              <p:par>
                                <p:cTn id="11" presetID="16" presetClass="entr" presetSubtype="37" fill="hold" grpId="0" nodeType="withEffect">
                                  <p:stCondLst>
                                    <p:cond delay="1500"/>
                                  </p:stCondLst>
                                  <p:childTnLst>
                                    <p:set>
                                      <p:cBhvr>
                                        <p:cTn id="12" dur="1" fill="hold">
                                          <p:stCondLst>
                                            <p:cond delay="0"/>
                                          </p:stCondLst>
                                        </p:cTn>
                                        <p:tgtEl>
                                          <p:spTgt spid="16"/>
                                        </p:tgtEl>
                                        <p:attrNameLst>
                                          <p:attrName>style.visibility</p:attrName>
                                        </p:attrNameLst>
                                      </p:cBhvr>
                                      <p:to>
                                        <p:strVal val="visible"/>
                                      </p:to>
                                    </p:set>
                                    <p:animEffect transition="in" filter="barn(outVertical)">
                                      <p:cBhvr>
                                        <p:cTn id="13" dur="500"/>
                                        <p:tgtEl>
                                          <p:spTgt spid="16"/>
                                        </p:tgtEl>
                                      </p:cBhvr>
                                    </p:animEffect>
                                  </p:childTnLst>
                                </p:cTn>
                              </p:par>
                              <p:par>
                                <p:cTn id="14" presetID="16" presetClass="entr" presetSubtype="37" fill="hold" grpId="0" nodeType="withEffect">
                                  <p:stCondLst>
                                    <p:cond delay="1500"/>
                                  </p:stCondLst>
                                  <p:childTnLst>
                                    <p:set>
                                      <p:cBhvr>
                                        <p:cTn id="15" dur="1" fill="hold">
                                          <p:stCondLst>
                                            <p:cond delay="0"/>
                                          </p:stCondLst>
                                        </p:cTn>
                                        <p:tgtEl>
                                          <p:spTgt spid="5"/>
                                        </p:tgtEl>
                                        <p:attrNameLst>
                                          <p:attrName>style.visibility</p:attrName>
                                        </p:attrNameLst>
                                      </p:cBhvr>
                                      <p:to>
                                        <p:strVal val="visible"/>
                                      </p:to>
                                    </p:set>
                                    <p:animEffect transition="in" filter="barn(out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组合 3"/>
          <p:cNvGrpSpPr/>
          <p:nvPr>
            <p:custDataLst>
              <p:tags r:id="rId1"/>
            </p:custDataLst>
          </p:nvPr>
        </p:nvGrpSpPr>
        <p:grpSpPr>
          <a:xfrm>
            <a:off x="0" y="771550"/>
            <a:ext cx="9144000" cy="4386700"/>
            <a:chOff x="0" y="771550"/>
            <a:chExt cx="9144000" cy="4386700"/>
          </a:xfrm>
        </p:grpSpPr>
        <p:sp>
          <p:nvSpPr>
            <p:cNvPr id="2" name="PA_KSO_Shape"/>
            <p:cNvSpPr/>
            <p:nvPr>
              <p:custDataLst>
                <p:tags r:id="rId5"/>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PA_KSO_Shape"/>
            <p:cNvSpPr/>
            <p:nvPr>
              <p:custDataLst>
                <p:tags r:id="rId6"/>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5" name="PA_文本框 4"/>
          <p:cNvSpPr txBox="1"/>
          <p:nvPr>
            <p:custDataLst>
              <p:tags r:id="rId2"/>
            </p:custDataLst>
          </p:nvPr>
        </p:nvSpPr>
        <p:spPr>
          <a:xfrm>
            <a:off x="4499992" y="1908307"/>
            <a:ext cx="1826141" cy="584775"/>
          </a:xfrm>
          <a:prstGeom prst="rect">
            <a:avLst/>
          </a:prstGeom>
          <a:noFill/>
        </p:spPr>
        <p:txBody>
          <a:bodyPr wrap="none" rtlCol="0">
            <a:spAutoFit/>
          </a:bodyPr>
          <a:lstStyle/>
          <a:p>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功能介绍</a:t>
            </a:r>
          </a:p>
        </p:txBody>
      </p:sp>
      <p:grpSp>
        <p:nvGrpSpPr>
          <p:cNvPr id="6" name="PA_组合 5"/>
          <p:cNvGrpSpPr/>
          <p:nvPr>
            <p:custDataLst>
              <p:tags r:id="rId3"/>
            </p:custDataLst>
          </p:nvPr>
        </p:nvGrpSpPr>
        <p:grpSpPr>
          <a:xfrm>
            <a:off x="3046711" y="1685576"/>
            <a:ext cx="1030234" cy="1030234"/>
            <a:chOff x="5185929" y="1491630"/>
            <a:chExt cx="621046" cy="621046"/>
          </a:xfrm>
        </p:grpSpPr>
        <p:sp>
          <p:nvSpPr>
            <p:cNvPr id="12" name="椭圆 11"/>
            <p:cNvSpPr/>
            <p:nvPr/>
          </p:nvSpPr>
          <p:spPr>
            <a:xfrm>
              <a:off x="5185929" y="1491630"/>
              <a:ext cx="621046" cy="621046"/>
            </a:xfrm>
            <a:prstGeom prst="ellipse">
              <a:avLst/>
            </a:prstGeom>
            <a:solidFill>
              <a:srgbClr val="FBC6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KSO_Shape"/>
            <p:cNvSpPr>
              <a:spLocks/>
            </p:cNvSpPr>
            <p:nvPr/>
          </p:nvSpPr>
          <p:spPr bwMode="auto">
            <a:xfrm>
              <a:off x="5353290" y="1680227"/>
              <a:ext cx="286324" cy="243852"/>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nvGrpSpPr>
          <p:cNvPr id="11" name="PA_组合 5">
            <a:extLst>
              <a:ext uri="{FF2B5EF4-FFF2-40B4-BE49-F238E27FC236}">
                <a16:creationId xmlns:a16="http://schemas.microsoft.com/office/drawing/2014/main" id="{55BC9502-5C29-44F0-97AD-54334575EA00}"/>
              </a:ext>
            </a:extLst>
          </p:cNvPr>
          <p:cNvGrpSpPr/>
          <p:nvPr>
            <p:custDataLst>
              <p:tags r:id="rId4"/>
            </p:custDataLst>
          </p:nvPr>
        </p:nvGrpSpPr>
        <p:grpSpPr>
          <a:xfrm>
            <a:off x="3048085" y="1686951"/>
            <a:ext cx="1027486" cy="1027486"/>
            <a:chOff x="5302919" y="2242095"/>
            <a:chExt cx="621046" cy="621046"/>
          </a:xfrm>
        </p:grpSpPr>
        <p:sp>
          <p:nvSpPr>
            <p:cNvPr id="14" name="椭圆 13">
              <a:extLst>
                <a:ext uri="{FF2B5EF4-FFF2-40B4-BE49-F238E27FC236}">
                  <a16:creationId xmlns:a16="http://schemas.microsoft.com/office/drawing/2014/main" id="{4C75AD7A-5813-434F-994A-9350397A4A5D}"/>
                </a:ext>
              </a:extLst>
            </p:cNvPr>
            <p:cNvSpPr/>
            <p:nvPr/>
          </p:nvSpPr>
          <p:spPr>
            <a:xfrm>
              <a:off x="5302919" y="2242095"/>
              <a:ext cx="621046" cy="621046"/>
            </a:xfrm>
            <a:prstGeom prst="ellipse">
              <a:avLst/>
            </a:prstGeom>
            <a:solidFill>
              <a:srgbClr val="8BC066"/>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KSO_Shape">
              <a:extLst>
                <a:ext uri="{FF2B5EF4-FFF2-40B4-BE49-F238E27FC236}">
                  <a16:creationId xmlns:a16="http://schemas.microsoft.com/office/drawing/2014/main" id="{A949E9E6-77D6-4F67-AED8-A0A747B97BCD}"/>
                </a:ext>
              </a:extLst>
            </p:cNvPr>
            <p:cNvSpPr>
              <a:spLocks/>
            </p:cNvSpPr>
            <p:nvPr/>
          </p:nvSpPr>
          <p:spPr bwMode="auto">
            <a:xfrm>
              <a:off x="5462568" y="2409455"/>
              <a:ext cx="301748" cy="335473"/>
            </a:xfrm>
            <a:custGeom>
              <a:avLst/>
              <a:gdLst>
                <a:gd name="T0" fmla="*/ 1511663 w 2946"/>
                <a:gd name="T1" fmla="*/ 216114 h 3274"/>
                <a:gd name="T2" fmla="*/ 1558387 w 2946"/>
                <a:gd name="T3" fmla="*/ 72038 h 3274"/>
                <a:gd name="T4" fmla="*/ 1619403 w 2946"/>
                <a:gd name="T5" fmla="*/ 168822 h 3274"/>
                <a:gd name="T6" fmla="*/ 141821 w 2946"/>
                <a:gd name="T7" fmla="*/ 72038 h 3274"/>
                <a:gd name="T8" fmla="*/ 647541 w 2946"/>
                <a:gd name="T9" fmla="*/ 0 h 3274"/>
                <a:gd name="T10" fmla="*/ 974060 w 2946"/>
                <a:gd name="T11" fmla="*/ 72038 h 3274"/>
                <a:gd name="T12" fmla="*/ 1477582 w 2946"/>
                <a:gd name="T13" fmla="*/ 216114 h 3274"/>
                <a:gd name="T14" fmla="*/ 141821 w 2946"/>
                <a:gd name="T15" fmla="*/ 72038 h 3274"/>
                <a:gd name="T16" fmla="*/ 0 w 2946"/>
                <a:gd name="T17" fmla="*/ 112731 h 3274"/>
                <a:gd name="T18" fmla="*/ 107740 w 2946"/>
                <a:gd name="T19" fmla="*/ 72038 h 3274"/>
                <a:gd name="T20" fmla="*/ 51671 w 2946"/>
                <a:gd name="T21" fmla="*/ 216114 h 3274"/>
                <a:gd name="T22" fmla="*/ 1441851 w 2946"/>
                <a:gd name="T23" fmla="*/ 285952 h 3274"/>
                <a:gd name="T24" fmla="*/ 179750 w 2946"/>
                <a:gd name="T25" fmla="*/ 1298331 h 3274"/>
                <a:gd name="T26" fmla="*/ 1441851 w 2946"/>
                <a:gd name="T27" fmla="*/ 285952 h 3274"/>
                <a:gd name="T28" fmla="*/ 1190091 w 2946"/>
                <a:gd name="T29" fmla="*/ 1118512 h 3274"/>
                <a:gd name="T30" fmla="*/ 937781 w 2946"/>
                <a:gd name="T31" fmla="*/ 1046474 h 3274"/>
                <a:gd name="T32" fmla="*/ 937781 w 2946"/>
                <a:gd name="T33" fmla="*/ 974436 h 3274"/>
                <a:gd name="T34" fmla="*/ 1334111 w 2946"/>
                <a:gd name="T35" fmla="*/ 900199 h 3274"/>
                <a:gd name="T36" fmla="*/ 937781 w 2946"/>
                <a:gd name="T37" fmla="*/ 974436 h 3274"/>
                <a:gd name="T38" fmla="*/ 1334111 w 2946"/>
                <a:gd name="T39" fmla="*/ 792417 h 3274"/>
                <a:gd name="T40" fmla="*/ 937781 w 2946"/>
                <a:gd name="T41" fmla="*/ 722578 h 3274"/>
                <a:gd name="T42" fmla="*/ 554093 w 2946"/>
                <a:gd name="T43" fmla="*/ 1181751 h 3274"/>
                <a:gd name="T44" fmla="*/ 507919 w 2946"/>
                <a:gd name="T45" fmla="*/ 972236 h 3274"/>
                <a:gd name="T46" fmla="*/ 301233 w 2946"/>
                <a:gd name="T47" fmla="*/ 928244 h 3274"/>
                <a:gd name="T48" fmla="*/ 863572 w 2946"/>
                <a:gd name="T49" fmla="*/ 900199 h 3274"/>
                <a:gd name="T50" fmla="*/ 575531 w 2946"/>
                <a:gd name="T51" fmla="*/ 900199 h 3274"/>
                <a:gd name="T52" fmla="*/ 287491 w 2946"/>
                <a:gd name="T53" fmla="*/ 506465 h 3274"/>
                <a:gd name="T54" fmla="*/ 863572 w 2946"/>
                <a:gd name="T55" fmla="*/ 393734 h 3274"/>
                <a:gd name="T56" fmla="*/ 287491 w 2946"/>
                <a:gd name="T57" fmla="*/ 506465 h 3274"/>
                <a:gd name="T58" fmla="*/ 109939 w 2946"/>
                <a:gd name="T59" fmla="*/ 1476502 h 3274"/>
                <a:gd name="T60" fmla="*/ 1551790 w 2946"/>
                <a:gd name="T61" fmla="*/ 1368170 h 3274"/>
                <a:gd name="T62" fmla="*/ 694815 w 2946"/>
                <a:gd name="T63" fmla="*/ 1519394 h 3274"/>
                <a:gd name="T64" fmla="*/ 357302 w 2946"/>
                <a:gd name="T65" fmla="*/ 1800397 h 3274"/>
                <a:gd name="T66" fmla="*/ 694815 w 2946"/>
                <a:gd name="T67" fmla="*/ 1519394 h 3274"/>
                <a:gd name="T68" fmla="*/ 1088397 w 2946"/>
                <a:gd name="T69" fmla="*/ 1800397 h 3274"/>
                <a:gd name="T70" fmla="*/ 1088397 w 2946"/>
                <a:gd name="T71" fmla="*/ 1519394 h 327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46" h="3274">
                  <a:moveTo>
                    <a:pt x="2831" y="393"/>
                  </a:moveTo>
                  <a:cubicBezTo>
                    <a:pt x="2750" y="393"/>
                    <a:pt x="2750" y="393"/>
                    <a:pt x="2750" y="393"/>
                  </a:cubicBezTo>
                  <a:cubicBezTo>
                    <a:pt x="2754" y="131"/>
                    <a:pt x="2754" y="131"/>
                    <a:pt x="2754" y="131"/>
                  </a:cubicBezTo>
                  <a:cubicBezTo>
                    <a:pt x="2835" y="131"/>
                    <a:pt x="2835" y="131"/>
                    <a:pt x="2835" y="131"/>
                  </a:cubicBezTo>
                  <a:cubicBezTo>
                    <a:pt x="2946" y="205"/>
                    <a:pt x="2946" y="205"/>
                    <a:pt x="2946" y="205"/>
                  </a:cubicBezTo>
                  <a:cubicBezTo>
                    <a:pt x="2946" y="307"/>
                    <a:pt x="2946" y="307"/>
                    <a:pt x="2946" y="307"/>
                  </a:cubicBezTo>
                  <a:lnTo>
                    <a:pt x="2831" y="393"/>
                  </a:lnTo>
                  <a:close/>
                  <a:moveTo>
                    <a:pt x="258" y="131"/>
                  </a:moveTo>
                  <a:cubicBezTo>
                    <a:pt x="1178" y="131"/>
                    <a:pt x="1178" y="131"/>
                    <a:pt x="1178" y="131"/>
                  </a:cubicBezTo>
                  <a:cubicBezTo>
                    <a:pt x="1178" y="0"/>
                    <a:pt x="1178" y="0"/>
                    <a:pt x="1178" y="0"/>
                  </a:cubicBezTo>
                  <a:cubicBezTo>
                    <a:pt x="1772" y="0"/>
                    <a:pt x="1772" y="0"/>
                    <a:pt x="1772" y="0"/>
                  </a:cubicBezTo>
                  <a:cubicBezTo>
                    <a:pt x="1772" y="131"/>
                    <a:pt x="1772" y="131"/>
                    <a:pt x="1772" y="131"/>
                  </a:cubicBezTo>
                  <a:cubicBezTo>
                    <a:pt x="2688" y="131"/>
                    <a:pt x="2688" y="131"/>
                    <a:pt x="2688" y="131"/>
                  </a:cubicBezTo>
                  <a:cubicBezTo>
                    <a:pt x="2688" y="393"/>
                    <a:pt x="2688" y="393"/>
                    <a:pt x="2688" y="393"/>
                  </a:cubicBezTo>
                  <a:cubicBezTo>
                    <a:pt x="258" y="393"/>
                    <a:pt x="258" y="393"/>
                    <a:pt x="258" y="393"/>
                  </a:cubicBezTo>
                  <a:lnTo>
                    <a:pt x="258" y="131"/>
                  </a:lnTo>
                  <a:close/>
                  <a:moveTo>
                    <a:pt x="0" y="307"/>
                  </a:moveTo>
                  <a:cubicBezTo>
                    <a:pt x="0" y="205"/>
                    <a:pt x="0" y="205"/>
                    <a:pt x="0" y="205"/>
                  </a:cubicBezTo>
                  <a:cubicBezTo>
                    <a:pt x="94" y="131"/>
                    <a:pt x="94" y="131"/>
                    <a:pt x="94" y="131"/>
                  </a:cubicBezTo>
                  <a:cubicBezTo>
                    <a:pt x="196" y="131"/>
                    <a:pt x="196" y="131"/>
                    <a:pt x="196" y="131"/>
                  </a:cubicBezTo>
                  <a:cubicBezTo>
                    <a:pt x="196" y="393"/>
                    <a:pt x="196" y="393"/>
                    <a:pt x="196" y="393"/>
                  </a:cubicBezTo>
                  <a:cubicBezTo>
                    <a:pt x="94" y="393"/>
                    <a:pt x="94" y="393"/>
                    <a:pt x="94" y="393"/>
                  </a:cubicBezTo>
                  <a:lnTo>
                    <a:pt x="0" y="307"/>
                  </a:lnTo>
                  <a:close/>
                  <a:moveTo>
                    <a:pt x="2623" y="520"/>
                  </a:moveTo>
                  <a:cubicBezTo>
                    <a:pt x="2623" y="2361"/>
                    <a:pt x="2623" y="2361"/>
                    <a:pt x="2623" y="2361"/>
                  </a:cubicBezTo>
                  <a:cubicBezTo>
                    <a:pt x="327" y="2361"/>
                    <a:pt x="327" y="2361"/>
                    <a:pt x="327" y="2361"/>
                  </a:cubicBezTo>
                  <a:cubicBezTo>
                    <a:pt x="327" y="520"/>
                    <a:pt x="327" y="520"/>
                    <a:pt x="327" y="520"/>
                  </a:cubicBezTo>
                  <a:lnTo>
                    <a:pt x="2623" y="520"/>
                  </a:lnTo>
                  <a:close/>
                  <a:moveTo>
                    <a:pt x="1706" y="2034"/>
                  </a:moveTo>
                  <a:cubicBezTo>
                    <a:pt x="2165" y="2034"/>
                    <a:pt x="2165" y="2034"/>
                    <a:pt x="2165" y="2034"/>
                  </a:cubicBezTo>
                  <a:cubicBezTo>
                    <a:pt x="2165" y="1903"/>
                    <a:pt x="2165" y="1903"/>
                    <a:pt x="2165" y="1903"/>
                  </a:cubicBezTo>
                  <a:cubicBezTo>
                    <a:pt x="1706" y="1903"/>
                    <a:pt x="1706" y="1903"/>
                    <a:pt x="1706" y="1903"/>
                  </a:cubicBezTo>
                  <a:lnTo>
                    <a:pt x="1706" y="2034"/>
                  </a:lnTo>
                  <a:close/>
                  <a:moveTo>
                    <a:pt x="1706" y="1772"/>
                  </a:moveTo>
                  <a:cubicBezTo>
                    <a:pt x="2427" y="1772"/>
                    <a:pt x="2427" y="1772"/>
                    <a:pt x="2427" y="1772"/>
                  </a:cubicBezTo>
                  <a:cubicBezTo>
                    <a:pt x="2427" y="1637"/>
                    <a:pt x="2427" y="1637"/>
                    <a:pt x="2427" y="1637"/>
                  </a:cubicBezTo>
                  <a:cubicBezTo>
                    <a:pt x="1706" y="1637"/>
                    <a:pt x="1706" y="1637"/>
                    <a:pt x="1706" y="1637"/>
                  </a:cubicBezTo>
                  <a:lnTo>
                    <a:pt x="1706" y="1772"/>
                  </a:lnTo>
                  <a:close/>
                  <a:moveTo>
                    <a:pt x="1706" y="1441"/>
                  </a:moveTo>
                  <a:cubicBezTo>
                    <a:pt x="2427" y="1441"/>
                    <a:pt x="2427" y="1441"/>
                    <a:pt x="2427" y="1441"/>
                  </a:cubicBezTo>
                  <a:cubicBezTo>
                    <a:pt x="2427" y="1314"/>
                    <a:pt x="2427" y="1314"/>
                    <a:pt x="2427" y="1314"/>
                  </a:cubicBezTo>
                  <a:cubicBezTo>
                    <a:pt x="1706" y="1314"/>
                    <a:pt x="1706" y="1314"/>
                    <a:pt x="1706" y="1314"/>
                  </a:cubicBezTo>
                  <a:lnTo>
                    <a:pt x="1706" y="1441"/>
                  </a:lnTo>
                  <a:close/>
                  <a:moveTo>
                    <a:pt x="1008" y="2149"/>
                  </a:moveTo>
                  <a:cubicBezTo>
                    <a:pt x="1245" y="2149"/>
                    <a:pt x="1440" y="1998"/>
                    <a:pt x="1466" y="1768"/>
                  </a:cubicBezTo>
                  <a:cubicBezTo>
                    <a:pt x="924" y="1768"/>
                    <a:pt x="924" y="1768"/>
                    <a:pt x="924" y="1768"/>
                  </a:cubicBezTo>
                  <a:cubicBezTo>
                    <a:pt x="924" y="1231"/>
                    <a:pt x="924" y="1231"/>
                    <a:pt x="924" y="1231"/>
                  </a:cubicBezTo>
                  <a:cubicBezTo>
                    <a:pt x="694" y="1256"/>
                    <a:pt x="548" y="1451"/>
                    <a:pt x="548" y="1688"/>
                  </a:cubicBezTo>
                  <a:cubicBezTo>
                    <a:pt x="548" y="1943"/>
                    <a:pt x="754" y="2149"/>
                    <a:pt x="1008" y="2149"/>
                  </a:cubicBezTo>
                  <a:close/>
                  <a:moveTo>
                    <a:pt x="1571" y="1637"/>
                  </a:moveTo>
                  <a:cubicBezTo>
                    <a:pt x="1571" y="1637"/>
                    <a:pt x="1559" y="1126"/>
                    <a:pt x="1047" y="1126"/>
                  </a:cubicBezTo>
                  <a:cubicBezTo>
                    <a:pt x="1047" y="1637"/>
                    <a:pt x="1047" y="1637"/>
                    <a:pt x="1047" y="1637"/>
                  </a:cubicBezTo>
                  <a:lnTo>
                    <a:pt x="1571" y="1637"/>
                  </a:lnTo>
                  <a:close/>
                  <a:moveTo>
                    <a:pt x="523" y="921"/>
                  </a:moveTo>
                  <a:cubicBezTo>
                    <a:pt x="1571" y="921"/>
                    <a:pt x="1571" y="921"/>
                    <a:pt x="1571" y="921"/>
                  </a:cubicBezTo>
                  <a:cubicBezTo>
                    <a:pt x="1571" y="716"/>
                    <a:pt x="1571" y="716"/>
                    <a:pt x="1571" y="716"/>
                  </a:cubicBezTo>
                  <a:cubicBezTo>
                    <a:pt x="523" y="716"/>
                    <a:pt x="523" y="716"/>
                    <a:pt x="523" y="716"/>
                  </a:cubicBezTo>
                  <a:lnTo>
                    <a:pt x="523" y="921"/>
                  </a:lnTo>
                  <a:close/>
                  <a:moveTo>
                    <a:pt x="2823" y="2685"/>
                  </a:moveTo>
                  <a:cubicBezTo>
                    <a:pt x="200" y="2685"/>
                    <a:pt x="200" y="2685"/>
                    <a:pt x="200" y="2685"/>
                  </a:cubicBezTo>
                  <a:cubicBezTo>
                    <a:pt x="200" y="2488"/>
                    <a:pt x="200" y="2488"/>
                    <a:pt x="200" y="2488"/>
                  </a:cubicBezTo>
                  <a:cubicBezTo>
                    <a:pt x="2823" y="2488"/>
                    <a:pt x="2823" y="2488"/>
                    <a:pt x="2823" y="2488"/>
                  </a:cubicBezTo>
                  <a:lnTo>
                    <a:pt x="2823" y="2685"/>
                  </a:lnTo>
                  <a:close/>
                  <a:moveTo>
                    <a:pt x="1264" y="2763"/>
                  </a:moveTo>
                  <a:cubicBezTo>
                    <a:pt x="957" y="3274"/>
                    <a:pt x="957" y="3274"/>
                    <a:pt x="957" y="3274"/>
                  </a:cubicBezTo>
                  <a:cubicBezTo>
                    <a:pt x="650" y="3274"/>
                    <a:pt x="650" y="3274"/>
                    <a:pt x="650" y="3274"/>
                  </a:cubicBezTo>
                  <a:cubicBezTo>
                    <a:pt x="957" y="2763"/>
                    <a:pt x="957" y="2763"/>
                    <a:pt x="957" y="2763"/>
                  </a:cubicBezTo>
                  <a:lnTo>
                    <a:pt x="1264" y="2763"/>
                  </a:lnTo>
                  <a:close/>
                  <a:moveTo>
                    <a:pt x="2287" y="3274"/>
                  </a:moveTo>
                  <a:cubicBezTo>
                    <a:pt x="1980" y="3274"/>
                    <a:pt x="1980" y="3274"/>
                    <a:pt x="1980" y="3274"/>
                  </a:cubicBezTo>
                  <a:cubicBezTo>
                    <a:pt x="1673" y="2763"/>
                    <a:pt x="1673" y="2763"/>
                    <a:pt x="1673" y="2763"/>
                  </a:cubicBezTo>
                  <a:cubicBezTo>
                    <a:pt x="1980" y="2763"/>
                    <a:pt x="1980" y="2763"/>
                    <a:pt x="1980" y="2763"/>
                  </a:cubicBezTo>
                  <a:lnTo>
                    <a:pt x="2287" y="3274"/>
                  </a:ln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spTree>
    <p:extLst>
      <p:ext uri="{BB962C8B-B14F-4D97-AF65-F5344CB8AC3E}">
        <p14:creationId xmlns:p14="http://schemas.microsoft.com/office/powerpoint/2010/main" val="22370036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3" presetClass="entr" presetSubtype="16" fill="hold" nodeType="withEffect">
                                  <p:stCondLst>
                                    <p:cond delay="500"/>
                                  </p:stCondLst>
                                  <p:childTnLst>
                                    <p:set>
                                      <p:cBhvr>
                                        <p:cTn id="9" dur="1" fill="hold">
                                          <p:stCondLst>
                                            <p:cond delay="0"/>
                                          </p:stCondLst>
                                        </p:cTn>
                                        <p:tgtEl>
                                          <p:spTgt spid="6"/>
                                        </p:tgtEl>
                                        <p:attrNameLst>
                                          <p:attrName>style.visibility</p:attrName>
                                        </p:attrNameLst>
                                      </p:cBhvr>
                                      <p:to>
                                        <p:strVal val="visible"/>
                                      </p:to>
                                    </p:set>
                                    <p:anim calcmode="lin" valueType="num">
                                      <p:cBhvr>
                                        <p:cTn id="10" dur="500" fill="hold"/>
                                        <p:tgtEl>
                                          <p:spTgt spid="6"/>
                                        </p:tgtEl>
                                        <p:attrNameLst>
                                          <p:attrName>ppt_w</p:attrName>
                                        </p:attrNameLst>
                                      </p:cBhvr>
                                      <p:tavLst>
                                        <p:tav tm="0">
                                          <p:val>
                                            <p:fltVal val="0"/>
                                          </p:val>
                                        </p:tav>
                                        <p:tav tm="100000">
                                          <p:val>
                                            <p:strVal val="#ppt_w"/>
                                          </p:val>
                                        </p:tav>
                                      </p:tavLst>
                                    </p:anim>
                                    <p:anim calcmode="lin" valueType="num">
                                      <p:cBhvr>
                                        <p:cTn id="11" dur="500" fill="hold"/>
                                        <p:tgtEl>
                                          <p:spTgt spid="6"/>
                                        </p:tgtEl>
                                        <p:attrNameLst>
                                          <p:attrName>ppt_h</p:attrName>
                                        </p:attrNameLst>
                                      </p:cBhvr>
                                      <p:tavLst>
                                        <p:tav tm="0">
                                          <p:val>
                                            <p:fltVal val="0"/>
                                          </p:val>
                                        </p:tav>
                                        <p:tav tm="100000">
                                          <p:val>
                                            <p:strVal val="#ppt_h"/>
                                          </p:val>
                                        </p:tav>
                                      </p:tavLst>
                                    </p:anim>
                                  </p:childTnLst>
                                </p:cTn>
                              </p:par>
                              <p:par>
                                <p:cTn id="12" presetID="22" presetClass="entr" presetSubtype="8" fill="hold" grpId="0" nodeType="withEffect">
                                  <p:stCondLst>
                                    <p:cond delay="100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23" presetClass="entr" presetSubtype="16" fill="hold" nodeType="withEffect">
                                  <p:stCondLst>
                                    <p:cond delay="50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A_文本框 7"/>
          <p:cNvSpPr txBox="1"/>
          <p:nvPr>
            <p:custDataLst>
              <p:tags r:id="rId1"/>
            </p:custDataLst>
          </p:nvPr>
        </p:nvSpPr>
        <p:spPr>
          <a:xfrm>
            <a:off x="971600" y="411510"/>
            <a:ext cx="7416824" cy="707886"/>
          </a:xfrm>
          <a:prstGeom prst="rect">
            <a:avLst/>
          </a:prstGeom>
          <a:noFill/>
        </p:spPr>
        <p:txBody>
          <a:bodyPr wrap="square" rtlCol="0">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所有的功能都以操作指令的形式提供给用户，用户在命令行输入相应的指令，并按相应的格式输入各种数据，以实现相应的功能</a:t>
            </a:r>
          </a:p>
        </p:txBody>
      </p:sp>
      <p:sp>
        <p:nvSpPr>
          <p:cNvPr id="14" name="PA_矩形 5">
            <a:extLst>
              <a:ext uri="{FF2B5EF4-FFF2-40B4-BE49-F238E27FC236}">
                <a16:creationId xmlns:a16="http://schemas.microsoft.com/office/drawing/2014/main" id="{5576D8A3-7A2E-4EA3-BB23-E0BDF800451D}"/>
              </a:ext>
            </a:extLst>
          </p:cNvPr>
          <p:cNvSpPr/>
          <p:nvPr>
            <p:custDataLst>
              <p:tags r:id="rId2"/>
            </p:custDataLst>
          </p:nvPr>
        </p:nvSpPr>
        <p:spPr>
          <a:xfrm>
            <a:off x="2761882" y="1372841"/>
            <a:ext cx="3620235" cy="2693389"/>
          </a:xfrm>
          <a:prstGeom prst="rect">
            <a:avLst/>
          </a:prstGeom>
          <a:blipFill>
            <a:blip r:embed="rId6"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_文本框 7">
            <a:extLst>
              <a:ext uri="{FF2B5EF4-FFF2-40B4-BE49-F238E27FC236}">
                <a16:creationId xmlns:a16="http://schemas.microsoft.com/office/drawing/2014/main" id="{B43E3500-A13B-4A98-AF13-DF002EDA60EC}"/>
              </a:ext>
            </a:extLst>
          </p:cNvPr>
          <p:cNvSpPr txBox="1"/>
          <p:nvPr>
            <p:custDataLst>
              <p:tags r:id="rId3"/>
            </p:custDataLst>
          </p:nvPr>
        </p:nvSpPr>
        <p:spPr>
          <a:xfrm>
            <a:off x="3023828" y="4331880"/>
            <a:ext cx="3312368" cy="707886"/>
          </a:xfrm>
          <a:prstGeom prst="rect">
            <a:avLst/>
          </a:prstGeom>
          <a:noFill/>
        </p:spPr>
        <p:txBody>
          <a:bodyPr wrap="square" rtlCol="0">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输入不合法将导致操作失败</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（程序会提示操作错误）</a:t>
            </a:r>
          </a:p>
        </p:txBody>
      </p:sp>
    </p:spTree>
    <p:extLst>
      <p:ext uri="{BB962C8B-B14F-4D97-AF65-F5344CB8AC3E}">
        <p14:creationId xmlns:p14="http://schemas.microsoft.com/office/powerpoint/2010/main" val="42220820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50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par>
                                <p:cTn id="8" presetID="5" presetClass="entr" presetSubtype="5" fill="hold" grpId="0" nodeType="withEffect">
                                  <p:stCondLst>
                                    <p:cond delay="2000"/>
                                  </p:stCondLst>
                                  <p:childTnLst>
                                    <p:set>
                                      <p:cBhvr>
                                        <p:cTn id="9" dur="1" fill="hold">
                                          <p:stCondLst>
                                            <p:cond delay="0"/>
                                          </p:stCondLst>
                                        </p:cTn>
                                        <p:tgtEl>
                                          <p:spTgt spid="14"/>
                                        </p:tgtEl>
                                        <p:attrNameLst>
                                          <p:attrName>style.visibility</p:attrName>
                                        </p:attrNameLst>
                                      </p:cBhvr>
                                      <p:to>
                                        <p:strVal val="visible"/>
                                      </p:to>
                                    </p:set>
                                    <p:animEffect transition="in" filter="checkerboard(down)">
                                      <p:cBhvr>
                                        <p:cTn id="10" dur="500"/>
                                        <p:tgtEl>
                                          <p:spTgt spid="14"/>
                                        </p:tgtEl>
                                      </p:cBhvr>
                                    </p:animEffect>
                                  </p:childTnLst>
                                </p:cTn>
                              </p:par>
                              <p:par>
                                <p:cTn id="11" presetID="22" presetClass="entr" presetSubtype="1" fill="hold" grpId="0" nodeType="withEffect">
                                  <p:stCondLst>
                                    <p:cond delay="2500"/>
                                  </p:stCondLst>
                                  <p:childTnLst>
                                    <p:set>
                                      <p:cBhvr>
                                        <p:cTn id="12" dur="1" fill="hold">
                                          <p:stCondLst>
                                            <p:cond delay="0"/>
                                          </p:stCondLst>
                                        </p:cTn>
                                        <p:tgtEl>
                                          <p:spTgt spid="15"/>
                                        </p:tgtEl>
                                        <p:attrNameLst>
                                          <p:attrName>style.visibility</p:attrName>
                                        </p:attrNameLst>
                                      </p:cBhvr>
                                      <p:to>
                                        <p:strVal val="visible"/>
                                      </p:to>
                                    </p:set>
                                    <p:animEffect transition="in" filter="wipe(up)">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animBg="1"/>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C25560-6D8C-409A-ABAF-58A952A9380B}"/>
              </a:ext>
            </a:extLst>
          </p:cNvPr>
          <p:cNvSpPr>
            <a:spLocks noGrp="1"/>
          </p:cNvSpPr>
          <p:nvPr>
            <p:ph type="title"/>
          </p:nvPr>
        </p:nvSpPr>
        <p:spPr>
          <a:xfrm>
            <a:off x="25504" y="123478"/>
            <a:ext cx="8147248" cy="425399"/>
          </a:xfrm>
        </p:spPr>
        <p:txBody>
          <a:bodyPr>
            <a:noAutofit/>
          </a:bodyPr>
          <a:lstStyle/>
          <a:p>
            <a:br>
              <a:rPr lang="en-US" altLang="zh-CN" sz="1800" dirty="0"/>
            </a:br>
            <a:r>
              <a:rPr lang="zh-CN" altLang="en-US" sz="2400" b="1" dirty="0">
                <a:solidFill>
                  <a:srgbClr val="2BCF62"/>
                </a:solidFill>
                <a:latin typeface="黑体" panose="02010609060101010101" pitchFamily="49" charset="-122"/>
                <a:ea typeface="黑体" panose="02010609060101010101" pitchFamily="49" charset="-122"/>
              </a:rPr>
              <a:t>指令：</a:t>
            </a:r>
            <a:r>
              <a:rPr lang="en-US" altLang="zh-CN" sz="1800" dirty="0">
                <a:solidFill>
                  <a:srgbClr val="FF0000"/>
                </a:solidFill>
                <a:latin typeface="Microsoft YaHei" charset="0"/>
                <a:ea typeface="Microsoft YaHei" charset="0"/>
                <a:cs typeface="Microsoft YaHei" charset="0"/>
              </a:rPr>
              <a:t>CREATE TABLE name (column1,column2,···,</a:t>
            </a:r>
            <a:r>
              <a:rPr lang="en-US" altLang="zh-CN" sz="1800" dirty="0" err="1">
                <a:solidFill>
                  <a:srgbClr val="FF0000"/>
                </a:solidFill>
                <a:latin typeface="Microsoft YaHei" charset="0"/>
                <a:ea typeface="Microsoft YaHei" charset="0"/>
                <a:cs typeface="Microsoft YaHei" charset="0"/>
              </a:rPr>
              <a:t>columnT</a:t>
            </a:r>
            <a:r>
              <a:rPr lang="en-US" altLang="zh-CN" sz="1800" dirty="0">
                <a:solidFill>
                  <a:srgbClr val="FF0000"/>
                </a:solidFill>
                <a:latin typeface="Microsoft YaHei" charset="0"/>
                <a:ea typeface="Microsoft YaHei" charset="0"/>
                <a:cs typeface="Microsoft YaHei" charset="0"/>
              </a:rPr>
              <a:t>) TO file</a:t>
            </a:r>
            <a:br>
              <a:rPr lang="en-US" altLang="zh-CN" sz="1800" dirty="0">
                <a:solidFill>
                  <a:srgbClr val="FF0000"/>
                </a:solidFill>
                <a:latin typeface="Microsoft YaHei" charset="0"/>
                <a:ea typeface="Microsoft YaHei" charset="0"/>
                <a:cs typeface="Microsoft YaHei" charset="0"/>
              </a:rPr>
            </a:br>
            <a:endParaRPr lang="zh-CN" altLang="en-US" sz="1800" dirty="0"/>
          </a:p>
        </p:txBody>
      </p:sp>
      <p:sp>
        <p:nvSpPr>
          <p:cNvPr id="3" name="内容占位符 2">
            <a:extLst>
              <a:ext uri="{FF2B5EF4-FFF2-40B4-BE49-F238E27FC236}">
                <a16:creationId xmlns:a16="http://schemas.microsoft.com/office/drawing/2014/main" id="{DE8BCDF6-6481-4E70-93B3-8B52E625FAC8}"/>
              </a:ext>
            </a:extLst>
          </p:cNvPr>
          <p:cNvSpPr>
            <a:spLocks noGrp="1"/>
          </p:cNvSpPr>
          <p:nvPr>
            <p:ph idx="1"/>
          </p:nvPr>
        </p:nvSpPr>
        <p:spPr>
          <a:xfrm>
            <a:off x="-612576" y="771550"/>
            <a:ext cx="8219256" cy="1409204"/>
          </a:xfrm>
        </p:spPr>
        <p:txBody>
          <a:bodyPr/>
          <a:lstStyle/>
          <a:p>
            <a:pPr marL="857250" lvl="2" indent="0">
              <a:buNone/>
            </a:pPr>
            <a:r>
              <a:rPr lang="zh-CN" altLang="en-US" sz="1500" dirty="0">
                <a:solidFill>
                  <a:srgbClr val="FF0000"/>
                </a:solidFill>
                <a:latin typeface="Microsoft YaHei" charset="0"/>
                <a:ea typeface="Microsoft YaHei" charset="0"/>
                <a:cs typeface="Microsoft YaHei" charset="0"/>
              </a:rPr>
              <a:t>创建一个</a:t>
            </a:r>
            <a:r>
              <a:rPr lang="en-US" altLang="zh-CN" sz="1500" dirty="0">
                <a:solidFill>
                  <a:srgbClr val="FF0000"/>
                </a:solidFill>
                <a:latin typeface="Microsoft YaHei" charset="0"/>
                <a:ea typeface="Microsoft YaHei" charset="0"/>
                <a:cs typeface="Microsoft YaHei" charset="0"/>
              </a:rPr>
              <a:t>TABLE</a:t>
            </a:r>
            <a:r>
              <a:rPr lang="zh-CN" altLang="en-US" sz="1500" dirty="0">
                <a:solidFill>
                  <a:srgbClr val="FF0000"/>
                </a:solidFill>
                <a:latin typeface="Microsoft YaHei" charset="0"/>
                <a:ea typeface="Microsoft YaHei" charset="0"/>
                <a:cs typeface="Microsoft YaHei" charset="0"/>
              </a:rPr>
              <a:t>，</a:t>
            </a:r>
            <a:r>
              <a:rPr lang="en-US" altLang="zh-CN" sz="1500" dirty="0">
                <a:solidFill>
                  <a:srgbClr val="FF0000"/>
                </a:solidFill>
                <a:latin typeface="Microsoft YaHei" charset="0"/>
                <a:ea typeface="Microsoft YaHei" charset="0"/>
                <a:cs typeface="Microsoft YaHei" charset="0"/>
              </a:rPr>
              <a:t>TABLE</a:t>
            </a:r>
            <a:r>
              <a:rPr lang="zh-CN" altLang="en-US" sz="1500" dirty="0">
                <a:solidFill>
                  <a:srgbClr val="FF0000"/>
                </a:solidFill>
                <a:latin typeface="Microsoft YaHei" charset="0"/>
                <a:ea typeface="Microsoft YaHei" charset="0"/>
                <a:cs typeface="Microsoft YaHei" charset="0"/>
              </a:rPr>
              <a:t>的名字是</a:t>
            </a:r>
            <a:r>
              <a:rPr lang="en-US" altLang="zh-CN" sz="1500" dirty="0">
                <a:solidFill>
                  <a:srgbClr val="FF0000"/>
                </a:solidFill>
                <a:latin typeface="Microsoft YaHei" charset="0"/>
                <a:ea typeface="Microsoft YaHei" charset="0"/>
                <a:cs typeface="Microsoft YaHei" charset="0"/>
              </a:rPr>
              <a:t>name</a:t>
            </a:r>
            <a:r>
              <a:rPr lang="zh-CN" altLang="en-US" sz="1500" dirty="0">
                <a:solidFill>
                  <a:srgbClr val="FF0000"/>
                </a:solidFill>
                <a:latin typeface="Microsoft YaHei" charset="0"/>
                <a:ea typeface="Microsoft YaHei" charset="0"/>
                <a:cs typeface="Microsoft YaHei" charset="0"/>
              </a:rPr>
              <a:t>，共有</a:t>
            </a:r>
            <a:r>
              <a:rPr lang="en-US" altLang="zh-CN" sz="1500" dirty="0">
                <a:solidFill>
                  <a:srgbClr val="FF0000"/>
                </a:solidFill>
                <a:latin typeface="Microsoft YaHei" charset="0"/>
                <a:ea typeface="Microsoft YaHei" charset="0"/>
                <a:cs typeface="Microsoft YaHei" charset="0"/>
              </a:rPr>
              <a:t>T</a:t>
            </a:r>
            <a:r>
              <a:rPr lang="zh-CN" altLang="en-US" sz="1500" dirty="0">
                <a:solidFill>
                  <a:srgbClr val="FF0000"/>
                </a:solidFill>
                <a:latin typeface="Microsoft YaHei" charset="0"/>
                <a:ea typeface="Microsoft YaHei" charset="0"/>
                <a:cs typeface="Microsoft YaHei" charset="0"/>
              </a:rPr>
              <a:t>列，其中</a:t>
            </a:r>
            <a:r>
              <a:rPr lang="en-US" altLang="zh-CN" sz="1500" dirty="0" err="1">
                <a:solidFill>
                  <a:srgbClr val="FF0000"/>
                </a:solidFill>
                <a:latin typeface="Microsoft YaHei" charset="0"/>
                <a:ea typeface="Microsoft YaHei" charset="0"/>
                <a:cs typeface="Microsoft YaHei" charset="0"/>
              </a:rPr>
              <a:t>columni</a:t>
            </a:r>
            <a:r>
              <a:rPr lang="zh-CN" altLang="en-US" sz="1500" dirty="0">
                <a:solidFill>
                  <a:srgbClr val="FF0000"/>
                </a:solidFill>
                <a:latin typeface="Microsoft YaHei" charset="0"/>
                <a:ea typeface="Microsoft YaHei" charset="0"/>
                <a:cs typeface="Microsoft YaHei" charset="0"/>
              </a:rPr>
              <a:t>为第</a:t>
            </a:r>
            <a:r>
              <a:rPr lang="en-US" altLang="zh-CN" sz="1500" dirty="0" err="1">
                <a:solidFill>
                  <a:srgbClr val="FF0000"/>
                </a:solidFill>
                <a:latin typeface="Microsoft YaHei" charset="0"/>
                <a:ea typeface="Microsoft YaHei" charset="0"/>
                <a:cs typeface="Microsoft YaHei" charset="0"/>
              </a:rPr>
              <a:t>i</a:t>
            </a:r>
            <a:r>
              <a:rPr lang="zh-CN" altLang="en-US" sz="1500" dirty="0">
                <a:solidFill>
                  <a:srgbClr val="FF0000"/>
                </a:solidFill>
                <a:latin typeface="Microsoft YaHei" charset="0"/>
                <a:ea typeface="Microsoft YaHei" charset="0"/>
                <a:cs typeface="Microsoft YaHei" charset="0"/>
              </a:rPr>
              <a:t>列的属性名</a:t>
            </a:r>
            <a:endParaRPr lang="en-US" altLang="zh-CN" sz="1500" dirty="0">
              <a:solidFill>
                <a:srgbClr val="FF0000"/>
              </a:solidFill>
              <a:latin typeface="Microsoft YaHei" charset="0"/>
              <a:ea typeface="Microsoft YaHei" charset="0"/>
              <a:cs typeface="Microsoft YaHei" charset="0"/>
            </a:endParaRPr>
          </a:p>
          <a:p>
            <a:pPr marL="857250" lvl="2" indent="0">
              <a:buNone/>
            </a:pPr>
            <a:r>
              <a:rPr lang="zh-CN" altLang="en-US" sz="1500" dirty="0">
                <a:latin typeface="Microsoft YaHei" charset="0"/>
                <a:ea typeface="Microsoft YaHei" charset="0"/>
                <a:cs typeface="Microsoft YaHei" charset="0"/>
              </a:rPr>
              <a:t>所有属性用括号包含，不同的属性名以逗号隔开</a:t>
            </a:r>
            <a:endParaRPr lang="en-US" altLang="zh-CN" sz="1500" dirty="0">
              <a:latin typeface="Microsoft YaHei" charset="0"/>
              <a:ea typeface="Microsoft YaHei" charset="0"/>
              <a:cs typeface="Microsoft YaHei" charset="0"/>
            </a:endParaRPr>
          </a:p>
          <a:p>
            <a:pPr marL="857250" lvl="2" indent="0">
              <a:buNone/>
            </a:pPr>
            <a:r>
              <a:rPr lang="en-US" altLang="zh-CN" sz="1500" dirty="0">
                <a:latin typeface="Microsoft YaHei" charset="0"/>
                <a:ea typeface="Microsoft YaHei" charset="0"/>
                <a:cs typeface="Microsoft YaHei" charset="0"/>
              </a:rPr>
              <a:t>file</a:t>
            </a:r>
            <a:r>
              <a:rPr lang="zh-CN" altLang="en-US" sz="1500" dirty="0">
                <a:latin typeface="Microsoft YaHei" charset="0"/>
                <a:ea typeface="Microsoft YaHei" charset="0"/>
                <a:cs typeface="Microsoft YaHei" charset="0"/>
              </a:rPr>
              <a:t>为</a:t>
            </a:r>
            <a:r>
              <a:rPr lang="en-US" altLang="zh-CN" sz="1500" dirty="0">
                <a:latin typeface="Microsoft YaHei" charset="0"/>
                <a:ea typeface="Microsoft YaHei" charset="0"/>
                <a:cs typeface="Microsoft YaHei" charset="0"/>
              </a:rPr>
              <a:t>TABLE</a:t>
            </a:r>
            <a:r>
              <a:rPr lang="zh-CN" altLang="en-US" sz="1500" dirty="0">
                <a:latin typeface="Microsoft YaHei" charset="0"/>
                <a:ea typeface="Microsoft YaHei" charset="0"/>
                <a:cs typeface="Microsoft YaHei" charset="0"/>
              </a:rPr>
              <a:t>在本地存储的文件名</a:t>
            </a:r>
            <a:endParaRPr lang="en-US" altLang="zh-CN" sz="1500" dirty="0">
              <a:latin typeface="Microsoft YaHei" charset="0"/>
              <a:ea typeface="Microsoft YaHei" charset="0"/>
              <a:cs typeface="Microsoft YaHei" charset="0"/>
            </a:endParaRPr>
          </a:p>
          <a:p>
            <a:pPr marL="857250" lvl="2" indent="0">
              <a:buNone/>
            </a:pPr>
            <a:r>
              <a:rPr lang="zh-CN" altLang="en-US" sz="1500" dirty="0">
                <a:latin typeface="Microsoft YaHei" charset="0"/>
                <a:ea typeface="Microsoft YaHei" charset="0"/>
                <a:cs typeface="Microsoft YaHei" charset="0"/>
              </a:rPr>
              <a:t>例如 </a:t>
            </a:r>
            <a:r>
              <a:rPr lang="en-US" altLang="zh-CN" sz="1500" dirty="0">
                <a:latin typeface="Microsoft YaHei" charset="0"/>
                <a:ea typeface="Microsoft YaHei" charset="0"/>
                <a:cs typeface="Microsoft YaHei" charset="0"/>
              </a:rPr>
              <a:t>CREATE TABLE student (</a:t>
            </a:r>
            <a:r>
              <a:rPr lang="zh-CN" altLang="en-US" sz="1500" dirty="0">
                <a:latin typeface="Microsoft YaHei" charset="0"/>
                <a:ea typeface="Microsoft YaHei" charset="0"/>
                <a:cs typeface="Microsoft YaHei" charset="0"/>
              </a:rPr>
              <a:t>学号</a:t>
            </a:r>
            <a:r>
              <a:rPr lang="en-US" altLang="zh-CN" sz="1500" dirty="0">
                <a:latin typeface="Microsoft YaHei" charset="0"/>
                <a:ea typeface="Microsoft YaHei" charset="0"/>
                <a:cs typeface="Microsoft YaHei" charset="0"/>
              </a:rPr>
              <a:t>,</a:t>
            </a:r>
            <a:r>
              <a:rPr lang="zh-CN" altLang="en-US" sz="1500" dirty="0">
                <a:latin typeface="Microsoft YaHei" charset="0"/>
                <a:ea typeface="Microsoft YaHei" charset="0"/>
                <a:cs typeface="Microsoft YaHei" charset="0"/>
              </a:rPr>
              <a:t>姓名</a:t>
            </a:r>
            <a:r>
              <a:rPr lang="en-US" altLang="zh-CN" sz="1500" dirty="0">
                <a:latin typeface="Microsoft YaHei" charset="0"/>
                <a:ea typeface="Microsoft YaHei" charset="0"/>
                <a:cs typeface="Microsoft YaHei" charset="0"/>
              </a:rPr>
              <a:t>,</a:t>
            </a:r>
            <a:r>
              <a:rPr lang="zh-CN" altLang="en-US" sz="1500" dirty="0">
                <a:latin typeface="Microsoft YaHei" charset="0"/>
                <a:ea typeface="Microsoft YaHei" charset="0"/>
                <a:cs typeface="Microsoft YaHei" charset="0"/>
              </a:rPr>
              <a:t>专业</a:t>
            </a:r>
            <a:r>
              <a:rPr lang="en-US" altLang="zh-CN" sz="1500" dirty="0">
                <a:latin typeface="Microsoft YaHei" charset="0"/>
                <a:ea typeface="Microsoft YaHei" charset="0"/>
                <a:cs typeface="Microsoft YaHei" charset="0"/>
              </a:rPr>
              <a:t>) TO student.txt</a:t>
            </a:r>
            <a:endParaRPr lang="zh-CN" altLang="en-US" dirty="0"/>
          </a:p>
        </p:txBody>
      </p:sp>
      <p:pic>
        <p:nvPicPr>
          <p:cNvPr id="4" name="图片 3">
            <a:extLst>
              <a:ext uri="{FF2B5EF4-FFF2-40B4-BE49-F238E27FC236}">
                <a16:creationId xmlns:a16="http://schemas.microsoft.com/office/drawing/2014/main" id="{DB019022-5151-4D48-B27F-E414F9035361}"/>
              </a:ext>
            </a:extLst>
          </p:cNvPr>
          <p:cNvPicPr>
            <a:picLocks noChangeAspect="1"/>
          </p:cNvPicPr>
          <p:nvPr/>
        </p:nvPicPr>
        <p:blipFill>
          <a:blip r:embed="rId2"/>
          <a:stretch>
            <a:fillRect/>
          </a:stretch>
        </p:blipFill>
        <p:spPr>
          <a:xfrm>
            <a:off x="467544" y="2668975"/>
            <a:ext cx="7921232" cy="587544"/>
          </a:xfrm>
          <a:prstGeom prst="rect">
            <a:avLst/>
          </a:prstGeom>
        </p:spPr>
      </p:pic>
      <p:sp>
        <p:nvSpPr>
          <p:cNvPr id="6" name="文本框 5">
            <a:extLst>
              <a:ext uri="{FF2B5EF4-FFF2-40B4-BE49-F238E27FC236}">
                <a16:creationId xmlns:a16="http://schemas.microsoft.com/office/drawing/2014/main" id="{DA6EC0B1-05C7-4F73-9C1B-72F595EB1A1F}"/>
              </a:ext>
            </a:extLst>
          </p:cNvPr>
          <p:cNvSpPr txBox="1"/>
          <p:nvPr/>
        </p:nvSpPr>
        <p:spPr>
          <a:xfrm>
            <a:off x="2267744" y="3867894"/>
            <a:ext cx="4608512" cy="646331"/>
          </a:xfrm>
          <a:prstGeom prst="rect">
            <a:avLst/>
          </a:prstGeom>
          <a:noFill/>
        </p:spPr>
        <p:txBody>
          <a:bodyPr wrap="square" rtlCol="0">
            <a:spAutoFit/>
          </a:bodyPr>
          <a:lstStyle/>
          <a:p>
            <a:r>
              <a:rPr lang="en-US" altLang="zh-CN" b="1" dirty="0">
                <a:solidFill>
                  <a:srgbClr val="FF0000"/>
                </a:solidFill>
              </a:rPr>
              <a:t>File</a:t>
            </a:r>
            <a:r>
              <a:rPr lang="zh-CN" altLang="en-US" b="1" dirty="0">
                <a:solidFill>
                  <a:srgbClr val="FF0000"/>
                </a:solidFill>
              </a:rPr>
              <a:t>不可以是已存在于数据库中的文件！</a:t>
            </a:r>
            <a:r>
              <a:rPr lang="en-US" altLang="zh-CN" b="1" dirty="0">
                <a:solidFill>
                  <a:srgbClr val="FF0000"/>
                </a:solidFill>
              </a:rPr>
              <a:t>Table</a:t>
            </a:r>
            <a:r>
              <a:rPr lang="zh-CN" altLang="en-US" b="1" dirty="0">
                <a:solidFill>
                  <a:srgbClr val="FF0000"/>
                </a:solidFill>
              </a:rPr>
              <a:t>也不可以是已存在于数据库中的</a:t>
            </a:r>
            <a:r>
              <a:rPr lang="en-US" altLang="zh-CN" b="1" dirty="0">
                <a:solidFill>
                  <a:srgbClr val="FF0000"/>
                </a:solidFill>
              </a:rPr>
              <a:t>table</a:t>
            </a:r>
            <a:r>
              <a:rPr lang="zh-CN" altLang="en-US" b="1" dirty="0">
                <a:solidFill>
                  <a:srgbClr val="FF0000"/>
                </a:solidFill>
              </a:rPr>
              <a:t>！</a:t>
            </a:r>
          </a:p>
        </p:txBody>
      </p:sp>
    </p:spTree>
    <p:extLst>
      <p:ext uri="{BB962C8B-B14F-4D97-AF65-F5344CB8AC3E}">
        <p14:creationId xmlns:p14="http://schemas.microsoft.com/office/powerpoint/2010/main" val="62763570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C25560-6D8C-409A-ABAF-58A952A9380B}"/>
              </a:ext>
            </a:extLst>
          </p:cNvPr>
          <p:cNvSpPr>
            <a:spLocks noGrp="1"/>
          </p:cNvSpPr>
          <p:nvPr>
            <p:ph type="title"/>
          </p:nvPr>
        </p:nvSpPr>
        <p:spPr>
          <a:xfrm>
            <a:off x="323528" y="174954"/>
            <a:ext cx="5225576" cy="425399"/>
          </a:xfrm>
        </p:spPr>
        <p:txBody>
          <a:bodyPr>
            <a:noAutofit/>
          </a:bodyPr>
          <a:lstStyle/>
          <a:p>
            <a:br>
              <a:rPr lang="en-US" altLang="zh-CN" sz="1800" dirty="0"/>
            </a:br>
            <a:br>
              <a:rPr lang="en-US" altLang="zh-CN" sz="1800" dirty="0"/>
            </a:br>
            <a:r>
              <a:rPr lang="zh-CN" altLang="en-US" sz="2400" b="1" dirty="0">
                <a:solidFill>
                  <a:srgbClr val="2BCF62"/>
                </a:solidFill>
                <a:latin typeface="黑体" panose="02010609060101010101" pitchFamily="49" charset="-122"/>
                <a:ea typeface="黑体" panose="02010609060101010101" pitchFamily="49" charset="-122"/>
              </a:rPr>
              <a:t>指令：</a:t>
            </a:r>
            <a:r>
              <a:rPr lang="en-US" altLang="zh-CN" sz="1800" dirty="0">
                <a:solidFill>
                  <a:srgbClr val="FF0000"/>
                </a:solidFill>
                <a:latin typeface="Microsoft YaHei" charset="0"/>
                <a:ea typeface="Microsoft YaHei" charset="0"/>
                <a:cs typeface="Microsoft YaHei" charset="0"/>
              </a:rPr>
              <a:t>CREATE TABLE name FROM filename</a:t>
            </a:r>
            <a:br>
              <a:rPr lang="en-US" altLang="zh-CN" sz="1800" dirty="0">
                <a:solidFill>
                  <a:srgbClr val="FF0000"/>
                </a:solidFill>
                <a:latin typeface="Microsoft YaHei" charset="0"/>
                <a:ea typeface="Microsoft YaHei" charset="0"/>
                <a:cs typeface="Microsoft YaHei" charset="0"/>
              </a:rPr>
            </a:br>
            <a:br>
              <a:rPr lang="en-US" altLang="zh-CN" sz="1800" dirty="0">
                <a:solidFill>
                  <a:srgbClr val="FF0000"/>
                </a:solidFill>
                <a:latin typeface="Microsoft YaHei" charset="0"/>
                <a:ea typeface="Microsoft YaHei" charset="0"/>
                <a:cs typeface="Microsoft YaHei" charset="0"/>
              </a:rPr>
            </a:br>
            <a:endParaRPr lang="zh-CN" altLang="en-US" sz="1800" dirty="0"/>
          </a:p>
        </p:txBody>
      </p:sp>
      <p:sp>
        <p:nvSpPr>
          <p:cNvPr id="6" name="文本框 5">
            <a:extLst>
              <a:ext uri="{FF2B5EF4-FFF2-40B4-BE49-F238E27FC236}">
                <a16:creationId xmlns:a16="http://schemas.microsoft.com/office/drawing/2014/main" id="{DA6EC0B1-05C7-4F73-9C1B-72F595EB1A1F}"/>
              </a:ext>
            </a:extLst>
          </p:cNvPr>
          <p:cNvSpPr txBox="1"/>
          <p:nvPr/>
        </p:nvSpPr>
        <p:spPr>
          <a:xfrm>
            <a:off x="1259632" y="4599214"/>
            <a:ext cx="6480720" cy="369332"/>
          </a:xfrm>
          <a:prstGeom prst="rect">
            <a:avLst/>
          </a:prstGeom>
          <a:noFill/>
        </p:spPr>
        <p:txBody>
          <a:bodyPr wrap="square" rtlCol="0">
            <a:spAutoFit/>
          </a:bodyPr>
          <a:lstStyle/>
          <a:p>
            <a:r>
              <a:rPr lang="zh-CN" altLang="en-US" dirty="0">
                <a:solidFill>
                  <a:srgbClr val="FF0000"/>
                </a:solidFill>
                <a:latin typeface="Microsoft YaHei" charset="0"/>
                <a:ea typeface="Microsoft YaHei" charset="0"/>
                <a:cs typeface="Microsoft YaHei" charset="0"/>
              </a:rPr>
              <a:t>以该方式创建</a:t>
            </a:r>
            <a:r>
              <a:rPr lang="en-US" altLang="zh-CN" dirty="0">
                <a:solidFill>
                  <a:srgbClr val="FF0000"/>
                </a:solidFill>
                <a:latin typeface="Microsoft YaHei" charset="0"/>
                <a:ea typeface="Microsoft YaHei" charset="0"/>
                <a:cs typeface="Microsoft YaHei" charset="0"/>
              </a:rPr>
              <a:t>TABLE</a:t>
            </a:r>
            <a:r>
              <a:rPr lang="zh-CN" altLang="en-US" dirty="0">
                <a:solidFill>
                  <a:srgbClr val="FF0000"/>
                </a:solidFill>
                <a:latin typeface="Microsoft YaHei" charset="0"/>
                <a:ea typeface="Microsoft YaHei" charset="0"/>
                <a:cs typeface="Microsoft YaHei" charset="0"/>
              </a:rPr>
              <a:t>时，不能从已经在数据库中的文件创建！</a:t>
            </a:r>
            <a:endParaRPr lang="zh-CN" altLang="en-US" b="1" dirty="0">
              <a:solidFill>
                <a:srgbClr val="FF0000"/>
              </a:solidFill>
            </a:endParaRPr>
          </a:p>
        </p:txBody>
      </p:sp>
      <p:sp>
        <p:nvSpPr>
          <p:cNvPr id="8" name="文本框 7">
            <a:extLst>
              <a:ext uri="{FF2B5EF4-FFF2-40B4-BE49-F238E27FC236}">
                <a16:creationId xmlns:a16="http://schemas.microsoft.com/office/drawing/2014/main" id="{EBC1B58E-916C-4959-B73F-F785BFF63D17}"/>
              </a:ext>
            </a:extLst>
          </p:cNvPr>
          <p:cNvSpPr txBox="1"/>
          <p:nvPr/>
        </p:nvSpPr>
        <p:spPr>
          <a:xfrm>
            <a:off x="467544" y="843558"/>
            <a:ext cx="6552728" cy="923330"/>
          </a:xfrm>
          <a:prstGeom prst="rect">
            <a:avLst/>
          </a:prstGeom>
          <a:noFill/>
        </p:spPr>
        <p:txBody>
          <a:bodyPr wrap="square" rtlCol="0">
            <a:spAutoFit/>
          </a:bodyPr>
          <a:lstStyle/>
          <a:p>
            <a:r>
              <a:rPr lang="zh-CN" altLang="en-US" dirty="0">
                <a:solidFill>
                  <a:srgbClr val="FF0000"/>
                </a:solidFill>
                <a:latin typeface="Microsoft YaHei" charset="0"/>
                <a:ea typeface="Microsoft YaHei" charset="0"/>
                <a:cs typeface="Microsoft YaHei" charset="0"/>
              </a:rPr>
              <a:t>从一个已经存在的数据库文件中读取数据创建</a:t>
            </a:r>
            <a:r>
              <a:rPr lang="en-US" altLang="zh-CN" dirty="0">
                <a:solidFill>
                  <a:srgbClr val="FF0000"/>
                </a:solidFill>
                <a:latin typeface="Microsoft YaHei" charset="0"/>
                <a:ea typeface="Microsoft YaHei" charset="0"/>
                <a:cs typeface="Microsoft YaHei" charset="0"/>
              </a:rPr>
              <a:t>TABLE</a:t>
            </a:r>
          </a:p>
          <a:p>
            <a:r>
              <a:rPr lang="zh-CN" altLang="en-US" dirty="0">
                <a:solidFill>
                  <a:srgbClr val="FF0000"/>
                </a:solidFill>
                <a:latin typeface="Microsoft YaHei" charset="0"/>
                <a:ea typeface="Microsoft YaHei" charset="0"/>
                <a:cs typeface="Microsoft YaHei" charset="0"/>
              </a:rPr>
              <a:t>例如 </a:t>
            </a:r>
            <a:r>
              <a:rPr lang="en-US" altLang="zh-CN" dirty="0">
                <a:solidFill>
                  <a:srgbClr val="FF0000"/>
                </a:solidFill>
                <a:latin typeface="Microsoft YaHei" charset="0"/>
                <a:ea typeface="Microsoft YaHei" charset="0"/>
                <a:cs typeface="Microsoft YaHei" charset="0"/>
              </a:rPr>
              <a:t>CREATE TABLE student FROM student.txt</a:t>
            </a:r>
          </a:p>
          <a:p>
            <a:endParaRPr lang="zh-CN" altLang="en-US" dirty="0"/>
          </a:p>
        </p:txBody>
      </p:sp>
      <p:pic>
        <p:nvPicPr>
          <p:cNvPr id="9" name="图片 8">
            <a:extLst>
              <a:ext uri="{FF2B5EF4-FFF2-40B4-BE49-F238E27FC236}">
                <a16:creationId xmlns:a16="http://schemas.microsoft.com/office/drawing/2014/main" id="{419B0E9A-C950-4C0C-BC7C-2F40A200FF02}"/>
              </a:ext>
            </a:extLst>
          </p:cNvPr>
          <p:cNvPicPr>
            <a:picLocks noChangeAspect="1"/>
          </p:cNvPicPr>
          <p:nvPr/>
        </p:nvPicPr>
        <p:blipFill>
          <a:blip r:embed="rId2"/>
          <a:stretch>
            <a:fillRect/>
          </a:stretch>
        </p:blipFill>
        <p:spPr>
          <a:xfrm>
            <a:off x="1043608" y="1635646"/>
            <a:ext cx="6201561" cy="2480625"/>
          </a:xfrm>
          <a:prstGeom prst="rect">
            <a:avLst/>
          </a:prstGeom>
        </p:spPr>
      </p:pic>
    </p:spTree>
    <p:extLst>
      <p:ext uri="{BB962C8B-B14F-4D97-AF65-F5344CB8AC3E}">
        <p14:creationId xmlns:p14="http://schemas.microsoft.com/office/powerpoint/2010/main" val="672315613"/>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18.xml><?xml version="1.0" encoding="utf-8"?>
<p:tagLst xmlns:a="http://schemas.openxmlformats.org/drawingml/2006/main" xmlns:r="http://schemas.openxmlformats.org/officeDocument/2006/relationships" xmlns:p="http://schemas.openxmlformats.org/presentationml/2006/main">
  <p:tag name="PA" val="v3.0.1"/>
</p:tagLst>
</file>

<file path=ppt/tags/tag19.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PA" val="v3.0.1"/>
</p:tagLst>
</file>

<file path=ppt/tags/tag21.xml><?xml version="1.0" encoding="utf-8"?>
<p:tagLst xmlns:a="http://schemas.openxmlformats.org/drawingml/2006/main" xmlns:r="http://schemas.openxmlformats.org/officeDocument/2006/relationships" xmlns:p="http://schemas.openxmlformats.org/presentationml/2006/main">
  <p:tag name="PA" val="v3.0.1"/>
</p:tagLst>
</file>

<file path=ppt/tags/tag22.xml><?xml version="1.0" encoding="utf-8"?>
<p:tagLst xmlns:a="http://schemas.openxmlformats.org/drawingml/2006/main" xmlns:r="http://schemas.openxmlformats.org/officeDocument/2006/relationships" xmlns:p="http://schemas.openxmlformats.org/presentationml/2006/main">
  <p:tag name="PA" val="v3.0.1"/>
</p:tagLst>
</file>

<file path=ppt/tags/tag23.xml><?xml version="1.0" encoding="utf-8"?>
<p:tagLst xmlns:a="http://schemas.openxmlformats.org/drawingml/2006/main" xmlns:r="http://schemas.openxmlformats.org/officeDocument/2006/relationships" xmlns:p="http://schemas.openxmlformats.org/presentationml/2006/main">
  <p:tag name="PA" val="v3.0.1"/>
</p:tagLst>
</file>

<file path=ppt/tags/tag24.xml><?xml version="1.0" encoding="utf-8"?>
<p:tagLst xmlns:a="http://schemas.openxmlformats.org/drawingml/2006/main" xmlns:r="http://schemas.openxmlformats.org/officeDocument/2006/relationships" xmlns:p="http://schemas.openxmlformats.org/presentationml/2006/main">
  <p:tag name="PA" val="v3.0.1"/>
</p:tagLst>
</file>

<file path=ppt/tags/tag25.xml><?xml version="1.0" encoding="utf-8"?>
<p:tagLst xmlns:a="http://schemas.openxmlformats.org/drawingml/2006/main" xmlns:r="http://schemas.openxmlformats.org/officeDocument/2006/relationships" xmlns:p="http://schemas.openxmlformats.org/presentationml/2006/main">
  <p:tag name="PA" val="v3.0.1"/>
</p:tagLst>
</file>

<file path=ppt/tags/tag26.xml><?xml version="1.0" encoding="utf-8"?>
<p:tagLst xmlns:a="http://schemas.openxmlformats.org/drawingml/2006/main" xmlns:r="http://schemas.openxmlformats.org/officeDocument/2006/relationships" xmlns:p="http://schemas.openxmlformats.org/presentationml/2006/main">
  <p:tag name="PA" val="v3.0.1"/>
</p:tagLst>
</file>

<file path=ppt/tags/tag27.xml><?xml version="1.0" encoding="utf-8"?>
<p:tagLst xmlns:a="http://schemas.openxmlformats.org/drawingml/2006/main" xmlns:r="http://schemas.openxmlformats.org/officeDocument/2006/relationships" xmlns:p="http://schemas.openxmlformats.org/presentationml/2006/main">
  <p:tag name="PA" val="v3.0.1"/>
</p:tagLst>
</file>

<file path=ppt/tags/tag28.xml><?xml version="1.0" encoding="utf-8"?>
<p:tagLst xmlns:a="http://schemas.openxmlformats.org/drawingml/2006/main" xmlns:r="http://schemas.openxmlformats.org/officeDocument/2006/relationships" xmlns:p="http://schemas.openxmlformats.org/presentationml/2006/main">
  <p:tag name="PA" val="v3.0.1"/>
</p:tagLst>
</file>

<file path=ppt/tags/tag29.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30.xml><?xml version="1.0" encoding="utf-8"?>
<p:tagLst xmlns:a="http://schemas.openxmlformats.org/drawingml/2006/main" xmlns:r="http://schemas.openxmlformats.org/officeDocument/2006/relationships" xmlns:p="http://schemas.openxmlformats.org/presentationml/2006/main">
  <p:tag name="PA" val="v3.0.1"/>
</p:tagLst>
</file>

<file path=ppt/tags/tag31.xml><?xml version="1.0" encoding="utf-8"?>
<p:tagLst xmlns:a="http://schemas.openxmlformats.org/drawingml/2006/main" xmlns:r="http://schemas.openxmlformats.org/officeDocument/2006/relationships" xmlns:p="http://schemas.openxmlformats.org/presentationml/2006/main">
  <p:tag name="PA" val="v3.0.1"/>
</p:tagLst>
</file>

<file path=ppt/tags/tag32.xml><?xml version="1.0" encoding="utf-8"?>
<p:tagLst xmlns:a="http://schemas.openxmlformats.org/drawingml/2006/main" xmlns:r="http://schemas.openxmlformats.org/officeDocument/2006/relationships" xmlns:p="http://schemas.openxmlformats.org/presentationml/2006/main">
  <p:tag name="PA" val="v3.0.1"/>
</p:tagLst>
</file>

<file path=ppt/tags/tag33.xml><?xml version="1.0" encoding="utf-8"?>
<p:tagLst xmlns:a="http://schemas.openxmlformats.org/drawingml/2006/main" xmlns:r="http://schemas.openxmlformats.org/officeDocument/2006/relationships" xmlns:p="http://schemas.openxmlformats.org/presentationml/2006/main">
  <p:tag name="PA" val="v3.0.1"/>
</p:tagLst>
</file>

<file path=ppt/tags/tag34.xml><?xml version="1.0" encoding="utf-8"?>
<p:tagLst xmlns:a="http://schemas.openxmlformats.org/drawingml/2006/main" xmlns:r="http://schemas.openxmlformats.org/officeDocument/2006/relationships" xmlns:p="http://schemas.openxmlformats.org/presentationml/2006/main">
  <p:tag name="PA" val="v3.0.1"/>
</p:tagLst>
</file>

<file path=ppt/tags/tag35.xml><?xml version="1.0" encoding="utf-8"?>
<p:tagLst xmlns:a="http://schemas.openxmlformats.org/drawingml/2006/main" xmlns:r="http://schemas.openxmlformats.org/officeDocument/2006/relationships" xmlns:p="http://schemas.openxmlformats.org/presentationml/2006/main">
  <p:tag name="PA" val="v3.0.1"/>
</p:tagLst>
</file>

<file path=ppt/tags/tag36.xml><?xml version="1.0" encoding="utf-8"?>
<p:tagLst xmlns:a="http://schemas.openxmlformats.org/drawingml/2006/main" xmlns:r="http://schemas.openxmlformats.org/officeDocument/2006/relationships" xmlns:p="http://schemas.openxmlformats.org/presentationml/2006/main">
  <p:tag name="PA" val="v3.0.1"/>
</p:tagLst>
</file>

<file path=ppt/tags/tag37.xml><?xml version="1.0" encoding="utf-8"?>
<p:tagLst xmlns:a="http://schemas.openxmlformats.org/drawingml/2006/main" xmlns:r="http://schemas.openxmlformats.org/officeDocument/2006/relationships" xmlns:p="http://schemas.openxmlformats.org/presentationml/2006/main">
  <p:tag name="PA" val="v3.0.1"/>
</p:tagLst>
</file>

<file path=ppt/tags/tag38.xml><?xml version="1.0" encoding="utf-8"?>
<p:tagLst xmlns:a="http://schemas.openxmlformats.org/drawingml/2006/main" xmlns:r="http://schemas.openxmlformats.org/officeDocument/2006/relationships" xmlns:p="http://schemas.openxmlformats.org/presentationml/2006/main">
  <p:tag name="PA" val="v3.0.1"/>
</p:tagLst>
</file>

<file path=ppt/tags/tag39.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40.xml><?xml version="1.0" encoding="utf-8"?>
<p:tagLst xmlns:a="http://schemas.openxmlformats.org/drawingml/2006/main" xmlns:r="http://schemas.openxmlformats.org/officeDocument/2006/relationships" xmlns:p="http://schemas.openxmlformats.org/presentationml/2006/main">
  <p:tag name="PA" val="v3.0.1"/>
</p:tagLst>
</file>

<file path=ppt/tags/tag41.xml><?xml version="1.0" encoding="utf-8"?>
<p:tagLst xmlns:a="http://schemas.openxmlformats.org/drawingml/2006/main" xmlns:r="http://schemas.openxmlformats.org/officeDocument/2006/relationships" xmlns:p="http://schemas.openxmlformats.org/presentationml/2006/main">
  <p:tag name="PA" val="v3.0.1"/>
</p:tagLst>
</file>

<file path=ppt/tags/tag42.xml><?xml version="1.0" encoding="utf-8"?>
<p:tagLst xmlns:a="http://schemas.openxmlformats.org/drawingml/2006/main" xmlns:r="http://schemas.openxmlformats.org/officeDocument/2006/relationships" xmlns:p="http://schemas.openxmlformats.org/presentationml/2006/main">
  <p:tag name="PA" val="v3.0.1"/>
</p:tagLst>
</file>

<file path=ppt/tags/tag43.xml><?xml version="1.0" encoding="utf-8"?>
<p:tagLst xmlns:a="http://schemas.openxmlformats.org/drawingml/2006/main" xmlns:r="http://schemas.openxmlformats.org/officeDocument/2006/relationships" xmlns:p="http://schemas.openxmlformats.org/presentationml/2006/main">
  <p:tag name="PA" val="v3.0.1"/>
</p:tagLst>
</file>

<file path=ppt/tags/tag44.xml><?xml version="1.0" encoding="utf-8"?>
<p:tagLst xmlns:a="http://schemas.openxmlformats.org/drawingml/2006/main" xmlns:r="http://schemas.openxmlformats.org/officeDocument/2006/relationships" xmlns:p="http://schemas.openxmlformats.org/presentationml/2006/main">
  <p:tag name="PA" val="v3.0.1"/>
</p:tagLst>
</file>

<file path=ppt/tags/tag45.xml><?xml version="1.0" encoding="utf-8"?>
<p:tagLst xmlns:a="http://schemas.openxmlformats.org/drawingml/2006/main" xmlns:r="http://schemas.openxmlformats.org/officeDocument/2006/relationships" xmlns:p="http://schemas.openxmlformats.org/presentationml/2006/main">
  <p:tag name="PA" val="v3.0.1"/>
</p:tagLst>
</file>

<file path=ppt/tags/tag46.xml><?xml version="1.0" encoding="utf-8"?>
<p:tagLst xmlns:a="http://schemas.openxmlformats.org/drawingml/2006/main" xmlns:r="http://schemas.openxmlformats.org/officeDocument/2006/relationships" xmlns:p="http://schemas.openxmlformats.org/presentationml/2006/main">
  <p:tag name="PA" val="v3.0.1"/>
</p:tagLst>
</file>

<file path=ppt/tags/tag47.xml><?xml version="1.0" encoding="utf-8"?>
<p:tagLst xmlns:a="http://schemas.openxmlformats.org/drawingml/2006/main" xmlns:r="http://schemas.openxmlformats.org/officeDocument/2006/relationships" xmlns:p="http://schemas.openxmlformats.org/presentationml/2006/main">
  <p:tag name="PA" val="v3.0.1"/>
</p:tagLst>
</file>

<file path=ppt/tags/tag48.xml><?xml version="1.0" encoding="utf-8"?>
<p:tagLst xmlns:a="http://schemas.openxmlformats.org/drawingml/2006/main" xmlns:r="http://schemas.openxmlformats.org/officeDocument/2006/relationships" xmlns:p="http://schemas.openxmlformats.org/presentationml/2006/main">
  <p:tag name="PA" val="v3.0.1"/>
</p:tagLst>
</file>

<file path=ppt/tags/tag49.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50.xml><?xml version="1.0" encoding="utf-8"?>
<p:tagLst xmlns:a="http://schemas.openxmlformats.org/drawingml/2006/main" xmlns:r="http://schemas.openxmlformats.org/officeDocument/2006/relationships" xmlns:p="http://schemas.openxmlformats.org/presentationml/2006/main">
  <p:tag name="PA" val="v3.0.1"/>
</p:tagLst>
</file>

<file path=ppt/tags/tag51.xml><?xml version="1.0" encoding="utf-8"?>
<p:tagLst xmlns:a="http://schemas.openxmlformats.org/drawingml/2006/main" xmlns:r="http://schemas.openxmlformats.org/officeDocument/2006/relationships" xmlns:p="http://schemas.openxmlformats.org/presentationml/2006/main">
  <p:tag name="PA" val="v3.0.1"/>
</p:tagLst>
</file>

<file path=ppt/tags/tag52.xml><?xml version="1.0" encoding="utf-8"?>
<p:tagLst xmlns:a="http://schemas.openxmlformats.org/drawingml/2006/main" xmlns:r="http://schemas.openxmlformats.org/officeDocument/2006/relationships" xmlns:p="http://schemas.openxmlformats.org/presentationml/2006/main">
  <p:tag name="PA" val="v3.0.1"/>
</p:tagLst>
</file>

<file path=ppt/tags/tag53.xml><?xml version="1.0" encoding="utf-8"?>
<p:tagLst xmlns:a="http://schemas.openxmlformats.org/drawingml/2006/main" xmlns:r="http://schemas.openxmlformats.org/officeDocument/2006/relationships" xmlns:p="http://schemas.openxmlformats.org/presentationml/2006/main">
  <p:tag name="PA" val="v3.0.1"/>
</p:tagLst>
</file>

<file path=ppt/tags/tag54.xml><?xml version="1.0" encoding="utf-8"?>
<p:tagLst xmlns:a="http://schemas.openxmlformats.org/drawingml/2006/main" xmlns:r="http://schemas.openxmlformats.org/officeDocument/2006/relationships" xmlns:p="http://schemas.openxmlformats.org/presentationml/2006/main">
  <p:tag name="PA" val="v3.0.1"/>
</p:tagLst>
</file>

<file path=ppt/tags/tag55.xml><?xml version="1.0" encoding="utf-8"?>
<p:tagLst xmlns:a="http://schemas.openxmlformats.org/drawingml/2006/main" xmlns:r="http://schemas.openxmlformats.org/officeDocument/2006/relationships" xmlns:p="http://schemas.openxmlformats.org/presentationml/2006/main">
  <p:tag name="PA" val="v3.0.1"/>
</p:tagLst>
</file>

<file path=ppt/tags/tag56.xml><?xml version="1.0" encoding="utf-8"?>
<p:tagLst xmlns:a="http://schemas.openxmlformats.org/drawingml/2006/main" xmlns:r="http://schemas.openxmlformats.org/officeDocument/2006/relationships" xmlns:p="http://schemas.openxmlformats.org/presentationml/2006/main">
  <p:tag name="PA" val="v3.0.1"/>
</p:tagLst>
</file>

<file path=ppt/tags/tag57.xml><?xml version="1.0" encoding="utf-8"?>
<p:tagLst xmlns:a="http://schemas.openxmlformats.org/drawingml/2006/main" xmlns:r="http://schemas.openxmlformats.org/officeDocument/2006/relationships" xmlns:p="http://schemas.openxmlformats.org/presentationml/2006/main">
  <p:tag name="PA" val="v3.0.1"/>
</p:tagLst>
</file>

<file path=ppt/tags/tag58.xml><?xml version="1.0" encoding="utf-8"?>
<p:tagLst xmlns:a="http://schemas.openxmlformats.org/drawingml/2006/main" xmlns:r="http://schemas.openxmlformats.org/officeDocument/2006/relationships" xmlns:p="http://schemas.openxmlformats.org/presentationml/2006/main">
  <p:tag name="PA" val="v3.0.1"/>
</p:tagLst>
</file>

<file path=ppt/tags/tag59.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60.xml><?xml version="1.0" encoding="utf-8"?>
<p:tagLst xmlns:a="http://schemas.openxmlformats.org/drawingml/2006/main" xmlns:r="http://schemas.openxmlformats.org/officeDocument/2006/relationships" xmlns:p="http://schemas.openxmlformats.org/presentationml/2006/main">
  <p:tag name="PA" val="v3.0.1"/>
</p:tagLst>
</file>

<file path=ppt/tags/tag61.xml><?xml version="1.0" encoding="utf-8"?>
<p:tagLst xmlns:a="http://schemas.openxmlformats.org/drawingml/2006/main" xmlns:r="http://schemas.openxmlformats.org/officeDocument/2006/relationships" xmlns:p="http://schemas.openxmlformats.org/presentationml/2006/main">
  <p:tag name="PA" val="v3.0.1"/>
</p:tagLst>
</file>

<file path=ppt/tags/tag62.xml><?xml version="1.0" encoding="utf-8"?>
<p:tagLst xmlns:a="http://schemas.openxmlformats.org/drawingml/2006/main" xmlns:r="http://schemas.openxmlformats.org/officeDocument/2006/relationships" xmlns:p="http://schemas.openxmlformats.org/presentationml/2006/main">
  <p:tag name="PA" val="v3.0.1"/>
</p:tagLst>
</file>

<file path=ppt/tags/tag63.xml><?xml version="1.0" encoding="utf-8"?>
<p:tagLst xmlns:a="http://schemas.openxmlformats.org/drawingml/2006/main" xmlns:r="http://schemas.openxmlformats.org/officeDocument/2006/relationships" xmlns:p="http://schemas.openxmlformats.org/presentationml/2006/main">
  <p:tag name="PA" val="v3.0.1"/>
</p:tagLst>
</file>

<file path=ppt/tags/tag64.xml><?xml version="1.0" encoding="utf-8"?>
<p:tagLst xmlns:a="http://schemas.openxmlformats.org/drawingml/2006/main" xmlns:r="http://schemas.openxmlformats.org/officeDocument/2006/relationships" xmlns:p="http://schemas.openxmlformats.org/presentationml/2006/main">
  <p:tag name="PA" val="v3.0.1"/>
</p:tagLst>
</file>

<file path=ppt/tags/tag65.xml><?xml version="1.0" encoding="utf-8"?>
<p:tagLst xmlns:a="http://schemas.openxmlformats.org/drawingml/2006/main" xmlns:r="http://schemas.openxmlformats.org/officeDocument/2006/relationships" xmlns:p="http://schemas.openxmlformats.org/presentationml/2006/main">
  <p:tag name="PA" val="v3.0.1"/>
</p:tagLst>
</file>

<file path=ppt/tags/tag66.xml><?xml version="1.0" encoding="utf-8"?>
<p:tagLst xmlns:a="http://schemas.openxmlformats.org/drawingml/2006/main" xmlns:r="http://schemas.openxmlformats.org/officeDocument/2006/relationships" xmlns:p="http://schemas.openxmlformats.org/presentationml/2006/main">
  <p:tag name="PA" val="v3.0.1"/>
</p:tagLst>
</file>

<file path=ppt/tags/tag67.xml><?xml version="1.0" encoding="utf-8"?>
<p:tagLst xmlns:a="http://schemas.openxmlformats.org/drawingml/2006/main" xmlns:r="http://schemas.openxmlformats.org/officeDocument/2006/relationships" xmlns:p="http://schemas.openxmlformats.org/presentationml/2006/main">
  <p:tag name="PA" val="v3.0.1"/>
</p:tagLst>
</file>

<file path=ppt/tags/tag68.xml><?xml version="1.0" encoding="utf-8"?>
<p:tagLst xmlns:a="http://schemas.openxmlformats.org/drawingml/2006/main" xmlns:r="http://schemas.openxmlformats.org/officeDocument/2006/relationships" xmlns:p="http://schemas.openxmlformats.org/presentationml/2006/main">
  <p:tag name="PA" val="v3.0.1"/>
</p:tagLst>
</file>

<file path=ppt/tags/tag69.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70.xml><?xml version="1.0" encoding="utf-8"?>
<p:tagLst xmlns:a="http://schemas.openxmlformats.org/drawingml/2006/main" xmlns:r="http://schemas.openxmlformats.org/officeDocument/2006/relationships" xmlns:p="http://schemas.openxmlformats.org/presentationml/2006/main">
  <p:tag name="PA" val="v3.0.1"/>
</p:tagLst>
</file>

<file path=ppt/tags/tag71.xml><?xml version="1.0" encoding="utf-8"?>
<p:tagLst xmlns:a="http://schemas.openxmlformats.org/drawingml/2006/main" xmlns:r="http://schemas.openxmlformats.org/officeDocument/2006/relationships" xmlns:p="http://schemas.openxmlformats.org/presentationml/2006/main">
  <p:tag name="PA" val="v3.0.1"/>
</p:tagLst>
</file>

<file path=ppt/tags/tag72.xml><?xml version="1.0" encoding="utf-8"?>
<p:tagLst xmlns:a="http://schemas.openxmlformats.org/drawingml/2006/main" xmlns:r="http://schemas.openxmlformats.org/officeDocument/2006/relationships" xmlns:p="http://schemas.openxmlformats.org/presentationml/2006/main">
  <p:tag name="PA" val="v3.0.1"/>
</p:tagLst>
</file>

<file path=ppt/tags/tag73.xml><?xml version="1.0" encoding="utf-8"?>
<p:tagLst xmlns:a="http://schemas.openxmlformats.org/drawingml/2006/main" xmlns:r="http://schemas.openxmlformats.org/officeDocument/2006/relationships" xmlns:p="http://schemas.openxmlformats.org/presentationml/2006/main">
  <p:tag name="PA" val="v3.0.1"/>
</p:tagLst>
</file>

<file path=ppt/tags/tag74.xml><?xml version="1.0" encoding="utf-8"?>
<p:tagLst xmlns:a="http://schemas.openxmlformats.org/drawingml/2006/main" xmlns:r="http://schemas.openxmlformats.org/officeDocument/2006/relationships" xmlns:p="http://schemas.openxmlformats.org/presentationml/2006/main">
  <p:tag name="PA" val="v3.0.1"/>
</p:tagLst>
</file>

<file path=ppt/tags/tag75.xml><?xml version="1.0" encoding="utf-8"?>
<p:tagLst xmlns:a="http://schemas.openxmlformats.org/drawingml/2006/main" xmlns:r="http://schemas.openxmlformats.org/officeDocument/2006/relationships" xmlns:p="http://schemas.openxmlformats.org/presentationml/2006/main">
  <p:tag name="PA" val="v3.0.1"/>
</p:tagLst>
</file>

<file path=ppt/tags/tag76.xml><?xml version="1.0" encoding="utf-8"?>
<p:tagLst xmlns:a="http://schemas.openxmlformats.org/drawingml/2006/main" xmlns:r="http://schemas.openxmlformats.org/officeDocument/2006/relationships" xmlns:p="http://schemas.openxmlformats.org/presentationml/2006/main">
  <p:tag name="PA" val="v3.0.1"/>
</p:tagLst>
</file>

<file path=ppt/tags/tag77.xml><?xml version="1.0" encoding="utf-8"?>
<p:tagLst xmlns:a="http://schemas.openxmlformats.org/drawingml/2006/main" xmlns:r="http://schemas.openxmlformats.org/officeDocument/2006/relationships" xmlns:p="http://schemas.openxmlformats.org/presentationml/2006/main">
  <p:tag name="PA" val="v3.0.1"/>
</p:tagLst>
</file>

<file path=ppt/tags/tag78.xml><?xml version="1.0" encoding="utf-8"?>
<p:tagLst xmlns:a="http://schemas.openxmlformats.org/drawingml/2006/main" xmlns:r="http://schemas.openxmlformats.org/officeDocument/2006/relationships" xmlns:p="http://schemas.openxmlformats.org/presentationml/2006/main">
  <p:tag name="PA" val="v3.0.1"/>
</p:tagLst>
</file>

<file path=ppt/tags/tag79.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80.xml><?xml version="1.0" encoding="utf-8"?>
<p:tagLst xmlns:a="http://schemas.openxmlformats.org/drawingml/2006/main" xmlns:r="http://schemas.openxmlformats.org/officeDocument/2006/relationships" xmlns:p="http://schemas.openxmlformats.org/presentationml/2006/main">
  <p:tag name="PA" val="v3.0.1"/>
</p:tagLst>
</file>

<file path=ppt/tags/tag81.xml><?xml version="1.0" encoding="utf-8"?>
<p:tagLst xmlns:a="http://schemas.openxmlformats.org/drawingml/2006/main" xmlns:r="http://schemas.openxmlformats.org/officeDocument/2006/relationships" xmlns:p="http://schemas.openxmlformats.org/presentationml/2006/main">
  <p:tag name="PA" val="v3.0.1"/>
</p:tagLst>
</file>

<file path=ppt/tags/tag82.xml><?xml version="1.0" encoding="utf-8"?>
<p:tagLst xmlns:a="http://schemas.openxmlformats.org/drawingml/2006/main" xmlns:r="http://schemas.openxmlformats.org/officeDocument/2006/relationships" xmlns:p="http://schemas.openxmlformats.org/presentationml/2006/main">
  <p:tag name="PA" val="v3.0.1"/>
</p:tagLst>
</file>

<file path=ppt/tags/tag83.xml><?xml version="1.0" encoding="utf-8"?>
<p:tagLst xmlns:a="http://schemas.openxmlformats.org/drawingml/2006/main" xmlns:r="http://schemas.openxmlformats.org/officeDocument/2006/relationships" xmlns:p="http://schemas.openxmlformats.org/presentationml/2006/main">
  <p:tag name="PA" val="v3.0.1"/>
</p:tagLst>
</file>

<file path=ppt/tags/tag84.xml><?xml version="1.0" encoding="utf-8"?>
<p:tagLst xmlns:a="http://schemas.openxmlformats.org/drawingml/2006/main" xmlns:r="http://schemas.openxmlformats.org/officeDocument/2006/relationships" xmlns:p="http://schemas.openxmlformats.org/presentationml/2006/main">
  <p:tag name="PA" val="v3.0.1"/>
</p:tagLst>
</file>

<file path=ppt/tags/tag85.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1713</TotalTime>
  <Words>1415</Words>
  <Application>Microsoft Office PowerPoint</Application>
  <PresentationFormat>全屏显示(16:9)</PresentationFormat>
  <Paragraphs>176</Paragraphs>
  <Slides>34</Slides>
  <Notes>14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黑体</vt:lpstr>
      <vt:lpstr>宋体</vt:lpstr>
      <vt:lpstr>Microsoft YaHei</vt:lpstr>
      <vt:lpstr>Microsoft YaHei</vt:lpstr>
      <vt:lpstr>幼圆</vt:lpstr>
      <vt:lpstr>Arial</vt:lpstr>
      <vt:lpstr>Calibri</vt:lpstr>
      <vt:lpstr>Consolas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指令：CREATE TABLE name (column1,column2,···,columnT) TO file </vt:lpstr>
      <vt:lpstr>  指令：CREATE TABLE name FROM filename  </vt:lpstr>
      <vt:lpstr>   指令：DROP TABLE name    </vt:lpstr>
      <vt:lpstr>    指令：TABLE LIST    </vt:lpstr>
      <vt:lpstr>     指令：INSERT INTO name VALUES (value1,value2,···,valueT)     </vt:lpstr>
      <vt:lpstr>    指令：INSERT INTO name (column1,column2,···) VALUES (value1,value2,···)    </vt:lpstr>
      <vt:lpstr>     指令：DELETE FROM name WHERE column = value     </vt:lpstr>
      <vt:lpstr>    指令：DELETE * FROM name     </vt:lpstr>
      <vt:lpstr>   指令：UPDATE name SET column1 = value1, column2 = value2, ···   </vt:lpstr>
      <vt:lpstr>  指令：UPDATE name SET column1 = value1, column2 = value2, ··· WHERE  column = value  </vt:lpstr>
      <vt:lpstr>  指令：SELECT column1,column2,··· FROM name   </vt:lpstr>
      <vt:lpstr>  指令：SELECT * FROM name  </vt:lpstr>
      <vt:lpstr>  指令：SELECT DISTINCT column1,column2,··· FROM name  </vt:lpstr>
      <vt:lpstr>  指令：SELECT * FROM name ORDER BY column1,column2,··· ASC|DESC   </vt:lpstr>
      <vt:lpstr>  指令：SELECT  column1,column2,··· FROM name WHERE column = value   </vt:lpstr>
      <vt:lpstr>  指令：SELECT  column1,column2,··· FROM name TO file   </vt:lpstr>
      <vt:lpstr>   指令：SELECT * FROM name WHERE column = value   </vt:lpstr>
      <vt:lpstr>   指令：SELECT column1,column2,… FROM name ORDER BY column DESC|ASC   </vt:lpstr>
      <vt:lpstr>   指令：MAX column FROM name MIN column FROM name MEAN column FROM name   </vt:lpstr>
      <vt:lpstr>  指令：DO tablename  </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简洁时尚</dc:title>
  <dc:creator>第一PPT</dc:creator>
  <cp:keywords>www.1ppt.com</cp:keywords>
  <dc:description>www.1ppt.com</dc:description>
  <cp:lastModifiedBy>徐 文风</cp:lastModifiedBy>
  <cp:revision>173</cp:revision>
  <dcterms:created xsi:type="dcterms:W3CDTF">2017-01-03T04:52:58Z</dcterms:created>
  <dcterms:modified xsi:type="dcterms:W3CDTF">2018-05-13T15:53:25Z</dcterms:modified>
</cp:coreProperties>
</file>