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roxima Nova"/>
      <p:regular r:id="rId27"/>
      <p:bold r:id="rId28"/>
      <p:italic r:id="rId29"/>
      <p:boldItalic r:id="rId30"/>
    </p:embeddedFont>
    <p:embeddedFont>
      <p:font typeface="Alfa Slab One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jaVPxrz04lLybObnzxtD9crl5U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lfaSlabOne-regular.fntdata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361e3fed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f361e3fed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361e3fed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f361e3fed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361e3fed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f361e3fed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361e3fed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f361e3fed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361e3fed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f361e3fed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361e3fed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f361e3fed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361e3fed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f361e3fed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361e3fed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f361e3fed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361e3fed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f361e3fed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361e3fed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f361e3fed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ce2bea9e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9ce2bea9e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361e3fed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f361e3fed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361e3fed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f361e3fed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361e3fe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f361e3fe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361e3fed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f361e3fed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361e3fed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f361e3fe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361e3fed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f361e3fed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361e3fed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f361e3fed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361e3fed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f361e3fed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361e3fed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f361e3fed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9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9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9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p1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16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16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unity3d.com/ScriptReference/Coroutine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unity3d.com/ScriptReference/MonoBehaviour.StartCoroutine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unity3d.com/ScriptReference/MonoBehaviour.StartCoroutine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unity3d.com/ScriptReference/MonoBehaviour.StartCoroutine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unity3d.com/ScriptReference/MonoBehaviour.StartCoroutine.html" TargetMode="External"/><Relationship Id="rId4" Type="http://schemas.openxmlformats.org/officeDocument/2006/relationships/hyperlink" Target="https://docs.unity3d.com/ScriptReference/MonoBehaviour.StopCoroutine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unity3d.com/ScriptReference/Coroutine.html" TargetMode="External"/><Relationship Id="rId4" Type="http://schemas.openxmlformats.org/officeDocument/2006/relationships/hyperlink" Target="https://drive.google.com/file/d/1V_ThtULVA2QW_UqEnG8XMBNkXMvs2jRV/view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ro" sz="4000"/>
              <a:t>Introducere în Programarea Jocurilor pe Calculator</a:t>
            </a:r>
            <a:endParaRPr sz="4000"/>
          </a:p>
        </p:txBody>
      </p:sp>
      <p:sp>
        <p:nvSpPr>
          <p:cNvPr id="57" name="Google Shape;57;p1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o"/>
              <a:t>Cursul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361e3feda_0_35"/>
          <p:cNvSpPr txBox="1"/>
          <p:nvPr>
            <p:ph type="title"/>
          </p:nvPr>
        </p:nvSpPr>
        <p:spPr>
          <a:xfrm>
            <a:off x="311700" y="445025"/>
            <a:ext cx="8520600" cy="11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Acțiuni independente de frame-rate: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 u="sng">
                <a:solidFill>
                  <a:schemeClr val="hlink"/>
                </a:solidFill>
                <a:hlinkClick r:id="rId3"/>
              </a:rPr>
              <a:t>Corutine</a:t>
            </a:r>
            <a:endParaRPr/>
          </a:p>
        </p:txBody>
      </p:sp>
      <p:sp>
        <p:nvSpPr>
          <p:cNvPr id="112" name="Google Shape;112;gf361e3feda_0_35"/>
          <p:cNvSpPr txBox="1"/>
          <p:nvPr>
            <p:ph idx="1" type="body"/>
          </p:nvPr>
        </p:nvSpPr>
        <p:spPr>
          <a:xfrm>
            <a:off x="311700" y="1701200"/>
            <a:ext cx="8520600" cy="28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In cazul in care dorim ca o funcție/ un bloc de cod să ruleze pe o anumită petioada de timp (nu pe un frame, nu cât mai rapid) putem folosi corutine.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Corutinele sunt implementate ca functii de tip generator (care folosesc cuvantul cheie </a:t>
            </a:r>
            <a:r>
              <a:rPr i="1" lang="ro"/>
              <a:t>yield</a:t>
            </a:r>
            <a:r>
              <a:rPr lang="ro"/>
              <a:t> 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361e3feda_0_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Acțiuni independente de frame-rate: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Corutine</a:t>
            </a:r>
            <a:endParaRPr/>
          </a:p>
        </p:txBody>
      </p:sp>
      <p:sp>
        <p:nvSpPr>
          <p:cNvPr id="118" name="Google Shape;118;gf361e3feda_0_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In cazul in care dorim ca o funcție/ un bloc de cod să ruleze pe o anumită petioada de timp (nu pe un frame, nu cât mai rapid) putem folosi corutine.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Corutinele sunt implementate ca functii de tip generator (care folosesc cuvantul cheie </a:t>
            </a:r>
            <a:r>
              <a:rPr i="1" lang="ro"/>
              <a:t>yield</a:t>
            </a:r>
            <a:r>
              <a:rPr lang="ro"/>
              <a:t> 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O corutina este orice functie care</a:t>
            </a:r>
            <a:r>
              <a:rPr lang="ro"/>
              <a:t> “returneaza” un IEnumerator, si este apelata cu functia </a:t>
            </a:r>
            <a:r>
              <a:rPr b="1" lang="ro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StartCoroutin</a:t>
            </a:r>
            <a:r>
              <a:rPr lang="ro"/>
              <a:t>. In interiorul corutinei se poate opri temporar executia codului prin apelarea unui </a:t>
            </a:r>
            <a:r>
              <a:rPr i="1" lang="ro"/>
              <a:t>yield</a:t>
            </a:r>
            <a:r>
              <a:rPr lang="ro"/>
              <a:t> care sa returneze timpul pt care rularea codului sa fie suspendata.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361e3feda_0_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Acțiuni independente de frame-rate: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Corutine</a:t>
            </a:r>
            <a:endParaRPr/>
          </a:p>
        </p:txBody>
      </p:sp>
      <p:sp>
        <p:nvSpPr>
          <p:cNvPr id="124" name="Google Shape;124;gf361e3feda_0_46"/>
          <p:cNvSpPr txBox="1"/>
          <p:nvPr>
            <p:ph idx="1" type="body"/>
          </p:nvPr>
        </p:nvSpPr>
        <p:spPr>
          <a:xfrm>
            <a:off x="311700" y="1152475"/>
            <a:ext cx="8520600" cy="3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O corutina este orice functie care “returneaza” un IEnumerator, si este apelata cu functia </a:t>
            </a:r>
            <a:r>
              <a:rPr b="1" lang="ro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StartCoroutin</a:t>
            </a:r>
            <a:r>
              <a:rPr lang="ro"/>
              <a:t>. In interiorul corutinei se poate opri temporar executia codului prin apelarea unui </a:t>
            </a:r>
            <a:r>
              <a:rPr i="1" lang="ro"/>
              <a:t>yield</a:t>
            </a:r>
            <a:r>
              <a:rPr lang="ro"/>
              <a:t> care sa returneze timpul pt care rularea codului sa fie suspendata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Ex:</a:t>
            </a:r>
            <a:br>
              <a:rPr lang="ro"/>
            </a:br>
            <a:r>
              <a:rPr lang="ro"/>
              <a:t>IEnumerator LogAfterDelay() {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Debug.Log("Back in a second!");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yield return new WaitForSeconds(1);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Debug.Log("I'm back!");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361e3feda_0_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Acțiuni independente de frame-rate: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Corutine</a:t>
            </a:r>
            <a:endParaRPr/>
          </a:p>
        </p:txBody>
      </p:sp>
      <p:sp>
        <p:nvSpPr>
          <p:cNvPr id="130" name="Google Shape;130;gf361e3feda_0_59"/>
          <p:cNvSpPr txBox="1"/>
          <p:nvPr>
            <p:ph idx="1" type="body"/>
          </p:nvPr>
        </p:nvSpPr>
        <p:spPr>
          <a:xfrm>
            <a:off x="311700" y="1165775"/>
            <a:ext cx="8520600" cy="3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IEnumerator LogAfterDelay(int t) {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Debug.Log("Back in a second!");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yield return new WaitForSeconds(t);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Debug.Log("I'm back!");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Apelare:</a:t>
            </a:r>
            <a:br>
              <a:rPr lang="ro"/>
            </a:br>
            <a:r>
              <a:rPr b="1" lang="ro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StartCoroutin</a:t>
            </a:r>
            <a:r>
              <a:rPr lang="ro"/>
              <a:t>(“LogAfterDelay”,2);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361e3feda_0_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Acțiuni independente de frame-rate: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Corutine</a:t>
            </a:r>
            <a:endParaRPr/>
          </a:p>
        </p:txBody>
      </p:sp>
      <p:sp>
        <p:nvSpPr>
          <p:cNvPr id="136" name="Google Shape;136;gf361e3feda_0_65"/>
          <p:cNvSpPr txBox="1"/>
          <p:nvPr>
            <p:ph idx="1" type="body"/>
          </p:nvPr>
        </p:nvSpPr>
        <p:spPr>
          <a:xfrm>
            <a:off x="311700" y="1152475"/>
            <a:ext cx="8520600" cy="3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IEnumerator LogAfterDelay() {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Debug.Log("Back in a second!");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yield return new WaitForSeconds(1);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Debug.Log("I'm back!");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Apelare:</a:t>
            </a:r>
            <a:br>
              <a:rPr lang="ro"/>
            </a:br>
            <a:r>
              <a:rPr b="1" lang="ro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StartCoroutin</a:t>
            </a:r>
            <a:r>
              <a:rPr lang="ro"/>
              <a:t>(LogAfterDelay());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Oprire corutina:</a:t>
            </a:r>
            <a:br>
              <a:rPr lang="ro"/>
            </a:br>
            <a:r>
              <a:rPr lang="ro" u="sng">
                <a:solidFill>
                  <a:schemeClr val="hlink"/>
                </a:solidFill>
                <a:hlinkClick r:id="rId4"/>
              </a:rPr>
              <a:t>StopCoroutine</a:t>
            </a:r>
            <a:r>
              <a:rPr lang="ro"/>
              <a:t>(Coroutine routine)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361e3feda_0_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Corutine</a:t>
            </a:r>
            <a:endParaRPr/>
          </a:p>
        </p:txBody>
      </p:sp>
      <p:sp>
        <p:nvSpPr>
          <p:cNvPr id="142" name="Google Shape;142;gf361e3feda_0_72"/>
          <p:cNvSpPr txBox="1"/>
          <p:nvPr>
            <p:ph idx="1" type="body"/>
          </p:nvPr>
        </p:nvSpPr>
        <p:spPr>
          <a:xfrm>
            <a:off x="311700" y="1152475"/>
            <a:ext cx="8520600" cy="3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La ce ne sunt de folos?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361e3feda_0_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Corutine</a:t>
            </a:r>
            <a:endParaRPr/>
          </a:p>
        </p:txBody>
      </p:sp>
      <p:sp>
        <p:nvSpPr>
          <p:cNvPr id="148" name="Google Shape;148;gf361e3feda_0_77"/>
          <p:cNvSpPr txBox="1"/>
          <p:nvPr>
            <p:ph idx="1" type="body"/>
          </p:nvPr>
        </p:nvSpPr>
        <p:spPr>
          <a:xfrm>
            <a:off x="311700" y="1152475"/>
            <a:ext cx="8520600" cy="3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L</a:t>
            </a:r>
            <a:r>
              <a:rPr lang="ro"/>
              <a:t>a ce ne sunt de folos?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Atunci cand logica jocului implica mai multi pasi odata cu declansarea unui eveniment (ex apasarea unui buton)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361e3feda_0_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Corutine</a:t>
            </a:r>
            <a:endParaRPr/>
          </a:p>
        </p:txBody>
      </p:sp>
      <p:sp>
        <p:nvSpPr>
          <p:cNvPr id="154" name="Google Shape;154;gf361e3feda_0_82"/>
          <p:cNvSpPr txBox="1"/>
          <p:nvPr>
            <p:ph idx="1" type="body"/>
          </p:nvPr>
        </p:nvSpPr>
        <p:spPr>
          <a:xfrm>
            <a:off x="311700" y="1152475"/>
            <a:ext cx="8520600" cy="3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La ce ne sunt de folos?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Atunci cand logica jocului implica mai multi pasi odata cu declansarea unui eveniment (ex apasarea unui buton)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Ex: odata cu un click de mouse jucatorul trebuie sa isi schimbe orientarea, sa se deplaseze catre locul indicat de mouse, iar dupa o secunda sa execute o actiune (fie o animatie, fie sa “traga” un glonte, etc)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361e3feda_0_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Corutine</a:t>
            </a:r>
            <a:endParaRPr/>
          </a:p>
        </p:txBody>
      </p:sp>
      <p:sp>
        <p:nvSpPr>
          <p:cNvPr id="160" name="Google Shape;160;gf361e3feda_0_87"/>
          <p:cNvSpPr txBox="1"/>
          <p:nvPr>
            <p:ph idx="1" type="body"/>
          </p:nvPr>
        </p:nvSpPr>
        <p:spPr>
          <a:xfrm>
            <a:off x="311700" y="1152475"/>
            <a:ext cx="8520600" cy="3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Ex: odata cu un click de mouse jucatorul trebuie sa isi schimbe orientarea, sa se deplaseze catre locul indicat de mouse, iar dupa o secunda sa execute o actiune (fie o animatie, fie sa “traga” un glonte, etc)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Cum facem asta in Update? [Discutati]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361e3feda_0_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Corutine</a:t>
            </a:r>
            <a:endParaRPr/>
          </a:p>
        </p:txBody>
      </p:sp>
      <p:sp>
        <p:nvSpPr>
          <p:cNvPr id="166" name="Google Shape;166;gf361e3feda_0_92"/>
          <p:cNvSpPr txBox="1"/>
          <p:nvPr>
            <p:ph idx="1" type="body"/>
          </p:nvPr>
        </p:nvSpPr>
        <p:spPr>
          <a:xfrm>
            <a:off x="311700" y="1152475"/>
            <a:ext cx="8520600" cy="3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Ex: odata cu un click de mouse jucatorul trebuie sa isi schimbe orientarea, sa se deplaseze catre locul indicat de mouse, iar dupa o secunda sa execute o actiune (fie o animatie, fie sa “traga” un glonte, etc)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Cum facem asta in Update? [Discutati]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ce2bea9e2_0_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Quick Recap:</a:t>
            </a:r>
            <a:endParaRPr/>
          </a:p>
        </p:txBody>
      </p:sp>
      <p:sp>
        <p:nvSpPr>
          <p:cNvPr id="63" name="Google Shape;63;g9ce2bea9e2_0_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Game Objects (basics)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361e3feda_0_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Corutine</a:t>
            </a:r>
            <a:endParaRPr/>
          </a:p>
        </p:txBody>
      </p:sp>
      <p:sp>
        <p:nvSpPr>
          <p:cNvPr id="172" name="Google Shape;172;gf361e3feda_0_104"/>
          <p:cNvSpPr txBox="1"/>
          <p:nvPr>
            <p:ph idx="1" type="body"/>
          </p:nvPr>
        </p:nvSpPr>
        <p:spPr>
          <a:xfrm>
            <a:off x="311700" y="1152475"/>
            <a:ext cx="8520600" cy="3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Cum facem asta folosind corutine?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361e3feda_0_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Corutine</a:t>
            </a:r>
            <a:endParaRPr/>
          </a:p>
        </p:txBody>
      </p:sp>
      <p:sp>
        <p:nvSpPr>
          <p:cNvPr id="178" name="Google Shape;178;gf361e3feda_0_97"/>
          <p:cNvSpPr txBox="1"/>
          <p:nvPr>
            <p:ph idx="1" type="body"/>
          </p:nvPr>
        </p:nvSpPr>
        <p:spPr>
          <a:xfrm>
            <a:off x="311700" y="1152475"/>
            <a:ext cx="2908500" cy="3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>
                <a:latin typeface="Arial"/>
                <a:ea typeface="Arial"/>
                <a:cs typeface="Arial"/>
                <a:sym typeface="Arial"/>
              </a:rPr>
              <a:t>void Update()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>
                <a:latin typeface="Arial"/>
                <a:ea typeface="Arial"/>
                <a:cs typeface="Arial"/>
                <a:sym typeface="Arial"/>
              </a:rPr>
              <a:t>{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>
                <a:latin typeface="Arial"/>
                <a:ea typeface="Arial"/>
                <a:cs typeface="Arial"/>
                <a:sym typeface="Arial"/>
              </a:rPr>
              <a:t>    if(Input.GetMouseButtonDown(0))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>
                <a:latin typeface="Arial"/>
                <a:ea typeface="Arial"/>
                <a:cs typeface="Arial"/>
                <a:sym typeface="Arial"/>
              </a:rPr>
              <a:t>    {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>
                <a:latin typeface="Arial"/>
                <a:ea typeface="Arial"/>
                <a:cs typeface="Arial"/>
                <a:sym typeface="Arial"/>
              </a:rPr>
              <a:t>        StartCoroutine(MovePlayer());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>
                <a:latin typeface="Arial"/>
                <a:ea typeface="Arial"/>
                <a:cs typeface="Arial"/>
                <a:sym typeface="Arial"/>
              </a:rPr>
              <a:t>    }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>
                <a:latin typeface="Arial"/>
                <a:ea typeface="Arial"/>
                <a:cs typeface="Arial"/>
                <a:sym typeface="Arial"/>
              </a:rPr>
              <a:t>}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f361e3feda_0_97"/>
          <p:cNvSpPr txBox="1"/>
          <p:nvPr/>
        </p:nvSpPr>
        <p:spPr>
          <a:xfrm>
            <a:off x="4058475" y="1017725"/>
            <a:ext cx="43317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>
                <a:solidFill>
                  <a:schemeClr val="dk2"/>
                </a:solidFill>
              </a:rPr>
              <a:t>IEnumerator MovePlayer()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>
                <a:solidFill>
                  <a:schemeClr val="dk2"/>
                </a:solidFill>
              </a:rPr>
              <a:t>    {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>
                <a:solidFill>
                  <a:schemeClr val="dk2"/>
                </a:solidFill>
              </a:rPr>
              <a:t>        while(facingWrongWay)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>
                <a:solidFill>
                  <a:schemeClr val="dk2"/>
                </a:solidFill>
              </a:rPr>
              <a:t>        {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>
                <a:solidFill>
                  <a:schemeClr val="dk2"/>
                </a:solidFill>
              </a:rPr>
              <a:t>            TurnPlayer();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>
                <a:solidFill>
                  <a:schemeClr val="dk2"/>
                </a:solidFill>
              </a:rPr>
              <a:t>            yield return null;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>
                <a:solidFill>
                  <a:schemeClr val="dk2"/>
                </a:solidFill>
              </a:rPr>
              <a:t>        }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>
                <a:solidFill>
                  <a:schemeClr val="dk2"/>
                </a:solidFill>
              </a:rPr>
              <a:t>        while (notInPosition)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>
                <a:solidFill>
                  <a:schemeClr val="dk2"/>
                </a:solidFill>
              </a:rPr>
              <a:t>        {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>
                <a:solidFill>
                  <a:schemeClr val="dk2"/>
                </a:solidFill>
              </a:rPr>
              <a:t>            MoveToPosition();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>
                <a:solidFill>
                  <a:schemeClr val="dk2"/>
                </a:solidFill>
              </a:rPr>
              <a:t>            yield return null;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>
                <a:solidFill>
                  <a:schemeClr val="dk2"/>
                </a:solidFill>
              </a:rPr>
              <a:t>        }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>
                <a:solidFill>
                  <a:schemeClr val="dk2"/>
                </a:solidFill>
              </a:rPr>
              <a:t>        yield return new WaitForSeconds(1);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>
                <a:solidFill>
                  <a:schemeClr val="dk2"/>
                </a:solidFill>
              </a:rPr>
              <a:t>        TakeAction();    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>
                <a:solidFill>
                  <a:schemeClr val="dk2"/>
                </a:solidFill>
              </a:rPr>
              <a:t>    }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361e3feda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Quick Recap:</a:t>
            </a:r>
            <a:endParaRPr/>
          </a:p>
        </p:txBody>
      </p:sp>
      <p:sp>
        <p:nvSpPr>
          <p:cNvPr id="69" name="Google Shape;69;gf361e3feda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Game Objects (basics)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Rigidbody: forțe și viteză (basic)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361e3feda_0_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Quick Recap:</a:t>
            </a:r>
            <a:endParaRPr/>
          </a:p>
        </p:txBody>
      </p:sp>
      <p:sp>
        <p:nvSpPr>
          <p:cNvPr id="75" name="Google Shape;75;gf361e3feda_0_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Game Objects (basics)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Rigidbody: forțe și viteză (basic)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Funcții de tip Callback (Awake, Start, Update, LateUpdate, FixedUpdate)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361e3feda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Quick Recap:</a:t>
            </a:r>
            <a:endParaRPr/>
          </a:p>
        </p:txBody>
      </p:sp>
      <p:sp>
        <p:nvSpPr>
          <p:cNvPr id="81" name="Google Shape;81;gf361e3feda_0_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Game Objects (basics)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Rigidbody: forțe și viteză (basic)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Funcții de tip Callback (Awake, Start, Update, LateUpdate, FixedUpdate)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Input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361e3feda_0_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Quick Recap:</a:t>
            </a:r>
            <a:endParaRPr/>
          </a:p>
        </p:txBody>
      </p:sp>
      <p:sp>
        <p:nvSpPr>
          <p:cNvPr id="87" name="Google Shape;87;gf361e3feda_0_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Game Objects (basics)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Rigidbody: forțe și viteză (basic)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Funcții de tip Callback (Awake, Start, Update, LateUpdate, FixedUpdate)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Input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Colliders &amp; Triggers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361e3feda_0_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Quick Recap:</a:t>
            </a:r>
            <a:endParaRPr/>
          </a:p>
        </p:txBody>
      </p:sp>
      <p:sp>
        <p:nvSpPr>
          <p:cNvPr id="93" name="Google Shape;93;gf361e3feda_0_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Game Objects (basics)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Rigidbody: forțe și viteză (basic)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Funcții de tip Callback (Awake, Start, Update, LateUpdate, FixedUpdate)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Input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Colliders &amp; Triggers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Referentierea de obiecte sau de componente ale unor obiecte din script (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361e3feda_0_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Acțiuni independente de frame-rate</a:t>
            </a:r>
            <a:r>
              <a:rPr lang="ro"/>
              <a:t>:</a:t>
            </a:r>
            <a:endParaRPr/>
          </a:p>
        </p:txBody>
      </p:sp>
      <p:sp>
        <p:nvSpPr>
          <p:cNvPr id="99" name="Google Shape;99;gf361e3feda_0_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Toate acestea sunt funcții care se executa per frame sau per o unitate de timp.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361e3feda_0_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Acțiuni independente de frame-rate: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Corutine</a:t>
            </a:r>
            <a:r>
              <a:rPr baseline="30000" lang="ro"/>
              <a:t>1</a:t>
            </a:r>
            <a:endParaRPr baseline="30000"/>
          </a:p>
        </p:txBody>
      </p:sp>
      <p:sp>
        <p:nvSpPr>
          <p:cNvPr id="105" name="Google Shape;105;gf361e3feda_0_30">
            <a:hlinkClick r:id="rId3"/>
          </p:cNvPr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In cazul in care dorim ca o funcție/ un bloc de cod să ruleze pe o anumită perioada de timp (nu pe un frame, nu cât mai rapid) putem folosi corutine.</a:t>
            </a:r>
            <a:endParaRPr/>
          </a:p>
        </p:txBody>
      </p:sp>
      <p:sp>
        <p:nvSpPr>
          <p:cNvPr id="106" name="Google Shape;106;gf361e3feda_0_30"/>
          <p:cNvSpPr txBox="1"/>
          <p:nvPr/>
        </p:nvSpPr>
        <p:spPr>
          <a:xfrm>
            <a:off x="285675" y="4781975"/>
            <a:ext cx="439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ro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Coockbook </a:t>
            </a:r>
            <a:r>
              <a:rPr lang="ro">
                <a:latin typeface="Proxima Nova"/>
                <a:ea typeface="Proxima Nova"/>
                <a:cs typeface="Proxima Nova"/>
                <a:sym typeface="Proxima Nova"/>
              </a:rPr>
              <a:t>pg 53-57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