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0589c4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0589c4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f3d6b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f3d6b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f3d6b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f3d6b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f3d6b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f3d6b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f3d6bd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f3d6bd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bd0df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bd0df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0589c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0589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0589c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0589c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00589c4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00589c4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1bd0dfd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1bd0dfd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00589c4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00589c4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1bd0dfd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1bd0dfd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0589c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0589c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1bd0dfd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1bd0dfd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bd0df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bd0df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bd0dfd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bd0dfd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bd0df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bd0df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bd0dfd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1bd0dfd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1bd0d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1bd0d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1f3d6b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1f3d6b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1bd0df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1bd0df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considerations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command </a:t>
            </a:r>
            <a:r>
              <a:rPr lang="es">
                <a:solidFill>
                  <a:srgbClr val="000000"/>
                </a:solidFill>
              </a:rPr>
              <a:t>-x -y --option [other_parameters]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828725" y="1608275"/>
            <a:ext cx="141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596950" y="2387825"/>
            <a:ext cx="17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is in bold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633625" y="3490475"/>
            <a:ext cx="315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options start by ‘-’ or ‘--’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246200" y="2422950"/>
            <a:ext cx="3441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parameters are surrounded by ‘[ ]‘. Square brackets are written just to distinguish between parameters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2296550" y="1594150"/>
            <a:ext cx="1713600" cy="177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22"/>
          <p:cNvCxnSpPr/>
          <p:nvPr/>
        </p:nvCxnSpPr>
        <p:spPr>
          <a:xfrm rot="10800000">
            <a:off x="4473600" y="1573025"/>
            <a:ext cx="920100" cy="93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connection schema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25" y="1125350"/>
            <a:ext cx="27033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(0). Connecting to ironwomen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16645" l="0" r="19523" t="0"/>
          <a:stretch/>
        </p:blipFill>
        <p:spPr>
          <a:xfrm>
            <a:off x="6546950" y="1189025"/>
            <a:ext cx="2175501" cy="31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65271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virtual 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Start EpiBioinfoVPN virtual machine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User: 	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 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“network 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Go to profiles → new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Type this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“OK”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on “Connect”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terminal and write: </a:t>
            </a:r>
            <a:r>
              <a:rPr b="1" lang="es">
                <a:solidFill>
                  <a:srgbClr val="000000"/>
                </a:solidFill>
              </a:rPr>
              <a:t>ssh </a:t>
            </a:r>
            <a:r>
              <a:rPr lang="es">
                <a:solidFill>
                  <a:srgbClr val="000000"/>
                </a:solidFill>
              </a:rPr>
              <a:t>msuser@ironwomen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	nZM0M8S7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>
            <a:off x="7894375" y="1951175"/>
            <a:ext cx="211200" cy="658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00" y="2424625"/>
            <a:ext cx="464100" cy="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876800" y="2763675"/>
            <a:ext cx="3051600" cy="12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this profile: Epi_student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Username: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Password: Ijc2019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Server/URL: https://172.27.2.252/ijc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Realm: Temp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367025" y="3275350"/>
            <a:ext cx="14394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7273825" y="1765675"/>
            <a:ext cx="524700" cy="10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 rot="10800000">
            <a:off x="1361500" y="2027825"/>
            <a:ext cx="76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1903800" y="2345575"/>
            <a:ext cx="2649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1903800" y="4551500"/>
            <a:ext cx="3033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79520" l="0" r="54201" t="15324"/>
          <a:stretch/>
        </p:blipFill>
        <p:spPr>
          <a:xfrm>
            <a:off x="5617325" y="4305125"/>
            <a:ext cx="3214975" cy="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cd</a:t>
            </a:r>
            <a:r>
              <a:rPr lang="es">
                <a:solidFill>
                  <a:srgbClr val="000000"/>
                </a:solidFill>
              </a:rPr>
              <a:t> [folder] → Navigation in directories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ls</a:t>
            </a:r>
            <a:r>
              <a:rPr lang="es">
                <a:solidFill>
                  <a:srgbClr val="000000"/>
                </a:solidFill>
              </a:rPr>
              <a:t> → List the files/directories in a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pwd</a:t>
            </a:r>
            <a:r>
              <a:rPr lang="es">
                <a:solidFill>
                  <a:srgbClr val="000000"/>
                </a:solidFill>
              </a:rPr>
              <a:t> → Get absolute path of current directory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mkdir</a:t>
            </a:r>
            <a:r>
              <a:rPr lang="es">
                <a:solidFill>
                  <a:srgbClr val="000000"/>
                </a:solidFill>
              </a:rPr>
              <a:t> [folder_name] → creates the folder [folder_name] in the current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find</a:t>
            </a:r>
            <a:r>
              <a:rPr lang="es">
                <a:solidFill>
                  <a:srgbClr val="000000"/>
                </a:solidFill>
              </a:rPr>
              <a:t> [path] -name [pattern] → Searches files in the specified position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5962" l="0" r="0" t="0"/>
          <a:stretch/>
        </p:blipFill>
        <p:spPr>
          <a:xfrm>
            <a:off x="2866050" y="990000"/>
            <a:ext cx="5484700" cy="14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038" y="3094050"/>
            <a:ext cx="41243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scp </a:t>
            </a:r>
            <a:r>
              <a:rPr lang="es">
                <a:solidFill>
                  <a:srgbClr val="000000"/>
                </a:solidFill>
              </a:rPr>
              <a:t>[user]@[server]:[path_file] [destination] → copy files from remote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 </a:t>
            </a:r>
            <a:r>
              <a:rPr lang="es">
                <a:solidFill>
                  <a:schemeClr val="dk1"/>
                </a:solidFill>
              </a:rPr>
              <a:t>[user]@[server]:[path_file] [destination] → synchronize from remote server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</a:t>
            </a:r>
            <a:r>
              <a:rPr lang="es">
                <a:solidFill>
                  <a:srgbClr val="000000"/>
                </a:solidFill>
              </a:rPr>
              <a:t>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Multiuser → Allows more than one user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Multitasking → Allows more than one program executed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Networking → Allows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Various user interfaces → Different “desktops”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1227550" y="4346750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5066725" y="3301050"/>
            <a:ext cx="1152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3"/>
          <p:cNvCxnSpPr>
            <a:stCxn id="217" idx="1"/>
            <a:endCxn id="216" idx="3"/>
          </p:cNvCxnSpPr>
          <p:nvPr/>
        </p:nvCxnSpPr>
        <p:spPr>
          <a:xfrm flipH="1">
            <a:off x="4567825" y="3587400"/>
            <a:ext cx="498900" cy="870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head</a:t>
            </a:r>
            <a:r>
              <a:rPr lang="es">
                <a:solidFill>
                  <a:srgbClr val="000000"/>
                </a:solidFill>
              </a:rPr>
              <a:t> -n [number_of_lines] [file]→ Show first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tail</a:t>
            </a:r>
            <a:r>
              <a:rPr lang="es">
                <a:solidFill>
                  <a:srgbClr val="000000"/>
                </a:solidFill>
              </a:rPr>
              <a:t> -n [number_of_lines] [file] → Show last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cat</a:t>
            </a:r>
            <a:r>
              <a:rPr lang="es">
                <a:solidFill>
                  <a:srgbClr val="000000"/>
                </a:solidFill>
              </a:rPr>
              <a:t> [file]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less</a:t>
            </a:r>
            <a:r>
              <a:rPr lang="es">
                <a:solidFill>
                  <a:srgbClr val="000000"/>
                </a:solidFill>
              </a:rPr>
              <a:t> [fille]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grep</a:t>
            </a:r>
            <a:r>
              <a:rPr lang="es">
                <a:solidFill>
                  <a:srgbClr val="000000"/>
                </a:solidFill>
              </a:rPr>
              <a:t> [word] [file] → Find [word] in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cut</a:t>
            </a:r>
            <a:r>
              <a:rPr lang="es">
                <a:solidFill>
                  <a:srgbClr val="000000"/>
                </a:solidFill>
              </a:rPr>
              <a:t> -f [columns] [file] → Show only [columns]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sort</a:t>
            </a:r>
            <a:r>
              <a:rPr lang="es">
                <a:solidFill>
                  <a:srgbClr val="000000"/>
                </a:solidFill>
              </a:rPr>
              <a:t> -k [column] [file]→ Sort the lines of a file by [column]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diff</a:t>
            </a:r>
            <a:r>
              <a:rPr lang="es">
                <a:solidFill>
                  <a:srgbClr val="000000"/>
                </a:solidFill>
              </a:rPr>
              <a:t> [file1] [file2] → Compare [file1] and [file2]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uniq</a:t>
            </a:r>
            <a:r>
              <a:rPr lang="es">
                <a:solidFill>
                  <a:srgbClr val="000000"/>
                </a:solidFill>
              </a:rPr>
              <a:t> [file] → Report or omit repeated lines in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tr</a:t>
            </a:r>
            <a:r>
              <a:rPr lang="es">
                <a:solidFill>
                  <a:srgbClr val="000000"/>
                </a:solidFill>
              </a:rPr>
              <a:t> → Translate or delete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038413"/>
            <a:ext cx="7543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50" y="1139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550" y="24250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625" y="38964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‘&gt;’ [file] → Store the output in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‘&gt;&gt;’ [file] → Append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 [file] → Store error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2&gt;&gt; [file] → Append output error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‘&lt;’ [file] → Use [file] as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‘;’ → Separator between commands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‘|’ → Send the output to other program (pipe)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‘*’ → All characters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‘.’ → Current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‘..’ → Parent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‘.’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‘:’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94524" l="0" r="0" t="0"/>
          <a:stretch/>
        </p:blipFill>
        <p:spPr>
          <a:xfrm>
            <a:off x="2509100" y="1631350"/>
            <a:ext cx="4125801" cy="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75" y="2216725"/>
            <a:ext cx="5365299" cy="1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0" y="4044225"/>
            <a:ext cx="8973400" cy="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man</a:t>
            </a:r>
            <a:r>
              <a:rPr lang="es">
                <a:solidFill>
                  <a:srgbClr val="000000"/>
                </a:solidFill>
              </a:rPr>
              <a:t> [command] → Get the manual of [command]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wc</a:t>
            </a:r>
            <a:r>
              <a:rPr lang="es">
                <a:solidFill>
                  <a:srgbClr val="000000"/>
                </a:solidFill>
              </a:rPr>
              <a:t> [file] → Print newline, word, and byte counts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history</a:t>
            </a:r>
            <a:r>
              <a:rPr lang="es">
                <a:solidFill>
                  <a:srgbClr val="000000"/>
                </a:solidFill>
              </a:rPr>
              <a:t> → Print all the commands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clear</a:t>
            </a:r>
            <a:r>
              <a:rPr lang="es">
                <a:solidFill>
                  <a:srgbClr val="000000"/>
                </a:solidFill>
              </a:rPr>
              <a:t> → “Cleans” the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echo</a:t>
            </a:r>
            <a:r>
              <a:rPr lang="es">
                <a:solidFill>
                  <a:srgbClr val="000000"/>
                </a:solidFill>
              </a:rPr>
              <a:t> [“Some words”] → Prints [“some words”] in the terminal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 (Desktop)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3644400" y="4398950"/>
            <a:ext cx="1855200" cy="3615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first bash script!!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scripts. Variables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Pieces of code that can get whatever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Special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$1 - $9 → Get the value of first - ninth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63" y="1572625"/>
            <a:ext cx="37623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2878825" y="4703625"/>
            <a:ext cx="5953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variables → </a:t>
            </a:r>
            <a:r>
              <a:rPr lang="es"/>
              <a:t>https://www.mylinuxplace.com/bash-special-variables/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679200" y="1752875"/>
            <a:ext cx="7785600" cy="26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-f file.txt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if file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 </a:t>
            </a:r>
            <a:r>
              <a:rPr lang="es">
                <a:solidFill>
                  <a:schemeClr val="dk2"/>
                </a:solidFill>
              </a:rPr>
              <a:t>-d folder</a:t>
            </a:r>
            <a:r>
              <a:rPr b="1" lang="es">
                <a:solidFill>
                  <a:schemeClr val="dk2"/>
                </a:solidFill>
              </a:rPr>
              <a:t> 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	[Commands will be executed if folder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1539600" y="4734075"/>
            <a:ext cx="7292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examples</a:t>
            </a:r>
            <a:r>
              <a:rPr lang="es"/>
              <a:t> → </a:t>
            </a:r>
            <a:r>
              <a:rPr lang="es"/>
              <a:t>h</a:t>
            </a:r>
            <a:r>
              <a:rPr lang="es"/>
              <a:t>ttps://ryanstutorials.net/bash-scripting-tutorial/bash-if-statements.php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4" name="Google Shape;39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[times]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679200" y="1752875"/>
            <a:ext cx="7785600" cy="25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*.txt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in all txt files that are in the folder]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file1 file2 file3 file4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only in file1, file2, file3, and file4]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3071700" y="4409500"/>
            <a:ext cx="5393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examples</a:t>
            </a:r>
            <a:r>
              <a:rPr lang="es"/>
              <a:t> → https://www.poftut.com/linux-bash-loop-files/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09" name="Google Shape;409;p60"/>
          <p:cNvPicPr preferRelativeResize="0"/>
          <p:nvPr/>
        </p:nvPicPr>
        <p:blipFill rotWithShape="1">
          <a:blip r:embed="rId3">
            <a:alphaModFix/>
          </a:blip>
          <a:srcRect b="77215" l="0" r="61951" t="5873"/>
          <a:stretch/>
        </p:blipFill>
        <p:spPr>
          <a:xfrm>
            <a:off x="660325" y="1464400"/>
            <a:ext cx="1028599" cy="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5" name="Google Shape;415;p61"/>
          <p:cNvPicPr preferRelativeResize="0"/>
          <p:nvPr/>
        </p:nvPicPr>
        <p:blipFill rotWithShape="1">
          <a:blip r:embed="rId3">
            <a:alphaModFix/>
          </a:blip>
          <a:srcRect b="58130" l="0" r="26600" t="4532"/>
          <a:stretch/>
        </p:blipFill>
        <p:spPr>
          <a:xfrm>
            <a:off x="496288" y="1266675"/>
            <a:ext cx="1984324" cy="1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11643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13100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4120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00"/>
            <a:ext cx="2205151" cy="15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62"/>
          <p:cNvCxnSpPr>
            <a:stCxn id="426" idx="3"/>
            <a:endCxn id="421" idx="1"/>
          </p:cNvCxnSpPr>
          <p:nvPr/>
        </p:nvCxnSpPr>
        <p:spPr>
          <a:xfrm flipH="1" rot="10800000">
            <a:off x="2516851" y="1961212"/>
            <a:ext cx="952500" cy="2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2"/>
          <p:cNvCxnSpPr>
            <a:endCxn id="422" idx="1"/>
          </p:cNvCxnSpPr>
          <p:nvPr/>
        </p:nvCxnSpPr>
        <p:spPr>
          <a:xfrm>
            <a:off x="5674725" y="1961237"/>
            <a:ext cx="818700" cy="14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2"/>
          <p:cNvCxnSpPr>
            <a:stCxn id="425" idx="0"/>
            <a:endCxn id="422" idx="2"/>
          </p:cNvCxnSpPr>
          <p:nvPr/>
        </p:nvCxnSpPr>
        <p:spPr>
          <a:xfrm rot="10800000">
            <a:off x="7596000" y="29041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62"/>
          <p:cNvCxnSpPr>
            <a:stCxn id="424" idx="3"/>
            <a:endCxn id="425" idx="1"/>
          </p:cNvCxnSpPr>
          <p:nvPr/>
        </p:nvCxnSpPr>
        <p:spPr>
          <a:xfrm>
            <a:off x="5648176" y="3993362"/>
            <a:ext cx="845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2"/>
          <p:cNvCxnSpPr>
            <a:endCxn id="423" idx="3"/>
          </p:cNvCxnSpPr>
          <p:nvPr/>
        </p:nvCxnSpPr>
        <p:spPr>
          <a:xfrm flipH="1">
            <a:off x="2669251" y="3993212"/>
            <a:ext cx="773700" cy="4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2"/>
          <p:cNvCxnSpPr>
            <a:stCxn id="423" idx="0"/>
            <a:endCxn id="426" idx="2"/>
          </p:cNvCxnSpPr>
          <p:nvPr/>
        </p:nvCxnSpPr>
        <p:spPr>
          <a:xfrm rot="10800000">
            <a:off x="1414275" y="2784600"/>
            <a:ext cx="152400" cy="45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Queuing system</a:t>
            </a:r>
            <a:endParaRPr/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Orders the jobs sent to cluster according to priorities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SLURM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SGE useful commands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qsub </a:t>
            </a:r>
            <a:r>
              <a:rPr lang="es">
                <a:solidFill>
                  <a:srgbClr val="000000"/>
                </a:solidFill>
              </a:rPr>
              <a:t>[bash_script] → Sends [bash_script]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qstat </a:t>
            </a:r>
            <a:r>
              <a:rPr lang="es">
                <a:solidFill>
                  <a:srgbClr val="000000"/>
                </a:solidFill>
              </a:rPr>
              <a:t>→Check status of your jobs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qdel</a:t>
            </a:r>
            <a:r>
              <a:rPr lang="es">
                <a:solidFill>
                  <a:srgbClr val="000000"/>
                </a:solidFill>
              </a:rPr>
              <a:t> → Delete a job from cluster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50" name="Google Shape;45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Connect to ironwomen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cluster_template.sh to “your_name”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Modify cluster_template.sh, with your name </a:t>
            </a:r>
            <a:r>
              <a:rPr lang="es">
                <a:solidFill>
                  <a:schemeClr val="dk1"/>
                </a:solidFill>
              </a:rPr>
              <a:t>[use nano]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Send the job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Check the cluster status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Count the number lines that have chr1 in file1.tsv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Check if there are chromosomal regions repeated in file1.tsv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exercises (2)</a:t>
            </a:r>
            <a:endParaRPr/>
          </a:p>
        </p:txBody>
      </p:sp>
      <p:sp>
        <p:nvSpPr>
          <p:cNvPr id="462" name="Google Shape;46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Print differences between file1.tsv and file2.tsv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How many genes are in file1.tsv? and in file2.tsv?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Which file has more regions: file1.tsv or file2.tsv?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Which file is bigger (occupies more bytes): file1.tsv or file2.tsv?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regions regions in common in both files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how many times NF1 gene appears in file2.tsv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File2.tsv is unsorted. Sort it by chromosome and chromosomal position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File1 is tab-separated file, but customer says that he/she needs comma-separated file. Can you do it using bash?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There is a typo in file2.tsv. Are you able to find it? (Trick: use sort + uniq)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8" name="Google Shape;4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98" y="1612675"/>
            <a:ext cx="4261204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25" y="492575"/>
            <a:ext cx="3822100" cy="2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0" y="1537187"/>
            <a:ext cx="4170819" cy="2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64" y="1173275"/>
            <a:ext cx="4192223" cy="2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