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3a7469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3a7469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0589c4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0589c4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3a7469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3a7469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3a7469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3a7469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c0a795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c0a795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3a74691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3a7469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5bdf9c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5bdf9c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3a7469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3a7469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fc0a795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fc0a795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5bdf9c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5bdf9c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a746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a746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c0a795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c0a795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fc0a795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fc0a795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c0a795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fc0a795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c0a795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c0a795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c0a795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c0a795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fc0a795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fc0a795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05bdf9c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05bdf9c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5bdf9c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5bdf9c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fc0a795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fc0a795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5bdf9c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5bdf9c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a746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a746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5bdf9c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5bdf9c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5bdf9c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5bdf9c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05bdf9c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05bdf9c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5bdf9c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5bdf9c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1bd0dfd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1bd0dfd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fd745d4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fd745d4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fd745d4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fd745d4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fd745d4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fd745d4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fc0a795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fc0a795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0589c4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0589c4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3a7469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3a7469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00589c4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00589c4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00589c4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00589c4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1bd0dfd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1bd0dfd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00589c4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00589c4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1bd0dfd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1bd0dfd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00589c4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00589c4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1bd0dfd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1bd0dfd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1bd0dfd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1bd0dfd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1bd0dfd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1bd0dfd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bd0dfd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bd0dfd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c0a79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c0a79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1bd0dfd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1bd0dfd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1bd0dfd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1bd0dfd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1bd0dfd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1bd0dfd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1bd0dfd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1bd0dfd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1bd0dfd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1bd0dfd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0a795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0a795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c0a795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c0a795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a7469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a7469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c0a795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c0a795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Relationship Id="rId4" Type="http://schemas.openxmlformats.org/officeDocument/2006/relationships/image" Target="../media/image36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Fuster Tormo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13 - 03 - 18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ffuster@carrerasresearch.org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Linux filesystem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50" y="1122475"/>
            <a:ext cx="6180300" cy="3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b="79672" l="0" r="51601" t="6634"/>
          <a:stretch/>
        </p:blipFill>
        <p:spPr>
          <a:xfrm>
            <a:off x="233350" y="4305125"/>
            <a:ext cx="3397576" cy="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5">
            <a:alphaModFix/>
          </a:blip>
          <a:srcRect b="79520" l="0" r="54201" t="15324"/>
          <a:stretch/>
        </p:blipFill>
        <p:spPr>
          <a:xfrm>
            <a:off x="5617325" y="4305125"/>
            <a:ext cx="3214975" cy="2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considerations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command </a:t>
            </a:r>
            <a:r>
              <a:rPr lang="es">
                <a:solidFill>
                  <a:srgbClr val="000000"/>
                </a:solidFill>
              </a:rPr>
              <a:t>-x -y --option [other_parameters]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6" name="Google Shape;126;p23"/>
          <p:cNvCxnSpPr/>
          <p:nvPr/>
        </p:nvCxnSpPr>
        <p:spPr>
          <a:xfrm>
            <a:off x="828725" y="1608275"/>
            <a:ext cx="14100" cy="68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7" name="Google Shape;127;p23"/>
          <p:cNvSpPr txBox="1"/>
          <p:nvPr/>
        </p:nvSpPr>
        <p:spPr>
          <a:xfrm>
            <a:off x="596950" y="2387825"/>
            <a:ext cx="1797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is in bold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633625" y="3490475"/>
            <a:ext cx="315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options start by ‘-’ or ‘--’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246200" y="2422950"/>
            <a:ext cx="3441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parameters are surrounded by ‘[ ]‘. Square brackets are written just to distinguish between parameters</a:t>
            </a:r>
            <a:endParaRPr/>
          </a:p>
        </p:txBody>
      </p:sp>
      <p:cxnSp>
        <p:nvCxnSpPr>
          <p:cNvPr id="130" name="Google Shape;130;p23"/>
          <p:cNvCxnSpPr/>
          <p:nvPr/>
        </p:nvCxnSpPr>
        <p:spPr>
          <a:xfrm rot="10800000">
            <a:off x="2296550" y="1594150"/>
            <a:ext cx="1713600" cy="177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/>
          <p:nvPr/>
        </p:nvCxnSpPr>
        <p:spPr>
          <a:xfrm rot="10800000">
            <a:off x="4473600" y="1573025"/>
            <a:ext cx="920100" cy="93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(1). Folder navigation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cd</a:t>
            </a:r>
            <a:r>
              <a:rPr lang="es">
                <a:solidFill>
                  <a:srgbClr val="000000"/>
                </a:solidFill>
              </a:rPr>
              <a:t> [folder] → Navigation in directories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ls</a:t>
            </a:r>
            <a:r>
              <a:rPr lang="es">
                <a:solidFill>
                  <a:srgbClr val="000000"/>
                </a:solidFill>
              </a:rPr>
              <a:t> → List the files/directories in a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pwd</a:t>
            </a:r>
            <a:r>
              <a:rPr lang="es">
                <a:solidFill>
                  <a:srgbClr val="000000"/>
                </a:solidFill>
              </a:rPr>
              <a:t> → Get absolute path of current directory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mkdir</a:t>
            </a:r>
            <a:r>
              <a:rPr lang="es">
                <a:solidFill>
                  <a:srgbClr val="000000"/>
                </a:solidFill>
              </a:rPr>
              <a:t> [folder_name] → creates the folder [folder_name] in the current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find</a:t>
            </a:r>
            <a:r>
              <a:rPr lang="es">
                <a:solidFill>
                  <a:srgbClr val="000000"/>
                </a:solidFill>
              </a:rPr>
              <a:t> [path] -name [pattern] → Searches files in the specified position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68273" l="0" r="12709" t="5248"/>
          <a:stretch/>
        </p:blipFill>
        <p:spPr>
          <a:xfrm>
            <a:off x="126175" y="2803050"/>
            <a:ext cx="6028099" cy="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36852" l="0" r="36036" t="54204"/>
          <a:stretch/>
        </p:blipFill>
        <p:spPr>
          <a:xfrm>
            <a:off x="4532850" y="3876825"/>
            <a:ext cx="4417101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58921" l="0" r="52230" t="32134"/>
          <a:stretch/>
        </p:blipFill>
        <p:spPr>
          <a:xfrm>
            <a:off x="126175" y="3876825"/>
            <a:ext cx="3298725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45768" l="0" r="31833" t="41079"/>
          <a:stretch/>
        </p:blipFill>
        <p:spPr>
          <a:xfrm>
            <a:off x="126175" y="4310875"/>
            <a:ext cx="4707275" cy="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Go to your home folder /home/user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‘course’ in you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you have in your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86171" l="0" r="53987" t="9567"/>
          <a:stretch/>
        </p:blipFill>
        <p:spPr>
          <a:xfrm>
            <a:off x="654050" y="1855250"/>
            <a:ext cx="3151249" cy="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81598" l="0" r="54530" t="14140"/>
          <a:stretch/>
        </p:blipFill>
        <p:spPr>
          <a:xfrm>
            <a:off x="654050" y="2735312"/>
            <a:ext cx="3114000" cy="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7767" l="0" r="0" t="79727"/>
          <a:stretch/>
        </p:blipFill>
        <p:spPr>
          <a:xfrm>
            <a:off x="654050" y="3659300"/>
            <a:ext cx="6848475" cy="4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67107" t="92233"/>
          <a:stretch/>
        </p:blipFill>
        <p:spPr>
          <a:xfrm>
            <a:off x="654050" y="4620050"/>
            <a:ext cx="22526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Go to your home folder /home/user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‘course’ in you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you have in your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13269" t="7629"/>
          <a:stretch/>
        </p:blipFill>
        <p:spPr>
          <a:xfrm>
            <a:off x="2875850" y="2123925"/>
            <a:ext cx="5956450" cy="26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</a:t>
            </a:r>
            <a:r>
              <a:rPr lang="es">
                <a:solidFill>
                  <a:srgbClr val="000000"/>
                </a:solidFill>
              </a:rPr>
              <a:t>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614525" y="1746474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614525" y="2777498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614525" y="3729675"/>
            <a:ext cx="2737700" cy="1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614525" y="1746474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614525" y="2777498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614525" y="3729675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-2" l="0" r="51226" t="86974"/>
          <a:stretch/>
        </p:blipFill>
        <p:spPr>
          <a:xfrm>
            <a:off x="5232300" y="3153925"/>
            <a:ext cx="3340201" cy="2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/>
          <p:nvPr/>
        </p:nvSpPr>
        <p:spPr>
          <a:xfrm>
            <a:off x="4119925" y="2834050"/>
            <a:ext cx="914700" cy="972300"/>
          </a:xfrm>
          <a:prstGeom prst="rightBrace">
            <a:avLst>
              <a:gd fmla="val 17130" name="adj1"/>
              <a:gd fmla="val 50663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Linux?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Operating System (OS) based on UNIX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Multiuser → Allows more than one user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Multitasking → Allows more than one program executed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Networking → Allows network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Various user interfaces → Different “desktops” allowed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Other UNIX-based OS?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Mac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Android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(3). Working with files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head</a:t>
            </a:r>
            <a:r>
              <a:rPr lang="es">
                <a:solidFill>
                  <a:srgbClr val="000000"/>
                </a:solidFill>
              </a:rPr>
              <a:t> -n [number_of_lines] [file]→ Show first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tail</a:t>
            </a:r>
            <a:r>
              <a:rPr lang="es">
                <a:solidFill>
                  <a:srgbClr val="000000"/>
                </a:solidFill>
              </a:rPr>
              <a:t> -n [number_of_lines] [file] → Show last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cat</a:t>
            </a:r>
            <a:r>
              <a:rPr lang="es">
                <a:solidFill>
                  <a:srgbClr val="000000"/>
                </a:solidFill>
              </a:rPr>
              <a:t> [file]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less</a:t>
            </a:r>
            <a:r>
              <a:rPr lang="es">
                <a:solidFill>
                  <a:srgbClr val="000000"/>
                </a:solidFill>
              </a:rPr>
              <a:t> [fille]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grep</a:t>
            </a:r>
            <a:r>
              <a:rPr lang="es">
                <a:solidFill>
                  <a:srgbClr val="000000"/>
                </a:solidFill>
              </a:rPr>
              <a:t> [word] [file] → Find [word] in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cut</a:t>
            </a:r>
            <a:r>
              <a:rPr lang="es">
                <a:solidFill>
                  <a:srgbClr val="000000"/>
                </a:solidFill>
              </a:rPr>
              <a:t> -f [columns] [file] → Show only [columns]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sort</a:t>
            </a:r>
            <a:r>
              <a:rPr lang="es">
                <a:solidFill>
                  <a:srgbClr val="000000"/>
                </a:solidFill>
              </a:rPr>
              <a:t> -k [column] [file]→ Sort the lines of a file by [column]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diff</a:t>
            </a:r>
            <a:r>
              <a:rPr lang="es">
                <a:solidFill>
                  <a:srgbClr val="000000"/>
                </a:solidFill>
              </a:rPr>
              <a:t> [file1] [file2] → Compare [file1] and [file2] line by 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uniq</a:t>
            </a:r>
            <a:r>
              <a:rPr lang="es">
                <a:solidFill>
                  <a:srgbClr val="000000"/>
                </a:solidFill>
              </a:rPr>
              <a:t> [file] → Report or omit repeated lines in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tr</a:t>
            </a:r>
            <a:r>
              <a:rPr lang="es">
                <a:solidFill>
                  <a:srgbClr val="000000"/>
                </a:solidFill>
              </a:rPr>
              <a:t> → Translate or delete characters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(2)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cat &amp; less</a:t>
            </a:r>
            <a:endParaRPr b="1"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36684" t="0"/>
          <a:stretch/>
        </p:blipFill>
        <p:spPr>
          <a:xfrm>
            <a:off x="311695" y="1152475"/>
            <a:ext cx="43602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 b="0" l="0" r="40051" t="0"/>
          <a:stretch/>
        </p:blipFill>
        <p:spPr>
          <a:xfrm>
            <a:off x="4786250" y="1171525"/>
            <a:ext cx="4099724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head &amp; tail</a:t>
            </a:r>
            <a:endParaRPr b="1"/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41207" t="0"/>
          <a:stretch/>
        </p:blipFill>
        <p:spPr>
          <a:xfrm>
            <a:off x="311695" y="1733550"/>
            <a:ext cx="39927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4">
            <a:alphaModFix/>
          </a:blip>
          <a:srcRect b="0" l="0" r="44230" t="0"/>
          <a:stretch/>
        </p:blipFill>
        <p:spPr>
          <a:xfrm>
            <a:off x="4690150" y="1733550"/>
            <a:ext cx="37928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(3)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diff</a:t>
            </a:r>
            <a:endParaRPr b="1"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5159"/>
          <a:stretch/>
        </p:blipFill>
        <p:spPr>
          <a:xfrm>
            <a:off x="311700" y="1567924"/>
            <a:ext cx="6858000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(4)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sort, uniq &amp; cut</a:t>
            </a:r>
            <a:endParaRPr b="1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588"/>
            <a:ext cx="37528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775" y="1212588"/>
            <a:ext cx="4019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(5)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tr</a:t>
            </a:r>
            <a:endParaRPr b="1"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646225"/>
            <a:ext cx="42386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exercise.tsv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exercise.tsv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175" y="1300275"/>
            <a:ext cx="4885350" cy="1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950" y="1552300"/>
            <a:ext cx="3080601" cy="1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0950" y="2844150"/>
            <a:ext cx="3041200" cy="9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4225" y="3820200"/>
            <a:ext cx="5026651" cy="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characters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‘&gt;’ [file] → Store the output in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‘&gt;&gt;’ [file] → Append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 [file] → Store error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2&gt;&gt; [file] → Append output error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‘&lt;’ [file] → Use [file] as input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‘;’ → Separator between commands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‘|’ → Send the output to other program (pipe)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5256875" y="1152475"/>
            <a:ext cx="35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‘*’ → All characters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017725"/>
            <a:ext cx="54578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many Linux are?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Linux Mint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 Had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Fedora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OpenSuse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017725"/>
            <a:ext cx="47053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25" y="1017725"/>
            <a:ext cx="4857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162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‘.’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‘:’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0" name="Google Shape;300;p46"/>
          <p:cNvPicPr preferRelativeResize="0"/>
          <p:nvPr/>
        </p:nvPicPr>
        <p:blipFill rotWithShape="1">
          <a:blip r:embed="rId3">
            <a:alphaModFix/>
          </a:blip>
          <a:srcRect b="94524" l="0" r="0" t="0"/>
          <a:stretch/>
        </p:blipFill>
        <p:spPr>
          <a:xfrm>
            <a:off x="2509100" y="1631350"/>
            <a:ext cx="4125801" cy="1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975" y="2216725"/>
            <a:ext cx="5365299" cy="1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00" y="4044225"/>
            <a:ext cx="8973400" cy="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(4). Other useful commands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man</a:t>
            </a:r>
            <a:r>
              <a:rPr lang="es">
                <a:solidFill>
                  <a:srgbClr val="000000"/>
                </a:solidFill>
              </a:rPr>
              <a:t> [command] → Get the manual of [command]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wc</a:t>
            </a:r>
            <a:r>
              <a:rPr lang="es">
                <a:solidFill>
                  <a:srgbClr val="000000"/>
                </a:solidFill>
              </a:rPr>
              <a:t> [file] → Print newline, word, and byte counts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history</a:t>
            </a:r>
            <a:r>
              <a:rPr lang="es">
                <a:solidFill>
                  <a:srgbClr val="000000"/>
                </a:solidFill>
              </a:rPr>
              <a:t> → Print all the commands used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clear</a:t>
            </a:r>
            <a:r>
              <a:rPr lang="es">
                <a:solidFill>
                  <a:srgbClr val="000000"/>
                </a:solidFill>
              </a:rPr>
              <a:t> → “Cleans” the terminal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echo</a:t>
            </a:r>
            <a:r>
              <a:rPr lang="es">
                <a:solidFill>
                  <a:srgbClr val="000000"/>
                </a:solidFill>
              </a:rPr>
              <a:t> [“Some words”] → Prints [“some words”] in the terminal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784788"/>
            <a:ext cx="3829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2981175"/>
            <a:ext cx="37433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51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3644400" y="4398950"/>
            <a:ext cx="1855200" cy="361500"/>
          </a:xfrm>
          <a:prstGeom prst="rect">
            <a:avLst/>
          </a:prstGeom>
          <a:solidFill>
            <a:srgbClr val="D0E0E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first bash script!!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 (Desktop)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scripts. Variables</a:t>
            </a:r>
            <a:endParaRPr/>
          </a:p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Pieces of code that can get whatever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Special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$1 - $9 → Get the value of first - ninth option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…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4" name="Google Shape;3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63" y="1572625"/>
            <a:ext cx="37623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1" name="Google Shape;351;p53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if statement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condition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condition is true]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else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the condition is false]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8" name="Google Shape;358;p54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if statement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condition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condition is true]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else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the condition is false]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for loop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(</a:t>
            </a:r>
            <a:r>
              <a:rPr lang="es">
                <a:solidFill>
                  <a:schemeClr val="dk2"/>
                </a:solidFill>
              </a:rPr>
              <a:t> </a:t>
            </a:r>
            <a:r>
              <a:rPr b="1" lang="es">
                <a:solidFill>
                  <a:schemeClr val="dk2"/>
                </a:solidFill>
              </a:rPr>
              <a:t>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several 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2" name="Google Shape;372;p56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for loop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(</a:t>
            </a:r>
            <a:r>
              <a:rPr lang="es">
                <a:solidFill>
                  <a:schemeClr val="dk2"/>
                </a:solidFill>
              </a:rPr>
              <a:t> </a:t>
            </a:r>
            <a:r>
              <a:rPr b="1" lang="es">
                <a:solidFill>
                  <a:schemeClr val="dk2"/>
                </a:solidFill>
              </a:rPr>
              <a:t>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several 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378" name="Google Shape;378;p57"/>
          <p:cNvPicPr preferRelativeResize="0"/>
          <p:nvPr/>
        </p:nvPicPr>
        <p:blipFill rotWithShape="1">
          <a:blip r:embed="rId3">
            <a:alphaModFix/>
          </a:blip>
          <a:srcRect b="77215" l="0" r="61951" t="5873"/>
          <a:stretch/>
        </p:blipFill>
        <p:spPr>
          <a:xfrm>
            <a:off x="660325" y="1464400"/>
            <a:ext cx="1028599" cy="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384" name="Google Shape;384;p58"/>
          <p:cNvPicPr preferRelativeResize="0"/>
          <p:nvPr/>
        </p:nvPicPr>
        <p:blipFill rotWithShape="1">
          <a:blip r:embed="rId3">
            <a:alphaModFix/>
          </a:blip>
          <a:srcRect b="58130" l="0" r="26600" t="4532"/>
          <a:stretch/>
        </p:blipFill>
        <p:spPr>
          <a:xfrm>
            <a:off x="496288" y="1266675"/>
            <a:ext cx="1984324" cy="14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25" y="11643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13100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24120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0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00"/>
            <a:ext cx="2205151" cy="159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59"/>
          <p:cNvCxnSpPr>
            <a:stCxn id="395" idx="3"/>
            <a:endCxn id="390" idx="1"/>
          </p:cNvCxnSpPr>
          <p:nvPr/>
        </p:nvCxnSpPr>
        <p:spPr>
          <a:xfrm flipH="1" rot="10800000">
            <a:off x="2516851" y="1961212"/>
            <a:ext cx="952500" cy="26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59"/>
          <p:cNvCxnSpPr>
            <a:endCxn id="391" idx="1"/>
          </p:cNvCxnSpPr>
          <p:nvPr/>
        </p:nvCxnSpPr>
        <p:spPr>
          <a:xfrm>
            <a:off x="5674725" y="1961237"/>
            <a:ext cx="818700" cy="145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59"/>
          <p:cNvCxnSpPr>
            <a:stCxn id="394" idx="0"/>
            <a:endCxn id="391" idx="2"/>
          </p:cNvCxnSpPr>
          <p:nvPr/>
        </p:nvCxnSpPr>
        <p:spPr>
          <a:xfrm rot="10800000">
            <a:off x="7596000" y="2904150"/>
            <a:ext cx="0" cy="29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59"/>
          <p:cNvCxnSpPr>
            <a:stCxn id="393" idx="3"/>
            <a:endCxn id="394" idx="1"/>
          </p:cNvCxnSpPr>
          <p:nvPr/>
        </p:nvCxnSpPr>
        <p:spPr>
          <a:xfrm>
            <a:off x="5648176" y="3993362"/>
            <a:ext cx="845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9"/>
          <p:cNvCxnSpPr>
            <a:endCxn id="392" idx="3"/>
          </p:cNvCxnSpPr>
          <p:nvPr/>
        </p:nvCxnSpPr>
        <p:spPr>
          <a:xfrm flipH="1">
            <a:off x="2669251" y="3993212"/>
            <a:ext cx="773700" cy="45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9"/>
          <p:cNvCxnSpPr>
            <a:stCxn id="392" idx="0"/>
            <a:endCxn id="395" idx="2"/>
          </p:cNvCxnSpPr>
          <p:nvPr/>
        </p:nvCxnSpPr>
        <p:spPr>
          <a:xfrm rot="10800000">
            <a:off x="1414275" y="2784600"/>
            <a:ext cx="152400" cy="45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Queuing system</a:t>
            </a:r>
            <a:endParaRPr/>
          </a:p>
        </p:txBody>
      </p:sp>
      <p:sp>
        <p:nvSpPr>
          <p:cNvPr id="407" name="Google Shape;40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Orders the jobs sent to cluster according to priorities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SLURM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SGE useful commands</a:t>
            </a:r>
            <a:endParaRPr/>
          </a:p>
        </p:txBody>
      </p:sp>
      <p:sp>
        <p:nvSpPr>
          <p:cNvPr id="413" name="Google Shape;41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qsub </a:t>
            </a:r>
            <a:r>
              <a:rPr lang="es"/>
              <a:t>[bash_script] → Sends [bash_script] to cluster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qstat </a:t>
            </a:r>
            <a:r>
              <a:rPr lang="es"/>
              <a:t>→Check cluster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qdel</a:t>
            </a:r>
            <a:r>
              <a:rPr lang="es"/>
              <a:t> → Delete a job from cluster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(6)</a:t>
            </a:r>
            <a:endParaRPr/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Copy cluster_template.sh to your course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Modify cluster_template.sh, with your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Send the job to cluster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Check the cluster status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(6)</a:t>
            </a:r>
            <a:endParaRPr/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Copy cluster_template.sh to your course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Modify cluster_template.sh, with your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Send the job to cluster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Check the cluster status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exercise.tsv, but excluding last 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2nd column of exercise.tsv, sort the output and store it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Find the files in course folder that starts with ‘ex’ and has ‘2’ in the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Print 6th column of exercise.tsv, change ‘:’ to ‘,’ and sort the output. Append the output to exercise2.tsv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exercise.tsv, but excluding last 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2nd column of exercise.tsv, sort the output and store it in a new file called exercise2.tsv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7" name="Google Shape;43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pic>
        <p:nvPicPr>
          <p:cNvPr id="438" name="Google Shape;43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275" y="1481550"/>
            <a:ext cx="4751150" cy="13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3934425"/>
            <a:ext cx="60960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sp>
        <p:nvSpPr>
          <p:cNvPr id="445" name="Google Shape;44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Find the files in course folder that starts with ‘ex’ and has ‘2’ in the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exercise.tsv, change ‘:’ to ‘,’ and sort the output. Append the output to exercise2.tsv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46" name="Google Shape;44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1676100"/>
            <a:ext cx="37909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38" y="3045150"/>
            <a:ext cx="663892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3978" l="0" r="0" t="4354"/>
          <a:stretch/>
        </p:blipFill>
        <p:spPr>
          <a:xfrm>
            <a:off x="4748100" y="2501400"/>
            <a:ext cx="4254173" cy="24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3979" l="0" r="0" t="4108"/>
          <a:stretch/>
        </p:blipFill>
        <p:spPr>
          <a:xfrm>
            <a:off x="79750" y="1287788"/>
            <a:ext cx="4559198" cy="26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98" y="1612675"/>
            <a:ext cx="4261204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25" y="492575"/>
            <a:ext cx="3822100" cy="28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But...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00" y="1075225"/>
            <a:ext cx="5792601" cy="38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Differences between Windows &amp; UNIX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0" y="1537187"/>
            <a:ext cx="4170819" cy="26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64" y="1173275"/>
            <a:ext cx="4192223" cy="27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