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0589c4d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0589c4d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1f3d6b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1f3d6b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f3d6bd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f3d6bd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3a7469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3a7469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3a74691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3a74691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3a74691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3a74691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fc0a795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fc0a795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03a74691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03a74691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5bdf9c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5bdf9c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3a74691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3a74691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3a746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3a746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c0a7951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fc0a7951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f3d6bd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1f3d6bd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c0a795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fc0a795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c0a7951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fc0a795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fc0a795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fc0a795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fc0a7951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fc0a7951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fc0a7951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fc0a7951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fc0a7951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fc0a7951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05bdf9c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05bdf9c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5bdf9cd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5bdf9cd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3a7469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3a7469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1f3d6bdf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1f3d6bdf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fc0a7951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fc0a7951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05bdf9c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05bdf9c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05bdf9c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05bdf9c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05bdf9cd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05bdf9cd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05bdf9cd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05bdf9c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05bdf9cd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05bdf9cd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1bd0dfd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1bd0dfd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fd745d4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fd745d4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fd745d4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fd745d4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3a7469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3a7469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fd745d43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fd745d43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fc0a7951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fc0a795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00589c4d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00589c4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00589c4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00589c4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00589c4d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00589c4d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1bd0dfde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1bd0dfde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00589c4d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00589c4d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1bd0dfd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1bd0dfd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00589c4d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00589c4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1bd0dfd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1bd0dfd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c0a795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c0a79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1bd0dfd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1bd0dfd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1bd0dfde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1bd0dfde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1bd0dfde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1bd0dfde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1bd0dfde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1bd0dfde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1bd0dfd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1bd0dfd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1f3d6bdf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1f3d6bdf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1bd0dfd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1bd0dfd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c0a795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c0a795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fc0a795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fc0a795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03a7469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03a7469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c0a795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c0a795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png"/><Relationship Id="rId4" Type="http://schemas.openxmlformats.org/officeDocument/2006/relationships/image" Target="../media/image39.png"/><Relationship Id="rId5" Type="http://schemas.openxmlformats.org/officeDocument/2006/relationships/image" Target="../media/image4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png"/><Relationship Id="rId4" Type="http://schemas.openxmlformats.org/officeDocument/2006/relationships/image" Target="../media/image14.png"/><Relationship Id="rId5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 to Linux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Francisco Fuster Tormo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13 - 03 - 18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ffuster@carrerasresearch.org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Special considerations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command </a:t>
            </a:r>
            <a:r>
              <a:rPr lang="es">
                <a:solidFill>
                  <a:srgbClr val="000000"/>
                </a:solidFill>
              </a:rPr>
              <a:t>-x -y --option [other_parameters]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18" name="Google Shape;118;p22"/>
          <p:cNvCxnSpPr/>
          <p:nvPr/>
        </p:nvCxnSpPr>
        <p:spPr>
          <a:xfrm>
            <a:off x="828725" y="1608275"/>
            <a:ext cx="14100" cy="68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9" name="Google Shape;119;p22"/>
          <p:cNvSpPr txBox="1"/>
          <p:nvPr/>
        </p:nvSpPr>
        <p:spPr>
          <a:xfrm>
            <a:off x="596950" y="2387825"/>
            <a:ext cx="1797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Command is in bold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2633625" y="3490475"/>
            <a:ext cx="3153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Command options start by ‘-’ or ‘--’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5246200" y="2422950"/>
            <a:ext cx="34413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Other parameters are surrounded by ‘[ ]‘. Square brackets are written just to distinguish between parameters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 rot="10800000">
            <a:off x="2296550" y="1594150"/>
            <a:ext cx="1713600" cy="177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3" name="Google Shape;123;p22"/>
          <p:cNvCxnSpPr/>
          <p:nvPr/>
        </p:nvCxnSpPr>
        <p:spPr>
          <a:xfrm rot="10800000">
            <a:off x="4473600" y="1573025"/>
            <a:ext cx="920100" cy="93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Course connection schema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325" y="1125350"/>
            <a:ext cx="27033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commands (0). Connecting to ironwomen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16645" l="0" r="19523" t="0"/>
          <a:stretch/>
        </p:blipFill>
        <p:spPr>
          <a:xfrm>
            <a:off x="6546950" y="1189025"/>
            <a:ext cx="2175501" cy="318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65271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Open virtual box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Start EpiBioinfoVPN virtual machine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User: 		vpnuser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Password: 	vpnuser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Open “network connect”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Go to profiles → new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Type this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Click “OK”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Click on “Connect”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Open terminal and write: </a:t>
            </a:r>
            <a:r>
              <a:rPr b="1" lang="es">
                <a:solidFill>
                  <a:srgbClr val="000000"/>
                </a:solidFill>
              </a:rPr>
              <a:t>ssh </a:t>
            </a:r>
            <a:r>
              <a:rPr lang="es">
                <a:solidFill>
                  <a:srgbClr val="000000"/>
                </a:solidFill>
              </a:rPr>
              <a:t>msuser@ironwomen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Password:	nZM0M8S7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7" name="Google Shape;137;p24"/>
          <p:cNvCxnSpPr/>
          <p:nvPr/>
        </p:nvCxnSpPr>
        <p:spPr>
          <a:xfrm>
            <a:off x="7894375" y="1951175"/>
            <a:ext cx="211200" cy="6588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200" y="2424625"/>
            <a:ext cx="464100" cy="4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3876800" y="2763675"/>
            <a:ext cx="3051600" cy="124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Name this profile: Epi_student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Username: 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Password: Ijc2019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Server/URL: https://172.27.2.252/ijc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Realm: Temp</a:t>
            </a:r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 flipH="1" rot="10800000">
            <a:off x="2367025" y="3275350"/>
            <a:ext cx="1439400" cy="1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4"/>
          <p:cNvCxnSpPr/>
          <p:nvPr/>
        </p:nvCxnSpPr>
        <p:spPr>
          <a:xfrm>
            <a:off x="7273825" y="1765675"/>
            <a:ext cx="524700" cy="108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4"/>
          <p:cNvCxnSpPr/>
          <p:nvPr/>
        </p:nvCxnSpPr>
        <p:spPr>
          <a:xfrm flipH="1" rot="10800000">
            <a:off x="1361500" y="2027825"/>
            <a:ext cx="7689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4"/>
          <p:cNvCxnSpPr/>
          <p:nvPr/>
        </p:nvCxnSpPr>
        <p:spPr>
          <a:xfrm>
            <a:off x="1903800" y="2345575"/>
            <a:ext cx="264900" cy="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4"/>
          <p:cNvCxnSpPr/>
          <p:nvPr/>
        </p:nvCxnSpPr>
        <p:spPr>
          <a:xfrm>
            <a:off x="1903800" y="4551500"/>
            <a:ext cx="303300" cy="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Linux filesystem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850" y="1122475"/>
            <a:ext cx="6180300" cy="3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79672" l="0" r="51601" t="6634"/>
          <a:stretch/>
        </p:blipFill>
        <p:spPr>
          <a:xfrm>
            <a:off x="233350" y="4305125"/>
            <a:ext cx="3397576" cy="6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5">
            <a:alphaModFix/>
          </a:blip>
          <a:srcRect b="79520" l="0" r="54201" t="15324"/>
          <a:stretch/>
        </p:blipFill>
        <p:spPr>
          <a:xfrm>
            <a:off x="5617325" y="4305125"/>
            <a:ext cx="3214975" cy="2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(1). Folder navigation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cd</a:t>
            </a:r>
            <a:r>
              <a:rPr lang="es">
                <a:solidFill>
                  <a:srgbClr val="000000"/>
                </a:solidFill>
              </a:rPr>
              <a:t> [folder] → Navigation in directories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ls</a:t>
            </a:r>
            <a:r>
              <a:rPr lang="es">
                <a:solidFill>
                  <a:srgbClr val="000000"/>
                </a:solidFill>
              </a:rPr>
              <a:t> → List the files/directories in a path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pwd</a:t>
            </a:r>
            <a:r>
              <a:rPr lang="es">
                <a:solidFill>
                  <a:srgbClr val="000000"/>
                </a:solidFill>
              </a:rPr>
              <a:t> → Get absolute path of current directory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mkdir</a:t>
            </a:r>
            <a:r>
              <a:rPr lang="es">
                <a:solidFill>
                  <a:srgbClr val="000000"/>
                </a:solidFill>
              </a:rPr>
              <a:t> [folder_name] → creates the folder [folder_name] in the current path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find</a:t>
            </a:r>
            <a:r>
              <a:rPr lang="es">
                <a:solidFill>
                  <a:srgbClr val="000000"/>
                </a:solidFill>
              </a:rPr>
              <a:t> [path] -name [pattern] → Searches files in the specified position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68273" l="0" r="12709" t="5248"/>
          <a:stretch/>
        </p:blipFill>
        <p:spPr>
          <a:xfrm>
            <a:off x="126175" y="2803050"/>
            <a:ext cx="6028099" cy="9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36852" l="0" r="36036" t="54204"/>
          <a:stretch/>
        </p:blipFill>
        <p:spPr>
          <a:xfrm>
            <a:off x="4532850" y="3876825"/>
            <a:ext cx="4417101" cy="3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58921" l="0" r="52230" t="32134"/>
          <a:stretch/>
        </p:blipFill>
        <p:spPr>
          <a:xfrm>
            <a:off x="126175" y="3876825"/>
            <a:ext cx="3298725" cy="3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3">
            <a:alphaModFix/>
          </a:blip>
          <a:srcRect b="45768" l="0" r="31833" t="41079"/>
          <a:stretch/>
        </p:blipFill>
        <p:spPr>
          <a:xfrm>
            <a:off x="126175" y="4310875"/>
            <a:ext cx="4707275" cy="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(1)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Connect to ironwomen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the directory ‘your_name’ in the folder you are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List all the elements in that home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Get absolute path of your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(1)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Connect to ironwomen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the directory ‘your_name’ in the folder you are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List all the elements in that home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Get absolute path of your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5962" l="0" r="0" t="0"/>
          <a:stretch/>
        </p:blipFill>
        <p:spPr>
          <a:xfrm>
            <a:off x="2866050" y="990000"/>
            <a:ext cx="5484700" cy="14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038" y="3094050"/>
            <a:ext cx="41243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(2). Copy, move, remove files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touch</a:t>
            </a:r>
            <a:r>
              <a:rPr lang="es">
                <a:solidFill>
                  <a:srgbClr val="000000"/>
                </a:solidFill>
              </a:rPr>
              <a:t> [file_name] → creates an empty file called [file_name]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cp</a:t>
            </a:r>
            <a:r>
              <a:rPr lang="es">
                <a:solidFill>
                  <a:srgbClr val="000000"/>
                </a:solidFill>
              </a:rPr>
              <a:t> [file_origin] [file_destination] → copy [file_origin] in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scp </a:t>
            </a:r>
            <a:r>
              <a:rPr lang="es">
                <a:solidFill>
                  <a:srgbClr val="000000"/>
                </a:solidFill>
              </a:rPr>
              <a:t>[user]@[server]:[path_file] [destination] → copy files from remote server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rsync</a:t>
            </a:r>
            <a:r>
              <a:rPr lang="es">
                <a:solidFill>
                  <a:srgbClr val="000000"/>
                </a:solidFill>
              </a:rPr>
              <a:t> [origin_folder] [destination_folder] → synchronize both folders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rsync </a:t>
            </a:r>
            <a:r>
              <a:rPr lang="es">
                <a:solidFill>
                  <a:schemeClr val="dk1"/>
                </a:solidFill>
              </a:rPr>
              <a:t>[user]@[server]:[path_file] [destination] → synchronize from remote server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mv</a:t>
            </a:r>
            <a:r>
              <a:rPr lang="es">
                <a:solidFill>
                  <a:srgbClr val="000000"/>
                </a:solidFill>
              </a:rPr>
              <a:t> [file_origin] [file_destination] → move [file_origin] to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rm</a:t>
            </a:r>
            <a:r>
              <a:rPr lang="es">
                <a:solidFill>
                  <a:srgbClr val="000000"/>
                </a:solidFill>
              </a:rPr>
              <a:t> [file] → removes [file]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basic commands (2). Copy, move, remove files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touch</a:t>
            </a:r>
            <a:r>
              <a:rPr lang="es">
                <a:solidFill>
                  <a:srgbClr val="000000"/>
                </a:solidFill>
              </a:rPr>
              <a:t> [file_name] → creates an empty file called [file_name]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cp</a:t>
            </a:r>
            <a:r>
              <a:rPr lang="es">
                <a:solidFill>
                  <a:srgbClr val="000000"/>
                </a:solidFill>
              </a:rPr>
              <a:t> [file_origin] [file_destination] → copy [file_origin] in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rsync</a:t>
            </a:r>
            <a:r>
              <a:rPr lang="es">
                <a:solidFill>
                  <a:srgbClr val="000000"/>
                </a:solidFill>
              </a:rPr>
              <a:t> [origin_folder] [destination_folder] → Synchronize both folders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mv</a:t>
            </a:r>
            <a:r>
              <a:rPr lang="es">
                <a:solidFill>
                  <a:srgbClr val="000000"/>
                </a:solidFill>
              </a:rPr>
              <a:t> [file_origin] [file_destination] → move [file_origin] to [file_destination]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rm</a:t>
            </a:r>
            <a:r>
              <a:rPr lang="es">
                <a:solidFill>
                  <a:srgbClr val="000000"/>
                </a:solidFill>
              </a:rPr>
              <a:t> [file] → removes [file]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13269" t="7629"/>
          <a:stretch/>
        </p:blipFill>
        <p:spPr>
          <a:xfrm>
            <a:off x="2875850" y="2123925"/>
            <a:ext cx="5956450" cy="26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Disconnect from ironwomen (type logout). </a:t>
            </a: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Create a local folder ‘course’ in virtual machine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a new file called ex2.sh in your home folder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this file to your </a:t>
            </a:r>
            <a:r>
              <a:rPr lang="es">
                <a:solidFill>
                  <a:srgbClr val="000000"/>
                </a:solidFill>
              </a:rPr>
              <a:t>recently created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Remove the file from your home folder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Linux?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Operating System (OS) based on UNIX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Multiuser → Allows more than one user at the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Multitasking → Allows more than one program executed at the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Networking → Allows network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Various user interfaces → Different “desktops” allowed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Other UNIX-based OS?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Mac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Android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Disconnect from ironwomen (type logout). </a:t>
            </a: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Create a local folder ‘course’ in virtual machine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a new file called ex2.sh in your home folder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this file to your recently created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Remove the file from your home folder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78888" l="0" r="56040" t="11355"/>
          <a:stretch/>
        </p:blipFill>
        <p:spPr>
          <a:xfrm>
            <a:off x="5649250" y="2642099"/>
            <a:ext cx="301052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69444" l="0" r="49766" t="20798"/>
          <a:stretch/>
        </p:blipFill>
        <p:spPr>
          <a:xfrm>
            <a:off x="5219500" y="3180523"/>
            <a:ext cx="344027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60372" l="0" r="60023" t="29871"/>
          <a:stretch/>
        </p:blipFill>
        <p:spPr>
          <a:xfrm>
            <a:off x="5219500" y="3718950"/>
            <a:ext cx="2737700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675" y="1870525"/>
            <a:ext cx="29527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Disconnect from ironwomen (type logout). </a:t>
            </a: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Create a local folder ‘course’ in virtual machine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Create a new file called ex2.sh in your home folder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this file to your recently created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Remove the file from your home folder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(2)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 b="78888" l="0" r="56040" t="11355"/>
          <a:stretch/>
        </p:blipFill>
        <p:spPr>
          <a:xfrm>
            <a:off x="5649250" y="2642099"/>
            <a:ext cx="301052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69444" l="0" r="49766" t="20798"/>
          <a:stretch/>
        </p:blipFill>
        <p:spPr>
          <a:xfrm>
            <a:off x="5219500" y="3180523"/>
            <a:ext cx="3440275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60372" l="0" r="60023" t="29871"/>
          <a:stretch/>
        </p:blipFill>
        <p:spPr>
          <a:xfrm>
            <a:off x="5219500" y="3718950"/>
            <a:ext cx="2737700" cy="1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675" y="1870525"/>
            <a:ext cx="29527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-2" l="0" r="51226" t="86974"/>
          <a:stretch/>
        </p:blipFill>
        <p:spPr>
          <a:xfrm>
            <a:off x="1227550" y="4346750"/>
            <a:ext cx="3340201" cy="2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/>
          <p:nvPr/>
        </p:nvSpPr>
        <p:spPr>
          <a:xfrm>
            <a:off x="5066725" y="3301050"/>
            <a:ext cx="115200" cy="572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33"/>
          <p:cNvCxnSpPr>
            <a:stCxn id="217" idx="1"/>
            <a:endCxn id="216" idx="3"/>
          </p:cNvCxnSpPr>
          <p:nvPr/>
        </p:nvCxnSpPr>
        <p:spPr>
          <a:xfrm flipH="1">
            <a:off x="4567825" y="3587400"/>
            <a:ext cx="498900" cy="870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commands (3). Working with files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head</a:t>
            </a:r>
            <a:r>
              <a:rPr lang="es">
                <a:solidFill>
                  <a:srgbClr val="000000"/>
                </a:solidFill>
              </a:rPr>
              <a:t> -n [number_of_lines] [file]→ Show first [number_of_lines] of the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tail</a:t>
            </a:r>
            <a:r>
              <a:rPr lang="es">
                <a:solidFill>
                  <a:srgbClr val="000000"/>
                </a:solidFill>
              </a:rPr>
              <a:t> -n [number_of_lines] [file] → Show last [number_of_lines] of the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cat</a:t>
            </a:r>
            <a:r>
              <a:rPr lang="es">
                <a:solidFill>
                  <a:srgbClr val="000000"/>
                </a:solidFill>
              </a:rPr>
              <a:t> [file] → Print all the file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less</a:t>
            </a:r>
            <a:r>
              <a:rPr lang="es">
                <a:solidFill>
                  <a:srgbClr val="000000"/>
                </a:solidFill>
              </a:rPr>
              <a:t> [fille] → Print all the file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grep</a:t>
            </a:r>
            <a:r>
              <a:rPr lang="es">
                <a:solidFill>
                  <a:srgbClr val="000000"/>
                </a:solidFill>
              </a:rPr>
              <a:t> [word] [file] → Find [word] in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cut</a:t>
            </a:r>
            <a:r>
              <a:rPr lang="es">
                <a:solidFill>
                  <a:srgbClr val="000000"/>
                </a:solidFill>
              </a:rPr>
              <a:t> -f [columns] [file] → Show only [columns] of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sort</a:t>
            </a:r>
            <a:r>
              <a:rPr lang="es">
                <a:solidFill>
                  <a:srgbClr val="000000"/>
                </a:solidFill>
              </a:rPr>
              <a:t> -k [column] [file]→ Sort the lines of a file by [column]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diff</a:t>
            </a:r>
            <a:r>
              <a:rPr lang="es">
                <a:solidFill>
                  <a:srgbClr val="000000"/>
                </a:solidFill>
              </a:rPr>
              <a:t> [file1] [file2] → Compare [file1] and [file2] line by line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uniq</a:t>
            </a:r>
            <a:r>
              <a:rPr lang="es">
                <a:solidFill>
                  <a:srgbClr val="000000"/>
                </a:solidFill>
              </a:rPr>
              <a:t> [file] → Report or omit repeated lines in file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tr</a:t>
            </a:r>
            <a:r>
              <a:rPr lang="es">
                <a:solidFill>
                  <a:srgbClr val="000000"/>
                </a:solidFill>
              </a:rPr>
              <a:t> → Translate or delete characters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(2)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cat &amp; less</a:t>
            </a:r>
            <a:endParaRPr b="1"/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b="0" l="0" r="36684" t="0"/>
          <a:stretch/>
        </p:blipFill>
        <p:spPr>
          <a:xfrm>
            <a:off x="311695" y="1152475"/>
            <a:ext cx="436022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 rotWithShape="1">
          <a:blip r:embed="rId4">
            <a:alphaModFix/>
          </a:blip>
          <a:srcRect b="0" l="0" r="40051" t="0"/>
          <a:stretch/>
        </p:blipFill>
        <p:spPr>
          <a:xfrm>
            <a:off x="4786250" y="1171525"/>
            <a:ext cx="4099724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head &amp; tail</a:t>
            </a:r>
            <a:endParaRPr b="1"/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0" l="0" r="41207" t="0"/>
          <a:stretch/>
        </p:blipFill>
        <p:spPr>
          <a:xfrm>
            <a:off x="311695" y="1733550"/>
            <a:ext cx="39927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 rotWithShape="1">
          <a:blip r:embed="rId4">
            <a:alphaModFix/>
          </a:blip>
          <a:srcRect b="0" l="0" r="44230" t="0"/>
          <a:stretch/>
        </p:blipFill>
        <p:spPr>
          <a:xfrm>
            <a:off x="4690150" y="1733550"/>
            <a:ext cx="37928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(3)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diff</a:t>
            </a:r>
            <a:endParaRPr b="1"/>
          </a:p>
        </p:txBody>
      </p:sp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0" l="0" r="0" t="5159"/>
          <a:stretch/>
        </p:blipFill>
        <p:spPr>
          <a:xfrm>
            <a:off x="311700" y="1567924"/>
            <a:ext cx="6858000" cy="32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(4)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sort, uniq &amp; cut</a:t>
            </a:r>
            <a:endParaRPr b="1"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3588"/>
            <a:ext cx="375285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775" y="1212588"/>
            <a:ext cx="40195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 (5)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/>
              <a:t>tr</a:t>
            </a:r>
            <a:endParaRPr b="1"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75" y="1646225"/>
            <a:ext cx="42386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(3)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exercise.tsv (msuser@ironwomen:/home/labs/mslab/msuser/fco/exercise.tsv) in course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6th column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Convert all the ‘:’ to ‘-’ in the file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(3)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Copy exercise.tsv (msuser@ironwomen:/home/labs/mslab/msuser/fco/exercise.tsv) in course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2038413"/>
            <a:ext cx="75438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many Linux are?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Debian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Ubuntu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Linux Mint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Red 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Fedora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OpenSuse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...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(3)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last 10 lines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000000"/>
                </a:solidFill>
              </a:rPr>
            </a:br>
            <a:r>
              <a:rPr lang="es">
                <a:solidFill>
                  <a:srgbClr val="000000"/>
                </a:solidFill>
              </a:rPr>
              <a:t>Print 6th column of the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Convert all the ‘:’ to ‘-’ in the file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650" y="1139300"/>
            <a:ext cx="3080601" cy="12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550" y="2425050"/>
            <a:ext cx="3041200" cy="9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5625" y="3896400"/>
            <a:ext cx="5026651" cy="9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Special characters</a:t>
            </a:r>
            <a:endParaRPr/>
          </a:p>
        </p:txBody>
      </p:sp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‘&gt;’ [file] → Store the output in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‘&gt;&gt;’ [file] → Append output to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2&gt; [file] → Store error output to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2&gt;&gt; [file] → Append output error to [file]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‘&lt;’ [file] → Use [file] as input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‘;’ → Separator between commands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‘|’ → Send the output to other program (pipe)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5256875" y="1152475"/>
            <a:ext cx="357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‘*’ → All characters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‘.’ → Current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‘..’ → Parent folder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1017725"/>
            <a:ext cx="54578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1017725"/>
            <a:ext cx="47053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525" y="1017725"/>
            <a:ext cx="48577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Examples</a:t>
            </a:r>
            <a:endParaRPr/>
          </a:p>
        </p:txBody>
      </p:sp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17725"/>
            <a:ext cx="71628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(4)</a:t>
            </a:r>
            <a:endParaRPr/>
          </a:p>
        </p:txBody>
      </p:sp>
      <p:sp>
        <p:nvSpPr>
          <p:cNvPr id="321" name="Google Shape;32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1st column of exercise.tsv and store the output in a new file called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Add to exercise2.tsv, the first 5 lines of exercise.tsv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Find ‘:’ in exercise2.tsv. Convert ‘.’ to ‘,’. Store the output in new file called exercise3.tsv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(4)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1st column of exercise.tsv and store the output in a new file called exercise2.tsv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Add to exercise2.tsv, the first 5 lines of exercise.tsv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Find ‘:’ in exercise2.tsv. Convert ‘:’ to ‘,’. Store the output in new file called exercise3.tsv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8" name="Google Shape;328;p49"/>
          <p:cNvPicPr preferRelativeResize="0"/>
          <p:nvPr/>
        </p:nvPicPr>
        <p:blipFill rotWithShape="1">
          <a:blip r:embed="rId3">
            <a:alphaModFix/>
          </a:blip>
          <a:srcRect b="94524" l="0" r="0" t="0"/>
          <a:stretch/>
        </p:blipFill>
        <p:spPr>
          <a:xfrm>
            <a:off x="2509100" y="1631350"/>
            <a:ext cx="4125801" cy="1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975" y="2216725"/>
            <a:ext cx="5365299" cy="13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00" y="4044225"/>
            <a:ext cx="8973400" cy="7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Linux commands (4). Other useful commands</a:t>
            </a:r>
            <a:endParaRPr/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man</a:t>
            </a:r>
            <a:r>
              <a:rPr lang="es">
                <a:solidFill>
                  <a:srgbClr val="000000"/>
                </a:solidFill>
              </a:rPr>
              <a:t> [command] → Get the manual of [command]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wc</a:t>
            </a:r>
            <a:r>
              <a:rPr lang="es">
                <a:solidFill>
                  <a:srgbClr val="000000"/>
                </a:solidFill>
              </a:rPr>
              <a:t> [file] → Print newline, word, and byte counts of [file]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history</a:t>
            </a:r>
            <a:r>
              <a:rPr lang="es">
                <a:solidFill>
                  <a:srgbClr val="000000"/>
                </a:solidFill>
              </a:rPr>
              <a:t> → Print all the commands used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clear</a:t>
            </a:r>
            <a:r>
              <a:rPr lang="es">
                <a:solidFill>
                  <a:srgbClr val="000000"/>
                </a:solidFill>
              </a:rPr>
              <a:t> → “Cleans” the terminal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s">
                <a:solidFill>
                  <a:srgbClr val="000000"/>
                </a:solidFill>
              </a:rPr>
              <a:t>echo</a:t>
            </a:r>
            <a:r>
              <a:rPr lang="es">
                <a:solidFill>
                  <a:srgbClr val="000000"/>
                </a:solidFill>
              </a:rPr>
              <a:t> [“Some words”] → Prints [“some words”] in the terminal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(5)</a:t>
            </a:r>
            <a:endParaRPr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What is the parameter in ‘wc’ command to print only the number of lines that file has?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all the ‘cd’ command you have used during the course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 (Desktop)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(5)</a:t>
            </a:r>
            <a:endParaRPr/>
          </a:p>
        </p:txBody>
      </p:sp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What is the parameter in ‘wc’ command to print only the number of lines that file has?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Print all the ‘cd’ command you have used during the course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475" y="1784788"/>
            <a:ext cx="38290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475" y="2981175"/>
            <a:ext cx="374332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Merging all</a:t>
            </a:r>
            <a:endParaRPr/>
          </a:p>
        </p:txBody>
      </p:sp>
      <p:sp>
        <p:nvSpPr>
          <p:cNvPr id="356" name="Google Shape;35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We can combine different instructions if needed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7" name="Google Shape;357;p53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#Do all exercises at once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cd /home/fco #Go to home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mkdir course #Create new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cd course #Go to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touch ex2.sh #Create new blank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cp /media/ffuster/USB/exercise.tsv . #Copy example exercise from the USB.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tr ':' '-' &lt; exercise.tsv &gt; exercise2.tsv #Change ‘:’ to ‘-’ in the file and store the ouput in a new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sort exercise2.tsv &gt; exercise3.tsv #Sort the file and store it in a new file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Merging all</a:t>
            </a:r>
            <a:endParaRPr/>
          </a:p>
        </p:txBody>
      </p:sp>
      <p:sp>
        <p:nvSpPr>
          <p:cNvPr id="363" name="Google Shape;36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We can combine different instructions if needed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4" name="Google Shape;364;p54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#Do all exercises at once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cd /home/fco #Go to home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mkdir course #Create new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cd course #Go to folder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touch ex2.sh #Create new blank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cp /media/ffuster/USB/exercise.tsv . #Copy example exercise from the USB.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tr ':' '-' &lt; exercise.tsv &gt; exercise2.tsv #Change ‘:’ to ‘-’ in the file and store the ouput in a new file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sort exercise2.tsv &gt; exercise3.tsv #Sort the file and store it in a new file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5" name="Google Shape;365;p54"/>
          <p:cNvSpPr txBox="1"/>
          <p:nvPr/>
        </p:nvSpPr>
        <p:spPr>
          <a:xfrm>
            <a:off x="3644400" y="4398950"/>
            <a:ext cx="1855200" cy="361500"/>
          </a:xfrm>
          <a:prstGeom prst="rect">
            <a:avLst/>
          </a:prstGeom>
          <a:solidFill>
            <a:srgbClr val="D0E0E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 first bash script!!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scripts. Variables</a:t>
            </a:r>
            <a:endParaRPr/>
          </a:p>
        </p:txBody>
      </p:sp>
      <p:sp>
        <p:nvSpPr>
          <p:cNvPr id="371" name="Google Shape;37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Pieces of code that can get whatever value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Special variables: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$1 - $9 → Get the value of first - ninth option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…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72" name="Google Shape;3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063" y="1572625"/>
            <a:ext cx="37623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5"/>
          <p:cNvSpPr txBox="1"/>
          <p:nvPr/>
        </p:nvSpPr>
        <p:spPr>
          <a:xfrm>
            <a:off x="2878825" y="4703625"/>
            <a:ext cx="59535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More variables → </a:t>
            </a:r>
            <a:r>
              <a:rPr lang="es"/>
              <a:t>https://www.mylinuxplace.com/bash-special-variables/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If statement</a:t>
            </a:r>
            <a:endParaRPr/>
          </a:p>
        </p:txBody>
      </p:sp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if a condition is true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0" name="Google Shape;380;p56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#My first if statement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if [</a:t>
            </a:r>
            <a:r>
              <a:rPr lang="es">
                <a:solidFill>
                  <a:schemeClr val="dk2"/>
                </a:solidFill>
              </a:rPr>
              <a:t> condition </a:t>
            </a:r>
            <a:r>
              <a:rPr b="1" lang="es">
                <a:solidFill>
                  <a:schemeClr val="dk2"/>
                </a:solidFill>
              </a:rPr>
              <a:t>]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then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if condition is true]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else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if the condition is false]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fi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If statement</a:t>
            </a:r>
            <a:endParaRPr/>
          </a:p>
        </p:txBody>
      </p:sp>
      <p:sp>
        <p:nvSpPr>
          <p:cNvPr id="386" name="Google Shape;38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if a condition is true. Examples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7" name="Google Shape;387;p57"/>
          <p:cNvSpPr txBox="1"/>
          <p:nvPr/>
        </p:nvSpPr>
        <p:spPr>
          <a:xfrm>
            <a:off x="679200" y="1752875"/>
            <a:ext cx="7785600" cy="2699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if [</a:t>
            </a:r>
            <a:r>
              <a:rPr lang="es">
                <a:solidFill>
                  <a:schemeClr val="dk2"/>
                </a:solidFill>
              </a:rPr>
              <a:t> -f file.txt </a:t>
            </a:r>
            <a:r>
              <a:rPr b="1" lang="es">
                <a:solidFill>
                  <a:schemeClr val="dk2"/>
                </a:solidFill>
              </a:rPr>
              <a:t>]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then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will be executed if file exists]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fi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if [ </a:t>
            </a:r>
            <a:r>
              <a:rPr lang="es">
                <a:solidFill>
                  <a:schemeClr val="dk2"/>
                </a:solidFill>
              </a:rPr>
              <a:t>-d folder</a:t>
            </a:r>
            <a:r>
              <a:rPr b="1" lang="es">
                <a:solidFill>
                  <a:schemeClr val="dk2"/>
                </a:solidFill>
              </a:rPr>
              <a:t> ]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then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	[Commands will be executed if folder exists]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fi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388" name="Google Shape;388;p57"/>
          <p:cNvSpPr txBox="1"/>
          <p:nvPr/>
        </p:nvSpPr>
        <p:spPr>
          <a:xfrm>
            <a:off x="1539600" y="4734075"/>
            <a:ext cx="7292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More examples</a:t>
            </a:r>
            <a:r>
              <a:rPr lang="es"/>
              <a:t> → </a:t>
            </a:r>
            <a:r>
              <a:rPr lang="es"/>
              <a:t>h</a:t>
            </a:r>
            <a:r>
              <a:rPr lang="es"/>
              <a:t>ttps://ryanstutorials.net/bash-scripting-tutorial/bash-if-statements.php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For loop</a:t>
            </a:r>
            <a:endParaRPr/>
          </a:p>
        </p:txBody>
      </p:sp>
      <p:sp>
        <p:nvSpPr>
          <p:cNvPr id="394" name="Google Shape;39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several times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5" name="Google Shape;395;p58"/>
          <p:cNvSpPr txBox="1"/>
          <p:nvPr/>
        </p:nvSpPr>
        <p:spPr>
          <a:xfrm>
            <a:off x="679200" y="1752875"/>
            <a:ext cx="7785600" cy="236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#My first for loop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for </a:t>
            </a:r>
            <a:r>
              <a:rPr lang="es">
                <a:solidFill>
                  <a:schemeClr val="dk2"/>
                </a:solidFill>
              </a:rPr>
              <a:t>[times]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that will be executed several times]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done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Bash scripting. For loop</a:t>
            </a:r>
            <a:endParaRPr/>
          </a:p>
        </p:txBody>
      </p:sp>
      <p:sp>
        <p:nvSpPr>
          <p:cNvPr id="401" name="Google Shape;40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Piece of code that will be executed several times. Examples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2" name="Google Shape;402;p59"/>
          <p:cNvSpPr txBox="1"/>
          <p:nvPr/>
        </p:nvSpPr>
        <p:spPr>
          <a:xfrm>
            <a:off x="679200" y="1752875"/>
            <a:ext cx="7785600" cy="254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#!/bin/bash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for </a:t>
            </a:r>
            <a:r>
              <a:rPr lang="es">
                <a:solidFill>
                  <a:schemeClr val="dk2"/>
                </a:solidFill>
              </a:rPr>
              <a:t>variable</a:t>
            </a:r>
            <a:r>
              <a:rPr b="1" lang="es">
                <a:solidFill>
                  <a:schemeClr val="dk2"/>
                </a:solidFill>
              </a:rPr>
              <a:t> in </a:t>
            </a:r>
            <a:r>
              <a:rPr lang="es">
                <a:solidFill>
                  <a:schemeClr val="dk2"/>
                </a:solidFill>
              </a:rPr>
              <a:t>*.txt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will be executed in all txt files that are in the folder]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done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for </a:t>
            </a:r>
            <a:r>
              <a:rPr lang="es">
                <a:solidFill>
                  <a:schemeClr val="dk2"/>
                </a:solidFill>
              </a:rPr>
              <a:t>variable</a:t>
            </a:r>
            <a:r>
              <a:rPr b="1" lang="es">
                <a:solidFill>
                  <a:schemeClr val="dk2"/>
                </a:solidFill>
              </a:rPr>
              <a:t> in </a:t>
            </a:r>
            <a:r>
              <a:rPr lang="es">
                <a:solidFill>
                  <a:schemeClr val="dk2"/>
                </a:solidFill>
              </a:rPr>
              <a:t>file1 file2 file3 file4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	</a:t>
            </a:r>
            <a:r>
              <a:rPr lang="es">
                <a:solidFill>
                  <a:schemeClr val="dk2"/>
                </a:solidFill>
              </a:rPr>
              <a:t>[Commands will be executed only in file1, file2, file3, and file4]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done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403" name="Google Shape;403;p59"/>
          <p:cNvSpPr txBox="1"/>
          <p:nvPr/>
        </p:nvSpPr>
        <p:spPr>
          <a:xfrm>
            <a:off x="3071700" y="4409500"/>
            <a:ext cx="5393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More examples</a:t>
            </a:r>
            <a:r>
              <a:rPr lang="es"/>
              <a:t> → https://www.poftut.com/linux-bash-loop-files/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</a:t>
            </a:r>
            <a:endParaRPr/>
          </a:p>
        </p:txBody>
      </p:sp>
      <p:pic>
        <p:nvPicPr>
          <p:cNvPr id="409" name="Google Shape;409;p60"/>
          <p:cNvPicPr preferRelativeResize="0"/>
          <p:nvPr/>
        </p:nvPicPr>
        <p:blipFill rotWithShape="1">
          <a:blip r:embed="rId3">
            <a:alphaModFix/>
          </a:blip>
          <a:srcRect b="77215" l="0" r="61951" t="5873"/>
          <a:stretch/>
        </p:blipFill>
        <p:spPr>
          <a:xfrm>
            <a:off x="660325" y="1464400"/>
            <a:ext cx="1028599" cy="6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</a:t>
            </a:r>
            <a:endParaRPr/>
          </a:p>
        </p:txBody>
      </p:sp>
      <p:pic>
        <p:nvPicPr>
          <p:cNvPr id="415" name="Google Shape;415;p61"/>
          <p:cNvPicPr preferRelativeResize="0"/>
          <p:nvPr/>
        </p:nvPicPr>
        <p:blipFill rotWithShape="1">
          <a:blip r:embed="rId3">
            <a:alphaModFix/>
          </a:blip>
          <a:srcRect b="58130" l="0" r="26600" t="4532"/>
          <a:stretch/>
        </p:blipFill>
        <p:spPr>
          <a:xfrm>
            <a:off x="496288" y="1266675"/>
            <a:ext cx="1984324" cy="14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</a:t>
            </a:r>
            <a:endParaRPr/>
          </a:p>
        </p:txBody>
      </p:sp>
      <p:pic>
        <p:nvPicPr>
          <p:cNvPr id="421" name="Google Shape;4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425" y="1164325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425" y="1310025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3241200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025" y="3196350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425" y="3196350"/>
            <a:ext cx="22051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0600"/>
            <a:ext cx="2205151" cy="159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Google Shape;427;p62"/>
          <p:cNvCxnSpPr>
            <a:stCxn id="426" idx="3"/>
            <a:endCxn id="421" idx="1"/>
          </p:cNvCxnSpPr>
          <p:nvPr/>
        </p:nvCxnSpPr>
        <p:spPr>
          <a:xfrm flipH="1" rot="10800000">
            <a:off x="2516851" y="1961212"/>
            <a:ext cx="952500" cy="26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62"/>
          <p:cNvCxnSpPr>
            <a:endCxn id="422" idx="1"/>
          </p:cNvCxnSpPr>
          <p:nvPr/>
        </p:nvCxnSpPr>
        <p:spPr>
          <a:xfrm>
            <a:off x="5674725" y="1961237"/>
            <a:ext cx="818700" cy="145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62"/>
          <p:cNvCxnSpPr>
            <a:stCxn id="425" idx="0"/>
            <a:endCxn id="422" idx="2"/>
          </p:cNvCxnSpPr>
          <p:nvPr/>
        </p:nvCxnSpPr>
        <p:spPr>
          <a:xfrm rot="10800000">
            <a:off x="7596000" y="2904150"/>
            <a:ext cx="0" cy="292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62"/>
          <p:cNvCxnSpPr>
            <a:stCxn id="424" idx="3"/>
            <a:endCxn id="425" idx="1"/>
          </p:cNvCxnSpPr>
          <p:nvPr/>
        </p:nvCxnSpPr>
        <p:spPr>
          <a:xfrm>
            <a:off x="5648176" y="3993362"/>
            <a:ext cx="8451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62"/>
          <p:cNvCxnSpPr>
            <a:endCxn id="423" idx="3"/>
          </p:cNvCxnSpPr>
          <p:nvPr/>
        </p:nvCxnSpPr>
        <p:spPr>
          <a:xfrm flipH="1">
            <a:off x="2669251" y="3993212"/>
            <a:ext cx="773700" cy="45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62"/>
          <p:cNvCxnSpPr>
            <a:stCxn id="423" idx="0"/>
            <a:endCxn id="426" idx="2"/>
          </p:cNvCxnSpPr>
          <p:nvPr/>
        </p:nvCxnSpPr>
        <p:spPr>
          <a:xfrm rot="10800000">
            <a:off x="1414275" y="2784600"/>
            <a:ext cx="152400" cy="456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Queuing system</a:t>
            </a:r>
            <a:endParaRPr/>
          </a:p>
        </p:txBody>
      </p:sp>
      <p:sp>
        <p:nvSpPr>
          <p:cNvPr id="438" name="Google Shape;43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Orders the jobs sent to cluster according to priorities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SGE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SLURM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SGE useful commands</a:t>
            </a:r>
            <a:endParaRPr/>
          </a:p>
        </p:txBody>
      </p:sp>
      <p:sp>
        <p:nvSpPr>
          <p:cNvPr id="444" name="Google Shape;44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qsub </a:t>
            </a:r>
            <a:r>
              <a:rPr lang="es">
                <a:solidFill>
                  <a:srgbClr val="000000"/>
                </a:solidFill>
              </a:rPr>
              <a:t>[bash_script] → Sends [bash_script] to cluster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qstat </a:t>
            </a:r>
            <a:r>
              <a:rPr lang="es">
                <a:solidFill>
                  <a:srgbClr val="000000"/>
                </a:solidFill>
              </a:rPr>
              <a:t>→Check status of your jobs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qdel</a:t>
            </a:r>
            <a:r>
              <a:rPr lang="es">
                <a:solidFill>
                  <a:srgbClr val="000000"/>
                </a:solidFill>
              </a:rPr>
              <a:t> → Delete a job from cluster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 (6)</a:t>
            </a:r>
            <a:endParaRPr/>
          </a:p>
        </p:txBody>
      </p:sp>
      <p:sp>
        <p:nvSpPr>
          <p:cNvPr id="450" name="Google Shape;450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Connect to ironwomen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Copy cluster_template.sh to “your_name” folder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Modify cluster_template.sh, with your name </a:t>
            </a:r>
            <a:r>
              <a:rPr lang="es">
                <a:solidFill>
                  <a:schemeClr val="dk1"/>
                </a:solidFill>
              </a:rPr>
              <a:t>[use nano]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Send the job to cluster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00000"/>
                </a:solidFill>
              </a:rPr>
              <a:t>Check the cluster status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</a:t>
            </a:r>
            <a:r>
              <a:rPr lang="es"/>
              <a:t>xercises (1)</a:t>
            </a:r>
            <a:endParaRPr/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Print last 10 lines of exercise.tsv, but excluding last one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Print 2nd column of exercise.tsv, sort the output and store it in a new file called exercise2.tsv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Find the files in course folder that starts with ‘ex’ and has ‘2’ in the name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Print 6th column of exercise.tsv, change ‘:’ to ‘,’ and sort the output. Append the output to exercise2.tsv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Count the number lines that have chr1 in file1.tsv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Check if there are chromosomal regions repeated in file1.tsv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exercises (2)</a:t>
            </a:r>
            <a:endParaRPr/>
          </a:p>
        </p:txBody>
      </p:sp>
      <p:sp>
        <p:nvSpPr>
          <p:cNvPr id="462" name="Google Shape;462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How many genes are in file1.tsv? and in file2.tsv?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Which file has more regions: file1.tsv or file2.tsv?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Which file is bigger (occupies more bytes): file1.tsv or file2.tsv?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Find regions regions in common in both files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Find how many times NF1 gene appears in file2.tsv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File2.tsv is unsorted. Sort it by chromosome and chromosomal position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File1 is tab-separated file, but customer says that he/she needs comma-separated file. Can you do it using bash?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s">
                <a:solidFill>
                  <a:srgbClr val="000000"/>
                </a:solidFill>
              </a:rPr>
              <a:t>There is a typo in a gene in file2.tsv. Are you able to find it? (Tip: use sort + uniq)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8" name="Google Shape;46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e</a:t>
            </a:r>
            <a:r>
              <a:rPr lang="es"/>
              <a:t>xercises (3)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3978" l="0" r="0" t="4354"/>
          <a:stretch/>
        </p:blipFill>
        <p:spPr>
          <a:xfrm>
            <a:off x="4748100" y="2501400"/>
            <a:ext cx="4254173" cy="243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5">
            <a:alphaModFix/>
          </a:blip>
          <a:srcRect b="3979" l="0" r="0" t="4108"/>
          <a:stretch/>
        </p:blipFill>
        <p:spPr>
          <a:xfrm>
            <a:off x="79750" y="1287788"/>
            <a:ext cx="4559198" cy="261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Is Linux difficult to use?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Graphic User Interface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3488" l="0" r="0" t="4473"/>
          <a:stretch/>
        </p:blipFill>
        <p:spPr>
          <a:xfrm>
            <a:off x="457200" y="230300"/>
            <a:ext cx="8229600" cy="47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398" y="1612675"/>
            <a:ext cx="4261204" cy="31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725" y="492575"/>
            <a:ext cx="3822100" cy="280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But...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700" y="1075225"/>
            <a:ext cx="5792601" cy="385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Differences between Windows &amp; UNIX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90" y="1537187"/>
            <a:ext cx="4170819" cy="26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964" y="1173275"/>
            <a:ext cx="4192223" cy="27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