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72" r:id="rId3"/>
    <p:sldId id="257" r:id="rId4"/>
    <p:sldId id="258" r:id="rId5"/>
    <p:sldId id="265" r:id="rId6"/>
    <p:sldId id="269" r:id="rId7"/>
    <p:sldId id="259" r:id="rId8"/>
    <p:sldId id="261" r:id="rId9"/>
    <p:sldId id="262" r:id="rId10"/>
    <p:sldId id="267" r:id="rId11"/>
    <p:sldId id="266" r:id="rId12"/>
    <p:sldId id="271" r:id="rId13"/>
    <p:sldId id="263" r:id="rId14"/>
    <p:sldId id="260" r:id="rId15"/>
    <p:sldId id="268" r:id="rId16"/>
    <p:sldId id="264" r:id="rId1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69" autoAdjust="0"/>
    <p:restoredTop sz="94660"/>
  </p:normalViewPr>
  <p:slideViewPr>
    <p:cSldViewPr>
      <p:cViewPr varScale="1">
        <p:scale>
          <a:sx n="110" d="100"/>
          <a:sy n="110" d="100"/>
        </p:scale>
        <p:origin x="165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05D4C8C-CE71-40DA-C7DB-E1EDD1A88D34}"/>
              </a:ext>
            </a:extLst>
          </p:cNvPr>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p>
        </p:txBody>
      </p:sp>
      <p:sp>
        <p:nvSpPr>
          <p:cNvPr id="6147" name="Rectangle 3">
            <a:extLst>
              <a:ext uri="{FF2B5EF4-FFF2-40B4-BE49-F238E27FC236}">
                <a16:creationId xmlns:a16="http://schemas.microsoft.com/office/drawing/2014/main" id="{A7936F55-0D60-6CB0-271F-BDFE44C77CA2}"/>
              </a:ext>
            </a:extLst>
          </p:cNvPr>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6148" name="Rectangle 4">
            <a:extLst>
              <a:ext uri="{FF2B5EF4-FFF2-40B4-BE49-F238E27FC236}">
                <a16:creationId xmlns:a16="http://schemas.microsoft.com/office/drawing/2014/main" id="{E3C84F6C-1645-0F70-0EDF-B5CC61C4E4BE}"/>
              </a:ext>
            </a:extLst>
          </p:cNvPr>
          <p:cNvSpPr>
            <a:spLocks noGrp="1" noChangeArrowheads="1"/>
          </p:cNvSpPr>
          <p:nvPr>
            <p:ph type="dt" sz="half" idx="2"/>
          </p:nvPr>
        </p:nvSpPr>
        <p:spPr/>
        <p:txBody>
          <a:bodyPr/>
          <a:lstStyle>
            <a:lvl1pPr>
              <a:defRPr/>
            </a:lvl1pPr>
          </a:lstStyle>
          <a:p>
            <a:endParaRPr lang="en-US" altLang="zh-CN"/>
          </a:p>
        </p:txBody>
      </p:sp>
      <p:sp>
        <p:nvSpPr>
          <p:cNvPr id="6149" name="Rectangle 5">
            <a:extLst>
              <a:ext uri="{FF2B5EF4-FFF2-40B4-BE49-F238E27FC236}">
                <a16:creationId xmlns:a16="http://schemas.microsoft.com/office/drawing/2014/main" id="{E9A2CCF7-64FA-CF24-B31A-79757A29593F}"/>
              </a:ext>
            </a:extLst>
          </p:cNvPr>
          <p:cNvSpPr>
            <a:spLocks noGrp="1" noChangeArrowheads="1"/>
          </p:cNvSpPr>
          <p:nvPr>
            <p:ph type="ftr" sz="quarter" idx="3"/>
          </p:nvPr>
        </p:nvSpPr>
        <p:spPr/>
        <p:txBody>
          <a:bodyPr/>
          <a:lstStyle>
            <a:lvl1pPr>
              <a:defRPr/>
            </a:lvl1pPr>
          </a:lstStyle>
          <a:p>
            <a:endParaRPr lang="en-US" altLang="zh-CN"/>
          </a:p>
        </p:txBody>
      </p:sp>
      <p:sp>
        <p:nvSpPr>
          <p:cNvPr id="6150" name="Rectangle 6">
            <a:extLst>
              <a:ext uri="{FF2B5EF4-FFF2-40B4-BE49-F238E27FC236}">
                <a16:creationId xmlns:a16="http://schemas.microsoft.com/office/drawing/2014/main" id="{89168A0A-2E3F-87A3-3FC4-55ACA8B99425}"/>
              </a:ext>
            </a:extLst>
          </p:cNvPr>
          <p:cNvSpPr>
            <a:spLocks noGrp="1" noChangeArrowheads="1"/>
          </p:cNvSpPr>
          <p:nvPr>
            <p:ph type="sldNum" sz="quarter" idx="4"/>
          </p:nvPr>
        </p:nvSpPr>
        <p:spPr/>
        <p:txBody>
          <a:bodyPr/>
          <a:lstStyle>
            <a:lvl1pPr>
              <a:defRPr/>
            </a:lvl1pPr>
          </a:lstStyle>
          <a:p>
            <a:fld id="{B6154D3B-78B0-4F0A-83D1-8689C3369995}"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CED3D-6EB9-A066-D702-FEDDFC47A60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3A85DF7-1FF8-326C-A444-170AB6D31F5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CF20519-5A46-330F-AACD-B6635BA7BA0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B4CD8B7-1B97-38A6-BAC0-3B8CB7792E3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A7F72AA7-9FD0-3712-6915-D808EE264409}"/>
              </a:ext>
            </a:extLst>
          </p:cNvPr>
          <p:cNvSpPr>
            <a:spLocks noGrp="1"/>
          </p:cNvSpPr>
          <p:nvPr>
            <p:ph type="sldNum" sz="quarter" idx="12"/>
          </p:nvPr>
        </p:nvSpPr>
        <p:spPr/>
        <p:txBody>
          <a:bodyPr/>
          <a:lstStyle>
            <a:lvl1pPr>
              <a:defRPr/>
            </a:lvl1pPr>
          </a:lstStyle>
          <a:p>
            <a:fld id="{9E55F138-D490-49C0-AD0B-FD9658F20A90}" type="slidenum">
              <a:rPr lang="en-US" altLang="zh-CN"/>
              <a:pPr/>
              <a:t>‹#›</a:t>
            </a:fld>
            <a:endParaRPr lang="en-US" altLang="zh-CN"/>
          </a:p>
        </p:txBody>
      </p:sp>
    </p:spTree>
    <p:extLst>
      <p:ext uri="{BB962C8B-B14F-4D97-AF65-F5344CB8AC3E}">
        <p14:creationId xmlns:p14="http://schemas.microsoft.com/office/powerpoint/2010/main" val="341743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BFCAC08-944B-A9F7-147B-18140B0EBB2E}"/>
              </a:ext>
            </a:extLst>
          </p:cNvPr>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6C727C0-BDC6-F459-C467-0C6BD505358B}"/>
              </a:ext>
            </a:extLst>
          </p:cNvPr>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3F7279-96F1-580E-AD35-4759A3E579A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2C71FAB-9102-821B-3500-C03E8C64073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0643355-E30A-2F16-EDF6-5B8816CC0BE0}"/>
              </a:ext>
            </a:extLst>
          </p:cNvPr>
          <p:cNvSpPr>
            <a:spLocks noGrp="1"/>
          </p:cNvSpPr>
          <p:nvPr>
            <p:ph type="sldNum" sz="quarter" idx="12"/>
          </p:nvPr>
        </p:nvSpPr>
        <p:spPr/>
        <p:txBody>
          <a:bodyPr/>
          <a:lstStyle>
            <a:lvl1pPr>
              <a:defRPr/>
            </a:lvl1pPr>
          </a:lstStyle>
          <a:p>
            <a:fld id="{B82AAA49-3A06-49A1-A98B-3CB1EE1069A4}" type="slidenum">
              <a:rPr lang="en-US" altLang="zh-CN"/>
              <a:pPr/>
              <a:t>‹#›</a:t>
            </a:fld>
            <a:endParaRPr lang="en-US" altLang="zh-CN"/>
          </a:p>
        </p:txBody>
      </p:sp>
    </p:spTree>
    <p:extLst>
      <p:ext uri="{BB962C8B-B14F-4D97-AF65-F5344CB8AC3E}">
        <p14:creationId xmlns:p14="http://schemas.microsoft.com/office/powerpoint/2010/main" val="1472257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61972-47F4-2C8E-7157-9954FA8D33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5EECB1D-516B-C93E-D95E-C1790DB4A57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051EF2-7857-75ED-F6D0-9DB372A78C02}"/>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A6A9AAA-943E-69DB-D565-74EFE85EA7A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920D067-188F-1409-5148-D3F01F5DFE67}"/>
              </a:ext>
            </a:extLst>
          </p:cNvPr>
          <p:cNvSpPr>
            <a:spLocks noGrp="1"/>
          </p:cNvSpPr>
          <p:nvPr>
            <p:ph type="sldNum" sz="quarter" idx="12"/>
          </p:nvPr>
        </p:nvSpPr>
        <p:spPr/>
        <p:txBody>
          <a:bodyPr/>
          <a:lstStyle>
            <a:lvl1pPr>
              <a:defRPr/>
            </a:lvl1pPr>
          </a:lstStyle>
          <a:p>
            <a:fld id="{8617AC75-AAA0-4512-9590-40C02A373252}" type="slidenum">
              <a:rPr lang="en-US" altLang="zh-CN"/>
              <a:pPr/>
              <a:t>‹#›</a:t>
            </a:fld>
            <a:endParaRPr lang="en-US" altLang="zh-CN"/>
          </a:p>
        </p:txBody>
      </p:sp>
    </p:spTree>
    <p:extLst>
      <p:ext uri="{BB962C8B-B14F-4D97-AF65-F5344CB8AC3E}">
        <p14:creationId xmlns:p14="http://schemas.microsoft.com/office/powerpoint/2010/main" val="47620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244AF-B3B7-9122-20F8-68D30279E8CB}"/>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7B3273F-9E9C-30F4-2198-1167C19E41F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E569EF1-123C-C36F-99D5-2685F82E0C2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55C547A5-F8AB-73C3-3E46-A0D4C5C20BF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FD9EAD6-DCD8-C451-B194-EF91938D4EC8}"/>
              </a:ext>
            </a:extLst>
          </p:cNvPr>
          <p:cNvSpPr>
            <a:spLocks noGrp="1"/>
          </p:cNvSpPr>
          <p:nvPr>
            <p:ph type="sldNum" sz="quarter" idx="12"/>
          </p:nvPr>
        </p:nvSpPr>
        <p:spPr/>
        <p:txBody>
          <a:bodyPr/>
          <a:lstStyle>
            <a:lvl1pPr>
              <a:defRPr/>
            </a:lvl1pPr>
          </a:lstStyle>
          <a:p>
            <a:fld id="{0613B199-C78F-40E8-86B5-9C2C03488F11}" type="slidenum">
              <a:rPr lang="en-US" altLang="zh-CN"/>
              <a:pPr/>
              <a:t>‹#›</a:t>
            </a:fld>
            <a:endParaRPr lang="en-US" altLang="zh-CN"/>
          </a:p>
        </p:txBody>
      </p:sp>
    </p:spTree>
    <p:extLst>
      <p:ext uri="{BB962C8B-B14F-4D97-AF65-F5344CB8AC3E}">
        <p14:creationId xmlns:p14="http://schemas.microsoft.com/office/powerpoint/2010/main" val="179997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A58BD2-CA59-B667-8A09-C3666CC3C23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BB87B8-5C3D-E165-A138-5D37F32D93AD}"/>
              </a:ext>
            </a:extLst>
          </p:cNvPr>
          <p:cNvSpPr>
            <a:spLocks noGrp="1"/>
          </p:cNvSpPr>
          <p:nvPr>
            <p:ph sz="half" idx="1"/>
          </p:nvPr>
        </p:nvSpPr>
        <p:spPr>
          <a:xfrm>
            <a:off x="301625" y="1905000"/>
            <a:ext cx="4194175" cy="41941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96A24E6-560E-3F9E-9C71-C60AE1B6A8C8}"/>
              </a:ext>
            </a:extLst>
          </p:cNvPr>
          <p:cNvSpPr>
            <a:spLocks noGrp="1"/>
          </p:cNvSpPr>
          <p:nvPr>
            <p:ph sz="half" idx="2"/>
          </p:nvPr>
        </p:nvSpPr>
        <p:spPr>
          <a:xfrm>
            <a:off x="4648200" y="1905000"/>
            <a:ext cx="4194175" cy="419417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D981BCC-B308-DED2-00CF-904BC3113876}"/>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E1F009AB-3473-35CE-5D56-E32B9DD11A50}"/>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CD9B6982-0F4F-7C5F-31BB-F5F4A86F2B70}"/>
              </a:ext>
            </a:extLst>
          </p:cNvPr>
          <p:cNvSpPr>
            <a:spLocks noGrp="1"/>
          </p:cNvSpPr>
          <p:nvPr>
            <p:ph type="sldNum" sz="quarter" idx="12"/>
          </p:nvPr>
        </p:nvSpPr>
        <p:spPr/>
        <p:txBody>
          <a:bodyPr/>
          <a:lstStyle>
            <a:lvl1pPr>
              <a:defRPr/>
            </a:lvl1pPr>
          </a:lstStyle>
          <a:p>
            <a:fld id="{4E9CA0C4-7CEA-43AA-B639-E2EA12DAD3B9}" type="slidenum">
              <a:rPr lang="en-US" altLang="zh-CN"/>
              <a:pPr/>
              <a:t>‹#›</a:t>
            </a:fld>
            <a:endParaRPr lang="en-US" altLang="zh-CN"/>
          </a:p>
        </p:txBody>
      </p:sp>
    </p:spTree>
    <p:extLst>
      <p:ext uri="{BB962C8B-B14F-4D97-AF65-F5344CB8AC3E}">
        <p14:creationId xmlns:p14="http://schemas.microsoft.com/office/powerpoint/2010/main" val="168316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59566-C4AF-9D2E-4092-C51A73D50DB9}"/>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3D4EE65-E1CB-B353-E62D-22C8463AF82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8DD76C3-1EC2-0F69-52E5-C068676DF806}"/>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60C98DF-6214-324C-FB8D-482F2C281E7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312F0B6-09D9-EF96-8252-A69EAF0BBB19}"/>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5FD4C20-31F8-FE53-E288-FD61DBA3301C}"/>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D43F5A27-8C3D-72C2-7F4D-9572DBED7C5B}"/>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EB4FF8D7-B87C-4483-EFB4-81CCC869945F}"/>
              </a:ext>
            </a:extLst>
          </p:cNvPr>
          <p:cNvSpPr>
            <a:spLocks noGrp="1"/>
          </p:cNvSpPr>
          <p:nvPr>
            <p:ph type="sldNum" sz="quarter" idx="12"/>
          </p:nvPr>
        </p:nvSpPr>
        <p:spPr/>
        <p:txBody>
          <a:bodyPr/>
          <a:lstStyle>
            <a:lvl1pPr>
              <a:defRPr/>
            </a:lvl1pPr>
          </a:lstStyle>
          <a:p>
            <a:fld id="{B35AACC6-FF06-4346-89CF-15D92B9AE5E1}" type="slidenum">
              <a:rPr lang="en-US" altLang="zh-CN"/>
              <a:pPr/>
              <a:t>‹#›</a:t>
            </a:fld>
            <a:endParaRPr lang="en-US" altLang="zh-CN"/>
          </a:p>
        </p:txBody>
      </p:sp>
    </p:spTree>
    <p:extLst>
      <p:ext uri="{BB962C8B-B14F-4D97-AF65-F5344CB8AC3E}">
        <p14:creationId xmlns:p14="http://schemas.microsoft.com/office/powerpoint/2010/main" val="2886036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60CB9-BB8D-EF91-2B40-6048F3BFEAB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A8522BE-ECB7-01ED-E28F-6D1B207098E7}"/>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5BBDD045-94F0-7F02-9CBC-403DD98D3352}"/>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91847926-8D3E-88C4-718D-7A716F02A920}"/>
              </a:ext>
            </a:extLst>
          </p:cNvPr>
          <p:cNvSpPr>
            <a:spLocks noGrp="1"/>
          </p:cNvSpPr>
          <p:nvPr>
            <p:ph type="sldNum" sz="quarter" idx="12"/>
          </p:nvPr>
        </p:nvSpPr>
        <p:spPr/>
        <p:txBody>
          <a:bodyPr/>
          <a:lstStyle>
            <a:lvl1pPr>
              <a:defRPr/>
            </a:lvl1pPr>
          </a:lstStyle>
          <a:p>
            <a:fld id="{219DA095-45A2-4637-95D1-B1D54463C1DB}" type="slidenum">
              <a:rPr lang="en-US" altLang="zh-CN"/>
              <a:pPr/>
              <a:t>‹#›</a:t>
            </a:fld>
            <a:endParaRPr lang="en-US" altLang="zh-CN"/>
          </a:p>
        </p:txBody>
      </p:sp>
    </p:spTree>
    <p:extLst>
      <p:ext uri="{BB962C8B-B14F-4D97-AF65-F5344CB8AC3E}">
        <p14:creationId xmlns:p14="http://schemas.microsoft.com/office/powerpoint/2010/main" val="884795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23CAC0E-F6E9-BC79-794A-E0F46EB1A5F4}"/>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633793F7-F5B3-7EFB-5134-C2D5A2A9D503}"/>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FC59B334-6AA6-8F3E-1643-C5A29A0E4BB2}"/>
              </a:ext>
            </a:extLst>
          </p:cNvPr>
          <p:cNvSpPr>
            <a:spLocks noGrp="1"/>
          </p:cNvSpPr>
          <p:nvPr>
            <p:ph type="sldNum" sz="quarter" idx="12"/>
          </p:nvPr>
        </p:nvSpPr>
        <p:spPr/>
        <p:txBody>
          <a:bodyPr/>
          <a:lstStyle>
            <a:lvl1pPr>
              <a:defRPr/>
            </a:lvl1pPr>
          </a:lstStyle>
          <a:p>
            <a:fld id="{FF45C1D6-307D-4A9A-A0B4-CD92C03EEF5A}" type="slidenum">
              <a:rPr lang="en-US" altLang="zh-CN"/>
              <a:pPr/>
              <a:t>‹#›</a:t>
            </a:fld>
            <a:endParaRPr lang="en-US" altLang="zh-CN"/>
          </a:p>
        </p:txBody>
      </p:sp>
    </p:spTree>
    <p:extLst>
      <p:ext uri="{BB962C8B-B14F-4D97-AF65-F5344CB8AC3E}">
        <p14:creationId xmlns:p14="http://schemas.microsoft.com/office/powerpoint/2010/main" val="769642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63B606-C463-724A-9E66-B1E2DF2E9640}"/>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0DC1F20-AA4E-27A4-5846-73905538D48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6409310-94AD-2A59-400D-060CC838BDE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018AFCC-9D43-3676-2D60-15A0E4AD2D9F}"/>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E67AA49-715E-8506-D8D2-BB1D062C912B}"/>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799C126-46D5-FD45-9BE8-FB3CAC383DC5}"/>
              </a:ext>
            </a:extLst>
          </p:cNvPr>
          <p:cNvSpPr>
            <a:spLocks noGrp="1"/>
          </p:cNvSpPr>
          <p:nvPr>
            <p:ph type="sldNum" sz="quarter" idx="12"/>
          </p:nvPr>
        </p:nvSpPr>
        <p:spPr/>
        <p:txBody>
          <a:bodyPr/>
          <a:lstStyle>
            <a:lvl1pPr>
              <a:defRPr/>
            </a:lvl1pPr>
          </a:lstStyle>
          <a:p>
            <a:fld id="{427ADA50-AFA8-4CF3-A7DE-5AE0D0AFEB94}" type="slidenum">
              <a:rPr lang="en-US" altLang="zh-CN"/>
              <a:pPr/>
              <a:t>‹#›</a:t>
            </a:fld>
            <a:endParaRPr lang="en-US" altLang="zh-CN"/>
          </a:p>
        </p:txBody>
      </p:sp>
    </p:spTree>
    <p:extLst>
      <p:ext uri="{BB962C8B-B14F-4D97-AF65-F5344CB8AC3E}">
        <p14:creationId xmlns:p14="http://schemas.microsoft.com/office/powerpoint/2010/main" val="2397163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95604-A870-EEF0-529A-12DD03100742}"/>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CBE0AF-031D-E4BF-DB21-A5CEBF1F6CF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FBC773E-7BDF-D47E-A55A-934A8341B52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AA78D8-281D-C5AF-9820-4F8B1A2FF12A}"/>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342A95A-205B-8DDD-A918-B8267913CC09}"/>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D9D650D2-72BC-C5BF-3A3D-75083BE62993}"/>
              </a:ext>
            </a:extLst>
          </p:cNvPr>
          <p:cNvSpPr>
            <a:spLocks noGrp="1"/>
          </p:cNvSpPr>
          <p:nvPr>
            <p:ph type="sldNum" sz="quarter" idx="12"/>
          </p:nvPr>
        </p:nvSpPr>
        <p:spPr/>
        <p:txBody>
          <a:bodyPr/>
          <a:lstStyle>
            <a:lvl1pPr>
              <a:defRPr/>
            </a:lvl1pPr>
          </a:lstStyle>
          <a:p>
            <a:fld id="{3B2290C5-4A51-4450-A497-AEA347ADF4A3}" type="slidenum">
              <a:rPr lang="en-US" altLang="zh-CN"/>
              <a:pPr/>
              <a:t>‹#›</a:t>
            </a:fld>
            <a:endParaRPr lang="en-US" altLang="zh-CN"/>
          </a:p>
        </p:txBody>
      </p:sp>
    </p:spTree>
    <p:extLst>
      <p:ext uri="{BB962C8B-B14F-4D97-AF65-F5344CB8AC3E}">
        <p14:creationId xmlns:p14="http://schemas.microsoft.com/office/powerpoint/2010/main" val="4141390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4769562-8F9D-7893-7CB0-DE31F5D319B7}"/>
              </a:ext>
            </a:extLst>
          </p:cNvPr>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3" name="Rectangle 3">
            <a:extLst>
              <a:ext uri="{FF2B5EF4-FFF2-40B4-BE49-F238E27FC236}">
                <a16:creationId xmlns:a16="http://schemas.microsoft.com/office/drawing/2014/main" id="{F8B38727-FDCD-14C7-FFFF-9382F578A887}"/>
              </a:ext>
            </a:extLst>
          </p:cNvPr>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4" name="Rectangle 4">
            <a:extLst>
              <a:ext uri="{FF2B5EF4-FFF2-40B4-BE49-F238E27FC236}">
                <a16:creationId xmlns:a16="http://schemas.microsoft.com/office/drawing/2014/main" id="{DB004F1F-D3D2-FC89-1736-9C807D225D1C}"/>
              </a:ext>
            </a:extLst>
          </p:cNvPr>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5125" name="Rectangle 5">
            <a:extLst>
              <a:ext uri="{FF2B5EF4-FFF2-40B4-BE49-F238E27FC236}">
                <a16:creationId xmlns:a16="http://schemas.microsoft.com/office/drawing/2014/main" id="{6F389845-9196-9931-53E5-1926083690EA}"/>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5126" name="Rectangle 6">
            <a:extLst>
              <a:ext uri="{FF2B5EF4-FFF2-40B4-BE49-F238E27FC236}">
                <a16:creationId xmlns:a16="http://schemas.microsoft.com/office/drawing/2014/main" id="{AE6760EC-B07F-B5F9-9C43-AC0BDCFADB37}"/>
              </a:ext>
            </a:extLst>
          </p:cNvPr>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05AAB02-464F-4A56-A298-2CE398F014C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5CAE874-E735-E7CE-7471-30923165035E}"/>
              </a:ext>
            </a:extLst>
          </p:cNvPr>
          <p:cNvSpPr>
            <a:spLocks noGrp="1" noRot="1" noChangeArrowheads="1"/>
          </p:cNvSpPr>
          <p:nvPr>
            <p:ph type="ctrTitle"/>
          </p:nvPr>
        </p:nvSpPr>
        <p:spPr/>
        <p:txBody>
          <a:bodyPr/>
          <a:lstStyle/>
          <a:p>
            <a:r>
              <a:rPr lang="zh-CN" altLang="en-US" dirty="0"/>
              <a:t>第十章   隋朝</a:t>
            </a:r>
          </a:p>
        </p:txBody>
      </p:sp>
      <p:sp>
        <p:nvSpPr>
          <p:cNvPr id="2051" name="Rectangle 3">
            <a:extLst>
              <a:ext uri="{FF2B5EF4-FFF2-40B4-BE49-F238E27FC236}">
                <a16:creationId xmlns:a16="http://schemas.microsoft.com/office/drawing/2014/main" id="{549844C8-B094-670C-5152-C53EC4A5B8FB}"/>
              </a:ext>
            </a:extLst>
          </p:cNvPr>
          <p:cNvSpPr>
            <a:spLocks noGrp="1" noRot="1" noChangeArrowheads="1"/>
          </p:cNvSpPr>
          <p:nvPr>
            <p:ph type="subTitle" idx="1"/>
          </p:nvPr>
        </p:nvSpPr>
        <p:spPr/>
        <p:txBody>
          <a:bodyPr/>
          <a:lstStyle/>
          <a:p>
            <a:r>
              <a:rPr lang="zh-CN" altLang="en-US"/>
              <a:t>统一帝国的再建和社会经济的发展</a:t>
            </a:r>
          </a:p>
          <a:p>
            <a:r>
              <a:rPr lang="zh-CN" altLang="en-US"/>
              <a:t>（</a:t>
            </a:r>
            <a:r>
              <a:rPr lang="en-US" altLang="zh-CN"/>
              <a:t>581~618</a:t>
            </a:r>
            <a:r>
              <a:rPr lang="zh-CN" altLang="en-US"/>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1BBE6EEF-F8B2-7BF7-96AD-6B6E5EC2383B}"/>
              </a:ext>
            </a:extLst>
          </p:cNvPr>
          <p:cNvSpPr>
            <a:spLocks noGrp="1" noRot="1" noChangeArrowheads="1"/>
          </p:cNvSpPr>
          <p:nvPr>
            <p:ph type="body" idx="1"/>
          </p:nvPr>
        </p:nvSpPr>
        <p:spPr>
          <a:xfrm>
            <a:off x="301625" y="908050"/>
            <a:ext cx="8540750" cy="5191125"/>
          </a:xfrm>
        </p:spPr>
        <p:txBody>
          <a:bodyPr/>
          <a:lstStyle/>
          <a:p>
            <a:r>
              <a:rPr lang="zh-CN" altLang="en-US" sz="3600"/>
              <a:t>两次减轻调役，允许纳绢代役</a:t>
            </a:r>
          </a:p>
          <a:p>
            <a:r>
              <a:rPr lang="zh-TW" altLang="en-US">
                <a:ea typeface="PMingLiU" panose="02020500000000000000" pitchFamily="18" charset="-120"/>
              </a:rPr>
              <a:t>開皇三年正月帝入新宫初令軍人以二十一成丁减十二番毎歳為二十日役减調絹一疋為二丈</a:t>
            </a:r>
            <a:r>
              <a:rPr lang="zh-CN" altLang="en-US"/>
              <a:t>（隋書</a:t>
            </a:r>
            <a:r>
              <a:rPr lang="en-US" altLang="zh-CN"/>
              <a:t>,</a:t>
            </a:r>
            <a:r>
              <a:rPr lang="zh-CN" altLang="en-US"/>
              <a:t>卷二十四 食貨志）</a:t>
            </a:r>
          </a:p>
          <a:p>
            <a:r>
              <a:rPr lang="zh-CN" altLang="en-US" sz="2400"/>
              <a:t>后周之制民年十八成丁，今増三岁，毎岁十二番则三十日役，今减为二十日役，及调绢减半调。（通鉴，卷壹柒伍胡注）</a:t>
            </a:r>
          </a:p>
          <a:p>
            <a:r>
              <a:rPr lang="zh-CN" altLang="en-US"/>
              <a:t>（</a:t>
            </a:r>
            <a:r>
              <a:rPr lang="zh-TW" altLang="en-US">
                <a:ea typeface="PMingLiU" panose="02020500000000000000" pitchFamily="18" charset="-120"/>
              </a:rPr>
              <a:t>開皇</a:t>
            </a:r>
            <a:r>
              <a:rPr lang="zh-CN" altLang="en-US"/>
              <a:t>）十年五月制人年五十免役收庸</a:t>
            </a:r>
            <a:endParaRPr lang="zh-CN" altLang="en-US" sz="3600"/>
          </a:p>
          <a:p>
            <a:endParaRPr lang="en-US" altLang="zh-CN" sz="3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A1C8E5CF-5A54-A0EE-1D7E-1C7B963DF38E}"/>
              </a:ext>
            </a:extLst>
          </p:cNvPr>
          <p:cNvSpPr>
            <a:spLocks noGrp="1" noRot="1" noChangeArrowheads="1"/>
          </p:cNvSpPr>
          <p:nvPr>
            <p:ph type="body" idx="1"/>
          </p:nvPr>
        </p:nvSpPr>
        <p:spPr>
          <a:xfrm>
            <a:off x="301625" y="620713"/>
            <a:ext cx="8540750" cy="5478462"/>
          </a:xfrm>
        </p:spPr>
        <p:txBody>
          <a:bodyPr/>
          <a:lstStyle/>
          <a:p>
            <a:r>
              <a:rPr lang="zh-CN" altLang="en-US" sz="3600"/>
              <a:t>隋代经济的繁荣</a:t>
            </a:r>
          </a:p>
          <a:p>
            <a:r>
              <a:rPr lang="zh-CN" altLang="en-US" sz="3600"/>
              <a:t>人口：北齐（</a:t>
            </a:r>
            <a:r>
              <a:rPr lang="zh-CN" altLang="en-US" sz="2000" b="1" i="1"/>
              <a:t>隆化元年</a:t>
            </a:r>
            <a:r>
              <a:rPr lang="en-US" altLang="zh-CN" sz="2000" b="1" i="1"/>
              <a:t>576</a:t>
            </a:r>
            <a:r>
              <a:rPr lang="en-US" altLang="zh-CN" sz="3600"/>
              <a:t> 2000</a:t>
            </a:r>
            <a:r>
              <a:rPr lang="zh-CN" altLang="en-US" sz="3600"/>
              <a:t>余万）北周（</a:t>
            </a:r>
            <a:r>
              <a:rPr lang="zh-CN" altLang="en-US" sz="2000" b="1" i="1"/>
              <a:t>大象中</a:t>
            </a:r>
            <a:r>
              <a:rPr lang="en-US" altLang="zh-CN" sz="2000" b="1" i="1"/>
              <a:t>579-580</a:t>
            </a:r>
            <a:r>
              <a:rPr lang="en-US" altLang="zh-CN" sz="3600"/>
              <a:t> 900</a:t>
            </a:r>
            <a:r>
              <a:rPr lang="zh-CN" altLang="en-US" sz="3600"/>
              <a:t>余万）陈（</a:t>
            </a:r>
            <a:r>
              <a:rPr lang="zh-CN" altLang="en-US" sz="2000" b="1" i="1"/>
              <a:t>开皇九年</a:t>
            </a:r>
            <a:r>
              <a:rPr lang="en-US" altLang="zh-CN" sz="2000" b="1" i="1"/>
              <a:t>589</a:t>
            </a:r>
            <a:r>
              <a:rPr lang="en-US" altLang="zh-CN" sz="3600"/>
              <a:t> 250</a:t>
            </a:r>
            <a:r>
              <a:rPr lang="zh-CN" altLang="en-US" sz="3600"/>
              <a:t>万左右）</a:t>
            </a:r>
            <a:r>
              <a:rPr lang="en-US" altLang="zh-CN" sz="3600"/>
              <a:t>——</a:t>
            </a:r>
            <a:r>
              <a:rPr lang="zh-CN" altLang="en-US" sz="3600"/>
              <a:t>炀帝</a:t>
            </a:r>
            <a:r>
              <a:rPr lang="zh-CN" altLang="en-US" sz="2000" b="1" i="1"/>
              <a:t>大业五年</a:t>
            </a:r>
            <a:r>
              <a:rPr lang="en-US" altLang="zh-CN" sz="2000" b="1" i="1"/>
              <a:t>609</a:t>
            </a:r>
            <a:r>
              <a:rPr lang="en-US" altLang="zh-CN" sz="3600"/>
              <a:t> 46019956</a:t>
            </a:r>
          </a:p>
          <a:p>
            <a:r>
              <a:rPr lang="zh-CN" altLang="en-US" sz="3600"/>
              <a:t>土地</a:t>
            </a:r>
            <a:r>
              <a:rPr lang="en-US" altLang="zh-CN" sz="3600"/>
              <a:t>——</a:t>
            </a:r>
            <a:r>
              <a:rPr lang="zh-CN" altLang="en-US" sz="3600"/>
              <a:t>开皇九年</a:t>
            </a:r>
            <a:r>
              <a:rPr lang="en-US" altLang="zh-CN" sz="2800"/>
              <a:t>589</a:t>
            </a:r>
            <a:r>
              <a:rPr lang="zh-CN" altLang="en-US" sz="2800"/>
              <a:t>年</a:t>
            </a:r>
            <a:r>
              <a:rPr lang="en-US" altLang="zh-CN" sz="3600"/>
              <a:t>19404267</a:t>
            </a:r>
            <a:r>
              <a:rPr lang="zh-CN" altLang="en-US" sz="3600"/>
              <a:t>顷；大业二年</a:t>
            </a:r>
            <a:r>
              <a:rPr lang="en-US" altLang="zh-CN" sz="2800"/>
              <a:t>606</a:t>
            </a:r>
            <a:r>
              <a:rPr lang="zh-CN" altLang="en-US" sz="2800"/>
              <a:t>年 </a:t>
            </a:r>
            <a:r>
              <a:rPr lang="en-US" altLang="zh-CN" sz="3600"/>
              <a:t>55854040</a:t>
            </a:r>
            <a:r>
              <a:rPr lang="zh-CN" altLang="en-US" sz="3600"/>
              <a:t>顷（</a:t>
            </a:r>
            <a:r>
              <a:rPr lang="en-US" altLang="zh-CN" sz="3600"/>
              <a:t>《</a:t>
            </a:r>
            <a:r>
              <a:rPr lang="zh-CN" altLang="en-US" sz="3600"/>
              <a:t>通典</a:t>
            </a:r>
            <a:r>
              <a:rPr lang="en-US" altLang="zh-CN" sz="3600"/>
              <a:t>》</a:t>
            </a:r>
            <a:r>
              <a:rPr lang="zh-CN" altLang="en-US" sz="360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31A6C550-54C7-DA7A-CE65-442552779BDB}"/>
              </a:ext>
            </a:extLst>
          </p:cNvPr>
          <p:cNvSpPr>
            <a:spLocks noGrp="1" noRot="1" noChangeArrowheads="1"/>
          </p:cNvSpPr>
          <p:nvPr>
            <p:ph type="body" idx="1"/>
          </p:nvPr>
        </p:nvSpPr>
        <p:spPr>
          <a:xfrm>
            <a:off x="301625" y="549275"/>
            <a:ext cx="8540750" cy="5549900"/>
          </a:xfrm>
        </p:spPr>
        <p:txBody>
          <a:bodyPr/>
          <a:lstStyle/>
          <a:p>
            <a:r>
              <a:rPr lang="zh-CN" altLang="en-US"/>
              <a:t>隋文帝开皇三年，卫州置黎阳仓，陕州置常平仓，华州置广通仓，转相灌注。漕关东及汾、晋之粟，以给京师，京师置常平监。（通典，卷十二，食货） </a:t>
            </a:r>
          </a:p>
          <a:p>
            <a:r>
              <a:rPr lang="zh-CN" altLang="en-US" sz="3600"/>
              <a:t>仓储   社仓（义仓）</a:t>
            </a:r>
          </a:p>
          <a:p>
            <a:r>
              <a:rPr lang="zh-CN" altLang="en-US">
                <a:ea typeface="PMingLiU" panose="02020500000000000000" pitchFamily="18" charset="-120"/>
              </a:rPr>
              <a:t>（开皇五年）</a:t>
            </a:r>
            <a:r>
              <a:rPr lang="zh-TW" altLang="en-US">
                <a:ea typeface="PMingLiU" panose="02020500000000000000" pitchFamily="18" charset="-120"/>
              </a:rPr>
              <a:t>令諸州百姓及軍人勸課當社共立義倉收穫之日随其所得勸課出粟及麥於當社造倉窖貯之即委社司執帳檢校毎年收積勿使損敗若時或不熟當社有饑饉者即以此榖賑給自是諸州儲峙委積</a:t>
            </a:r>
            <a:r>
              <a:rPr lang="zh-CN" altLang="en-US"/>
              <a:t>（隋書</a:t>
            </a:r>
            <a:r>
              <a:rPr lang="en-US" altLang="zh-CN"/>
              <a:t>,</a:t>
            </a:r>
            <a:r>
              <a:rPr lang="zh-CN" altLang="en-US"/>
              <a:t>卷二十四 食貨志）</a:t>
            </a:r>
          </a:p>
          <a:p>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17E4DF9-F780-1BD3-4122-AA563F8AC66C}"/>
              </a:ext>
            </a:extLst>
          </p:cNvPr>
          <p:cNvSpPr>
            <a:spLocks noGrp="1" noRot="1" noChangeArrowheads="1"/>
          </p:cNvSpPr>
          <p:nvPr>
            <p:ph type="title"/>
          </p:nvPr>
        </p:nvSpPr>
        <p:spPr/>
        <p:txBody>
          <a:bodyPr/>
          <a:lstStyle/>
          <a:p>
            <a:r>
              <a:rPr lang="zh-CN" altLang="en-US"/>
              <a:t>隋朝的制度</a:t>
            </a:r>
          </a:p>
        </p:txBody>
      </p:sp>
      <p:sp>
        <p:nvSpPr>
          <p:cNvPr id="13315" name="Rectangle 3">
            <a:extLst>
              <a:ext uri="{FF2B5EF4-FFF2-40B4-BE49-F238E27FC236}">
                <a16:creationId xmlns:a16="http://schemas.microsoft.com/office/drawing/2014/main" id="{379443D1-2A94-E58F-EE48-0F26F7412568}"/>
              </a:ext>
            </a:extLst>
          </p:cNvPr>
          <p:cNvSpPr>
            <a:spLocks noGrp="1" noRot="1" noChangeArrowheads="1"/>
          </p:cNvSpPr>
          <p:nvPr>
            <p:ph type="body" idx="1"/>
          </p:nvPr>
        </p:nvSpPr>
        <p:spPr/>
        <p:txBody>
          <a:bodyPr/>
          <a:lstStyle/>
          <a:p>
            <a:r>
              <a:rPr lang="zh-CN" altLang="en-US"/>
              <a:t>府兵制：</a:t>
            </a:r>
          </a:p>
          <a:p>
            <a:r>
              <a:rPr lang="zh-CN" altLang="en-US"/>
              <a:t>开皇十年，兵民合籍</a:t>
            </a:r>
          </a:p>
          <a:p>
            <a:r>
              <a:rPr lang="zh-CN" altLang="en-US"/>
              <a:t>土著军府出现</a:t>
            </a:r>
            <a:r>
              <a:rPr lang="en-US" altLang="zh-CN"/>
              <a:t>——</a:t>
            </a:r>
            <a:r>
              <a:rPr lang="zh-CN" altLang="en-US"/>
              <a:t>鹰扬府</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6D1892A-2669-4E3F-08E4-425802C4EFEB}"/>
              </a:ext>
            </a:extLst>
          </p:cNvPr>
          <p:cNvSpPr>
            <a:spLocks noGrp="1" noRot="1" noChangeArrowheads="1"/>
          </p:cNvSpPr>
          <p:nvPr>
            <p:ph type="title"/>
          </p:nvPr>
        </p:nvSpPr>
        <p:spPr>
          <a:xfrm>
            <a:off x="0" y="115888"/>
            <a:ext cx="8540750" cy="1143000"/>
          </a:xfrm>
        </p:spPr>
        <p:txBody>
          <a:bodyPr/>
          <a:lstStyle/>
          <a:p>
            <a:r>
              <a:rPr lang="zh-CN" altLang="en-US"/>
              <a:t>隋炀帝</a:t>
            </a:r>
          </a:p>
        </p:txBody>
      </p:sp>
      <p:sp>
        <p:nvSpPr>
          <p:cNvPr id="10243" name="Rectangle 3">
            <a:extLst>
              <a:ext uri="{FF2B5EF4-FFF2-40B4-BE49-F238E27FC236}">
                <a16:creationId xmlns:a16="http://schemas.microsoft.com/office/drawing/2014/main" id="{C65FAC4A-97CA-13A9-0377-5CBA3340395F}"/>
              </a:ext>
            </a:extLst>
          </p:cNvPr>
          <p:cNvSpPr>
            <a:spLocks noGrp="1" noRot="1" noChangeArrowheads="1"/>
          </p:cNvSpPr>
          <p:nvPr>
            <p:ph type="body" idx="1"/>
          </p:nvPr>
        </p:nvSpPr>
        <p:spPr/>
        <p:txBody>
          <a:bodyPr/>
          <a:lstStyle/>
          <a:p>
            <a:r>
              <a:rPr lang="zh-CN" altLang="en-US"/>
              <a:t>隋炀帝评价</a:t>
            </a:r>
          </a:p>
          <a:p>
            <a:r>
              <a:rPr lang="zh-CN" altLang="en-US"/>
              <a:t>兴建洛阳城</a:t>
            </a:r>
          </a:p>
          <a:p>
            <a:r>
              <a:rPr lang="zh-CN" altLang="en-US"/>
              <a:t>兴修大运河</a:t>
            </a:r>
          </a:p>
          <a:p>
            <a:r>
              <a:rPr lang="zh-CN" altLang="en-US"/>
              <a:t>修驰道  筑长城</a:t>
            </a:r>
          </a:p>
          <a:p>
            <a:r>
              <a:rPr lang="zh-CN" altLang="en-US"/>
              <a:t>征高句丽</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FE07E46-5460-B740-0E1B-558DD13196EC}"/>
              </a:ext>
            </a:extLst>
          </p:cNvPr>
          <p:cNvSpPr>
            <a:spLocks noGrp="1" noRot="1" noChangeArrowheads="1"/>
          </p:cNvSpPr>
          <p:nvPr>
            <p:ph type="title"/>
          </p:nvPr>
        </p:nvSpPr>
        <p:spPr/>
        <p:txBody>
          <a:bodyPr/>
          <a:lstStyle/>
          <a:p>
            <a:endParaRPr lang="zh-CN" altLang="zh-CN"/>
          </a:p>
        </p:txBody>
      </p:sp>
      <p:pic>
        <p:nvPicPr>
          <p:cNvPr id="18436" name="Picture 4">
            <a:extLst>
              <a:ext uri="{FF2B5EF4-FFF2-40B4-BE49-F238E27FC236}">
                <a16:creationId xmlns:a16="http://schemas.microsoft.com/office/drawing/2014/main" id="{C9D894A7-7783-2DA5-B100-9C98BE245FE1}"/>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0" y="0"/>
            <a:ext cx="9144000" cy="6843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a:hlinkClick r:id="rId2" action="ppaction://hlinksldjump"/>
            <a:extLst>
              <a:ext uri="{FF2B5EF4-FFF2-40B4-BE49-F238E27FC236}">
                <a16:creationId xmlns:a16="http://schemas.microsoft.com/office/drawing/2014/main" id="{F5326B96-4B7A-F0C0-A217-8366B2F34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0"/>
            <a:ext cx="6985000" cy="68564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A2422-17E6-1206-0E9A-C8ABBA4DA1BF}"/>
              </a:ext>
            </a:extLst>
          </p:cNvPr>
          <p:cNvSpPr>
            <a:spLocks noGrp="1"/>
          </p:cNvSpPr>
          <p:nvPr>
            <p:ph type="title"/>
          </p:nvPr>
        </p:nvSpPr>
        <p:spPr>
          <a:xfrm>
            <a:off x="7375755" y="465249"/>
            <a:ext cx="1462063" cy="587152"/>
          </a:xfrm>
        </p:spPr>
        <p:txBody>
          <a:bodyPr/>
          <a:lstStyle/>
          <a:p>
            <a:r>
              <a:rPr lang="zh-CN" alt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a typeface="华文彩云" panose="02010800040101010101" pitchFamily="2" charset="-122"/>
              </a:rPr>
              <a:t>要点</a:t>
            </a:r>
            <a:endParaRPr lang="zh-CN" altLang="en-US" dirty="0"/>
          </a:p>
        </p:txBody>
      </p:sp>
      <p:sp>
        <p:nvSpPr>
          <p:cNvPr id="3" name="内容占位符 2">
            <a:extLst>
              <a:ext uri="{FF2B5EF4-FFF2-40B4-BE49-F238E27FC236}">
                <a16:creationId xmlns:a16="http://schemas.microsoft.com/office/drawing/2014/main" id="{0B782D1E-895E-7BC8-9AEA-DD33E13348F5}"/>
              </a:ext>
            </a:extLst>
          </p:cNvPr>
          <p:cNvSpPr>
            <a:spLocks noGrp="1"/>
          </p:cNvSpPr>
          <p:nvPr>
            <p:ph idx="1"/>
          </p:nvPr>
        </p:nvSpPr>
        <p:spPr>
          <a:xfrm>
            <a:off x="301625" y="1196752"/>
            <a:ext cx="8540750" cy="4902423"/>
          </a:xfrm>
        </p:spPr>
        <p:txBody>
          <a:bodyPr/>
          <a:lstStyle/>
          <a:p>
            <a:r>
              <a:rPr lang="zh-CN" altLang="en-US" dirty="0"/>
              <a:t>关陇集团与关中本位政策</a:t>
            </a:r>
            <a:endParaRPr lang="en-US" altLang="zh-CN" dirty="0"/>
          </a:p>
          <a:p>
            <a:endParaRPr lang="en-US" altLang="zh-CN" dirty="0"/>
          </a:p>
          <a:p>
            <a:r>
              <a:rPr lang="zh-CN" altLang="en-US" dirty="0"/>
              <a:t>隋朝制度与统一、集权措施</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025694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F7E3F9B-DDB8-44BC-0F1D-4938D0CCF377}"/>
              </a:ext>
            </a:extLst>
          </p:cNvPr>
          <p:cNvSpPr>
            <a:spLocks noGrp="1" noRot="1" noChangeArrowheads="1"/>
          </p:cNvSpPr>
          <p:nvPr>
            <p:ph type="title"/>
          </p:nvPr>
        </p:nvSpPr>
        <p:spPr/>
        <p:txBody>
          <a:bodyPr/>
          <a:lstStyle/>
          <a:p>
            <a:r>
              <a:rPr lang="zh-CN" altLang="en-US"/>
              <a:t>关陇集团与杨隋、李唐皇室</a:t>
            </a:r>
          </a:p>
        </p:txBody>
      </p:sp>
      <p:sp>
        <p:nvSpPr>
          <p:cNvPr id="7171" name="Rectangle 3">
            <a:extLst>
              <a:ext uri="{FF2B5EF4-FFF2-40B4-BE49-F238E27FC236}">
                <a16:creationId xmlns:a16="http://schemas.microsoft.com/office/drawing/2014/main" id="{26F90DF6-1865-9803-D040-857B81A88992}"/>
              </a:ext>
            </a:extLst>
          </p:cNvPr>
          <p:cNvSpPr>
            <a:spLocks noGrp="1" noRot="1" noChangeArrowheads="1"/>
          </p:cNvSpPr>
          <p:nvPr>
            <p:ph type="body" idx="1"/>
          </p:nvPr>
        </p:nvSpPr>
        <p:spPr>
          <a:xfrm>
            <a:off x="301625" y="1905000"/>
            <a:ext cx="8540750" cy="4548188"/>
          </a:xfrm>
        </p:spPr>
        <p:txBody>
          <a:bodyPr/>
          <a:lstStyle/>
          <a:p>
            <a:r>
              <a:rPr lang="zh-CN" altLang="en-US" sz="2800" dirty="0"/>
              <a:t>关陇集团：武川勋贵  关陇河东大族</a:t>
            </a:r>
          </a:p>
          <a:p>
            <a:r>
              <a:rPr lang="zh-CN" altLang="en-US" sz="2800" dirty="0"/>
              <a:t>特点：</a:t>
            </a:r>
            <a:endParaRPr lang="zh-CN" altLang="en-US" sz="2000" b="1" dirty="0"/>
          </a:p>
          <a:p>
            <a:r>
              <a:rPr lang="zh-CN" altLang="en-US" sz="2000" b="1" dirty="0">
                <a:latin typeface="楷体" panose="02010609060101010101" pitchFamily="49" charset="-122"/>
                <a:ea typeface="楷体" panose="02010609060101010101" pitchFamily="49" charset="-122"/>
              </a:rPr>
              <a:t>“有唐一代三百年间其统治阶级之变迁升降</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即是宇文泰‘关中本位政策’所鸠合集团之兴衰及其分化。盖宇文泰当日融冶关陇集团胡汉民族之有武力才智者</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以创霸业</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而隋唐继其遗产</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又扩充之。其皇室及佐命大臣大都西魏以来此关陇集团中人物</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所谓八大柱国即其代表也。”</a:t>
            </a:r>
            <a:r>
              <a:rPr lang="en-US" altLang="zh-CN" sz="2000" i="1" dirty="0"/>
              <a:t>——《</a:t>
            </a:r>
            <a:r>
              <a:rPr lang="zh-CN" altLang="en-US" sz="2000" i="1" dirty="0"/>
              <a:t>唐代政治史述论稿</a:t>
            </a:r>
            <a:r>
              <a:rPr lang="en-US" altLang="zh-CN" sz="2000" i="1" dirty="0"/>
              <a:t>》</a:t>
            </a:r>
            <a:endParaRPr lang="zh-CN" altLang="en-US" sz="2000" i="1" dirty="0"/>
          </a:p>
          <a:p>
            <a:r>
              <a:rPr lang="zh-CN" altLang="en-US" sz="2000" b="1" dirty="0">
                <a:latin typeface="楷体" panose="02010609060101010101" pitchFamily="49" charset="-122"/>
                <a:ea typeface="楷体" panose="02010609060101010101" pitchFamily="49" charset="-122"/>
              </a:rPr>
              <a:t>“宇文苟欲抗衡高氏及萧梁</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除整军务农、力图富强等充实物质政策外</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必应有精神上独立自成一系统之文化政策</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其作用既能文饰辅助其物质即整军务农政策之进行</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更可以维系其关陇境内之胡汉诸族之人心</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使其融合成为一家</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以关陇地域为本位之坚固团体。此种文化本位政策</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范围颇广</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包括甚重</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要言之</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既阳傅周礼经典制度之文</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阴适关陇胡汉现状之实而已。” </a:t>
            </a:r>
            <a:r>
              <a:rPr lang="zh-CN" altLang="en-US" sz="2800" dirty="0">
                <a:latin typeface="楷体" panose="02010609060101010101" pitchFamily="49" charset="-122"/>
                <a:ea typeface="楷体" panose="02010609060101010101" pitchFamily="49" charset="-122"/>
              </a:rPr>
              <a:t> </a:t>
            </a:r>
            <a:r>
              <a:rPr lang="en-US" altLang="zh-CN" sz="2000" i="1" dirty="0">
                <a:ea typeface="楷体_GB2312" pitchFamily="49" charset="-122"/>
              </a:rPr>
              <a:t>——</a:t>
            </a:r>
            <a:r>
              <a:rPr lang="en-US" altLang="zh-CN" sz="2000" i="1" dirty="0"/>
              <a:t>《</a:t>
            </a:r>
            <a:r>
              <a:rPr lang="zh-CN" altLang="en-US" sz="2000" i="1" dirty="0"/>
              <a:t>隋唐制度渊源略论稿</a:t>
            </a:r>
            <a:r>
              <a:rPr lang="en-US" altLang="zh-CN" sz="2000" i="1"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DE53ADD-DB32-79CD-4941-C440338FBB3D}"/>
              </a:ext>
            </a:extLst>
          </p:cNvPr>
          <p:cNvSpPr>
            <a:spLocks noGrp="1" noRot="1" noChangeArrowheads="1"/>
          </p:cNvSpPr>
          <p:nvPr>
            <p:ph type="title"/>
          </p:nvPr>
        </p:nvSpPr>
        <p:spPr/>
        <p:txBody>
          <a:bodyPr/>
          <a:lstStyle/>
          <a:p>
            <a:r>
              <a:rPr lang="zh-CN" altLang="en-US"/>
              <a:t>杨坚与隋朝的建立</a:t>
            </a:r>
          </a:p>
        </p:txBody>
      </p:sp>
      <p:sp>
        <p:nvSpPr>
          <p:cNvPr id="8195" name="Rectangle 3">
            <a:extLst>
              <a:ext uri="{FF2B5EF4-FFF2-40B4-BE49-F238E27FC236}">
                <a16:creationId xmlns:a16="http://schemas.microsoft.com/office/drawing/2014/main" id="{2BC1B461-AB28-490A-8434-57057D2E404D}"/>
              </a:ext>
            </a:extLst>
          </p:cNvPr>
          <p:cNvSpPr>
            <a:spLocks noGrp="1" noRot="1" noChangeArrowheads="1"/>
          </p:cNvSpPr>
          <p:nvPr>
            <p:ph type="body" idx="1"/>
          </p:nvPr>
        </p:nvSpPr>
        <p:spPr/>
        <p:txBody>
          <a:bodyPr/>
          <a:lstStyle/>
          <a:p>
            <a:pPr>
              <a:lnSpc>
                <a:spcPct val="90000"/>
              </a:lnSpc>
            </a:pPr>
            <a:r>
              <a:rPr lang="zh-CN" altLang="en-US" sz="2400" dirty="0"/>
              <a:t>杨坚</a:t>
            </a:r>
            <a:r>
              <a:rPr lang="en-US" altLang="zh-CN" sz="2400" dirty="0"/>
              <a:t>——</a:t>
            </a:r>
          </a:p>
          <a:p>
            <a:pPr>
              <a:lnSpc>
                <a:spcPct val="90000"/>
              </a:lnSpc>
            </a:pPr>
            <a:r>
              <a:rPr lang="zh-CN" altLang="en-US" sz="2400" dirty="0"/>
              <a:t>弘農郡華隂人也漢太尉震八代孫鉉仕燕為北平太守鉉生元壽後魏代為武川鎮司馬子孫因家焉元壽生太原太守恵嘏嘏生平原太守烈烈生寕逺將軍禎禎生忠忠即皇考也皇考從周太祖起義闗西賜姓普六茹氏位至柱國大司空隋國公薨贈太保諡曰桓皇妣呂氏以大統七年六月癸丑夜生髙祖於馮翊般若寺紫氣充庭。。。。。。初入太學雖至親昵不敢狎也年十四京兆尹薛善辟為功曹十五以太祖勲授散騎常侍車騎大將軍儀同三司封成紀縣公十六遷驃騎大將軍加開府周太祖見而歎曰此兒風骨不似代間人明帝即位授右小宫伯進封大興郡公（隋書</a:t>
            </a:r>
            <a:r>
              <a:rPr lang="en-US" altLang="zh-CN" sz="2400" dirty="0"/>
              <a:t>,</a:t>
            </a:r>
            <a:r>
              <a:rPr lang="zh-CN" altLang="en-US" sz="2400" dirty="0"/>
              <a:t>卷一 高祖纪）</a:t>
            </a:r>
          </a:p>
          <a:p>
            <a:pPr>
              <a:lnSpc>
                <a:spcPct val="90000"/>
              </a:lnSpc>
            </a:pPr>
            <a:endParaRPr lang="en-US" altLang="zh-C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B2AC0D0-E75B-E95A-7F57-DC752A232847}"/>
              </a:ext>
            </a:extLst>
          </p:cNvPr>
          <p:cNvSpPr>
            <a:spLocks noGrp="1" noRot="1" noChangeArrowheads="1"/>
          </p:cNvSpPr>
          <p:nvPr>
            <p:ph type="title"/>
          </p:nvPr>
        </p:nvSpPr>
        <p:spPr/>
        <p:txBody>
          <a:bodyPr/>
          <a:lstStyle/>
          <a:p>
            <a:endParaRPr lang="zh-CN" altLang="zh-CN"/>
          </a:p>
        </p:txBody>
      </p:sp>
      <p:sp>
        <p:nvSpPr>
          <p:cNvPr id="15363" name="Rectangle 3">
            <a:extLst>
              <a:ext uri="{FF2B5EF4-FFF2-40B4-BE49-F238E27FC236}">
                <a16:creationId xmlns:a16="http://schemas.microsoft.com/office/drawing/2014/main" id="{F66986F7-8CAD-039C-7239-41C90786BAB7}"/>
              </a:ext>
            </a:extLst>
          </p:cNvPr>
          <p:cNvSpPr>
            <a:spLocks noGrp="1" noRot="1" noChangeArrowheads="1"/>
          </p:cNvSpPr>
          <p:nvPr>
            <p:ph type="body" idx="1"/>
          </p:nvPr>
        </p:nvSpPr>
        <p:spPr/>
        <p:txBody>
          <a:bodyPr/>
          <a:lstStyle/>
          <a:p>
            <a:pPr>
              <a:lnSpc>
                <a:spcPct val="90000"/>
              </a:lnSpc>
            </a:pPr>
            <a:r>
              <a:rPr lang="zh-CN" altLang="en-US"/>
              <a:t>独孤信  明帝宇文毓</a:t>
            </a:r>
            <a:r>
              <a:rPr lang="zh-CN" altLang="en-US" sz="2400"/>
              <a:t>（宣帝宇文赟</a:t>
            </a:r>
            <a:r>
              <a:rPr lang="en-US" altLang="zh-CN" sz="2400"/>
              <a:t>-</a:t>
            </a:r>
            <a:r>
              <a:rPr lang="zh-CN" altLang="en-US" sz="2400"/>
              <a:t>静帝宇文阐）</a:t>
            </a:r>
            <a:r>
              <a:rPr lang="zh-CN" altLang="en-US"/>
              <a:t> 杨坚   李昺</a:t>
            </a:r>
          </a:p>
          <a:p>
            <a:pPr>
              <a:lnSpc>
                <a:spcPct val="90000"/>
              </a:lnSpc>
            </a:pPr>
            <a:r>
              <a:rPr lang="en-US" altLang="zh-CN"/>
              <a:t>581</a:t>
            </a:r>
            <a:r>
              <a:rPr lang="zh-CN" altLang="en-US"/>
              <a:t>年，开皇，隋，</a:t>
            </a:r>
            <a:r>
              <a:rPr lang="zh-CN" altLang="en-US">
                <a:hlinkClick r:id="rId2" action="ppaction://hlinksldjump"/>
              </a:rPr>
              <a:t>大兴城</a:t>
            </a:r>
            <a:endParaRPr lang="zh-CN" altLang="en-US"/>
          </a:p>
          <a:p>
            <a:pPr>
              <a:lnSpc>
                <a:spcPct val="90000"/>
              </a:lnSpc>
            </a:pPr>
            <a:r>
              <a:rPr lang="zh-CN" altLang="en-US"/>
              <a:t>杨氏的特殊身份</a:t>
            </a:r>
          </a:p>
          <a:p>
            <a:pPr>
              <a:lnSpc>
                <a:spcPct val="90000"/>
              </a:lnSpc>
            </a:pPr>
            <a:r>
              <a:rPr lang="zh-CN" altLang="en-US"/>
              <a:t>隋朝统一全国</a:t>
            </a:r>
            <a:r>
              <a:rPr lang="en-US" altLang="zh-CN"/>
              <a:t>——</a:t>
            </a:r>
            <a:r>
              <a:rPr lang="zh-CN" altLang="en-US"/>
              <a:t>意义</a:t>
            </a:r>
          </a:p>
          <a:p>
            <a:pPr>
              <a:lnSpc>
                <a:spcPct val="90000"/>
              </a:lnSpc>
            </a:pPr>
            <a:r>
              <a:rPr lang="zh-CN" altLang="en-US"/>
              <a:t>后梁   南陈</a:t>
            </a:r>
            <a:r>
              <a:rPr lang="en-US" altLang="zh-CN"/>
              <a:t>——</a:t>
            </a:r>
            <a:r>
              <a:rPr lang="zh-CN" altLang="en-US"/>
              <a:t>高颎 </a:t>
            </a:r>
            <a:r>
              <a:rPr lang="en-US" altLang="zh-CN"/>
              <a:t>/</a:t>
            </a:r>
            <a:r>
              <a:rPr lang="zh-CN" altLang="en-US"/>
              <a:t>杨广</a:t>
            </a:r>
            <a:r>
              <a:rPr lang="zh-CN" altLang="en-US" sz="2400"/>
              <a:t>（六合）</a:t>
            </a:r>
            <a:r>
              <a:rPr lang="zh-CN" altLang="en-US"/>
              <a:t>  杨俊</a:t>
            </a:r>
            <a:r>
              <a:rPr lang="zh-CN" altLang="en-US" sz="2400"/>
              <a:t>（襄阳）</a:t>
            </a:r>
            <a:r>
              <a:rPr lang="zh-CN" altLang="en-US"/>
              <a:t> 杨素</a:t>
            </a:r>
            <a:r>
              <a:rPr lang="zh-CN" altLang="en-US" sz="2400"/>
              <a:t>（信州 今奉节）</a:t>
            </a:r>
            <a:r>
              <a:rPr lang="zh-CN" altLang="en-US"/>
              <a:t>  韩擒虎</a:t>
            </a:r>
            <a:r>
              <a:rPr lang="zh-CN" altLang="en-US" sz="2400"/>
              <a:t>（庐江 今合肥）</a:t>
            </a:r>
            <a:r>
              <a:rPr lang="zh-CN" altLang="en-US"/>
              <a:t>  贺若弼</a:t>
            </a:r>
            <a:r>
              <a:rPr lang="zh-CN" altLang="en-US" sz="2400"/>
              <a:t>（广陵 今扬州）</a:t>
            </a:r>
          </a:p>
          <a:p>
            <a:pPr>
              <a:lnSpc>
                <a:spcPct val="90000"/>
              </a:lnSpc>
            </a:pP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3" name="Picture 7">
            <a:extLst>
              <a:ext uri="{FF2B5EF4-FFF2-40B4-BE49-F238E27FC236}">
                <a16:creationId xmlns:a16="http://schemas.microsoft.com/office/drawing/2014/main" id="{85F5FB4C-0AAD-7132-3DEA-13B8DF1E2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786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9B82D06-5D1B-090E-7FEC-B884AD9B9FD8}"/>
              </a:ext>
            </a:extLst>
          </p:cNvPr>
          <p:cNvSpPr>
            <a:spLocks noGrp="1" noRot="1" noChangeArrowheads="1"/>
          </p:cNvSpPr>
          <p:nvPr>
            <p:ph type="title"/>
          </p:nvPr>
        </p:nvSpPr>
        <p:spPr/>
        <p:txBody>
          <a:bodyPr/>
          <a:lstStyle/>
          <a:p>
            <a:r>
              <a:rPr lang="zh-CN" altLang="en-US"/>
              <a:t>隋朝的制度</a:t>
            </a:r>
          </a:p>
        </p:txBody>
      </p:sp>
      <p:sp>
        <p:nvSpPr>
          <p:cNvPr id="9219" name="Rectangle 3">
            <a:extLst>
              <a:ext uri="{FF2B5EF4-FFF2-40B4-BE49-F238E27FC236}">
                <a16:creationId xmlns:a16="http://schemas.microsoft.com/office/drawing/2014/main" id="{661C9ABF-EE7D-0907-9AD5-D37A85D4349D}"/>
              </a:ext>
            </a:extLst>
          </p:cNvPr>
          <p:cNvSpPr>
            <a:spLocks noGrp="1" noRot="1" noChangeArrowheads="1"/>
          </p:cNvSpPr>
          <p:nvPr>
            <p:ph type="body" idx="1"/>
          </p:nvPr>
        </p:nvSpPr>
        <p:spPr/>
        <p:txBody>
          <a:bodyPr/>
          <a:lstStyle/>
          <a:p>
            <a:pPr>
              <a:lnSpc>
                <a:spcPct val="90000"/>
              </a:lnSpc>
            </a:pPr>
            <a:r>
              <a:rPr lang="zh-CN" altLang="en-US" sz="2800"/>
              <a:t>政治</a:t>
            </a:r>
          </a:p>
          <a:p>
            <a:pPr>
              <a:lnSpc>
                <a:spcPct val="90000"/>
              </a:lnSpc>
            </a:pPr>
            <a:r>
              <a:rPr lang="zh-CN" altLang="en-US" sz="2800"/>
              <a:t>中央职官：废北周六官（</a:t>
            </a:r>
            <a:r>
              <a:rPr lang="zh-CN" altLang="en-US" sz="2000" b="1"/>
              <a:t>大冢宰、大司徒、大宗伯、大司马、大司寇、大司空</a:t>
            </a:r>
            <a:r>
              <a:rPr lang="zh-CN" altLang="en-US" sz="2800"/>
              <a:t>），复魏晋旧制</a:t>
            </a:r>
          </a:p>
          <a:p>
            <a:pPr>
              <a:lnSpc>
                <a:spcPct val="90000"/>
              </a:lnSpc>
            </a:pPr>
            <a:r>
              <a:rPr lang="zh-CN" altLang="en-US" sz="2800"/>
              <a:t>（</a:t>
            </a:r>
            <a:r>
              <a:rPr lang="zh-CN" altLang="en-US" sz="2000"/>
              <a:t>御正大夫</a:t>
            </a:r>
            <a:r>
              <a:rPr lang="zh-CN" altLang="en-US" sz="1600" b="1" i="1"/>
              <a:t>总丝纶</a:t>
            </a:r>
            <a:r>
              <a:rPr lang="zh-CN" altLang="en-US" sz="2000"/>
              <a:t> 内史大夫</a:t>
            </a:r>
            <a:r>
              <a:rPr lang="zh-CN" altLang="en-US" sz="1600" b="1" i="1"/>
              <a:t>掌纶诰</a:t>
            </a:r>
            <a:r>
              <a:rPr lang="zh-CN" altLang="en-US" sz="2000"/>
              <a:t> 纳言大夫</a:t>
            </a:r>
            <a:r>
              <a:rPr lang="zh-CN" altLang="en-US" sz="1600" b="1" i="1"/>
              <a:t>掌出入侍从</a:t>
            </a:r>
            <a:r>
              <a:rPr lang="zh-CN" altLang="en-US" sz="2800"/>
              <a:t>）</a:t>
            </a:r>
          </a:p>
          <a:p>
            <a:pPr>
              <a:lnSpc>
                <a:spcPct val="90000"/>
              </a:lnSpc>
            </a:pPr>
            <a:r>
              <a:rPr lang="zh-CN" altLang="en-US" sz="2800"/>
              <a:t>内史省（令、侍郎）门下省（纳言、黄门侍郎）尚书省（令、仆射</a:t>
            </a:r>
            <a:r>
              <a:rPr lang="en-US" altLang="zh-CN" sz="2800"/>
              <a:t>-</a:t>
            </a:r>
            <a:r>
              <a:rPr lang="zh-CN" altLang="en-US" sz="2800"/>
              <a:t>六部）</a:t>
            </a:r>
          </a:p>
          <a:p>
            <a:pPr>
              <a:lnSpc>
                <a:spcPct val="90000"/>
              </a:lnSpc>
            </a:pPr>
            <a:r>
              <a:rPr lang="zh-CN" altLang="en-US" sz="2800"/>
              <a:t>九寺（卿、少卿）五省（殿内、秘书）三台（谒者、司隶、御史）五监（少府、长秋、国子、将作、都水）</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4760F68B-4D18-8CAA-14C9-23F9B55D211E}"/>
              </a:ext>
            </a:extLst>
          </p:cNvPr>
          <p:cNvSpPr>
            <a:spLocks noGrp="1" noRot="1" noChangeArrowheads="1"/>
          </p:cNvSpPr>
          <p:nvPr>
            <p:ph type="body" idx="1"/>
          </p:nvPr>
        </p:nvSpPr>
        <p:spPr>
          <a:xfrm>
            <a:off x="301625" y="765175"/>
            <a:ext cx="8540750" cy="5334000"/>
          </a:xfrm>
        </p:spPr>
        <p:txBody>
          <a:bodyPr/>
          <a:lstStyle/>
          <a:p>
            <a:pPr>
              <a:lnSpc>
                <a:spcPct val="90000"/>
              </a:lnSpc>
            </a:pPr>
            <a:r>
              <a:rPr lang="zh-CN" altLang="en-US" sz="2800"/>
              <a:t>地方管理：州县两级制（总管、各道行台）</a:t>
            </a:r>
          </a:p>
          <a:p>
            <a:pPr>
              <a:lnSpc>
                <a:spcPct val="90000"/>
              </a:lnSpc>
            </a:pPr>
            <a:endParaRPr lang="zh-CN" altLang="en-US" sz="2800"/>
          </a:p>
          <a:p>
            <a:pPr>
              <a:lnSpc>
                <a:spcPct val="90000"/>
              </a:lnSpc>
            </a:pPr>
            <a:r>
              <a:rPr lang="zh-CN" altLang="en-US" sz="2800"/>
              <a:t>选举：开皇三年，停州郡中正选举品第之权，将刺史、郡守署用僚属的权力收归中央</a:t>
            </a:r>
          </a:p>
          <a:p>
            <a:pPr>
              <a:lnSpc>
                <a:spcPct val="90000"/>
              </a:lnSpc>
            </a:pPr>
            <a:r>
              <a:rPr lang="zh-TW" altLang="en-US" sz="2800">
                <a:ea typeface="PMingLiU" panose="02020500000000000000" pitchFamily="18" charset="-120"/>
              </a:rPr>
              <a:t>隋文帝罷州郡之辟廢鄉里之舉内外一命悉歸吏曹班列皆由執政</a:t>
            </a:r>
            <a:r>
              <a:rPr lang="zh-CN" altLang="en-US" sz="2800">
                <a:ea typeface="PMingLiU" panose="02020500000000000000" pitchFamily="18" charset="-120"/>
              </a:rPr>
              <a:t>（</a:t>
            </a:r>
            <a:r>
              <a:rPr lang="zh-TW" altLang="en-US" sz="2800">
                <a:ea typeface="PMingLiU" panose="02020500000000000000" pitchFamily="18" charset="-120"/>
              </a:rPr>
              <a:t>玉海</a:t>
            </a:r>
            <a:r>
              <a:rPr lang="en-US" altLang="zh-TW" sz="2800">
                <a:ea typeface="PMingLiU" panose="02020500000000000000" pitchFamily="18" charset="-120"/>
              </a:rPr>
              <a:t>,</a:t>
            </a:r>
            <a:r>
              <a:rPr lang="zh-TW" altLang="en-US" sz="2800">
                <a:ea typeface="PMingLiU" panose="02020500000000000000" pitchFamily="18" charset="-120"/>
              </a:rPr>
              <a:t>卷一百十五</a:t>
            </a:r>
            <a:r>
              <a:rPr lang="en-US" altLang="zh-TW" sz="2800">
                <a:ea typeface="PMingLiU" panose="02020500000000000000" pitchFamily="18" charset="-120"/>
              </a:rPr>
              <a:t>,</a:t>
            </a:r>
            <a:r>
              <a:rPr lang="zh-CN" altLang="en-US" sz="2800">
                <a:ea typeface="PMingLiU" panose="02020500000000000000" pitchFamily="18" charset="-120"/>
              </a:rPr>
              <a:t>选举）</a:t>
            </a:r>
            <a:endParaRPr lang="zh-CN" altLang="en-US" sz="2800"/>
          </a:p>
          <a:p>
            <a:pPr>
              <a:lnSpc>
                <a:spcPct val="90000"/>
              </a:lnSpc>
            </a:pPr>
            <a:r>
              <a:rPr lang="zh-CN" altLang="en-US" sz="2800"/>
              <a:t>开皇十八年，诏京官五品以上、总管、刺史以“志行修谨”、“清平干济”二科举人</a:t>
            </a:r>
          </a:p>
          <a:p>
            <a:pPr>
              <a:lnSpc>
                <a:spcPct val="90000"/>
              </a:lnSpc>
            </a:pPr>
            <a:r>
              <a:rPr lang="zh-CN" altLang="en-US" sz="2800"/>
              <a:t>炀帝初年，始建进士科</a:t>
            </a:r>
          </a:p>
          <a:p>
            <a:pPr>
              <a:lnSpc>
                <a:spcPct val="90000"/>
              </a:lnSpc>
            </a:pPr>
            <a:endParaRPr lang="zh-CN" altLang="en-US" sz="2800"/>
          </a:p>
          <a:p>
            <a:pPr>
              <a:lnSpc>
                <a:spcPct val="90000"/>
              </a:lnSpc>
            </a:pPr>
            <a:r>
              <a:rPr lang="zh-CN" altLang="en-US" sz="2800"/>
              <a:t>开皇元年，制定新律</a:t>
            </a:r>
            <a:r>
              <a:rPr lang="en-US" altLang="zh-CN" sz="2800"/>
              <a:t>——《</a:t>
            </a:r>
            <a:r>
              <a:rPr lang="zh-CN" altLang="en-US" sz="2800"/>
              <a:t>开皇律</a:t>
            </a:r>
            <a:r>
              <a:rPr lang="en-US" altLang="zh-CN" sz="2800"/>
              <a:t>》“</a:t>
            </a:r>
            <a:r>
              <a:rPr lang="zh-CN" altLang="en-US" sz="2800"/>
              <a:t>刑纲简要，疏而不失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4E92E95D-A4C4-72FF-0671-6D8430DE21C9}"/>
              </a:ext>
            </a:extLst>
          </p:cNvPr>
          <p:cNvSpPr>
            <a:spLocks noGrp="1" noRot="1" noChangeArrowheads="1"/>
          </p:cNvSpPr>
          <p:nvPr>
            <p:ph type="body" idx="1"/>
          </p:nvPr>
        </p:nvSpPr>
        <p:spPr>
          <a:xfrm>
            <a:off x="301625" y="549275"/>
            <a:ext cx="8540750" cy="5903913"/>
          </a:xfrm>
        </p:spPr>
        <p:txBody>
          <a:bodyPr/>
          <a:lstStyle/>
          <a:p>
            <a:pPr>
              <a:lnSpc>
                <a:spcPct val="90000"/>
              </a:lnSpc>
            </a:pPr>
            <a:r>
              <a:rPr lang="zh-CN" altLang="en-US"/>
              <a:t>均田制</a:t>
            </a:r>
            <a:r>
              <a:rPr lang="en-US" altLang="zh-CN"/>
              <a:t>——</a:t>
            </a:r>
            <a:r>
              <a:rPr lang="zh-TW" altLang="en-US" sz="2800">
                <a:ea typeface="PMingLiU" panose="02020500000000000000" pitchFamily="18" charset="-120"/>
              </a:rPr>
              <a:t>丁男中男永業露田皆遵後齊之制</a:t>
            </a:r>
            <a:endParaRPr lang="zh-CN" altLang="en-US"/>
          </a:p>
          <a:p>
            <a:pPr>
              <a:lnSpc>
                <a:spcPct val="90000"/>
              </a:lnSpc>
            </a:pPr>
            <a:r>
              <a:rPr lang="zh-CN" altLang="en-US"/>
              <a:t>大索貌阅   输籍定样</a:t>
            </a:r>
          </a:p>
          <a:p>
            <a:pPr>
              <a:lnSpc>
                <a:spcPct val="90000"/>
              </a:lnSpc>
            </a:pPr>
            <a:r>
              <a:rPr lang="zh-CN" altLang="en-US" sz="2800"/>
              <a:t>是時山東尚承齊俗機巧姦偽避役惰遊者十六七四方疲人或詐老詐小規免租賦髙祖令州縣大索貌閲戸口不實者正長逺配而又開相糾之科大功已下兼令析籍各為户頭以防容隱於是計帳進四十四萬三千丁新附一百六十四萬一千五百口高熲又以人間課輸雖有定分年常徵納除注恒多長吏肆情文帳出没復無定簿難以推校乃為輸籍定様請徧下諸州毎年正月五日縣令廵人各隨便近五黨三黨共為一團依様定户上下帝從之自是姦無所容矣（隋書</a:t>
            </a:r>
            <a:r>
              <a:rPr lang="en-US" altLang="zh-CN" sz="2800"/>
              <a:t>,</a:t>
            </a:r>
            <a:r>
              <a:rPr lang="zh-CN" altLang="en-US" sz="2800"/>
              <a:t>卷二十四 食貨志）</a:t>
            </a:r>
          </a:p>
          <a:p>
            <a:pPr>
              <a:lnSpc>
                <a:spcPct val="90000"/>
              </a:lnSpc>
            </a:pPr>
            <a:r>
              <a:rPr lang="zh-TW" altLang="en-US" sz="2000">
                <a:ea typeface="PMingLiU" panose="02020500000000000000" pitchFamily="18" charset="-120"/>
              </a:rPr>
              <a:t>人五家為保保有長保五為閭閭四為族皆有正畿外置里正比閭正黨長比族正以相檢察焉男女三歳已下為黄十歳已下為小十七已下為中十八已上為丁丁從課役六十為老乃免</a:t>
            </a:r>
            <a:r>
              <a:rPr lang="zh-CN" altLang="en-US" sz="2000">
                <a:ea typeface="PMingLiU" panose="02020500000000000000" pitchFamily="18" charset="-120"/>
              </a:rPr>
              <a:t>（同上）</a:t>
            </a:r>
          </a:p>
        </p:txBody>
      </p:sp>
    </p:spTree>
  </p:cSld>
  <p:clrMapOvr>
    <a:masterClrMapping/>
  </p:clrMapOvr>
</p:sld>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2189</TotalTime>
  <Words>1442</Words>
  <Application>Microsoft Office PowerPoint</Application>
  <PresentationFormat>全屏显示(4:3)</PresentationFormat>
  <Paragraphs>59</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PMingLiU</vt:lpstr>
      <vt:lpstr>华文彩云</vt:lpstr>
      <vt:lpstr>楷体</vt:lpstr>
      <vt:lpstr>楷体_GB2312</vt:lpstr>
      <vt:lpstr>Arial</vt:lpstr>
      <vt:lpstr>Wingdings</vt:lpstr>
      <vt:lpstr>诗情画意</vt:lpstr>
      <vt:lpstr>第十章   隋朝</vt:lpstr>
      <vt:lpstr>要点</vt:lpstr>
      <vt:lpstr>关陇集团与杨隋、李唐皇室</vt:lpstr>
      <vt:lpstr>杨坚与隋朝的建立</vt:lpstr>
      <vt:lpstr>PowerPoint 演示文稿</vt:lpstr>
      <vt:lpstr>PowerPoint 演示文稿</vt:lpstr>
      <vt:lpstr>隋朝的制度</vt:lpstr>
      <vt:lpstr>PowerPoint 演示文稿</vt:lpstr>
      <vt:lpstr>PowerPoint 演示文稿</vt:lpstr>
      <vt:lpstr>PowerPoint 演示文稿</vt:lpstr>
      <vt:lpstr>PowerPoint 演示文稿</vt:lpstr>
      <vt:lpstr>PowerPoint 演示文稿</vt:lpstr>
      <vt:lpstr>隋朝的制度</vt:lpstr>
      <vt:lpstr>隋炀帝</vt:lpstr>
      <vt:lpstr>PowerPoint 演示文稿</vt:lpstr>
      <vt:lpstr>PowerPoint 演示文稿</vt:lpstr>
    </vt:vector>
  </TitlesOfParts>
  <Company>MYPC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隋朝</dc:title>
  <dc:creator>CXR</dc:creator>
  <cp:lastModifiedBy>寒 陈</cp:lastModifiedBy>
  <cp:revision>23</cp:revision>
  <dcterms:created xsi:type="dcterms:W3CDTF">2007-01-01T04:45:52Z</dcterms:created>
  <dcterms:modified xsi:type="dcterms:W3CDTF">2024-12-09T11:34:11Z</dcterms:modified>
</cp:coreProperties>
</file>