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3"/>
    <p:sldId id="258" r:id="rId4"/>
    <p:sldId id="259" r:id="rId5"/>
    <p:sldId id="284" r:id="rId6"/>
    <p:sldId id="285" r:id="rId7"/>
    <p:sldId id="302" r:id="rId8"/>
    <p:sldId id="262" r:id="rId9"/>
    <p:sldId id="260" r:id="rId10"/>
    <p:sldId id="261" r:id="rId11"/>
    <p:sldId id="263" r:id="rId12"/>
    <p:sldId id="264" r:id="rId13"/>
    <p:sldId id="265" r:id="rId14"/>
    <p:sldId id="306" r:id="rId15"/>
    <p:sldId id="266" r:id="rId16"/>
    <p:sldId id="298" r:id="rId17"/>
    <p:sldId id="307" r:id="rId18"/>
    <p:sldId id="308" r:id="rId19"/>
    <p:sldId id="271" r:id="rId20"/>
    <p:sldId id="272" r:id="rId21"/>
    <p:sldId id="301" r:id="rId22"/>
    <p:sldId id="303" r:id="rId23"/>
    <p:sldId id="304" r:id="rId24"/>
    <p:sldId id="305" r:id="rId25"/>
    <p:sldId id="273" r:id="rId26"/>
    <p:sldId id="299" r:id="rId27"/>
    <p:sldId id="281" r:id="rId28"/>
    <p:sldId id="283" r:id="rId29"/>
    <p:sldId id="310" r:id="rId30"/>
    <p:sldId id="274" r:id="rId31"/>
    <p:sldId id="286" r:id="rId32"/>
    <p:sldId id="287" r:id="rId33"/>
    <p:sldId id="288" r:id="rId34"/>
    <p:sldId id="290" r:id="rId35"/>
    <p:sldId id="291" r:id="rId36"/>
    <p:sldId id="292" r:id="rId37"/>
    <p:sldId id="296" r:id="rId38"/>
    <p:sldId id="311" r:id="rId39"/>
    <p:sldId id="275" r:id="rId40"/>
    <p:sldId id="276" r:id="rId41"/>
    <p:sldId id="293" r:id="rId42"/>
    <p:sldId id="294" r:id="rId43"/>
    <p:sldId id="295" r:id="rId44"/>
    <p:sldId id="312" r:id="rId45"/>
    <p:sldId id="277" r:id="rId46"/>
    <p:sldId id="297" r:id="rId47"/>
    <p:sldId id="278" r:id="rId48"/>
    <p:sldId id="313" r:id="rId49"/>
    <p:sldId id="279" r:id="rId50"/>
    <p:sldId id="300" r:id="rId51"/>
    <p:sldId id="280" r:id="rId5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4660"/>
  </p:normalViewPr>
  <p:slideViewPr>
    <p:cSldViewPr showGuides="1">
      <p:cViewPr>
        <p:scale>
          <a:sx n="84" d="100"/>
          <a:sy n="84" d="100"/>
        </p:scale>
        <p:origin x="14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8DF585-9F4C-46BC-89B3-CB330FF1397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EEA23A-7E34-45BC-8903-3D374EC3390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5121"/>
          <p:cNvGrpSpPr/>
          <p:nvPr/>
        </p:nvGrpSpPr>
        <p:grpSpPr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2056" name="任意多边形 5122"/>
            <p:cNvSpPr/>
            <p:nvPr/>
          </p:nvSpPr>
          <p:spPr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rgbClr val="61000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7" name="任意多边形 5123"/>
            <p:cNvSpPr/>
            <p:nvPr/>
          </p:nvSpPr>
          <p:spPr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125" name="副标题 5124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5129" name="标题 5128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 w="9525">
            <a:noFill/>
          </a:ln>
        </p:spPr>
        <p:txBody>
          <a:bodyPr anchor="b" anchorCtr="1"/>
          <a:lstStyle>
            <a:lvl1pPr lvl="0">
              <a:defRPr sz="5400"/>
            </a:lvl1pPr>
          </a:lstStyle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3" name="日期占位符 5125"/>
          <p:cNvSpPr>
            <a:spLocks noGrp="1"/>
          </p:cNvSpPr>
          <p:nvPr>
            <p:ph type="dt" sz="quarter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 anchor="b"/>
          <a:lstStyle>
            <a:lvl1pPr>
              <a:defRPr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0BD11E4-1E9D-49AE-BA6A-9F36AE2F1DD3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" name="页脚占位符 512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12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D01A053-6D90-4913-B942-AB282AEA48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213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95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4097"/>
          <p:cNvGrpSpPr/>
          <p:nvPr/>
        </p:nvGrpSpPr>
        <p:grpSpPr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1032" name="任意多边形 4098"/>
            <p:cNvSpPr/>
            <p:nvPr/>
          </p:nvSpPr>
          <p:spPr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95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95" y="1"/>
                </a:cxn>
                <a:cxn ang="0">
                  <a:pos x="95" y="153"/>
                </a:cxn>
                <a:cxn ang="0">
                  <a:pos x="95" y="299"/>
                </a:cxn>
              </a:cxnLst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rgbClr val="6B0000">
                    <a:alpha val="100000"/>
                  </a:srgbClr>
                </a:gs>
                <a:gs pos="100000">
                  <a:schemeClr val="bg1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3" name="任意多边形 4099"/>
            <p:cNvSpPr/>
            <p:nvPr/>
          </p:nvSpPr>
          <p:spPr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chemeClr val="bg1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101" name="标题 410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102" name="文本占位符 41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103" name="日期占位符 4102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页脚占位符 410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200" noProof="1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灯片编号占位符 410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6D3F672-8315-45A4-ACD8-B47B83DD97C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8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effectLst>
            <a:outerShdw blurRad="38100" dist="38100" dir="2700000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 sz="quarter"/>
          </p:nvPr>
        </p:nvSpPr>
        <p:spPr/>
        <p:txBody>
          <a:bodyPr anchor="b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5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中国历史地理</a:t>
            </a:r>
            <a:endParaRPr kumimoji="0" lang="zh-CN" altLang="en-US" sz="5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sz="quarter" idx="1"/>
          </p:nvPr>
        </p:nvSpPr>
        <p:spPr/>
        <p:txBody>
          <a:bodyPr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社会历史学院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中国历史自然地理发展的特点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文本占位符 133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总的特点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恶化趋势日益严重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体现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一、气候条件恶化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气温下降变冷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降水减少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二、水文恶化：河流变浊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泥沙增加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水量变少；湖泊数量少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水量减少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三、土壤恶化：水土流失、土壤沙化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草原沙化严重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四、植被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动物数量减少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分布区缩小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南撤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.--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五、自然灾害日益频繁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破坏性愈来愈大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.---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举例说明：如河流湖泊数量变少，水量变小；土地沙漠化扩大；自然灾害频发；森林减少，水土流失严重等。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43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历史时期气候变迁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idx="1"/>
          </p:nvPr>
        </p:nvSpPr>
        <p:spPr>
          <a:xfrm>
            <a:off x="468313" y="981075"/>
            <a:ext cx="8229600" cy="4495800"/>
          </a:xfr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中国五千年气候变化之大势：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四个温暖时期与寒冷时期，具体如下：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3000-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1100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年（传说时期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商朝）温暖时期；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1100-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850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年（周朝）冷时期；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前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770-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公元初（东周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西汉末）温暖时期；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公元初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-600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年（东汉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隋）冷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600-1000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年（唐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北宋）温暖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1000-1200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年（两宋时期）冷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1200-1300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年（元）暖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1400-1900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年（明清）冷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主要特点：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总的趋势是恶化。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波浪式（台阶式变化）。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同步性。 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周期频率越来越短。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影响：无时不在，或大或小，或直接，或间接。如古代楼兰王国的消失。南北朝时期，五胡乱华等历史事件。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53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历史时期地貌、土壤的变迁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地貌：中国三大阶梯及形成。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土壤：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禹贡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等文献对土壤的划分。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历史时期的沙漠：科尔沁沙地；毛乌素沙漠；乌兰布和沙漠。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参考书目：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、张修桂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中国历史地貌与古地图研究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科学文献出版社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2006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     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、中国科学院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中国自然地理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历史自然地理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科学出版社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1982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思考题：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、谈中国五千年气候变化之大势。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、试分析历史时期中国沙漠化演变的趋势。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、如何看待历史时期中国土壤的等级划分及各地农业发展差异？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历史时期水文的变迁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文本占位符 163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一、河流：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、“四渎”（河、淮、江、济）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、黄河的变迁（黄河大改道）：前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602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：沧州入渤海，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年：利津入渤，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1048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年：天津入渤；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1194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年：云梯关入海；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1494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年：入淮入黄海；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1855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年利津入渤海。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、其他河流：如济水。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二、湖泊：居延泽，云梦泽，鄱阳湖，西湖等。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黄河变迁图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435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051050" y="2133600"/>
            <a:ext cx="4603750" cy="3190875"/>
          </a:xfrm>
          <a:ln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历史时期动植物的变迁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、植被：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毫米降雨量为线，多为森林，少为草原）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地域性变化较大。北方：森林急剧减少（气候的变化；人为的活动）。宋代以前北方人口众多，人为活动频繁，森林分布线南退。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南方：宋代以后，北方人口大量南迁，人为活动频繁，森林减少。但森林覆盖率依然高于北方。给经济发展提供较好环境。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动物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：犀牛、大象、鹿等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主要特点：森林、动物种类由多到少，分布范围由大到小，分布线从北向南退却。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、中国科学院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中国自然地理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历史自然地理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科学出版社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1982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、文焕然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中国历史时期植物与动物变迁研究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重庆出版社，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1995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思考题：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、谈中国历史时期动植物变迁。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Ebrima" panose="02000000000000000000" pitchFamily="2" charset="0"/>
              </a:rPr>
              <a:t>、说明历史时期黄河大改道。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  <a:cs typeface="Ebrima" panose="020000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中国历史人文地理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 定义：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二、内容：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主要有：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中国历史政治地理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中国历史经济地理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中国历史文化地理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中国历史城市地理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中国历史交通地理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中国历史人口地理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中国历史军事地理</a:t>
            </a:r>
            <a:endParaRPr kumimoji="0" lang="en-US" altLang="zh-CN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中国历史民族地理</a:t>
            </a: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25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中国历史政治地理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文本占位符 2253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一、中国历代疆域的发展变革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二、中国历代行政区划的变革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三、中国历史地名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中国历史政治地理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：（研究中国历史时期政治要素的变化特点、规律的学科）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中国历代疆域的变化（1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、伸缩变化 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特点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近代以来领土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被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割占情况）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中国历史时期对地方行政规划管理（大势；特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点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中国历史地名的来源、使用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29600" cy="1143000"/>
          </a:xfr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中国历史地理学概述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文本占位符 8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一、中国历史地理学是什么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?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包含有哪些内容。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二、中国历史地理学为啥要研究地理环境？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三、学习中国历史地理学的重要性。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四、中国历史地理学的研究方法与实践。（历史文献的逻辑推证法、统计计量法、实地调查法、数理模型法、图表法等）。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中国自古以来的疆域（历史时期的中国疆域）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这是一个认真而严肃的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历史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问题。它代表着中国固有的领土。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中国最后一个封建王朝是清朝，清朝的疆域面积在明代故土的基础上先后收复了藏、台、疆等地区，在大一统的进程中不断扩充帝国的领地面积。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1760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年，大清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国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的国土面积达到了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1316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万平方公里。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嘉庆时（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1820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年）修订的《嘉庆重修大清一统志》，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记载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清的领土最东端：外东北、库页岛；西部达帕米尔高原以及巴尔喀什湖西南地区；北部到外兴安岭；南到南海岛屿。这里有划界与边界的内容；这个版图有明确的边界线，有欧洲传教士的参与绘制，被他们认可且传到欧洲的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近代以来，外国列强入侵中国，割占领土情况大致：外东北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万平方公里；外西北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万平方公里；外蒙古、唐努乌梁海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、科布多等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180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万平方公里；麦克马洪线划定中印边界线，印度实际控制了中国领土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万平方公里。（现在中印边界还存争议的领土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，即中印领土争端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万数字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）这些数字的总和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超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1300</a:t>
            </a: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万平方公里。</a:t>
            </a: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/>
          <a:effectLst/>
          <a:scene3d>
            <a:camera prst="orthographicFront"/>
            <a:lightRig rig="balanced" dir="t"/>
          </a:scene3d>
          <a:sp3d prstMaterial="plastic"/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uLnTx/>
                <a:uFillTx/>
                <a:latin typeface="+mn-lt"/>
                <a:ea typeface="+mn-ea"/>
                <a:cs typeface="+mn-cs"/>
              </a:rPr>
              <a:t>1820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00"/>
                </a:highlight>
                <a:uLnTx/>
                <a:uFillTx/>
                <a:latin typeface="+mn-lt"/>
                <a:ea typeface="+mn-ea"/>
                <a:cs typeface="+mn-cs"/>
              </a:rPr>
              <a:t>年清朝的疆土是中国历史上疆域极盛时期，欧洲国家也认同的主权领土。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8080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从控制情况、法理确定、版图标志，清朝的边界已经获得欧洲各国的承认。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清朝政府为了加强对各地少数民族地区的管控，采取多方面的措施：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因地制宜，灵活管制。在边疆少数民族地区依据不同情况设不同的行政机构。中央，有理藩院（平行六部）；地方，内外蒙古、青海，设有盟旗制度。新疆北部准部故土，设伊犁将军；天山南路回部地区，设有以参政大臣为中心的驻扎大臣，同时还辅之以伯克制。西藏地区设有驻藏大臣，与达赖、班禅等活佛共同主持西藏政教事务。西南地区，改土归流，将土司控制的独立王国彻底纳入清的管控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解决边疆游牧民族（动乱）问题。收复新疆、青海、台湾等地，收归清朝版图。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利用少数民族上层维护边疆的安全、稳定。如满蒙联姻制。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628775"/>
            <a:ext cx="8229600" cy="44958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1793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年，清政府颁布《钦定藏内善后章程二十九条》，对西藏及青海的拥有主权以法律形式得到确认。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此外，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大清律例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蒙古律例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苗疆善后事宜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理蕃院则例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等国家地方法律条令颁布对相应地区管控有法理依据。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1648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威斯特伐利亚合约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明确了主权国家概念。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清政府的领地面积，得到了国际社会的认同。《尼布楚条约》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1689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、《布连斯奇条约》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1727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、《恰克图条约》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1728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等条约签订，清政府使用的国号为“中国”，这是历史上首次将“中国”作为国名出现在世人面前。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235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中国历代（政权）疆域的发展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文本占位符 2355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、中国历史时期（夏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清）疆域变化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）特点（伸缩变化情况）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）汉、唐、元、清时的疆域扩大。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、近代以来中国领土被割占情况：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1840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年；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1858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年；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1860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1864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1881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年；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1895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1900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年，江东六十四屯事件；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1914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年（沙俄占唐努乌梁海等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万平方公里），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1898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年，租界。（七子之歌）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四个朝代疆域领土的扩大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700213"/>
            <a:ext cx="8229600" cy="4495800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汉：河西四郡；西域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唐：东北（渤海国，库页岛）；北部：突厥内服后，唐努乌梁海；西北：西域（安西、北庭都护府），南部：越南北部。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安东、安南、安西、安北，北庭，单于（都护府）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元：台湾，西藏；岭北行省（北到北极）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清：领土面积达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1300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多平方公里。边疆地区设将军（黑龙江、伊犁）、驻藏大臣等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历代地方行政区划的变革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文本占位符 31746"/>
          <p:cNvSpPr>
            <a:spLocks noGrp="1"/>
          </p:cNvSpPr>
          <p:nvPr>
            <p:ph idx="1"/>
          </p:nvPr>
        </p:nvSpPr>
        <p:spPr>
          <a:xfrm>
            <a:off x="492125" y="1628775"/>
            <a:ext cx="8229600" cy="44958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（中原地区）：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秦汉：郡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县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魏晋南北朝：州（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188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郡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县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唐：道（节度使，方镇，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758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州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县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宋：路（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994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州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县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元：（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行）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省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州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县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明清：省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市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县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边远、特殊地区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诸侯国（汉）藩镇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都督府（都护府）（唐）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巡检司、安抚司、宣政院（元）将军、理蕃院（清）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特点：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逐渐加强。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三级制最多。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第一级变化最大。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县就级最稳定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中国历史地名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文本占位符 337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一、正确使用历史地名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二、历史地名的来源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因方位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因山水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因特色植被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因年份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美好期望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人名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其他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史念海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中国历史地理纲要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山西人民出版社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周振鹤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中国历代行政区划的变迁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思考题：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中国历代疆域演变特点是什么？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谈中国近代以来领土被割占情况。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谈中国历代地方行政区划的演变。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中国历史经济地理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文本占位符 2457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一、农业经济地理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、中国古代经济重心的南移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;1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时间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经过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影响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原因。（近代以后经济重心的东移）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、中国古代农牧业分界线的变迁。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、中国古代重要的农业区介绍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二、手工业地理：铁、麻（棉、丝）、造船、纸笔墨砚、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三、商业地理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商业都市、商帮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文本占位符 92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一、中国历史地理学是研究中国历史时期地理环境发生、发展变化特点、规律的一门学科。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中国历史地理学包括有：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中国历史自然地理（气候、水文、土壤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地貌、动植物、自然灾害等）。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中国历史人文地理（政治、经济、军事、文化、人口、城市、交通、民族等）。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历史地理学的理论与方法、区域历史地理、中国历史地图学等。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经济重心南移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事实（过程）：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早期农业各地都有，但不平衡，主要且发达的是黄河中下游，陇山与泰山间；关中经济是典型：膏壤沃野，天府之地，“人众不过十三，然量其富，十居其六”。齐鲁地方经济也很好，有“东秦”之称，有名“鲁缟”出于此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汉魏时期，战乱使黄河经济残破。“关中无复人迹”中原“白骨露于野，千里无鸡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经济重心南移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西晋时期，气候变冷，八王之乱，五胡内迁，牧业代替农耕，黄河流域经济再次衰退停滞。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隋唐统一，气候温暖，利农措施推广，黄河流域经济恢复。粮食、丝织多产于黄河中下游地区。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中唐以后，战乱再起，中原“人烟断绝，千里萧条”。黄河流域经济再遭破坏。南方经济进一步发展。“扬一益二”；“当今赋出天下，江南居十九”。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经济重心南移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南宋以后，经济重心完成，中国经济地理格局“南重北轻”终成。“苏湖熟，天下足”。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元明清时期依然是南方经济所占比重超过北方： “湖广熟，天下足”。清代有名的四大名镇，四大米市等。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历史时期农牧业分界线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殷周之际：泾渭中游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汾水下游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易水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春秋战国：龙门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碣石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秦汉：湟水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河西走廊北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贺兰山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阴山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长城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魏晋：界限内迁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唐：前期与汉相似，后期，吐蕃占敦煌、陇右，界限内迁。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元：腹里北为牧，南为农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明、清：长城一线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历史时期丝织业产地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春秋战国：黄河中下游、淮河流域、长江上游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秦汉：向周边传播，岭南、南中、河西、长城北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隋唐：前期，黄河流域发达，后期衰退，长江中下游发展起来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北宋：丝织场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处，黄河流域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17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，长江流域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7.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元：南盛北衰（建康、平江、杭州、成都，福建成为新的重要产地）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明清：长江流域、珠江流域。苏州、杭州、南京、湖州、松江、常州等，广州、佛山为清代重要的丝织业生产城市。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特点：由北向南发展。南方逐渐成为我国重要的丝织业产地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历史时期棉花的生产发展分布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汉末传入，东汉：西南哀牢山产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白叠布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魏时，西域传入中原。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隋唐：桂布。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1289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年，元朝政府在浙东、江东、江西、湖广、福建设木棉提举司，每地交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万匹棉布。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历史商业地理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、商业都市（天下之中；扬一益二；长安、洛阳、开封，宛、番禺等）。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、商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帮：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晋商、徽商、闽商、陕商、鲁商、江右商、洞庭商、粤商、宁波商、龙游商。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冀朝鼎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中国历史上的基本经济区与水利事业的发展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中国社会科学出版社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1981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郑学檬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中国古代经济重心南移和唐宋江南经济研究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岳麓书社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思考题：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中国古代经济重心南移的经过与原因分析。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谈中国古代农牧业分界线的形成与摆动。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谈古代商业都市的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分布格局。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就你熟悉的商帮谈其发展条件与特点。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256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中国历史城市地理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一、中国城市的起源与发展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（秦汉；唐宋；明清）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二、中国历史城市的地理分布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三、古代都城；定都原则（择都的条件）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形胜之地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物产丰富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交通便捷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根据地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政治与军事（都城功能）一致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中国历史人口地理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文本占位符 266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概念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一、中国历代人口的发展与统计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二、中国历代人口的地理分布（胡焕庸线；气候、经济关系密切）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三、中国历代人口移动：类型：特点：移民浪潮。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四、福建的移民（无诸失败后；永嘉乱后；开漳王；泉州的番区；郑和下西洋后；郑成功收复台湾后等）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sz="quarter" idx="1"/>
          </p:nvPr>
        </p:nvSpPr>
        <p:spPr>
          <a:xfrm>
            <a:off x="1116013" y="2060575"/>
            <a:ext cx="6400800" cy="1752600"/>
          </a:xfrm>
        </p:spPr>
        <p:txBody>
          <a:bodyPr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地理环境对人类历史的影响（价值与作用）无时不在，或直接或间接。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举例：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中国五千年传统文明不断，原因何在？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黄河是中华母亲河，黄土高原是中华文明的摇篮，为什么？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中国古代经济重心南移。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原因何在？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参看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《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气候变迁与中华国运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n-ea"/>
                <a:cs typeface="+mn-cs"/>
              </a:rPr>
              <a:t>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sz="quarter"/>
          </p:nvPr>
        </p:nvSpPr>
        <p:spPr>
          <a:xfrm>
            <a:off x="611188" y="333375"/>
            <a:ext cx="7772400" cy="1736725"/>
          </a:xfrm>
        </p:spPr>
        <p:txBody>
          <a:bodyPr anchor="b" anchorCtr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为什么要研究学习地理环境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中国历史人口发展大势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、各个时期的人口发展（统计）：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夏：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万，西周：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万，春秋战国：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万，秦：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2000-3000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万。西汉（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万。东汉（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157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万。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220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2300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万。西晋：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3500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万。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609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万。唐（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755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万，宋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,13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世纪初，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亿，元初：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世纪中，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8500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万。明初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万，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17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世纪初，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亿。顺治（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1655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1700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1.5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1850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亿。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1940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4.5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1953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5.8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亿。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、人口发展特点与原因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人口由少到多的台阶式发展；宋代以后人口发展迅猛。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、中国历史人口地理分布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中国历史上的移民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秦汉时期：实“关中”；西北移民（河西四郡设置后）。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永嘉乱后，“衣冠南渡”。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唐中叶（安史之乱）后的移民。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两宋之际的移民。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明初：江西填湖广；洪桐（大槐树）移民。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清：闯关东；湖广填四川；走西口；下南洋。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解放后：上山下乡；三线建设；三峡工程；走海外。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移民类型、特点、影响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政策型：政治（秦汉），三峡移民；少数民族内迁；军事（开漳王）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非政策型：动乱、灾害、边远地区（开发）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主要特点：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从北向南。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从中原向边疆。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域内与域外的交流。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影响：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对各地的政治、经济、文化、人口等产生全面的影响。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cs"/>
              </a:rPr>
              <a:t>此外，福建移民（无诸时代；八姓入闽；开漳王；王审知入闽；郑和下西洋；郑成功收复后的入台）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 Light" panose="020B0304030504040204" pitchFamily="34" charset="-120"/>
              <a:ea typeface="Microsoft JhengHei Light" panose="020B0304030504040204" pitchFamily="34" charset="-120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葛剑雄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中国人口发展史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福建人民出版社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葛剑雄等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简明中国移民史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福建人民出版社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思考题：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阐述中国城市发展的阶段特点。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中国古代定都的条件有哪些？以长安为例说明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分析历史时期中国人口的分布趋势。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阐述中国古代人口发展大势。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分析中国古代移民的类型与特点。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276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中国历史交通地理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文本占位符 276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概念：研究中国历史时期交通开通、发展及其变化规律的学科。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中国历史交通、道路发展特点：政治；战争；帝王活动；社会经济。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水路交通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、大运河  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邗沟、百尺渎、鸿沟：前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361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年，白沟：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年；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陆路交通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 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栈道、驰道、直道（前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212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年，蒙恬）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、丝绸之路；褒斜道、子午道、陈仓道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五尺道、茶马古道等。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大运河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隋代：永济渠（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年）、通济渠（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605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年）、古江南运河（前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486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，长江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太湖）、邗沟（前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486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年，淮河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长江）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元朝：大运河全长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1794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公里，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1293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年通航：会通河（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1289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年）、通惠河（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1292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年）。包括通惠河（北京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通州）北运河（通州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天津）南运河（天津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临清）鲁运河（临清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台儿庄）中运河（台儿庄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淮安）里运河（淮安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扬州、瓜洲）江南运河（镇江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杭州）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中国三千年运河史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大百科全书出版社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2008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陈桥驿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中国运河开发史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中华书局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2008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史念海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中国的运河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陕西人民出版社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1988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方豪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中西交通史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，上海人民出版社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2008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286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中国历史军事地理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文本占位符 286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、古代的军事地理分布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北多南少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集中在中原及长城一线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影响：北方出将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南方出相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./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逐鹿中原等典故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、近现代的军事地理分布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南多北少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集中在长江以南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影响：南方将军多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、解放以后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周边多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参考书目：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张晓东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汉唐漕运与军事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上海世纪出版社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2010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年。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胡阿祥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兵家必争之地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—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中国历史军事地理要览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海南出版社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2007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+mn-cs"/>
              </a:rPr>
              <a:t>年。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蓝勇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四川古代交通路线史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西南师范大学出版社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1989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史念海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中国的运河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陕西人民出版社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思考题：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中国古代沟通长江、钱塘江、淮河、黄河、海河、珠江水系的运河有哪些？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谈丝绸之路的划分与走向。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说说京杭大运河的前世今生。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中国历史文化地理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文本占位符 2969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概念：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研究中国历史时期各种文化要素的空间分布演变的学科。主要内容有：</a:t>
            </a:r>
            <a:endParaRPr kumimoji="0" lang="en-US" altLang="zh-CN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风俗地理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       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衣食住行婚丧习俗的地区差异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人才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教育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地理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   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历史时期人才的地区差异及变化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学术（学派）地理：  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宗教地理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方言地理：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地域文化：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中国教育文化重心的东南变迁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唐代以前中国文化重心在北方，宋后南移，体现在：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、学校教育发达，尤其是书院多，名气大。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、学术文化水平高、学者如林，学派多，大家多。如画院画派、江西诗派。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、人口的综合素质高于它地。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、儒学正统中心地位（思想流派多）：闽学、濂溪学、蜀学、临川新学、永嘉学派、永康学派。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、科举人才多。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、文房四宝等物质文化也多产自南方。如宣纸、徽墨、歙砚、湖笔等。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学习研究中国历史地理的重要性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、对历史事件、现象作深层了解。郑和下“西洋”出发地为什么是福州，不是泉州？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、促进地理学的丰富与完善（中国地理学史）。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、有用于世的学科。如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、中国环境的恶化告诉我们应该保护环境；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、黄土高原农业的开发发展，使得土地荒漠化，水土流失严重，懂得如今发展的同时更要环保、生态，退耕还林草；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、历史上的治沙、治河值得我们总结经验与教训。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文本占位符 307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史念海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唐代历史地理研究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中国社会科学出版社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1999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胡兆量等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中国文化地理概述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北京大学出版社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卢云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汉晋文化地理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陕西人民教育出版社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程民生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宋代地域文化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河南大学出版社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1997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思考题：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简述中国古代文化教育中心东移南迁趋势。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说说中国风俗文化区差异及原因。</a:t>
            </a:r>
            <a:endParaRPr kumimoji="0" lang="en-US" altLang="zh-CN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参考书目：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邹逸麟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中国历史地理概述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福建人民出版社，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1999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蓝勇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中国历史地理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高等教育出版社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2002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思考题：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、中国历史地理学是什么？有哪些主要内容。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、谈谈学习中国历史地理学的作用、价值。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22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中国历史地理学的发展历程（中国历史地理文献）</a:t>
            </a:r>
            <a:endParaRPr kumimoji="0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文本占位符 122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、中国历史地理学的萌芽（先秦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秦汉）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代表作：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山海经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尚书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•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禹贡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管子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•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地员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穆天子传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华阳国志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水经注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汉书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•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地理志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佛国记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、中国历史地理学的发展（隋唐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清）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代表作：元和郡县志、元丰九域志、大唐西域记、读史方舆纪要、天下郡国利病书、海国图志、徐霞客游记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、近代以后的中国历史地理学。（包括地理课程的设置）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、解放后的中国历史地理学的研究发展。（参考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中国历史地理学三十年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等）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02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文本占位符 1024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参考书目：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潘晟：历史地理文献学入门，科学出版社，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2018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靳生禾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中国历史地理文献概论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山西人民出版社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1987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思考题：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中国各阶段的历史地理文献代表作有哪些？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、禹贡与禹贡学派。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0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中国历史自然地理</a:t>
            </a:r>
            <a:endParaRPr kumimoji="0" lang="zh-CN" altLang="en-US" sz="4400" b="0" i="0" u="none" strike="noStrike" kern="1200" cap="none" spc="0" normalizeH="0" baseline="0" noProof="1">
              <a:ln>
                <a:noFill/>
              </a:ln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文本占位符 112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、定义（概念）：研究中国历史时期自然环境变化发展规律的学科。是中国历史地理胡一部分。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、自然地理诸要素主要有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气候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水文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植被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动物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土壤等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、主要内容：气候的变迁；水文的变化；海岸线的变迁；土壤的沙化（毛乌素沙漠）；地貌的变化（造山运动）；动植物的变迁；自然灾害等。</a:t>
            </a: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t">
  <a:themeElements>
    <a:clrScheme name="">
      <a:dk1>
        <a:srgbClr val="FFFFFF"/>
      </a:dk1>
      <a:lt1>
        <a:srgbClr val="720000"/>
      </a:lt1>
      <a:dk2>
        <a:srgbClr val="FFFFCC"/>
      </a:dk2>
      <a:lt2>
        <a:srgbClr val="8C0000"/>
      </a:lt2>
      <a:accent1>
        <a:srgbClr val="FF3300"/>
      </a:accent1>
      <a:accent2>
        <a:srgbClr val="BE7960"/>
      </a:accent2>
      <a:accent3>
        <a:srgbClr val="BCAAAA"/>
      </a:accent3>
      <a:accent4>
        <a:srgbClr val="DCDCDC"/>
      </a:accent4>
      <a:accent5>
        <a:srgbClr val="FFADAA"/>
      </a:accent5>
      <a:accent6>
        <a:srgbClr val="AA6C55"/>
      </a:accent6>
      <a:hlink>
        <a:srgbClr val="FFCC66"/>
      </a:hlink>
      <a:folHlink>
        <a:srgbClr val="FF9900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Slit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t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t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Slit</Template>
  <TotalTime>0</TotalTime>
  <Words>7523</Words>
  <Application>WPS 演示</Application>
  <PresentationFormat>全屏显示(4:3)</PresentationFormat>
  <Paragraphs>429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4" baseType="lpstr">
      <vt:lpstr>Arial</vt:lpstr>
      <vt:lpstr>宋体</vt:lpstr>
      <vt:lpstr>Wingdings</vt:lpstr>
      <vt:lpstr>Tahoma</vt:lpstr>
      <vt:lpstr>Calibri</vt:lpstr>
      <vt:lpstr>Arial Unicode MS</vt:lpstr>
      <vt:lpstr>Microsoft JhengHei</vt:lpstr>
      <vt:lpstr>Ebrima</vt:lpstr>
      <vt:lpstr>仿宋</vt:lpstr>
      <vt:lpstr>Microsoft JhengHei Light</vt:lpstr>
      <vt:lpstr>Microsoft JhengHei UI Light</vt:lpstr>
      <vt:lpstr>微软雅黑</vt:lpstr>
      <vt:lpstr>Arial Unicode MS</vt:lpstr>
      <vt:lpstr>Slit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中国历史地理</dc:title>
  <dc:creator>微软用户</dc:creator>
  <cp:lastModifiedBy>牛江红</cp:lastModifiedBy>
  <cp:revision>141</cp:revision>
  <dcterms:created xsi:type="dcterms:W3CDTF">2008-02-23T09:00:57Z</dcterms:created>
  <dcterms:modified xsi:type="dcterms:W3CDTF">2024-11-27T22:50:55Z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CF758E2C44E048DF8479CD88EA0BDF09_12</vt:lpwstr>
  </property>
</Properties>
</file>