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309" r:id="rId2"/>
    <p:sldId id="308" r:id="rId3"/>
    <p:sldId id="280" r:id="rId4"/>
    <p:sldId id="281" r:id="rId5"/>
    <p:sldId id="303" r:id="rId6"/>
    <p:sldId id="282" r:id="rId7"/>
    <p:sldId id="295" r:id="rId8"/>
    <p:sldId id="296" r:id="rId9"/>
    <p:sldId id="284" r:id="rId10"/>
    <p:sldId id="288" r:id="rId11"/>
    <p:sldId id="283" r:id="rId12"/>
    <p:sldId id="301" r:id="rId13"/>
    <p:sldId id="302" r:id="rId14"/>
    <p:sldId id="285" r:id="rId15"/>
    <p:sldId id="286" r:id="rId16"/>
    <p:sldId id="287" r:id="rId17"/>
    <p:sldId id="306" r:id="rId18"/>
    <p:sldId id="289" r:id="rId19"/>
    <p:sldId id="290" r:id="rId20"/>
    <p:sldId id="293" r:id="rId21"/>
    <p:sldId id="291" r:id="rId22"/>
    <p:sldId id="304" r:id="rId23"/>
    <p:sldId id="292" r:id="rId24"/>
    <p:sldId id="305" r:id="rId25"/>
    <p:sldId id="299" r:id="rId26"/>
    <p:sldId id="294" r:id="rId27"/>
    <p:sldId id="307"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00CC"/>
    <a:srgbClr val="FF3300"/>
    <a:srgbClr val="CC00FF"/>
    <a:srgbClr val="FFFFCC"/>
    <a:srgbClr val="5D0575"/>
    <a:srgbClr val="510F6B"/>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599" autoAdjust="0"/>
  </p:normalViewPr>
  <p:slideViewPr>
    <p:cSldViewPr>
      <p:cViewPr varScale="1">
        <p:scale>
          <a:sx n="91" d="100"/>
          <a:sy n="91" d="100"/>
        </p:scale>
        <p:origin x="981"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9330"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9933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2" name="Rectangle 4">
            <a:extLst>
              <a:ext uri="{FF2B5EF4-FFF2-40B4-BE49-F238E27FC236}">
                <a16:creationId xmlns:a16="http://schemas.microsoft.com/office/drawing/2014/main" id="{9D8E1AD3-9890-5ADA-DA20-A023EE745C5C}"/>
              </a:ext>
            </a:extLst>
          </p:cNvPr>
          <p:cNvSpPr>
            <a:spLocks noGrp="1" noChangeArrowheads="1"/>
          </p:cNvSpPr>
          <p:nvPr>
            <p:ph type="dt" sz="half" idx="10"/>
          </p:nvPr>
        </p:nvSpPr>
        <p:spPr/>
        <p:txBody>
          <a:bodyPr/>
          <a:lstStyle>
            <a:lvl1pPr>
              <a:defRPr smtClean="0"/>
            </a:lvl1pPr>
          </a:lstStyle>
          <a:p>
            <a:pPr>
              <a:defRPr/>
            </a:pPr>
            <a:endParaRPr lang="en-US" altLang="zh-CN"/>
          </a:p>
        </p:txBody>
      </p:sp>
      <p:sp>
        <p:nvSpPr>
          <p:cNvPr id="3" name="Rectangle 5">
            <a:extLst>
              <a:ext uri="{FF2B5EF4-FFF2-40B4-BE49-F238E27FC236}">
                <a16:creationId xmlns:a16="http://schemas.microsoft.com/office/drawing/2014/main" id="{2B5DD5E4-5D52-0FB1-675D-95F3A69D3E6A}"/>
              </a:ext>
            </a:extLst>
          </p:cNvPr>
          <p:cNvSpPr>
            <a:spLocks noGrp="1" noChangeArrowheads="1"/>
          </p:cNvSpPr>
          <p:nvPr>
            <p:ph type="ftr" sz="quarter" idx="11"/>
          </p:nvPr>
        </p:nvSpPr>
        <p:spPr/>
        <p:txBody>
          <a:bodyPr/>
          <a:lstStyle>
            <a:lvl1pPr>
              <a:defRPr smtClean="0"/>
            </a:lvl1pPr>
          </a:lstStyle>
          <a:p>
            <a:pPr>
              <a:defRPr/>
            </a:pPr>
            <a:endParaRPr lang="en-US" altLang="zh-CN"/>
          </a:p>
        </p:txBody>
      </p:sp>
      <p:sp>
        <p:nvSpPr>
          <p:cNvPr id="4" name="Rectangle 6">
            <a:extLst>
              <a:ext uri="{FF2B5EF4-FFF2-40B4-BE49-F238E27FC236}">
                <a16:creationId xmlns:a16="http://schemas.microsoft.com/office/drawing/2014/main" id="{4F6F0135-6F3D-81A4-61EA-0BEC1370E958}"/>
              </a:ext>
            </a:extLst>
          </p:cNvPr>
          <p:cNvSpPr>
            <a:spLocks noGrp="1" noChangeArrowheads="1"/>
          </p:cNvSpPr>
          <p:nvPr>
            <p:ph type="sldNum" sz="quarter" idx="12"/>
          </p:nvPr>
        </p:nvSpPr>
        <p:spPr/>
        <p:txBody>
          <a:bodyPr/>
          <a:lstStyle>
            <a:lvl1pPr>
              <a:defRPr/>
            </a:lvl1pPr>
          </a:lstStyle>
          <a:p>
            <a:fld id="{8BB2E2CB-36D3-47D9-822B-5C2970A73E27}" type="slidenum">
              <a:rPr lang="en-US" altLang="zh-CN"/>
              <a:pPr/>
              <a:t>‹#›</a:t>
            </a:fld>
            <a:endParaRPr lang="en-US" altLang="zh-CN"/>
          </a:p>
        </p:txBody>
      </p:sp>
    </p:spTree>
    <p:extLst>
      <p:ext uri="{BB962C8B-B14F-4D97-AF65-F5344CB8AC3E}">
        <p14:creationId xmlns:p14="http://schemas.microsoft.com/office/powerpoint/2010/main" val="40345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1590287-C48C-5EA9-247E-ED9373E379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90CA636-B034-7261-8F72-AD73BB4419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77FAD3C-52E8-FD5B-C83C-A9F475F9DA06}"/>
              </a:ext>
            </a:extLst>
          </p:cNvPr>
          <p:cNvSpPr>
            <a:spLocks noGrp="1" noChangeArrowheads="1"/>
          </p:cNvSpPr>
          <p:nvPr>
            <p:ph type="sldNum" sz="quarter" idx="12"/>
          </p:nvPr>
        </p:nvSpPr>
        <p:spPr>
          <a:ln/>
        </p:spPr>
        <p:txBody>
          <a:bodyPr/>
          <a:lstStyle>
            <a:lvl1pPr>
              <a:defRPr/>
            </a:lvl1pPr>
          </a:lstStyle>
          <a:p>
            <a:fld id="{E9578A4A-ABAA-44F5-A909-F13DFE269321}" type="slidenum">
              <a:rPr lang="en-US" altLang="zh-CN"/>
              <a:pPr/>
              <a:t>‹#›</a:t>
            </a:fld>
            <a:endParaRPr lang="en-US" altLang="zh-CN"/>
          </a:p>
        </p:txBody>
      </p:sp>
    </p:spTree>
    <p:extLst>
      <p:ext uri="{BB962C8B-B14F-4D97-AF65-F5344CB8AC3E}">
        <p14:creationId xmlns:p14="http://schemas.microsoft.com/office/powerpoint/2010/main" val="185379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D2E1761-F0D4-E645-50D8-1F8FEA836C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A0D3DCC-283F-CD40-E0D7-81F545946C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D30C028-FA0C-7897-337F-478A1374ACCB}"/>
              </a:ext>
            </a:extLst>
          </p:cNvPr>
          <p:cNvSpPr>
            <a:spLocks noGrp="1" noChangeArrowheads="1"/>
          </p:cNvSpPr>
          <p:nvPr>
            <p:ph type="sldNum" sz="quarter" idx="12"/>
          </p:nvPr>
        </p:nvSpPr>
        <p:spPr>
          <a:ln/>
        </p:spPr>
        <p:txBody>
          <a:bodyPr/>
          <a:lstStyle>
            <a:lvl1pPr>
              <a:defRPr/>
            </a:lvl1pPr>
          </a:lstStyle>
          <a:p>
            <a:fld id="{265D3744-1351-4923-8437-DE3FF7F93988}" type="slidenum">
              <a:rPr lang="en-US" altLang="zh-CN"/>
              <a:pPr/>
              <a:t>‹#›</a:t>
            </a:fld>
            <a:endParaRPr lang="en-US" altLang="zh-CN"/>
          </a:p>
        </p:txBody>
      </p:sp>
    </p:spTree>
    <p:extLst>
      <p:ext uri="{BB962C8B-B14F-4D97-AF65-F5344CB8AC3E}">
        <p14:creationId xmlns:p14="http://schemas.microsoft.com/office/powerpoint/2010/main" val="297333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3EF0E55-782C-8CCA-8BD7-8107E1C32E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715256C-70A5-0BBF-4E27-55D9400D96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B34B342-E64B-D43A-A0F8-DBE467DBBF9F}"/>
              </a:ext>
            </a:extLst>
          </p:cNvPr>
          <p:cNvSpPr>
            <a:spLocks noGrp="1" noChangeArrowheads="1"/>
          </p:cNvSpPr>
          <p:nvPr>
            <p:ph type="sldNum" sz="quarter" idx="12"/>
          </p:nvPr>
        </p:nvSpPr>
        <p:spPr>
          <a:ln/>
        </p:spPr>
        <p:txBody>
          <a:bodyPr/>
          <a:lstStyle>
            <a:lvl1pPr>
              <a:defRPr/>
            </a:lvl1pPr>
          </a:lstStyle>
          <a:p>
            <a:fld id="{B52051C9-C99B-429F-8894-373403D349C3}" type="slidenum">
              <a:rPr lang="en-US" altLang="zh-CN"/>
              <a:pPr/>
              <a:t>‹#›</a:t>
            </a:fld>
            <a:endParaRPr lang="en-US" altLang="zh-CN"/>
          </a:p>
        </p:txBody>
      </p:sp>
    </p:spTree>
    <p:extLst>
      <p:ext uri="{BB962C8B-B14F-4D97-AF65-F5344CB8AC3E}">
        <p14:creationId xmlns:p14="http://schemas.microsoft.com/office/powerpoint/2010/main" val="19405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F0B860E-41CB-BC52-7AC8-02B048FE25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B4896AD-7336-84D4-1180-FF0AC731B4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F6E0947-5E3C-6745-C256-D273C0CE4F2A}"/>
              </a:ext>
            </a:extLst>
          </p:cNvPr>
          <p:cNvSpPr>
            <a:spLocks noGrp="1" noChangeArrowheads="1"/>
          </p:cNvSpPr>
          <p:nvPr>
            <p:ph type="sldNum" sz="quarter" idx="12"/>
          </p:nvPr>
        </p:nvSpPr>
        <p:spPr>
          <a:ln/>
        </p:spPr>
        <p:txBody>
          <a:bodyPr/>
          <a:lstStyle>
            <a:lvl1pPr>
              <a:defRPr/>
            </a:lvl1pPr>
          </a:lstStyle>
          <a:p>
            <a:fld id="{05194424-ACBB-445C-9D0F-3D35B6FD4EA9}" type="slidenum">
              <a:rPr lang="en-US" altLang="zh-CN"/>
              <a:pPr/>
              <a:t>‹#›</a:t>
            </a:fld>
            <a:endParaRPr lang="en-US" altLang="zh-CN"/>
          </a:p>
        </p:txBody>
      </p:sp>
    </p:spTree>
    <p:extLst>
      <p:ext uri="{BB962C8B-B14F-4D97-AF65-F5344CB8AC3E}">
        <p14:creationId xmlns:p14="http://schemas.microsoft.com/office/powerpoint/2010/main" val="229794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6F781AE-6157-A9AE-7EA9-7489F853ED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F31F492-87FA-506E-8499-95D2E40D14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3788AF9-E640-5A97-DCC8-60761BE43D85}"/>
              </a:ext>
            </a:extLst>
          </p:cNvPr>
          <p:cNvSpPr>
            <a:spLocks noGrp="1" noChangeArrowheads="1"/>
          </p:cNvSpPr>
          <p:nvPr>
            <p:ph type="sldNum" sz="quarter" idx="12"/>
          </p:nvPr>
        </p:nvSpPr>
        <p:spPr>
          <a:ln/>
        </p:spPr>
        <p:txBody>
          <a:bodyPr/>
          <a:lstStyle>
            <a:lvl1pPr>
              <a:defRPr/>
            </a:lvl1pPr>
          </a:lstStyle>
          <a:p>
            <a:fld id="{5DA7E511-5DD5-4430-95DA-52B44AC9F583}" type="slidenum">
              <a:rPr lang="en-US" altLang="zh-CN"/>
              <a:pPr/>
              <a:t>‹#›</a:t>
            </a:fld>
            <a:endParaRPr lang="en-US" altLang="zh-CN"/>
          </a:p>
        </p:txBody>
      </p:sp>
    </p:spTree>
    <p:extLst>
      <p:ext uri="{BB962C8B-B14F-4D97-AF65-F5344CB8AC3E}">
        <p14:creationId xmlns:p14="http://schemas.microsoft.com/office/powerpoint/2010/main" val="237770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E5C7EE9-4E1D-428A-2CBB-14BF3A7AA79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5309E52-1AA2-D9C8-58BF-640EAF91A9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B7AD3C70-0CD9-4EE3-CCB7-B3F106340F9D}"/>
              </a:ext>
            </a:extLst>
          </p:cNvPr>
          <p:cNvSpPr>
            <a:spLocks noGrp="1" noChangeArrowheads="1"/>
          </p:cNvSpPr>
          <p:nvPr>
            <p:ph type="sldNum" sz="quarter" idx="12"/>
          </p:nvPr>
        </p:nvSpPr>
        <p:spPr>
          <a:ln/>
        </p:spPr>
        <p:txBody>
          <a:bodyPr/>
          <a:lstStyle>
            <a:lvl1pPr>
              <a:defRPr/>
            </a:lvl1pPr>
          </a:lstStyle>
          <a:p>
            <a:fld id="{649E4E36-15BF-440E-A37B-0F3F08520A3B}" type="slidenum">
              <a:rPr lang="en-US" altLang="zh-CN"/>
              <a:pPr/>
              <a:t>‹#›</a:t>
            </a:fld>
            <a:endParaRPr lang="en-US" altLang="zh-CN"/>
          </a:p>
        </p:txBody>
      </p:sp>
    </p:spTree>
    <p:extLst>
      <p:ext uri="{BB962C8B-B14F-4D97-AF65-F5344CB8AC3E}">
        <p14:creationId xmlns:p14="http://schemas.microsoft.com/office/powerpoint/2010/main" val="106861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D6ECFB8-7B3E-56F2-1FA3-5F78A02D37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2D06BDD-95D5-1422-9B77-00DCC0846C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5EE250A-706D-ABD2-212D-61E015C7BB89}"/>
              </a:ext>
            </a:extLst>
          </p:cNvPr>
          <p:cNvSpPr>
            <a:spLocks noGrp="1" noChangeArrowheads="1"/>
          </p:cNvSpPr>
          <p:nvPr>
            <p:ph type="sldNum" sz="quarter" idx="12"/>
          </p:nvPr>
        </p:nvSpPr>
        <p:spPr>
          <a:ln/>
        </p:spPr>
        <p:txBody>
          <a:bodyPr/>
          <a:lstStyle>
            <a:lvl1pPr>
              <a:defRPr/>
            </a:lvl1pPr>
          </a:lstStyle>
          <a:p>
            <a:fld id="{CDE408AF-15EB-48BE-AFA6-F9EC1A82240F}" type="slidenum">
              <a:rPr lang="en-US" altLang="zh-CN"/>
              <a:pPr/>
              <a:t>‹#›</a:t>
            </a:fld>
            <a:endParaRPr lang="en-US" altLang="zh-CN"/>
          </a:p>
        </p:txBody>
      </p:sp>
    </p:spTree>
    <p:extLst>
      <p:ext uri="{BB962C8B-B14F-4D97-AF65-F5344CB8AC3E}">
        <p14:creationId xmlns:p14="http://schemas.microsoft.com/office/powerpoint/2010/main" val="41304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053FE09-E42D-1809-9337-02A2254208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88E3FDE-C53A-40FE-E254-F5DC2F0BFB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9EAD1162-58AA-3E16-BFDF-08AE11770990}"/>
              </a:ext>
            </a:extLst>
          </p:cNvPr>
          <p:cNvSpPr>
            <a:spLocks noGrp="1" noChangeArrowheads="1"/>
          </p:cNvSpPr>
          <p:nvPr>
            <p:ph type="sldNum" sz="quarter" idx="12"/>
          </p:nvPr>
        </p:nvSpPr>
        <p:spPr>
          <a:ln/>
        </p:spPr>
        <p:txBody>
          <a:bodyPr/>
          <a:lstStyle>
            <a:lvl1pPr>
              <a:defRPr/>
            </a:lvl1pPr>
          </a:lstStyle>
          <a:p>
            <a:fld id="{21BCFCB8-54BA-4FB5-AC0F-2AA341AEC201}" type="slidenum">
              <a:rPr lang="en-US" altLang="zh-CN"/>
              <a:pPr/>
              <a:t>‹#›</a:t>
            </a:fld>
            <a:endParaRPr lang="en-US" altLang="zh-CN"/>
          </a:p>
        </p:txBody>
      </p:sp>
    </p:spTree>
    <p:extLst>
      <p:ext uri="{BB962C8B-B14F-4D97-AF65-F5344CB8AC3E}">
        <p14:creationId xmlns:p14="http://schemas.microsoft.com/office/powerpoint/2010/main" val="139653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AA30765-2EDD-E798-8D60-B76D7B60B0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94F28A3-BAC0-84C1-3AAA-9946D9B4F3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A9486B1-C3B6-94E2-7617-66460444828A}"/>
              </a:ext>
            </a:extLst>
          </p:cNvPr>
          <p:cNvSpPr>
            <a:spLocks noGrp="1" noChangeArrowheads="1"/>
          </p:cNvSpPr>
          <p:nvPr>
            <p:ph type="sldNum" sz="quarter" idx="12"/>
          </p:nvPr>
        </p:nvSpPr>
        <p:spPr>
          <a:ln/>
        </p:spPr>
        <p:txBody>
          <a:bodyPr/>
          <a:lstStyle>
            <a:lvl1pPr>
              <a:defRPr/>
            </a:lvl1pPr>
          </a:lstStyle>
          <a:p>
            <a:fld id="{53897BD4-343B-4CFF-B215-AA167325809E}" type="slidenum">
              <a:rPr lang="en-US" altLang="zh-CN"/>
              <a:pPr/>
              <a:t>‹#›</a:t>
            </a:fld>
            <a:endParaRPr lang="en-US" altLang="zh-CN"/>
          </a:p>
        </p:txBody>
      </p:sp>
    </p:spTree>
    <p:extLst>
      <p:ext uri="{BB962C8B-B14F-4D97-AF65-F5344CB8AC3E}">
        <p14:creationId xmlns:p14="http://schemas.microsoft.com/office/powerpoint/2010/main" val="341105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B22D9B1-7EBB-3E22-B9A8-0C6C150AD6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CA59D11-FCA4-06EA-A11B-F2161E262E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964D3EA-5828-DEDA-D20C-1488862F4EAC}"/>
              </a:ext>
            </a:extLst>
          </p:cNvPr>
          <p:cNvSpPr>
            <a:spLocks noGrp="1" noChangeArrowheads="1"/>
          </p:cNvSpPr>
          <p:nvPr>
            <p:ph type="sldNum" sz="quarter" idx="12"/>
          </p:nvPr>
        </p:nvSpPr>
        <p:spPr>
          <a:ln/>
        </p:spPr>
        <p:txBody>
          <a:bodyPr/>
          <a:lstStyle>
            <a:lvl1pPr>
              <a:defRPr/>
            </a:lvl1pPr>
          </a:lstStyle>
          <a:p>
            <a:fld id="{E9D67018-6276-4CB9-BB3C-0EFD14CD7A12}" type="slidenum">
              <a:rPr lang="en-US" altLang="zh-CN"/>
              <a:pPr/>
              <a:t>‹#›</a:t>
            </a:fld>
            <a:endParaRPr lang="en-US" altLang="zh-CN"/>
          </a:p>
        </p:txBody>
      </p:sp>
    </p:spTree>
    <p:extLst>
      <p:ext uri="{BB962C8B-B14F-4D97-AF65-F5344CB8AC3E}">
        <p14:creationId xmlns:p14="http://schemas.microsoft.com/office/powerpoint/2010/main" val="284994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AE3FE5-128F-7750-0E5D-8C68DFCB205A}"/>
              </a:ext>
            </a:extLst>
          </p:cNvPr>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7356C3D-281A-55D9-F108-F29D7D18C926}"/>
              </a:ext>
            </a:extLst>
          </p:cNvPr>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8308" name="Rectangle 4">
            <a:extLst>
              <a:ext uri="{FF2B5EF4-FFF2-40B4-BE49-F238E27FC236}">
                <a16:creationId xmlns:a16="http://schemas.microsoft.com/office/drawing/2014/main" id="{F0415BCA-7E0F-CAB8-E09F-A1FA8249F403}"/>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ltLang="zh-CN"/>
          </a:p>
        </p:txBody>
      </p:sp>
      <p:sp>
        <p:nvSpPr>
          <p:cNvPr id="98309" name="Rectangle 5">
            <a:extLst>
              <a:ext uri="{FF2B5EF4-FFF2-40B4-BE49-F238E27FC236}">
                <a16:creationId xmlns:a16="http://schemas.microsoft.com/office/drawing/2014/main" id="{10361FC0-8271-2144-F2E9-8EFDF0961FC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ltLang="zh-CN"/>
          </a:p>
        </p:txBody>
      </p:sp>
      <p:sp>
        <p:nvSpPr>
          <p:cNvPr id="98310" name="Rectangle 6">
            <a:extLst>
              <a:ext uri="{FF2B5EF4-FFF2-40B4-BE49-F238E27FC236}">
                <a16:creationId xmlns:a16="http://schemas.microsoft.com/office/drawing/2014/main" id="{6EAB79FE-68CE-A85C-996D-255A0F71AEE1}"/>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6310128-6A66-44C4-AF5D-7AB4478AD6A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1.xml"/><Relationship Id="rId4" Type="http://schemas.openxmlformats.org/officeDocument/2006/relationships/slide" Target="slide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6048D-4D30-53E2-B403-0D5BFBC94ADA}"/>
              </a:ext>
            </a:extLst>
          </p:cNvPr>
          <p:cNvSpPr>
            <a:spLocks noGrp="1"/>
          </p:cNvSpPr>
          <p:nvPr>
            <p:ph type="title"/>
          </p:nvPr>
        </p:nvSpPr>
        <p:spPr/>
        <p:txBody>
          <a:bodyPr/>
          <a:lstStyle/>
          <a:p>
            <a:r>
              <a:rPr lang="zh-CN" altLang="en-US" sz="4400" b="1" dirty="0">
                <a:ea typeface="隶书" panose="02010509060101010101" pitchFamily="49" charset="-122"/>
              </a:rPr>
              <a:t>第五节 北朝与民族大融合</a:t>
            </a:r>
            <a:endParaRPr lang="zh-CN" altLang="en-US" dirty="0"/>
          </a:p>
        </p:txBody>
      </p:sp>
      <p:sp>
        <p:nvSpPr>
          <p:cNvPr id="3" name="内容占位符 2">
            <a:extLst>
              <a:ext uri="{FF2B5EF4-FFF2-40B4-BE49-F238E27FC236}">
                <a16:creationId xmlns:a16="http://schemas.microsoft.com/office/drawing/2014/main" id="{0899CAEA-4584-69FF-3DA0-20EE1A8F5DAA}"/>
              </a:ext>
            </a:extLst>
          </p:cNvPr>
          <p:cNvSpPr>
            <a:spLocks noGrp="1"/>
          </p:cNvSpPr>
          <p:nvPr>
            <p:ph idx="1"/>
          </p:nvPr>
        </p:nvSpPr>
        <p:spPr>
          <a:xfrm>
            <a:off x="301625" y="1628800"/>
            <a:ext cx="8540750" cy="4470375"/>
          </a:xfrm>
        </p:spPr>
        <p:txBody>
          <a:bodyPr/>
          <a:lstStyle/>
          <a:p>
            <a:r>
              <a:rPr lang="en-US" altLang="zh-CN" dirty="0"/>
              <a:t>1.</a:t>
            </a:r>
            <a:r>
              <a:rPr lang="zh-CN" altLang="en-US" dirty="0"/>
              <a:t>拓跋鲜卑</a:t>
            </a:r>
            <a:r>
              <a:rPr lang="zh-CN" altLang="en-US" dirty="0">
                <a:hlinkClick r:id="rId2" action="ppaction://hlinksldjump"/>
              </a:rPr>
              <a:t>早期状况</a:t>
            </a:r>
            <a:endParaRPr lang="en-US" altLang="zh-CN" dirty="0"/>
          </a:p>
          <a:p>
            <a:r>
              <a:rPr lang="en-US" altLang="zh-CN" dirty="0"/>
              <a:t>2.</a:t>
            </a:r>
            <a:r>
              <a:rPr lang="zh-CN" altLang="en-US" dirty="0">
                <a:hlinkClick r:id="rId3" action="ppaction://hlinksldjump"/>
              </a:rPr>
              <a:t>代国</a:t>
            </a:r>
            <a:r>
              <a:rPr lang="zh-CN" altLang="en-US" dirty="0"/>
              <a:t>的建立</a:t>
            </a:r>
            <a:endParaRPr lang="en-US" altLang="zh-CN" dirty="0"/>
          </a:p>
          <a:p>
            <a:r>
              <a:rPr lang="en-US" altLang="zh-CN" dirty="0"/>
              <a:t>3.</a:t>
            </a:r>
            <a:r>
              <a:rPr lang="zh-CN" altLang="en-US" dirty="0">
                <a:hlinkClick r:id="rId4" action="ppaction://hlinksldjump"/>
              </a:rPr>
              <a:t>北魏国家建立</a:t>
            </a:r>
            <a:endParaRPr lang="en-US" altLang="zh-CN" dirty="0"/>
          </a:p>
          <a:p>
            <a:r>
              <a:rPr lang="en-US" altLang="zh-CN" dirty="0"/>
              <a:t>4.</a:t>
            </a:r>
            <a:r>
              <a:rPr lang="zh-CN" altLang="en-US" dirty="0"/>
              <a:t>北魏</a:t>
            </a:r>
            <a:r>
              <a:rPr lang="zh-CN" altLang="en-US" dirty="0">
                <a:hlinkClick r:id="rId5" action="ppaction://hlinksldjump"/>
              </a:rPr>
              <a:t>孝文帝改革</a:t>
            </a:r>
            <a:endParaRPr lang="en-US" altLang="zh-CN" dirty="0"/>
          </a:p>
          <a:p>
            <a:r>
              <a:rPr lang="en-US" altLang="zh-CN" dirty="0"/>
              <a:t>4.</a:t>
            </a:r>
            <a:r>
              <a:rPr lang="zh-CN" altLang="en-US" dirty="0">
                <a:hlinkClick r:id="rId6" action="ppaction://hlinksldjump"/>
              </a:rPr>
              <a:t>六镇起义</a:t>
            </a:r>
            <a:r>
              <a:rPr lang="zh-CN" altLang="en-US" dirty="0"/>
              <a:t>的原因、过程与影响</a:t>
            </a:r>
            <a:endParaRPr lang="en-US" altLang="zh-CN" dirty="0"/>
          </a:p>
          <a:p>
            <a:r>
              <a:rPr lang="en-US" altLang="zh-CN" dirty="0"/>
              <a:t>5.</a:t>
            </a:r>
            <a:r>
              <a:rPr lang="zh-CN" altLang="en-US" dirty="0"/>
              <a:t> </a:t>
            </a:r>
            <a:r>
              <a:rPr lang="zh-CN" altLang="en-US" dirty="0">
                <a:hlinkClick r:id="rId7" action="ppaction://hlinksldjump"/>
              </a:rPr>
              <a:t>北魏国家分裂</a:t>
            </a:r>
            <a:r>
              <a:rPr lang="zh-CN" altLang="en-US" dirty="0"/>
              <a:t>与北周各项制度</a:t>
            </a:r>
          </a:p>
        </p:txBody>
      </p:sp>
    </p:spTree>
    <p:extLst>
      <p:ext uri="{BB962C8B-B14F-4D97-AF65-F5344CB8AC3E}">
        <p14:creationId xmlns:p14="http://schemas.microsoft.com/office/powerpoint/2010/main" val="3575775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EEB5AB5-9382-B661-6C16-53658612CCD3}"/>
              </a:ext>
            </a:extLst>
          </p:cNvPr>
          <p:cNvSpPr>
            <a:spLocks noGrp="1" noRot="1" noChangeArrowheads="1"/>
          </p:cNvSpPr>
          <p:nvPr>
            <p:ph type="title"/>
          </p:nvPr>
        </p:nvSpPr>
        <p:spPr/>
        <p:txBody>
          <a:bodyPr/>
          <a:lstStyle/>
          <a:p>
            <a:pPr eaLnBrk="1" hangingPunct="1"/>
            <a:endParaRPr lang="zh-CN" altLang="zh-CN" b="1"/>
          </a:p>
        </p:txBody>
      </p:sp>
      <p:sp>
        <p:nvSpPr>
          <p:cNvPr id="12291" name="Rectangle 3">
            <a:extLst>
              <a:ext uri="{FF2B5EF4-FFF2-40B4-BE49-F238E27FC236}">
                <a16:creationId xmlns:a16="http://schemas.microsoft.com/office/drawing/2014/main" id="{16273F25-0650-8EB9-FA6B-B38D2C4A98B8}"/>
              </a:ext>
            </a:extLst>
          </p:cNvPr>
          <p:cNvSpPr>
            <a:spLocks noGrp="1" noRot="1" noChangeArrowheads="1"/>
          </p:cNvSpPr>
          <p:nvPr>
            <p:ph type="body" idx="1"/>
          </p:nvPr>
        </p:nvSpPr>
        <p:spPr/>
        <p:txBody>
          <a:bodyPr/>
          <a:lstStyle/>
          <a:p>
            <a:pPr eaLnBrk="1" hangingPunct="1"/>
            <a:endParaRPr lang="zh-CN" altLang="zh-CN"/>
          </a:p>
        </p:txBody>
      </p:sp>
      <p:pic>
        <p:nvPicPr>
          <p:cNvPr id="12292" name="Picture 4" descr="南北朝地图2">
            <a:hlinkClick r:id="rId2" action="ppaction://hlinksldjump"/>
            <a:extLst>
              <a:ext uri="{FF2B5EF4-FFF2-40B4-BE49-F238E27FC236}">
                <a16:creationId xmlns:a16="http://schemas.microsoft.com/office/drawing/2014/main" id="{F0376181-2324-5A76-FB2D-3CBAF94F3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a:extLst>
              <a:ext uri="{FF2B5EF4-FFF2-40B4-BE49-F238E27FC236}">
                <a16:creationId xmlns:a16="http://schemas.microsoft.com/office/drawing/2014/main" id="{555A2619-0259-6500-1608-41BF7FC45E31}"/>
              </a:ext>
            </a:extLst>
          </p:cNvPr>
          <p:cNvSpPr>
            <a:spLocks noGrp="1" noRot="1" noChangeArrowheads="1"/>
          </p:cNvSpPr>
          <p:nvPr>
            <p:ph type="body" idx="1"/>
          </p:nvPr>
        </p:nvSpPr>
        <p:spPr>
          <a:xfrm>
            <a:off x="301625" y="692150"/>
            <a:ext cx="8540750" cy="5407025"/>
          </a:xfrm>
        </p:spPr>
        <p:txBody>
          <a:bodyPr/>
          <a:lstStyle/>
          <a:p>
            <a:pPr eaLnBrk="1" hangingPunct="1">
              <a:lnSpc>
                <a:spcPct val="80000"/>
              </a:lnSpc>
            </a:pPr>
            <a:r>
              <a:rPr lang="zh-CN" altLang="en-US" sz="2800" b="1" dirty="0"/>
              <a:t>二、北魏孝文帝改革</a:t>
            </a:r>
          </a:p>
          <a:p>
            <a:pPr eaLnBrk="1" hangingPunct="1">
              <a:lnSpc>
                <a:spcPct val="80000"/>
              </a:lnSpc>
            </a:pPr>
            <a:r>
              <a:rPr lang="en-US" altLang="zh-CN" sz="2800" b="1" dirty="0"/>
              <a:t>1.</a:t>
            </a:r>
            <a:r>
              <a:rPr lang="zh-CN" altLang="en-US" sz="2800" b="1" dirty="0"/>
              <a:t>均田制：制度的起源与保证</a:t>
            </a:r>
          </a:p>
          <a:p>
            <a:pPr eaLnBrk="1" hangingPunct="1">
              <a:lnSpc>
                <a:spcPct val="80000"/>
              </a:lnSpc>
            </a:pPr>
            <a:r>
              <a:rPr lang="zh-CN" altLang="en-US" sz="2400" b="1" dirty="0">
                <a:latin typeface="楷体" panose="02010609060101010101" pitchFamily="49" charset="-122"/>
                <a:ea typeface="楷体" panose="02010609060101010101" pitchFamily="49" charset="-122"/>
              </a:rPr>
              <a:t>（太平真君中，太子晃监国，令）有司课畿内之民使无牛家以人牛力相贸垦殖锄耨</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各列家别口数所劝种顷亩明立簿目所种者于地首标题姓名以辨种殖之功</a:t>
            </a:r>
            <a:r>
              <a:rPr lang="en-US" altLang="zh-CN" sz="2400" b="1" dirty="0">
                <a:ea typeface="楷体_GB2312" pitchFamily="49" charset="-122"/>
              </a:rPr>
              <a:t>——</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魏书</a:t>
            </a:r>
            <a:r>
              <a:rPr lang="en-US" altLang="zh-CN" sz="2400" b="1" dirty="0">
                <a:ea typeface="楷体_GB2312" pitchFamily="49" charset="-122"/>
              </a:rPr>
              <a:t>·</a:t>
            </a:r>
            <a:r>
              <a:rPr lang="zh-CN" altLang="en-US" sz="2400" b="1" dirty="0">
                <a:latin typeface="楷体_GB2312" pitchFamily="49" charset="-122"/>
                <a:ea typeface="楷体_GB2312" pitchFamily="49" charset="-122"/>
              </a:rPr>
              <a:t>恭宗纪</a:t>
            </a:r>
            <a:r>
              <a:rPr lang="en-US" altLang="zh-CN" sz="2400" b="1" dirty="0">
                <a:latin typeface="楷体_GB2312" pitchFamily="49" charset="-122"/>
                <a:ea typeface="楷体_GB2312" pitchFamily="49" charset="-122"/>
              </a:rPr>
              <a:t>》 </a:t>
            </a:r>
          </a:p>
          <a:p>
            <a:pPr eaLnBrk="1" hangingPunct="1">
              <a:lnSpc>
                <a:spcPct val="80000"/>
              </a:lnSpc>
            </a:pPr>
            <a:r>
              <a:rPr lang="zh-CN" altLang="en-US" sz="2400" b="1" dirty="0">
                <a:latin typeface="楷体" panose="02010609060101010101" pitchFamily="49" charset="-122"/>
                <a:ea typeface="楷体" panose="02010609060101010101" pitchFamily="49" charset="-122"/>
              </a:rPr>
              <a:t>（孝文帝太和元年，以牛疫，）勅在所督课田农有牛者加勤于常岁无牛者倍庸于余年一夫制治田四十亩中男二十亩无令人有余力地有遗利</a:t>
            </a:r>
            <a:r>
              <a:rPr lang="en-US" altLang="zh-CN" sz="2400" b="1" dirty="0">
                <a:ea typeface="楷体_GB2312" pitchFamily="49" charset="-122"/>
              </a:rPr>
              <a:t>——</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魏书</a:t>
            </a:r>
            <a:r>
              <a:rPr lang="en-US" altLang="zh-CN" sz="2400" b="1" dirty="0">
                <a:ea typeface="楷体_GB2312" pitchFamily="49" charset="-122"/>
              </a:rPr>
              <a:t>·</a:t>
            </a:r>
            <a:r>
              <a:rPr lang="zh-CN" altLang="en-US" sz="2400" b="1" dirty="0">
                <a:latin typeface="楷体_GB2312" pitchFamily="49" charset="-122"/>
                <a:ea typeface="楷体_GB2312" pitchFamily="49" charset="-122"/>
              </a:rPr>
              <a:t>高祖纪</a:t>
            </a:r>
            <a:r>
              <a:rPr lang="en-US" altLang="zh-CN" sz="2400" b="1" dirty="0">
                <a:latin typeface="楷体_GB2312" pitchFamily="49" charset="-122"/>
                <a:ea typeface="楷体_GB2312" pitchFamily="49" charset="-122"/>
              </a:rPr>
              <a:t>》</a:t>
            </a:r>
          </a:p>
          <a:p>
            <a:pPr eaLnBrk="1" hangingPunct="1">
              <a:lnSpc>
                <a:spcPct val="80000"/>
              </a:lnSpc>
            </a:pPr>
            <a:r>
              <a:rPr lang="zh-CN" altLang="en-US" sz="2800" b="1" dirty="0">
                <a:latin typeface="宋体" panose="02010600030101010101" pitchFamily="2" charset="-122"/>
              </a:rPr>
              <a:t>政府掌握大量无主荒地和牧场</a:t>
            </a:r>
          </a:p>
          <a:p>
            <a:pPr eaLnBrk="1" hangingPunct="1">
              <a:lnSpc>
                <a:spcPct val="80000"/>
              </a:lnSpc>
            </a:pPr>
            <a:r>
              <a:rPr lang="zh-CN" altLang="en-US" sz="2800" b="1" dirty="0">
                <a:latin typeface="宋体" panose="02010600030101010101" pitchFamily="2" charset="-122"/>
              </a:rPr>
              <a:t>拓跋氏王权强大，体现其统治的合法性。</a:t>
            </a:r>
          </a:p>
          <a:p>
            <a:pPr eaLnBrk="1" hangingPunct="1">
              <a:lnSpc>
                <a:spcPct val="80000"/>
              </a:lnSpc>
            </a:pPr>
            <a:r>
              <a:rPr lang="zh-CN" altLang="en-US" sz="2800" b="1" dirty="0">
                <a:latin typeface="宋体" panose="02010600030101010101" pitchFamily="2" charset="-122"/>
              </a:rPr>
              <a:t>阶级、民族矛盾的尖锐</a:t>
            </a:r>
            <a:r>
              <a:rPr lang="en-US" altLang="zh-CN" sz="2800" b="1" dirty="0">
                <a:latin typeface="宋体" panose="02010600030101010101" pitchFamily="2" charset="-122"/>
              </a:rPr>
              <a:t>——</a:t>
            </a:r>
            <a:r>
              <a:rPr lang="zh-CN" altLang="en-US" sz="2800" b="1" dirty="0">
                <a:latin typeface="宋体" panose="02010600030101010101" pitchFamily="2" charset="-122"/>
              </a:rPr>
              <a:t>解决土地与农民结合的问题</a:t>
            </a:r>
            <a:r>
              <a:rPr lang="en-US" altLang="zh-CN" sz="2800" b="1" dirty="0">
                <a:latin typeface="宋体" panose="02010600030101010101" pitchFamily="2" charset="-122"/>
              </a:rPr>
              <a:t>——</a:t>
            </a:r>
            <a:r>
              <a:rPr lang="zh-CN" altLang="en-US" sz="2800" b="1" dirty="0">
                <a:latin typeface="宋体" panose="02010600030101010101" pitchFamily="2" charset="-122"/>
              </a:rPr>
              <a:t>解决国家对于民户的控制问题</a:t>
            </a:r>
          </a:p>
          <a:p>
            <a:pPr eaLnBrk="1" hangingPunct="1">
              <a:lnSpc>
                <a:spcPct val="80000"/>
              </a:lnSpc>
            </a:pPr>
            <a:r>
              <a:rPr lang="zh-CN" altLang="en-US" sz="2800" b="1" dirty="0">
                <a:latin typeface="宋体" panose="02010600030101010101" pitchFamily="2" charset="-122"/>
              </a:rPr>
              <a:t>塞上“计口授田”制度为主</a:t>
            </a:r>
            <a:r>
              <a:rPr lang="en-US" altLang="zh-CN" sz="2800" b="1" dirty="0">
                <a:latin typeface="宋体" panose="02010600030101010101" pitchFamily="2" charset="-122"/>
              </a:rPr>
              <a:t>——“</a:t>
            </a:r>
            <a:r>
              <a:rPr lang="zh-CN" altLang="en-US" sz="2800" b="1" dirty="0">
                <a:latin typeface="宋体" panose="02010600030101010101" pitchFamily="2" charset="-122"/>
              </a:rPr>
              <a:t>均给天下民田”的实质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to="" calcmode="lin" valueType="num">
                                      <p:cBhvr>
                                        <p:cTn id="7" dur="1" fill="hold"/>
                                        <p:tgtEl>
                                          <p:spTgt spid="12185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 to="" calcmode="lin" valueType="num">
                                      <p:cBhvr>
                                        <p:cTn id="12" dur="1" fill="hold"/>
                                        <p:tgtEl>
                                          <p:spTgt spid="12185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 to="" calcmode="lin" valueType="num">
                                      <p:cBhvr>
                                        <p:cTn id="17" dur="1" fill="hold"/>
                                        <p:tgtEl>
                                          <p:spTgt spid="121859">
                                            <p:txEl>
                                              <p:pRg st="2" end="2"/>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21859">
                                            <p:txEl>
                                              <p:pRg st="3" end="3"/>
                                            </p:txEl>
                                          </p:spTgt>
                                        </p:tgtEl>
                                        <p:attrNameLst>
                                          <p:attrName>style.visibility</p:attrName>
                                        </p:attrNameLst>
                                      </p:cBhvr>
                                      <p:to>
                                        <p:strVal val="visible"/>
                                      </p:to>
                                    </p:set>
                                    <p:anim to="" calcmode="lin" valueType="num">
                                      <p:cBhvr>
                                        <p:cTn id="20" dur="1" fill="hold"/>
                                        <p:tgtEl>
                                          <p:spTgt spid="121859">
                                            <p:txEl>
                                              <p:pRg st="3" end="3"/>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21859">
                                            <p:txEl>
                                              <p:pRg st="4" end="4"/>
                                            </p:txEl>
                                          </p:spTgt>
                                        </p:tgtEl>
                                        <p:attrNameLst>
                                          <p:attrName>style.visibility</p:attrName>
                                        </p:attrNameLst>
                                      </p:cBhvr>
                                      <p:to>
                                        <p:strVal val="visible"/>
                                      </p:to>
                                    </p:set>
                                    <p:anim to="" calcmode="lin" valueType="num">
                                      <p:cBhvr>
                                        <p:cTn id="25" dur="1" fill="hold"/>
                                        <p:tgtEl>
                                          <p:spTgt spid="121859">
                                            <p:txEl>
                                              <p:pRg st="4" end="4"/>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21859">
                                            <p:txEl>
                                              <p:pRg st="5" end="5"/>
                                            </p:txEl>
                                          </p:spTgt>
                                        </p:tgtEl>
                                        <p:attrNameLst>
                                          <p:attrName>style.visibility</p:attrName>
                                        </p:attrNameLst>
                                      </p:cBhvr>
                                      <p:to>
                                        <p:strVal val="visible"/>
                                      </p:to>
                                    </p:set>
                                    <p:anim to="" calcmode="lin" valueType="num">
                                      <p:cBhvr>
                                        <p:cTn id="28" dur="1" fill="hold"/>
                                        <p:tgtEl>
                                          <p:spTgt spid="121859">
                                            <p:txEl>
                                              <p:pRg st="5" end="5"/>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21859">
                                            <p:txEl>
                                              <p:pRg st="6" end="6"/>
                                            </p:txEl>
                                          </p:spTgt>
                                        </p:tgtEl>
                                        <p:attrNameLst>
                                          <p:attrName>style.visibility</p:attrName>
                                        </p:attrNameLst>
                                      </p:cBhvr>
                                      <p:to>
                                        <p:strVal val="visible"/>
                                      </p:to>
                                    </p:set>
                                    <p:anim to="" calcmode="lin" valueType="num">
                                      <p:cBhvr>
                                        <p:cTn id="31" dur="1" fill="hold"/>
                                        <p:tgtEl>
                                          <p:spTgt spid="121859">
                                            <p:txEl>
                                              <p:pRg st="6" end="6"/>
                                            </p:txEl>
                                          </p:spTgt>
                                        </p:tgtEl>
                                        <p:attrNameLst>
                                          <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4" presetClass="entr" presetSubtype="0" fill="hold" nodeType="clickEffect">
                                  <p:stCondLst>
                                    <p:cond delay="0"/>
                                  </p:stCondLst>
                                  <p:childTnLst>
                                    <p:set>
                                      <p:cBhvr>
                                        <p:cTn id="35" dur="1" fill="hold">
                                          <p:stCondLst>
                                            <p:cond delay="0"/>
                                          </p:stCondLst>
                                        </p:cTn>
                                        <p:tgtEl>
                                          <p:spTgt spid="121859">
                                            <p:txEl>
                                              <p:pRg st="7" end="7"/>
                                            </p:txEl>
                                          </p:spTgt>
                                        </p:tgtEl>
                                        <p:attrNameLst>
                                          <p:attrName>style.visibility</p:attrName>
                                        </p:attrNameLst>
                                      </p:cBhvr>
                                      <p:to>
                                        <p:strVal val="visible"/>
                                      </p:to>
                                    </p:set>
                                    <p:anim to="" calcmode="lin" valueType="num">
                                      <p:cBhvr>
                                        <p:cTn id="36" dur="1" fill="hold"/>
                                        <p:tgtEl>
                                          <p:spTgt spid="121859">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12EDDD99-6B3B-1007-E87C-C7C9C2B280F1}"/>
              </a:ext>
            </a:extLst>
          </p:cNvPr>
          <p:cNvSpPr>
            <a:spLocks noGrp="1" noRot="1" noChangeArrowheads="1"/>
          </p:cNvSpPr>
          <p:nvPr>
            <p:ph type="body" idx="1"/>
          </p:nvPr>
        </p:nvSpPr>
        <p:spPr>
          <a:xfrm>
            <a:off x="301625" y="549275"/>
            <a:ext cx="8540750" cy="5549900"/>
          </a:xfrm>
        </p:spPr>
        <p:txBody>
          <a:bodyPr/>
          <a:lstStyle/>
          <a:p>
            <a:pPr eaLnBrk="1" hangingPunct="1"/>
            <a:r>
              <a:rPr lang="zh-CN" altLang="en-US" sz="2400" dirty="0">
                <a:latin typeface="楷体" panose="02010609060101010101" pitchFamily="49" charset="-122"/>
                <a:ea typeface="楷体" panose="02010609060101010101" pitchFamily="49" charset="-122"/>
              </a:rPr>
              <a:t>旧无三长，惟立宗主督护，所以民多隐冒，五十、三十家方为一户。冲以三正治民所由来远，于是创三长之制而上之。</a:t>
            </a:r>
            <a:r>
              <a:rPr lang="zh-CN" altLang="en-US" sz="2400" dirty="0">
                <a:latin typeface="楷体_GB2312" pitchFamily="49" charset="-122"/>
                <a:ea typeface="楷体_GB2312" pitchFamily="49" charset="-122"/>
              </a:rPr>
              <a:t>（魏书 李冲传）</a:t>
            </a:r>
          </a:p>
          <a:p>
            <a:pPr eaLnBrk="1" hangingPunct="1"/>
            <a:r>
              <a:rPr lang="zh-CN" altLang="en-US" sz="2800" dirty="0"/>
              <a:t>宗主督护是北魏立国后普遍实施 的一种社会基层的控制制度，并推行于坞壁遍布的中原地 区。在中原地区，宗主所负的责任，就是向朝廷交纳租调。北魏在中原地区下达均田令之后，宗主必须根据均田令的规定，申报他们私籍上的实际人口和拥有的耕牛数量，把朝廷所征收的租调，由原来笼统的“户”，落实到具体的“家”。从此，宗主实际上已不再具有“督护 ”的性质 ，而与其它地区的三正、三长一样，成为北魏控制中原地区基层社会的“治民”者。</a:t>
            </a:r>
            <a:endParaRPr lang="zh-CN" altLang="en-US" sz="2400" dirty="0">
              <a:latin typeface="楷体_GB2312" pitchFamily="49" charset="-122"/>
              <a:ea typeface="楷体_GB2312" pitchFamily="49" charset="-122"/>
            </a:endParaRPr>
          </a:p>
          <a:p>
            <a:pPr eaLnBrk="1" hangingPunct="1"/>
            <a:endParaRPr lang="en-US" altLang="zh-CN" sz="2400" dirty="0">
              <a:latin typeface="楷体_GB2312" pitchFamily="49" charset="-122"/>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D256D5B-17BD-9032-C8E6-09FD65A632D5}"/>
              </a:ext>
            </a:extLst>
          </p:cNvPr>
          <p:cNvSpPr>
            <a:spLocks noGrp="1" noRot="1" noChangeArrowheads="1"/>
          </p:cNvSpPr>
          <p:nvPr>
            <p:ph type="title"/>
          </p:nvPr>
        </p:nvSpPr>
        <p:spPr/>
        <p:txBody>
          <a:bodyPr/>
          <a:lstStyle/>
          <a:p>
            <a:pPr eaLnBrk="1" hangingPunct="1"/>
            <a:endParaRPr lang="zh-CN" altLang="zh-CN"/>
          </a:p>
        </p:txBody>
      </p:sp>
      <p:sp>
        <p:nvSpPr>
          <p:cNvPr id="16387" name="Rectangle 3">
            <a:extLst>
              <a:ext uri="{FF2B5EF4-FFF2-40B4-BE49-F238E27FC236}">
                <a16:creationId xmlns:a16="http://schemas.microsoft.com/office/drawing/2014/main" id="{4EBB592F-6F99-8C47-9BC9-99BA30AFD252}"/>
              </a:ext>
            </a:extLst>
          </p:cNvPr>
          <p:cNvSpPr>
            <a:spLocks noGrp="1" noRot="1" noChangeArrowheads="1"/>
          </p:cNvSpPr>
          <p:nvPr>
            <p:ph type="body" idx="1"/>
          </p:nvPr>
        </p:nvSpPr>
        <p:spPr/>
        <p:txBody>
          <a:bodyPr/>
          <a:lstStyle/>
          <a:p>
            <a:pPr eaLnBrk="1" hangingPunct="1"/>
            <a:r>
              <a:rPr lang="zh-CN" altLang="en-US"/>
              <a:t>均田令</a:t>
            </a:r>
            <a:r>
              <a:rPr lang="en-US" altLang="zh-CN"/>
              <a:t>——</a:t>
            </a:r>
            <a:r>
              <a:rPr lang="zh-CN" altLang="en-US"/>
              <a:t>三长制</a:t>
            </a:r>
            <a:r>
              <a:rPr lang="en-US" altLang="zh-CN"/>
              <a:t>——</a:t>
            </a:r>
            <a:r>
              <a:rPr lang="zh-CN" altLang="en-US"/>
              <a:t>清查隐户、隐田</a:t>
            </a:r>
          </a:p>
          <a:p>
            <a:pPr eaLnBrk="1" hangingPunct="1"/>
            <a:r>
              <a:rPr lang="zh-CN" altLang="en-US"/>
              <a:t>均田令所要解决的问题，是北魏朝廷和汉族坞壁主对民户的争夺。</a:t>
            </a:r>
          </a:p>
          <a:p>
            <a:pPr eaLnBrk="1" hangingPunct="1"/>
            <a:r>
              <a:rPr lang="zh-CN" altLang="en-US"/>
              <a:t>北魏太和九年的诏令是在“均田”名义下的人口土地登记法。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a:extLst>
              <a:ext uri="{FF2B5EF4-FFF2-40B4-BE49-F238E27FC236}">
                <a16:creationId xmlns:a16="http://schemas.microsoft.com/office/drawing/2014/main" id="{DA5535D4-AC6E-A078-6D6C-B7E3C5B4158C}"/>
              </a:ext>
            </a:extLst>
          </p:cNvPr>
          <p:cNvSpPr>
            <a:spLocks noGrp="1" noRot="1" noChangeArrowheads="1"/>
          </p:cNvSpPr>
          <p:nvPr>
            <p:ph type="body" idx="1"/>
          </p:nvPr>
        </p:nvSpPr>
        <p:spPr>
          <a:xfrm>
            <a:off x="301625" y="765175"/>
            <a:ext cx="8540750" cy="5543550"/>
          </a:xfrm>
        </p:spPr>
        <p:txBody>
          <a:bodyPr/>
          <a:lstStyle/>
          <a:p>
            <a:pPr eaLnBrk="1" hangingPunct="1"/>
            <a:r>
              <a:rPr lang="en-US" altLang="zh-CN" sz="2800" b="1" dirty="0"/>
              <a:t>2.</a:t>
            </a:r>
            <a:r>
              <a:rPr lang="zh-CN" altLang="en-US" sz="2800" b="1" dirty="0"/>
              <a:t>迁都洛阳</a:t>
            </a:r>
          </a:p>
          <a:p>
            <a:pPr eaLnBrk="1" hangingPunct="1"/>
            <a:r>
              <a:rPr lang="zh-CN" altLang="en-US" sz="2800" dirty="0"/>
              <a:t>原因：平城粮荒，转运困难；柔然威胁</a:t>
            </a:r>
          </a:p>
          <a:p>
            <a:pPr eaLnBrk="1" hangingPunct="1"/>
            <a:r>
              <a:rPr lang="zh-CN" altLang="en-US" sz="2400" i="1" dirty="0">
                <a:ea typeface="楷体_GB2312" pitchFamily="49" charset="-122"/>
              </a:rPr>
              <a:t>“悲平城，驱马入云中。阴山常晦雪，荒松无罢风”；“纥干山头冻死雀，何不飞去生处乐”</a:t>
            </a:r>
          </a:p>
          <a:p>
            <a:pPr eaLnBrk="1" hangingPunct="1"/>
            <a:r>
              <a:rPr lang="zh-CN" altLang="en-US" dirty="0"/>
              <a:t>洛阳</a:t>
            </a:r>
            <a:r>
              <a:rPr lang="zh-CN" altLang="en-US" dirty="0">
                <a:latin typeface="宋体" panose="02010600030101010101" pitchFamily="2" charset="-122"/>
              </a:rPr>
              <a:t>“</a:t>
            </a:r>
            <a:r>
              <a:rPr lang="zh-CN" altLang="en-US" dirty="0"/>
              <a:t>河洛王里</a:t>
            </a:r>
            <a:r>
              <a:rPr lang="zh-CN" altLang="en-US" dirty="0">
                <a:latin typeface="宋体" panose="02010600030101010101" pitchFamily="2" charset="-122"/>
              </a:rPr>
              <a:t>”</a:t>
            </a:r>
            <a:r>
              <a:rPr lang="en-US" altLang="zh-CN" dirty="0"/>
              <a:t>,</a:t>
            </a:r>
            <a:r>
              <a:rPr lang="en-US" altLang="zh-CN" dirty="0">
                <a:latin typeface="宋体" panose="02010600030101010101" pitchFamily="2" charset="-122"/>
              </a:rPr>
              <a:t>“</a:t>
            </a:r>
            <a:r>
              <a:rPr lang="zh-CN" altLang="en-US" dirty="0"/>
              <a:t>通运四方</a:t>
            </a:r>
            <a:r>
              <a:rPr lang="zh-CN" altLang="en-US" dirty="0">
                <a:latin typeface="宋体" panose="02010600030101010101" pitchFamily="2" charset="-122"/>
              </a:rPr>
              <a:t>”</a:t>
            </a:r>
            <a:endParaRPr lang="zh-CN" altLang="en-US" dirty="0"/>
          </a:p>
          <a:p>
            <a:pPr eaLnBrk="1" hangingPunct="1"/>
            <a:r>
              <a:rPr lang="en-US" altLang="zh-CN" sz="2800" dirty="0"/>
              <a:t>3.</a:t>
            </a:r>
            <a:r>
              <a:rPr lang="zh-CN" altLang="en-US" sz="2800" dirty="0"/>
              <a:t>变易风俗制度</a:t>
            </a:r>
          </a:p>
          <a:p>
            <a:pPr eaLnBrk="1" hangingPunct="1"/>
            <a:r>
              <a:rPr lang="zh-CN" altLang="en-US" sz="2800" dirty="0"/>
              <a:t>断北语；改鲜卑复姓；禁胡服；改定郊祀宗庙礼（废西郊祀天礼仪，奉拓跋珪为太祖）；改官制（王肃）；改定律令（太和十六（</a:t>
            </a:r>
            <a:r>
              <a:rPr lang="en-US" altLang="zh-CN" sz="2800" dirty="0"/>
              <a:t>492</a:t>
            </a:r>
            <a:r>
              <a:rPr lang="zh-CN" altLang="en-US" sz="2800" dirty="0"/>
              <a:t>）年，颁布新律）、定族姓（确立门阀）</a:t>
            </a:r>
          </a:p>
          <a:p>
            <a:pPr eaLnBrk="1" hangingPunct="1"/>
            <a:r>
              <a:rPr lang="en-US" altLang="zh-CN" sz="2800" dirty="0"/>
              <a:t>4.</a:t>
            </a:r>
            <a:r>
              <a:rPr lang="zh-CN" altLang="en-US" sz="2800" dirty="0"/>
              <a:t>意义</a:t>
            </a:r>
          </a:p>
        </p:txBody>
      </p:sp>
      <p:pic>
        <p:nvPicPr>
          <p:cNvPr id="2" name="图形 1" descr="书架上的书籍 纯色填充">
            <a:hlinkClick r:id="rId2" action="ppaction://hlinksldjump"/>
            <a:extLst>
              <a:ext uri="{FF2B5EF4-FFF2-40B4-BE49-F238E27FC236}">
                <a16:creationId xmlns:a16="http://schemas.microsoft.com/office/drawing/2014/main" id="{24B4CDC7-80CB-BBD9-1B93-055E2E504D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4328" y="5229200"/>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to="" calcmode="lin" valueType="num">
                                      <p:cBhvr>
                                        <p:cTn id="7" dur="1" fill="hold"/>
                                        <p:tgtEl>
                                          <p:spTgt spid="12493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 to="" calcmode="lin" valueType="num">
                                      <p:cBhvr>
                                        <p:cTn id="12" dur="1" fill="hold"/>
                                        <p:tgtEl>
                                          <p:spTgt spid="124931">
                                            <p:txEl>
                                              <p:pRg st="1" end="1"/>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24931">
                                            <p:txEl>
                                              <p:pRg st="2" end="2"/>
                                            </p:txEl>
                                          </p:spTgt>
                                        </p:tgtEl>
                                        <p:attrNameLst>
                                          <p:attrName>style.visibility</p:attrName>
                                        </p:attrNameLst>
                                      </p:cBhvr>
                                      <p:to>
                                        <p:strVal val="visible"/>
                                      </p:to>
                                    </p:set>
                                    <p:anim to="" calcmode="lin" valueType="num">
                                      <p:cBhvr>
                                        <p:cTn id="15" dur="1" fill="hold"/>
                                        <p:tgtEl>
                                          <p:spTgt spid="124931">
                                            <p:txEl>
                                              <p:pRg st="2" end="2"/>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24931">
                                            <p:txEl>
                                              <p:pRg st="3" end="3"/>
                                            </p:txEl>
                                          </p:spTgt>
                                        </p:tgtEl>
                                        <p:attrNameLst>
                                          <p:attrName>style.visibility</p:attrName>
                                        </p:attrNameLst>
                                      </p:cBhvr>
                                      <p:to>
                                        <p:strVal val="visible"/>
                                      </p:to>
                                    </p:set>
                                    <p:anim to="" calcmode="lin" valueType="num">
                                      <p:cBhvr>
                                        <p:cTn id="20" dur="1" fill="hold"/>
                                        <p:tgtEl>
                                          <p:spTgt spid="124931">
                                            <p:txEl>
                                              <p:pRg st="3" end="3"/>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24931">
                                            <p:txEl>
                                              <p:pRg st="4" end="4"/>
                                            </p:txEl>
                                          </p:spTgt>
                                        </p:tgtEl>
                                        <p:attrNameLst>
                                          <p:attrName>style.visibility</p:attrName>
                                        </p:attrNameLst>
                                      </p:cBhvr>
                                      <p:to>
                                        <p:strVal val="visible"/>
                                      </p:to>
                                    </p:set>
                                    <p:anim to="" calcmode="lin" valueType="num">
                                      <p:cBhvr>
                                        <p:cTn id="25" dur="1" fill="hold"/>
                                        <p:tgtEl>
                                          <p:spTgt spid="124931">
                                            <p:txEl>
                                              <p:pRg st="4" end="4"/>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24931">
                                            <p:txEl>
                                              <p:pRg st="5" end="5"/>
                                            </p:txEl>
                                          </p:spTgt>
                                        </p:tgtEl>
                                        <p:attrNameLst>
                                          <p:attrName>style.visibility</p:attrName>
                                        </p:attrNameLst>
                                      </p:cBhvr>
                                      <p:to>
                                        <p:strVal val="visible"/>
                                      </p:to>
                                    </p:set>
                                    <p:anim to="" calcmode="lin" valueType="num">
                                      <p:cBhvr>
                                        <p:cTn id="30" dur="1" fill="hold"/>
                                        <p:tgtEl>
                                          <p:spTgt spid="124931">
                                            <p:txEl>
                                              <p:pRg st="5" end="5"/>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24931">
                                            <p:txEl>
                                              <p:pRg st="6" end="6"/>
                                            </p:txEl>
                                          </p:spTgt>
                                        </p:tgtEl>
                                        <p:attrNameLst>
                                          <p:attrName>style.visibility</p:attrName>
                                        </p:attrNameLst>
                                      </p:cBhvr>
                                      <p:to>
                                        <p:strVal val="visible"/>
                                      </p:to>
                                    </p:set>
                                    <p:anim to="" calcmode="lin" valueType="num">
                                      <p:cBhvr>
                                        <p:cTn id="35" dur="1" fill="hold"/>
                                        <p:tgtEl>
                                          <p:spTgt spid="124931">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a:extLst>
              <a:ext uri="{FF2B5EF4-FFF2-40B4-BE49-F238E27FC236}">
                <a16:creationId xmlns:a16="http://schemas.microsoft.com/office/drawing/2014/main" id="{5808D82B-FB28-E905-A2DB-8EB79D7002E8}"/>
              </a:ext>
            </a:extLst>
          </p:cNvPr>
          <p:cNvSpPr>
            <a:spLocks noGrp="1" noRot="1" noChangeArrowheads="1"/>
          </p:cNvSpPr>
          <p:nvPr>
            <p:ph type="body" idx="1"/>
          </p:nvPr>
        </p:nvSpPr>
        <p:spPr>
          <a:xfrm>
            <a:off x="301625" y="692150"/>
            <a:ext cx="8540750" cy="5407025"/>
          </a:xfrm>
        </p:spPr>
        <p:txBody>
          <a:bodyPr/>
          <a:lstStyle/>
          <a:p>
            <a:pPr eaLnBrk="1" hangingPunct="1"/>
            <a:r>
              <a:rPr lang="zh-CN" altLang="en-US" sz="2800" b="1"/>
              <a:t>三、北魏后期的统治与各族人民大起义</a:t>
            </a:r>
          </a:p>
          <a:p>
            <a:pPr eaLnBrk="1" hangingPunct="1"/>
            <a:r>
              <a:rPr lang="zh-CN" altLang="en-US" sz="2800"/>
              <a:t>吏治腐败、世风奢靡</a:t>
            </a:r>
            <a:r>
              <a:rPr lang="en-US" altLang="zh-CN" sz="2800"/>
              <a:t>——</a:t>
            </a:r>
            <a:r>
              <a:rPr lang="zh-CN" altLang="en-US" sz="2800"/>
              <a:t>宣武帝、孝明帝</a:t>
            </a:r>
          </a:p>
          <a:p>
            <a:pPr eaLnBrk="1" hangingPunct="1"/>
            <a:r>
              <a:rPr lang="zh-CN" altLang="en-US" sz="2400" i="1">
                <a:latin typeface="楷体_GB2312" pitchFamily="49" charset="-122"/>
                <a:ea typeface="楷体_GB2312" pitchFamily="49" charset="-122"/>
              </a:rPr>
              <a:t>于是帝族王侯外戚公主擅山海之富居川林之饶争修园宅互相夸竞崇门丰室洞户连房飞馆生风重楼起雾髙台芳榭家家而筑花林曲池园园而有莫不桃李夏绿竹柏冬青 </a:t>
            </a:r>
            <a:r>
              <a:rPr lang="en-US" altLang="zh-CN" sz="2400" i="1">
                <a:ea typeface="楷体_GB2312" pitchFamily="49" charset="-122"/>
              </a:rPr>
              <a:t>——</a:t>
            </a:r>
            <a:r>
              <a:rPr lang="zh-CN" altLang="en-US" sz="2400" i="1">
                <a:latin typeface="楷体_GB2312" pitchFamily="49" charset="-122"/>
                <a:ea typeface="楷体_GB2312" pitchFamily="49" charset="-122"/>
              </a:rPr>
              <a:t>史部</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地理类</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古迹之属</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洛阳伽蓝记</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卷四 </a:t>
            </a:r>
          </a:p>
          <a:p>
            <a:pPr eaLnBrk="1" hangingPunct="1"/>
            <a:r>
              <a:rPr lang="zh-CN" altLang="en-US" sz="2800">
                <a:latin typeface="宋体" panose="02010600030101010101" pitchFamily="2" charset="-122"/>
              </a:rPr>
              <a:t>兵役徭役沉重，社会动荡</a:t>
            </a:r>
            <a:r>
              <a:rPr lang="en-US" altLang="zh-CN" sz="2800">
                <a:latin typeface="宋体" panose="02010600030101010101" pitchFamily="2" charset="-122"/>
              </a:rPr>
              <a:t>——</a:t>
            </a:r>
            <a:r>
              <a:rPr lang="zh-CN" altLang="en-US" sz="2400" i="1">
                <a:latin typeface="楷体_GB2312" pitchFamily="49" charset="-122"/>
                <a:ea typeface="楷体_GB2312" pitchFamily="49" charset="-122"/>
              </a:rPr>
              <a:t>竞弃本生飘藏他土或诡名托养散没人间或亡命山薮渔猎为命或投仗强豪寄命衣食</a:t>
            </a:r>
            <a:r>
              <a:rPr lang="en-US" altLang="zh-CN" sz="2400" i="1">
                <a:ea typeface="楷体_GB2312" pitchFamily="49" charset="-122"/>
              </a:rPr>
              <a:t>——</a:t>
            </a:r>
            <a:r>
              <a:rPr lang="zh-CN" altLang="en-US" sz="2400" i="1">
                <a:latin typeface="楷体_GB2312" pitchFamily="49" charset="-122"/>
                <a:ea typeface="楷体_GB2312" pitchFamily="49" charset="-122"/>
              </a:rPr>
              <a:t>史部</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正史类</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北史</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卷四十六</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孙绍传 </a:t>
            </a:r>
          </a:p>
          <a:p>
            <a:pPr eaLnBrk="1" hangingPunct="1"/>
            <a:r>
              <a:rPr lang="zh-CN" altLang="en-US" sz="2400" i="1">
                <a:latin typeface="楷体_GB2312" pitchFamily="49" charset="-122"/>
                <a:ea typeface="楷体_GB2312" pitchFamily="49" charset="-122"/>
              </a:rPr>
              <a:t>正光已后天下多虞工役尤甚于是所在编民相与入道假慕沙门实避调役</a:t>
            </a:r>
            <a:r>
              <a:rPr lang="en-US" altLang="zh-CN" sz="2400" i="1">
                <a:ea typeface="楷体_GB2312" pitchFamily="49" charset="-122"/>
              </a:rPr>
              <a:t>……</a:t>
            </a:r>
            <a:r>
              <a:rPr lang="zh-CN" altLang="en-US" sz="2400" i="1">
                <a:latin typeface="楷体_GB2312" pitchFamily="49" charset="-122"/>
                <a:ea typeface="楷体_GB2312" pitchFamily="49" charset="-122"/>
              </a:rPr>
              <a:t>略而计之僧尼大众二百万矣</a:t>
            </a:r>
            <a:r>
              <a:rPr lang="en-US" altLang="zh-CN" sz="2400" i="1">
                <a:ea typeface="楷体_GB2312" pitchFamily="49" charset="-122"/>
              </a:rPr>
              <a:t>——</a:t>
            </a:r>
            <a:r>
              <a:rPr lang="zh-CN" altLang="en-US" sz="2400" i="1">
                <a:latin typeface="楷体_GB2312" pitchFamily="49" charset="-122"/>
                <a:ea typeface="楷体_GB2312" pitchFamily="49" charset="-122"/>
              </a:rPr>
              <a:t>史部</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正史类</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魏书</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卷一百一十四</a:t>
            </a:r>
            <a:r>
              <a:rPr lang="en-US" altLang="zh-CN" sz="2400" i="1">
                <a:latin typeface="楷体_GB2312" pitchFamily="49" charset="-122"/>
                <a:ea typeface="楷体_GB2312" pitchFamily="49" charset="-122"/>
              </a:rPr>
              <a:t>,</a:t>
            </a:r>
            <a:r>
              <a:rPr lang="zh-CN" altLang="en-US" sz="2400" i="1">
                <a:latin typeface="楷体_GB2312" pitchFamily="49" charset="-122"/>
                <a:ea typeface="楷体_GB2312" pitchFamily="49" charset="-122"/>
              </a:rPr>
              <a:t>释老志</a:t>
            </a:r>
            <a:r>
              <a:rPr lang="zh-CN" altLang="en-US" sz="2800"/>
              <a:t> </a:t>
            </a:r>
            <a:endParaRPr lang="zh-CN" altLang="en-US" sz="2400" i="1">
              <a:latin typeface="楷体_GB2312" pitchFamily="49" charset="-122"/>
              <a:ea typeface="楷体_GB2312" pitchFamily="49" charset="-122"/>
            </a:endParaRPr>
          </a:p>
          <a:p>
            <a:pPr eaLnBrk="1" hangingPunct="1"/>
            <a:endParaRPr lang="en-US" altLang="zh-CN" sz="2400" i="1">
              <a:solidFill>
                <a:srgbClr val="9933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to="" calcmode="lin" valueType="num">
                                      <p:cBhvr>
                                        <p:cTn id="7" dur="1" fill="hold"/>
                                        <p:tgtEl>
                                          <p:spTgt spid="12595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 to="" calcmode="lin" valueType="num">
                                      <p:cBhvr>
                                        <p:cTn id="12" dur="1" fill="hold"/>
                                        <p:tgtEl>
                                          <p:spTgt spid="125955">
                                            <p:txEl>
                                              <p:pRg st="1" end="1"/>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anim to="" calcmode="lin" valueType="num">
                                      <p:cBhvr>
                                        <p:cTn id="15" dur="1" fill="hold"/>
                                        <p:tgtEl>
                                          <p:spTgt spid="125955">
                                            <p:txEl>
                                              <p:pRg st="2" end="2"/>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25955">
                                            <p:txEl>
                                              <p:pRg st="3" end="3"/>
                                            </p:txEl>
                                          </p:spTgt>
                                        </p:tgtEl>
                                        <p:attrNameLst>
                                          <p:attrName>style.visibility</p:attrName>
                                        </p:attrNameLst>
                                      </p:cBhvr>
                                      <p:to>
                                        <p:strVal val="visible"/>
                                      </p:to>
                                    </p:set>
                                    <p:anim to="" calcmode="lin" valueType="num">
                                      <p:cBhvr>
                                        <p:cTn id="20" dur="1" fill="hold"/>
                                        <p:tgtEl>
                                          <p:spTgt spid="125955">
                                            <p:txEl>
                                              <p:pRg st="3" end="3"/>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25955">
                                            <p:txEl>
                                              <p:pRg st="4" end="4"/>
                                            </p:txEl>
                                          </p:spTgt>
                                        </p:tgtEl>
                                        <p:attrNameLst>
                                          <p:attrName>style.visibility</p:attrName>
                                        </p:attrNameLst>
                                      </p:cBhvr>
                                      <p:to>
                                        <p:strVal val="visible"/>
                                      </p:to>
                                    </p:set>
                                    <p:anim to="" calcmode="lin" valueType="num">
                                      <p:cBhvr>
                                        <p:cTn id="23" dur="1" fill="hold"/>
                                        <p:tgtEl>
                                          <p:spTgt spid="12595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a:extLst>
              <a:ext uri="{FF2B5EF4-FFF2-40B4-BE49-F238E27FC236}">
                <a16:creationId xmlns:a16="http://schemas.microsoft.com/office/drawing/2014/main" id="{8D065472-CA04-B926-BC2F-06870DC4D3F0}"/>
              </a:ext>
            </a:extLst>
          </p:cNvPr>
          <p:cNvSpPr>
            <a:spLocks noGrp="1" noRot="1" noChangeArrowheads="1"/>
          </p:cNvSpPr>
          <p:nvPr>
            <p:ph type="body" idx="1"/>
          </p:nvPr>
        </p:nvSpPr>
        <p:spPr>
          <a:xfrm>
            <a:off x="301625" y="692150"/>
            <a:ext cx="8540750" cy="5761038"/>
          </a:xfrm>
        </p:spPr>
        <p:txBody>
          <a:bodyPr/>
          <a:lstStyle/>
          <a:p>
            <a:pPr eaLnBrk="1" hangingPunct="1">
              <a:lnSpc>
                <a:spcPct val="80000"/>
              </a:lnSpc>
            </a:pPr>
            <a:r>
              <a:rPr lang="zh-CN" altLang="en-US" sz="2400" b="1" dirty="0"/>
              <a:t>六镇起义</a:t>
            </a:r>
            <a:r>
              <a:rPr lang="en-US" altLang="zh-CN" sz="2400" b="1" dirty="0"/>
              <a:t>——</a:t>
            </a:r>
            <a:r>
              <a:rPr lang="zh-CN" altLang="en-US" sz="2400" b="1" dirty="0">
                <a:latin typeface="宋体" panose="02010600030101010101" pitchFamily="2" charset="-122"/>
              </a:rPr>
              <a:t>六镇、河北、山东、关陇起义</a:t>
            </a:r>
          </a:p>
          <a:p>
            <a:pPr eaLnBrk="1" hangingPunct="1">
              <a:lnSpc>
                <a:spcPct val="80000"/>
              </a:lnSpc>
            </a:pPr>
            <a:r>
              <a:rPr lang="zh-CN" altLang="en-US" sz="2400" dirty="0"/>
              <a:t>六镇军将地位的沦落</a:t>
            </a:r>
          </a:p>
          <a:p>
            <a:pPr eaLnBrk="1" hangingPunct="1">
              <a:lnSpc>
                <a:spcPct val="80000"/>
              </a:lnSpc>
            </a:pPr>
            <a:r>
              <a:rPr lang="en-US" altLang="zh-CN" sz="2400" dirty="0"/>
              <a:t>《</a:t>
            </a:r>
            <a:r>
              <a:rPr lang="zh-CN" altLang="en-US" sz="2400" dirty="0"/>
              <a:t>北史</a:t>
            </a:r>
            <a:r>
              <a:rPr lang="en-US" altLang="zh-CN" sz="2400" dirty="0"/>
              <a:t>·</a:t>
            </a:r>
            <a:r>
              <a:rPr lang="zh-CN" altLang="en-US" sz="2400" dirty="0"/>
              <a:t>广阳王建附深传</a:t>
            </a:r>
            <a:r>
              <a:rPr lang="en-US" altLang="zh-CN" sz="2400" dirty="0"/>
              <a:t>》</a:t>
            </a:r>
            <a:r>
              <a:rPr lang="zh-CN" altLang="en-US" sz="2400" dirty="0"/>
              <a:t>记载</a:t>
            </a:r>
            <a:r>
              <a:rPr lang="en-US" altLang="zh-CN" sz="2400" dirty="0"/>
              <a:t>,</a:t>
            </a:r>
            <a:r>
              <a:rPr lang="zh-CN" altLang="en-US" sz="2400" dirty="0"/>
              <a:t>北镇初设时</a:t>
            </a:r>
            <a:r>
              <a:rPr lang="en-US" altLang="zh-CN" sz="2400" dirty="0"/>
              <a:t>,“</a:t>
            </a:r>
            <a:r>
              <a:rPr lang="zh-CN" altLang="en-US" sz="2400" dirty="0"/>
              <a:t>以移防为重</a:t>
            </a:r>
            <a:r>
              <a:rPr lang="en-US" altLang="zh-CN" sz="2400" dirty="0"/>
              <a:t>,</a:t>
            </a:r>
            <a:r>
              <a:rPr lang="zh-CN" altLang="en-US" sz="2400" dirty="0"/>
              <a:t>盛简亲贤</a:t>
            </a:r>
            <a:r>
              <a:rPr lang="en-US" altLang="zh-CN" sz="2400" dirty="0"/>
              <a:t>,</a:t>
            </a:r>
            <a:r>
              <a:rPr lang="zh-CN" altLang="en-US" sz="2400" dirty="0"/>
              <a:t>拥麾作镇</a:t>
            </a:r>
            <a:r>
              <a:rPr lang="en-US" altLang="zh-CN" sz="2400" dirty="0"/>
              <a:t>,</a:t>
            </a:r>
            <a:r>
              <a:rPr lang="zh-CN" altLang="en-US" sz="2400" dirty="0"/>
              <a:t>配以高门子弟</a:t>
            </a:r>
            <a:r>
              <a:rPr lang="en-US" altLang="zh-CN" sz="2400" dirty="0"/>
              <a:t>,</a:t>
            </a:r>
            <a:r>
              <a:rPr lang="zh-CN" altLang="en-US" sz="2400" dirty="0"/>
              <a:t>以死防遏</a:t>
            </a:r>
            <a:r>
              <a:rPr lang="en-US" altLang="zh-CN" sz="2400" dirty="0"/>
              <a:t>,</a:t>
            </a:r>
            <a:r>
              <a:rPr lang="zh-CN" altLang="en-US" sz="2400" dirty="0"/>
              <a:t>不但不废仕宦</a:t>
            </a:r>
            <a:r>
              <a:rPr lang="en-US" altLang="zh-CN" sz="2400" dirty="0"/>
              <a:t>,</a:t>
            </a:r>
            <a:r>
              <a:rPr lang="zh-CN" altLang="en-US" sz="2400" dirty="0"/>
              <a:t>至乃偏得复除</a:t>
            </a:r>
            <a:r>
              <a:rPr lang="en-US" altLang="zh-CN" sz="2400" dirty="0"/>
              <a:t>,”</a:t>
            </a:r>
            <a:r>
              <a:rPr lang="zh-CN" altLang="en-US" sz="2400" dirty="0"/>
              <a:t>以至“当时人物</a:t>
            </a:r>
            <a:r>
              <a:rPr lang="en-US" altLang="zh-CN" sz="2400" dirty="0"/>
              <a:t>,</a:t>
            </a:r>
            <a:r>
              <a:rPr lang="zh-CN" altLang="en-US" sz="2400" dirty="0"/>
              <a:t>忻慕为之。” </a:t>
            </a:r>
          </a:p>
          <a:p>
            <a:pPr eaLnBrk="1" hangingPunct="1">
              <a:lnSpc>
                <a:spcPct val="80000"/>
              </a:lnSpc>
            </a:pPr>
            <a:r>
              <a:rPr lang="zh-CN" altLang="en-US" sz="2400" dirty="0"/>
              <a:t>上层：鲜卑军将</a:t>
            </a:r>
            <a:r>
              <a:rPr lang="en-US" altLang="zh-CN" sz="2400" dirty="0"/>
              <a:t>——“</a:t>
            </a:r>
            <a:r>
              <a:rPr lang="zh-CN" altLang="en-US" sz="2400" dirty="0"/>
              <a:t>代来寒人”，“不使预在清品”（</a:t>
            </a:r>
            <a:r>
              <a:rPr lang="zh-CN" altLang="en-US" sz="2000" i="1" dirty="0">
                <a:latin typeface="楷体_GB2312" pitchFamily="49" charset="-122"/>
                <a:ea typeface="楷体_GB2312" pitchFamily="49" charset="-122"/>
              </a:rPr>
              <a:t>孝明神龟二年</a:t>
            </a:r>
            <a:r>
              <a:rPr lang="en-US" altLang="zh-CN" sz="2000" i="1" dirty="0">
                <a:latin typeface="楷体_GB2312" pitchFamily="49" charset="-122"/>
                <a:ea typeface="楷体_GB2312" pitchFamily="49" charset="-122"/>
              </a:rPr>
              <a:t>519</a:t>
            </a:r>
            <a:r>
              <a:rPr lang="zh-CN" altLang="en-US" sz="2000" i="1" dirty="0">
                <a:latin typeface="楷体_GB2312" pitchFamily="49" charset="-122"/>
                <a:ea typeface="楷体_GB2312" pitchFamily="49" charset="-122"/>
              </a:rPr>
              <a:t>，张彝</a:t>
            </a:r>
            <a:r>
              <a:rPr lang="zh-CN" altLang="en-US" sz="2400" dirty="0"/>
              <a:t>）；“边任益轻，唯底滞凡才，出为镇将”</a:t>
            </a:r>
          </a:p>
          <a:p>
            <a:pPr eaLnBrk="1" hangingPunct="1">
              <a:lnSpc>
                <a:spcPct val="80000"/>
              </a:lnSpc>
            </a:pPr>
            <a:r>
              <a:rPr lang="zh-CN" altLang="en-US" sz="2400" dirty="0"/>
              <a:t>酋附、配边奸吏</a:t>
            </a:r>
          </a:p>
          <a:p>
            <a:pPr eaLnBrk="1" hangingPunct="1">
              <a:lnSpc>
                <a:spcPct val="80000"/>
              </a:lnSpc>
            </a:pPr>
            <a:r>
              <a:rPr lang="zh-CN" altLang="en-US" sz="2400" dirty="0"/>
              <a:t>下层：镇户、府户（良家）</a:t>
            </a:r>
            <a:r>
              <a:rPr lang="en-US" altLang="zh-CN" sz="2400" dirty="0"/>
              <a:t>——</a:t>
            </a:r>
            <a:r>
              <a:rPr lang="zh-CN" altLang="en-US" sz="2000" i="1" dirty="0">
                <a:latin typeface="楷体_GB2312" pitchFamily="49" charset="-122"/>
                <a:ea typeface="楷体_GB2312" pitchFamily="49" charset="-122"/>
              </a:rPr>
              <a:t>及太和在历仆射李冲当官任事凉州土人悉免厮役丰沛旧门仍防边戍自非得罪当世莫肯与之为伍征镇驱使但为虞候白直一生推迁不过军主然其往世房分留居京者得上品通官在镇者便为清途所隔</a:t>
            </a:r>
            <a:r>
              <a:rPr lang="en-US" altLang="zh-CN" sz="2000" i="1" dirty="0">
                <a:ea typeface="楷体_GB2312" pitchFamily="49" charset="-122"/>
              </a:rPr>
              <a:t>——</a:t>
            </a:r>
            <a:r>
              <a:rPr lang="zh-CN" altLang="en-US" sz="2000" i="1" dirty="0">
                <a:latin typeface="楷体_GB2312" pitchFamily="49" charset="-122"/>
                <a:ea typeface="楷体_GB2312" pitchFamily="49" charset="-122"/>
              </a:rPr>
              <a:t>史部</a:t>
            </a:r>
            <a:r>
              <a:rPr lang="en-US" altLang="zh-CN" sz="2000" i="1" dirty="0">
                <a:latin typeface="楷体_GB2312" pitchFamily="49" charset="-122"/>
                <a:ea typeface="楷体_GB2312" pitchFamily="49" charset="-122"/>
              </a:rPr>
              <a:t>,</a:t>
            </a:r>
            <a:r>
              <a:rPr lang="zh-CN" altLang="en-US" sz="2000" i="1" dirty="0">
                <a:latin typeface="楷体_GB2312" pitchFamily="49" charset="-122"/>
                <a:ea typeface="楷体_GB2312" pitchFamily="49" charset="-122"/>
              </a:rPr>
              <a:t>正史类</a:t>
            </a:r>
            <a:r>
              <a:rPr lang="en-US" altLang="zh-CN" sz="2000" i="1" dirty="0">
                <a:latin typeface="楷体_GB2312" pitchFamily="49" charset="-122"/>
                <a:ea typeface="楷体_GB2312" pitchFamily="49" charset="-122"/>
              </a:rPr>
              <a:t>,</a:t>
            </a:r>
            <a:r>
              <a:rPr lang="zh-CN" altLang="en-US" sz="2000" i="1" dirty="0">
                <a:latin typeface="楷体_GB2312" pitchFamily="49" charset="-122"/>
                <a:ea typeface="楷体_GB2312" pitchFamily="49" charset="-122"/>
              </a:rPr>
              <a:t>北史</a:t>
            </a:r>
            <a:r>
              <a:rPr lang="en-US" altLang="zh-CN" sz="2000" i="1" dirty="0">
                <a:latin typeface="楷体_GB2312" pitchFamily="49" charset="-122"/>
                <a:ea typeface="楷体_GB2312" pitchFamily="49" charset="-122"/>
              </a:rPr>
              <a:t>,</a:t>
            </a:r>
            <a:r>
              <a:rPr lang="zh-CN" altLang="en-US" sz="2000" i="1" dirty="0">
                <a:latin typeface="楷体_GB2312" pitchFamily="49" charset="-122"/>
                <a:ea typeface="楷体_GB2312" pitchFamily="49" charset="-122"/>
              </a:rPr>
              <a:t>卷十六</a:t>
            </a:r>
          </a:p>
          <a:p>
            <a:pPr eaLnBrk="1" hangingPunct="1">
              <a:lnSpc>
                <a:spcPct val="80000"/>
              </a:lnSpc>
            </a:pPr>
            <a:r>
              <a:rPr lang="zh-CN" altLang="en-US" sz="2000" i="1" dirty="0">
                <a:latin typeface="楷体_GB2312" pitchFamily="49" charset="-122"/>
                <a:ea typeface="楷体_GB2312" pitchFamily="49" charset="-122"/>
              </a:rPr>
              <a:t>缘边诸镇控摄长远昔时初置地广人稀或征发中原强宗子弟或国之肺腑寄以爪牙中年以来有司乖实号曰府户役同厮养官婚班齿致失清流而本宗旧类各各荣显顾瞻彼此理当愤怨</a:t>
            </a:r>
            <a:r>
              <a:rPr lang="en-US" altLang="zh-CN" sz="2000" i="1" dirty="0">
                <a:ea typeface="楷体_GB2312" pitchFamily="49" charset="-122"/>
              </a:rPr>
              <a:t>——</a:t>
            </a:r>
            <a:r>
              <a:rPr lang="zh-CN" altLang="en-US" sz="2000" i="1" dirty="0">
                <a:latin typeface="楷体_GB2312" pitchFamily="49" charset="-122"/>
                <a:ea typeface="楷体_GB2312" pitchFamily="49" charset="-122"/>
              </a:rPr>
              <a:t>史部</a:t>
            </a:r>
            <a:r>
              <a:rPr lang="en-US" altLang="zh-CN" sz="2000" i="1" dirty="0">
                <a:latin typeface="楷体_GB2312" pitchFamily="49" charset="-122"/>
                <a:ea typeface="楷体_GB2312" pitchFamily="49" charset="-122"/>
              </a:rPr>
              <a:t>,</a:t>
            </a:r>
            <a:r>
              <a:rPr lang="zh-CN" altLang="en-US" sz="2000" i="1" dirty="0">
                <a:latin typeface="楷体_GB2312" pitchFamily="49" charset="-122"/>
                <a:ea typeface="楷体_GB2312" pitchFamily="49" charset="-122"/>
              </a:rPr>
              <a:t>正史类</a:t>
            </a:r>
            <a:r>
              <a:rPr lang="en-US" altLang="zh-CN" sz="2000" i="1" dirty="0">
                <a:latin typeface="楷体_GB2312" pitchFamily="49" charset="-122"/>
                <a:ea typeface="楷体_GB2312" pitchFamily="49" charset="-122"/>
              </a:rPr>
              <a:t>,</a:t>
            </a:r>
            <a:r>
              <a:rPr lang="zh-CN" altLang="en-US" sz="2000" i="1" dirty="0">
                <a:latin typeface="楷体_GB2312" pitchFamily="49" charset="-122"/>
                <a:ea typeface="楷体_GB2312" pitchFamily="49" charset="-122"/>
              </a:rPr>
              <a:t>北齐书</a:t>
            </a:r>
            <a:r>
              <a:rPr lang="en-US" altLang="zh-CN" sz="2000" i="1" dirty="0">
                <a:latin typeface="楷体_GB2312" pitchFamily="49" charset="-122"/>
                <a:ea typeface="楷体_GB2312" pitchFamily="49" charset="-122"/>
              </a:rPr>
              <a:t>,</a:t>
            </a:r>
            <a:r>
              <a:rPr lang="zh-CN" altLang="en-US" sz="2000" i="1" dirty="0">
                <a:latin typeface="楷体_GB2312" pitchFamily="49" charset="-122"/>
                <a:ea typeface="楷体_GB2312" pitchFamily="49" charset="-122"/>
              </a:rPr>
              <a:t>卷二十三</a:t>
            </a:r>
            <a:r>
              <a:rPr lang="en-US" altLang="zh-CN" sz="2000" i="1" dirty="0">
                <a:latin typeface="楷体_GB2312" pitchFamily="49" charset="-122"/>
                <a:ea typeface="楷体_GB2312" pitchFamily="49" charset="-122"/>
              </a:rPr>
              <a:t>,</a:t>
            </a:r>
            <a:r>
              <a:rPr lang="zh-CN" altLang="en-US" sz="2000" i="1" dirty="0">
                <a:latin typeface="楷体_GB2312" pitchFamily="49" charset="-122"/>
                <a:ea typeface="楷体_GB2312" pitchFamily="49" charset="-122"/>
              </a:rPr>
              <a:t>魏兰根传</a:t>
            </a:r>
          </a:p>
          <a:p>
            <a:pPr eaLnBrk="1" hangingPunct="1">
              <a:lnSpc>
                <a:spcPct val="80000"/>
              </a:lnSpc>
            </a:pPr>
            <a:r>
              <a:rPr lang="zh-CN" altLang="en-US" sz="2400" dirty="0">
                <a:latin typeface="宋体" panose="02010600030101010101" pitchFamily="2" charset="-122"/>
              </a:rPr>
              <a:t>配边罪犯</a:t>
            </a:r>
          </a:p>
          <a:p>
            <a:pPr eaLnBrk="1" hangingPunct="1">
              <a:lnSpc>
                <a:spcPct val="80000"/>
              </a:lnSpc>
              <a:buFont typeface="Wingdings" panose="05000000000000000000" pitchFamily="2" charset="2"/>
              <a:buNone/>
            </a:pPr>
            <a:endParaRPr lang="en-US" altLang="zh-CN" sz="2400" b="1" dirty="0">
              <a:solidFill>
                <a:srgbClr val="9933FF"/>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to="" calcmode="lin" valueType="num">
                                      <p:cBhvr>
                                        <p:cTn id="7" dur="1" fill="hold"/>
                                        <p:tgtEl>
                                          <p:spTgt spid="12697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 to="" calcmode="lin" valueType="num">
                                      <p:cBhvr>
                                        <p:cTn id="12" dur="1" fill="hold"/>
                                        <p:tgtEl>
                                          <p:spTgt spid="12697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 to="" calcmode="lin" valueType="num">
                                      <p:cBhvr>
                                        <p:cTn id="17" dur="1" fill="hold"/>
                                        <p:tgtEl>
                                          <p:spTgt spid="126979">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 to="" calcmode="lin" valueType="num">
                                      <p:cBhvr>
                                        <p:cTn id="22" dur="1" fill="hold"/>
                                        <p:tgtEl>
                                          <p:spTgt spid="126979">
                                            <p:txEl>
                                              <p:pRg st="3" end="3"/>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26979">
                                            <p:txEl>
                                              <p:pRg st="4" end="4"/>
                                            </p:txEl>
                                          </p:spTgt>
                                        </p:tgtEl>
                                        <p:attrNameLst>
                                          <p:attrName>style.visibility</p:attrName>
                                        </p:attrNameLst>
                                      </p:cBhvr>
                                      <p:to>
                                        <p:strVal val="visible"/>
                                      </p:to>
                                    </p:set>
                                    <p:anim to="" calcmode="lin" valueType="num">
                                      <p:cBhvr>
                                        <p:cTn id="25" dur="1" fill="hold"/>
                                        <p:tgtEl>
                                          <p:spTgt spid="126979">
                                            <p:txEl>
                                              <p:pRg st="4" end="4"/>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26979">
                                            <p:txEl>
                                              <p:pRg st="5" end="5"/>
                                            </p:txEl>
                                          </p:spTgt>
                                        </p:tgtEl>
                                        <p:attrNameLst>
                                          <p:attrName>style.visibility</p:attrName>
                                        </p:attrNameLst>
                                      </p:cBhvr>
                                      <p:to>
                                        <p:strVal val="visible"/>
                                      </p:to>
                                    </p:set>
                                    <p:anim to="" calcmode="lin" valueType="num">
                                      <p:cBhvr>
                                        <p:cTn id="30" dur="1" fill="hold"/>
                                        <p:tgtEl>
                                          <p:spTgt spid="126979">
                                            <p:txEl>
                                              <p:pRg st="5" end="5"/>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126979">
                                            <p:txEl>
                                              <p:pRg st="6" end="6"/>
                                            </p:txEl>
                                          </p:spTgt>
                                        </p:tgtEl>
                                        <p:attrNameLst>
                                          <p:attrName>style.visibility</p:attrName>
                                        </p:attrNameLst>
                                      </p:cBhvr>
                                      <p:to>
                                        <p:strVal val="visible"/>
                                      </p:to>
                                    </p:set>
                                    <p:anim to="" calcmode="lin" valueType="num">
                                      <p:cBhvr>
                                        <p:cTn id="33" dur="1" fill="hold"/>
                                        <p:tgtEl>
                                          <p:spTgt spid="126979">
                                            <p:txEl>
                                              <p:pRg st="6" end="6"/>
                                            </p:txEl>
                                          </p:spTgt>
                                        </p:tgtEl>
                                        <p:attrNameLst>
                                          <p:attrName/>
                                        </p:attrNameLst>
                                      </p:cBhvr>
                                    </p:anim>
                                  </p:childTnLst>
                                </p:cTn>
                              </p:par>
                              <p:par>
                                <p:cTn id="34" presetID="24" presetClass="entr" presetSubtype="0" fill="hold" nodeType="withEffect">
                                  <p:stCondLst>
                                    <p:cond delay="0"/>
                                  </p:stCondLst>
                                  <p:childTnLst>
                                    <p:set>
                                      <p:cBhvr>
                                        <p:cTn id="35" dur="1" fill="hold">
                                          <p:stCondLst>
                                            <p:cond delay="0"/>
                                          </p:stCondLst>
                                        </p:cTn>
                                        <p:tgtEl>
                                          <p:spTgt spid="126979">
                                            <p:txEl>
                                              <p:pRg st="7" end="7"/>
                                            </p:txEl>
                                          </p:spTgt>
                                        </p:tgtEl>
                                        <p:attrNameLst>
                                          <p:attrName>style.visibility</p:attrName>
                                        </p:attrNameLst>
                                      </p:cBhvr>
                                      <p:to>
                                        <p:strVal val="visible"/>
                                      </p:to>
                                    </p:set>
                                    <p:anim to="" calcmode="lin" valueType="num">
                                      <p:cBhvr>
                                        <p:cTn id="36" dur="1" fill="hold"/>
                                        <p:tgtEl>
                                          <p:spTgt spid="126979">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BrB">
            <a:extLst>
              <a:ext uri="{FF2B5EF4-FFF2-40B4-BE49-F238E27FC236}">
                <a16:creationId xmlns:a16="http://schemas.microsoft.com/office/drawing/2014/main" id="{B6D47858-3528-660E-F484-BFCF66C5BCD1}"/>
              </a:ext>
            </a:extLst>
          </p:cNvPr>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0" y="0"/>
            <a:ext cx="9144000" cy="682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a:extLst>
              <a:ext uri="{FF2B5EF4-FFF2-40B4-BE49-F238E27FC236}">
                <a16:creationId xmlns:a16="http://schemas.microsoft.com/office/drawing/2014/main" id="{06453EC7-9EFA-EA1E-EDE4-BE9C4592E01B}"/>
              </a:ext>
            </a:extLst>
          </p:cNvPr>
          <p:cNvSpPr>
            <a:spLocks noGrp="1" noRot="1" noChangeArrowheads="1"/>
          </p:cNvSpPr>
          <p:nvPr>
            <p:ph type="body" idx="1"/>
          </p:nvPr>
        </p:nvSpPr>
        <p:spPr>
          <a:xfrm>
            <a:off x="301625" y="765175"/>
            <a:ext cx="8540750" cy="5334000"/>
          </a:xfrm>
        </p:spPr>
        <p:txBody>
          <a:bodyPr/>
          <a:lstStyle/>
          <a:p>
            <a:pPr eaLnBrk="1" hangingPunct="1"/>
            <a:r>
              <a:rPr lang="zh-CN" altLang="en-US" sz="2800" b="1"/>
              <a:t>起义领导者民族类别</a:t>
            </a:r>
            <a:r>
              <a:rPr lang="en-US" altLang="zh-CN" sz="2800" b="1"/>
              <a:t>——</a:t>
            </a:r>
            <a:r>
              <a:rPr lang="zh-CN" altLang="en-US" sz="2800" b="1"/>
              <a:t>鲜卑化</a:t>
            </a:r>
          </a:p>
          <a:p>
            <a:pPr eaLnBrk="1" hangingPunct="1"/>
            <a:r>
              <a:rPr lang="zh-CN" altLang="en-US" sz="2800" b="1"/>
              <a:t>六镇：破六韩拔陵</a:t>
            </a:r>
            <a:r>
              <a:rPr lang="en-US" altLang="zh-CN" sz="2800" b="1"/>
              <a:t>—</a:t>
            </a:r>
            <a:r>
              <a:rPr lang="zh-CN" altLang="en-US" sz="2800" b="1"/>
              <a:t>匈奴（右谷蠡王潘六奚）</a:t>
            </a:r>
          </a:p>
          <a:p>
            <a:pPr eaLnBrk="1" hangingPunct="1"/>
            <a:r>
              <a:rPr lang="zh-CN" altLang="en-US" sz="2800" b="1"/>
              <a:t>赫连恩</a:t>
            </a:r>
            <a:r>
              <a:rPr lang="en-US" altLang="zh-CN" sz="2800" b="1"/>
              <a:t>—</a:t>
            </a:r>
            <a:r>
              <a:rPr lang="zh-CN" altLang="en-US" sz="2800" b="1"/>
              <a:t>匈奴，“胡父鲜卑母”</a:t>
            </a:r>
          </a:p>
          <a:p>
            <a:pPr eaLnBrk="1" hangingPunct="1"/>
            <a:r>
              <a:rPr lang="zh-CN" altLang="en-US" sz="2800" b="1"/>
              <a:t>胡琛</a:t>
            </a:r>
            <a:r>
              <a:rPr lang="en-US" altLang="zh-CN" sz="2800" b="1"/>
              <a:t>—</a:t>
            </a:r>
            <a:r>
              <a:rPr lang="zh-CN" altLang="en-US" sz="2800" b="1"/>
              <a:t>敕勒酋长（西部高车）</a:t>
            </a:r>
          </a:p>
          <a:p>
            <a:pPr eaLnBrk="1" hangingPunct="1"/>
            <a:r>
              <a:rPr lang="zh-CN" altLang="en-US" sz="2800" b="1"/>
              <a:t>河北：杜洛周</a:t>
            </a:r>
            <a:r>
              <a:rPr lang="en-US" altLang="zh-CN" sz="2800" b="1"/>
              <a:t>—</a:t>
            </a:r>
            <a:r>
              <a:rPr lang="zh-CN" altLang="en-US" sz="2800" b="1"/>
              <a:t>鲜卑，吐斤洛周，独孤浑氏</a:t>
            </a:r>
          </a:p>
          <a:p>
            <a:pPr eaLnBrk="1" hangingPunct="1"/>
            <a:r>
              <a:rPr lang="zh-CN" altLang="en-US" sz="2800" b="1"/>
              <a:t>鲜于修礼</a:t>
            </a:r>
            <a:r>
              <a:rPr lang="en-US" altLang="zh-CN" sz="2800" b="1"/>
              <a:t>—</a:t>
            </a:r>
            <a:r>
              <a:rPr lang="zh-CN" altLang="en-US" sz="2800" b="1"/>
              <a:t>丁零</a:t>
            </a:r>
          </a:p>
          <a:p>
            <a:pPr eaLnBrk="1" hangingPunct="1"/>
            <a:r>
              <a:rPr lang="zh-CN" altLang="en-US" sz="2800" b="1"/>
              <a:t>葛荣</a:t>
            </a:r>
            <a:r>
              <a:rPr lang="en-US" altLang="zh-CN" sz="2800" b="1"/>
              <a:t>—</a:t>
            </a:r>
            <a:r>
              <a:rPr lang="zh-CN" altLang="en-US" sz="2800" b="1"/>
              <a:t>贺葛氏（怀朔镇将）</a:t>
            </a:r>
          </a:p>
          <a:p>
            <a:pPr eaLnBrk="1" hangingPunct="1"/>
            <a:r>
              <a:rPr lang="zh-CN" altLang="en-US" sz="2800" b="1"/>
              <a:t>元洪业</a:t>
            </a:r>
            <a:r>
              <a:rPr lang="en-US" altLang="zh-CN" sz="2800" b="1"/>
              <a:t>—</a:t>
            </a:r>
            <a:r>
              <a:rPr lang="zh-CN" altLang="en-US" sz="2800" b="1"/>
              <a:t>元魏宗室（元叉从弟）</a:t>
            </a:r>
          </a:p>
          <a:p>
            <a:pPr eaLnBrk="1" hangingPunct="1"/>
            <a:r>
              <a:rPr lang="zh-CN" altLang="en-US" sz="2800" b="1"/>
              <a:t>关陇：莫折大提</a:t>
            </a:r>
            <a:r>
              <a:rPr lang="en-US" altLang="zh-CN" sz="2800" b="1"/>
              <a:t>—</a:t>
            </a:r>
            <a:r>
              <a:rPr lang="zh-CN" altLang="en-US" sz="2800" b="1"/>
              <a:t>羌人</a:t>
            </a:r>
          </a:p>
          <a:p>
            <a:pPr eaLnBrk="1" hangingPunct="1"/>
            <a:r>
              <a:rPr lang="zh-CN" altLang="en-US" sz="2800" b="1"/>
              <a:t>万俟醜奴</a:t>
            </a:r>
            <a:r>
              <a:rPr lang="en-US" altLang="zh-CN" sz="2800" b="1"/>
              <a:t>—</a:t>
            </a:r>
            <a:r>
              <a:rPr lang="zh-CN" altLang="en-US" sz="2800" b="1"/>
              <a:t>鲜卑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to="" calcmode="lin" valueType="num">
                                      <p:cBhvr>
                                        <p:cTn id="7" dur="1" fill="hold"/>
                                        <p:tgtEl>
                                          <p:spTgt spid="12902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 to="" calcmode="lin" valueType="num">
                                      <p:cBhvr>
                                        <p:cTn id="12" dur="1" fill="hold"/>
                                        <p:tgtEl>
                                          <p:spTgt spid="129027">
                                            <p:txEl>
                                              <p:pRg st="1" end="1"/>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29027">
                                            <p:txEl>
                                              <p:pRg st="2" end="2"/>
                                            </p:txEl>
                                          </p:spTgt>
                                        </p:tgtEl>
                                        <p:attrNameLst>
                                          <p:attrName>style.visibility</p:attrName>
                                        </p:attrNameLst>
                                      </p:cBhvr>
                                      <p:to>
                                        <p:strVal val="visible"/>
                                      </p:to>
                                    </p:set>
                                    <p:anim to="" calcmode="lin" valueType="num">
                                      <p:cBhvr>
                                        <p:cTn id="15" dur="1" fill="hold"/>
                                        <p:tgtEl>
                                          <p:spTgt spid="129027">
                                            <p:txEl>
                                              <p:pRg st="2" end="2"/>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29027">
                                            <p:txEl>
                                              <p:pRg st="3" end="3"/>
                                            </p:txEl>
                                          </p:spTgt>
                                        </p:tgtEl>
                                        <p:attrNameLst>
                                          <p:attrName>style.visibility</p:attrName>
                                        </p:attrNameLst>
                                      </p:cBhvr>
                                      <p:to>
                                        <p:strVal val="visible"/>
                                      </p:to>
                                    </p:set>
                                    <p:anim to="" calcmode="lin" valueType="num">
                                      <p:cBhvr>
                                        <p:cTn id="18" dur="1" fill="hold"/>
                                        <p:tgtEl>
                                          <p:spTgt spid="129027">
                                            <p:txEl>
                                              <p:pRg st="3" end="3"/>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29027">
                                            <p:txEl>
                                              <p:pRg st="4" end="4"/>
                                            </p:txEl>
                                          </p:spTgt>
                                        </p:tgtEl>
                                        <p:attrNameLst>
                                          <p:attrName>style.visibility</p:attrName>
                                        </p:attrNameLst>
                                      </p:cBhvr>
                                      <p:to>
                                        <p:strVal val="visible"/>
                                      </p:to>
                                    </p:set>
                                    <p:anim to="" calcmode="lin" valueType="num">
                                      <p:cBhvr>
                                        <p:cTn id="23" dur="1" fill="hold"/>
                                        <p:tgtEl>
                                          <p:spTgt spid="129027">
                                            <p:txEl>
                                              <p:pRg st="4" end="4"/>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29027">
                                            <p:txEl>
                                              <p:pRg st="5" end="5"/>
                                            </p:txEl>
                                          </p:spTgt>
                                        </p:tgtEl>
                                        <p:attrNameLst>
                                          <p:attrName>style.visibility</p:attrName>
                                        </p:attrNameLst>
                                      </p:cBhvr>
                                      <p:to>
                                        <p:strVal val="visible"/>
                                      </p:to>
                                    </p:set>
                                    <p:anim to="" calcmode="lin" valueType="num">
                                      <p:cBhvr>
                                        <p:cTn id="26" dur="1" fill="hold"/>
                                        <p:tgtEl>
                                          <p:spTgt spid="129027">
                                            <p:txEl>
                                              <p:pRg st="5" end="5"/>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29027">
                                            <p:txEl>
                                              <p:pRg st="6" end="6"/>
                                            </p:txEl>
                                          </p:spTgt>
                                        </p:tgtEl>
                                        <p:attrNameLst>
                                          <p:attrName>style.visibility</p:attrName>
                                        </p:attrNameLst>
                                      </p:cBhvr>
                                      <p:to>
                                        <p:strVal val="visible"/>
                                      </p:to>
                                    </p:set>
                                    <p:anim to="" calcmode="lin" valueType="num">
                                      <p:cBhvr>
                                        <p:cTn id="29" dur="1" fill="hold"/>
                                        <p:tgtEl>
                                          <p:spTgt spid="129027">
                                            <p:txEl>
                                              <p:pRg st="6" end="6"/>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29027">
                                            <p:txEl>
                                              <p:pRg st="7" end="7"/>
                                            </p:txEl>
                                          </p:spTgt>
                                        </p:tgtEl>
                                        <p:attrNameLst>
                                          <p:attrName>style.visibility</p:attrName>
                                        </p:attrNameLst>
                                      </p:cBhvr>
                                      <p:to>
                                        <p:strVal val="visible"/>
                                      </p:to>
                                    </p:set>
                                    <p:anim to="" calcmode="lin" valueType="num">
                                      <p:cBhvr>
                                        <p:cTn id="32" dur="1" fill="hold"/>
                                        <p:tgtEl>
                                          <p:spTgt spid="129027">
                                            <p:txEl>
                                              <p:pRg st="7" end="7"/>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0"/>
                                          </p:stCondLst>
                                        </p:cTn>
                                        <p:tgtEl>
                                          <p:spTgt spid="129027">
                                            <p:txEl>
                                              <p:pRg st="8" end="8"/>
                                            </p:txEl>
                                          </p:spTgt>
                                        </p:tgtEl>
                                        <p:attrNameLst>
                                          <p:attrName>style.visibility</p:attrName>
                                        </p:attrNameLst>
                                      </p:cBhvr>
                                      <p:to>
                                        <p:strVal val="visible"/>
                                      </p:to>
                                    </p:set>
                                    <p:anim to="" calcmode="lin" valueType="num">
                                      <p:cBhvr>
                                        <p:cTn id="37" dur="1" fill="hold"/>
                                        <p:tgtEl>
                                          <p:spTgt spid="129027">
                                            <p:txEl>
                                              <p:pRg st="8" end="8"/>
                                            </p:txEl>
                                          </p:spTgt>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129027">
                                            <p:txEl>
                                              <p:pRg st="9" end="9"/>
                                            </p:txEl>
                                          </p:spTgt>
                                        </p:tgtEl>
                                        <p:attrNameLst>
                                          <p:attrName>style.visibility</p:attrName>
                                        </p:attrNameLst>
                                      </p:cBhvr>
                                      <p:to>
                                        <p:strVal val="visible"/>
                                      </p:to>
                                    </p:set>
                                    <p:anim to="" calcmode="lin" valueType="num">
                                      <p:cBhvr>
                                        <p:cTn id="40" dur="1" fill="hold"/>
                                        <p:tgtEl>
                                          <p:spTgt spid="129027">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a:extLst>
              <a:ext uri="{FF2B5EF4-FFF2-40B4-BE49-F238E27FC236}">
                <a16:creationId xmlns:a16="http://schemas.microsoft.com/office/drawing/2014/main" id="{2306119C-019C-922F-2E9A-F8529AE95A5A}"/>
              </a:ext>
            </a:extLst>
          </p:cNvPr>
          <p:cNvSpPr>
            <a:spLocks noGrp="1" noRot="1" noChangeArrowheads="1"/>
          </p:cNvSpPr>
          <p:nvPr>
            <p:ph type="body" idx="1"/>
          </p:nvPr>
        </p:nvSpPr>
        <p:spPr>
          <a:xfrm>
            <a:off x="179388" y="692150"/>
            <a:ext cx="8540750" cy="5761038"/>
          </a:xfrm>
        </p:spPr>
        <p:txBody>
          <a:bodyPr/>
          <a:lstStyle/>
          <a:p>
            <a:pPr eaLnBrk="1" hangingPunct="1">
              <a:lnSpc>
                <a:spcPct val="80000"/>
              </a:lnSpc>
            </a:pPr>
            <a:r>
              <a:rPr lang="zh-CN" altLang="en-US" sz="2800" b="1" dirty="0"/>
              <a:t>六镇起义的影响与后果：</a:t>
            </a:r>
          </a:p>
          <a:p>
            <a:pPr eaLnBrk="1" hangingPunct="1">
              <a:lnSpc>
                <a:spcPct val="80000"/>
              </a:lnSpc>
            </a:pPr>
            <a:r>
              <a:rPr lang="en-US" altLang="zh-CN" sz="2800" dirty="0"/>
              <a:t>1.</a:t>
            </a:r>
            <a:r>
              <a:rPr lang="zh-CN" altLang="en-US" sz="2800" dirty="0"/>
              <a:t>沉重打击了北魏政权</a:t>
            </a:r>
            <a:r>
              <a:rPr lang="en-US" altLang="zh-CN" sz="2800" dirty="0"/>
              <a:t>—</a:t>
            </a:r>
            <a:r>
              <a:rPr lang="zh-CN" altLang="en-US" sz="2800" dirty="0"/>
              <a:t>（尔朱荣、高欢、宇文泰）</a:t>
            </a:r>
            <a:r>
              <a:rPr lang="en-US" altLang="zh-CN" sz="2800" dirty="0"/>
              <a:t>——</a:t>
            </a:r>
            <a:r>
              <a:rPr lang="zh-CN" altLang="en-US" sz="2800" dirty="0"/>
              <a:t>分裂为东、西魏</a:t>
            </a:r>
          </a:p>
          <a:p>
            <a:pPr eaLnBrk="1" hangingPunct="1">
              <a:lnSpc>
                <a:spcPct val="80000"/>
              </a:lnSpc>
            </a:pPr>
            <a:r>
              <a:rPr lang="en-US" altLang="zh-CN" sz="2800" dirty="0"/>
              <a:t>2.</a:t>
            </a:r>
            <a:r>
              <a:rPr lang="zh-CN" altLang="en-US" sz="2800" dirty="0"/>
              <a:t>迫使其后的统治者调整统治政策</a:t>
            </a:r>
            <a:r>
              <a:rPr lang="en-US" altLang="zh-CN" sz="2800" dirty="0"/>
              <a:t>——</a:t>
            </a:r>
            <a:r>
              <a:rPr lang="zh-CN" altLang="en-US" sz="2800" dirty="0"/>
              <a:t>对待汉人、巩固均田制解决土地问题、继续推行汉化政策、提高士兵地位保障其经济利益</a:t>
            </a:r>
          </a:p>
          <a:p>
            <a:pPr eaLnBrk="1" hangingPunct="1">
              <a:lnSpc>
                <a:spcPct val="80000"/>
              </a:lnSpc>
            </a:pPr>
            <a:r>
              <a:rPr lang="en-US" altLang="zh-CN" sz="2800" dirty="0"/>
              <a:t>3.</a:t>
            </a:r>
            <a:r>
              <a:rPr lang="zh-CN" altLang="en-US" sz="2800" dirty="0"/>
              <a:t>起义过程中，各民族日益融合。</a:t>
            </a:r>
          </a:p>
          <a:p>
            <a:pPr eaLnBrk="1" hangingPunct="1">
              <a:lnSpc>
                <a:spcPct val="80000"/>
              </a:lnSpc>
            </a:pPr>
            <a:r>
              <a:rPr lang="en-US" altLang="zh-CN" sz="2800" dirty="0"/>
              <a:t>4.</a:t>
            </a:r>
            <a:r>
              <a:rPr lang="zh-CN" altLang="en-US" sz="2800" dirty="0"/>
              <a:t>六镇军力控制权的转移，直接影响了其后的政治格局（破六韩拔陵</a:t>
            </a:r>
            <a:r>
              <a:rPr lang="en-US" altLang="zh-CN" sz="2800" dirty="0"/>
              <a:t>—</a:t>
            </a:r>
            <a:r>
              <a:rPr lang="zh-CN" altLang="en-US" sz="2800" dirty="0"/>
              <a:t>葛荣</a:t>
            </a:r>
            <a:r>
              <a:rPr lang="en-US" altLang="zh-CN" sz="2800" dirty="0"/>
              <a:t>—</a:t>
            </a:r>
            <a:r>
              <a:rPr lang="zh-CN" altLang="en-US" sz="2800" dirty="0"/>
              <a:t>尔朱荣</a:t>
            </a:r>
            <a:r>
              <a:rPr lang="en-US" altLang="zh-CN" sz="2800" dirty="0"/>
              <a:t>—</a:t>
            </a:r>
            <a:r>
              <a:rPr lang="zh-CN" altLang="en-US" sz="2800" dirty="0"/>
              <a:t>高欢；高欢</a:t>
            </a:r>
            <a:r>
              <a:rPr lang="en-US" altLang="zh-CN" sz="2800" dirty="0"/>
              <a:t>—</a:t>
            </a:r>
            <a:r>
              <a:rPr lang="zh-CN" altLang="en-US" sz="2800" dirty="0"/>
              <a:t>怀朔；宇文泰</a:t>
            </a:r>
            <a:r>
              <a:rPr lang="en-US" altLang="zh-CN" sz="2800" dirty="0"/>
              <a:t>—</a:t>
            </a:r>
            <a:r>
              <a:rPr lang="zh-CN" altLang="en-US" sz="2800" dirty="0"/>
              <a:t>武川）</a:t>
            </a:r>
          </a:p>
          <a:p>
            <a:pPr eaLnBrk="1" hangingPunct="1">
              <a:lnSpc>
                <a:spcPct val="80000"/>
              </a:lnSpc>
            </a:pPr>
            <a:r>
              <a:rPr lang="en-US" altLang="zh-CN" sz="2800" dirty="0"/>
              <a:t>5.</a:t>
            </a:r>
            <a:r>
              <a:rPr lang="zh-CN" altLang="en-US" sz="2800" dirty="0"/>
              <a:t>社会动荡，出现反汉化（鲜卑化）风气</a:t>
            </a:r>
            <a:r>
              <a:rPr lang="en-US" altLang="zh-CN" sz="2800" dirty="0"/>
              <a:t>——</a:t>
            </a:r>
            <a:r>
              <a:rPr lang="zh-CN" altLang="en-US" sz="2800" dirty="0"/>
              <a:t>葛荣对河北的侵扰、尔朱荣“河阴之变”、北齐的鲜卑化风气、府兵制的鲜卑化外壳、西魏复（重授）鲜卑复姓</a:t>
            </a:r>
          </a:p>
          <a:p>
            <a:pPr eaLnBrk="1" hangingPunct="1">
              <a:lnSpc>
                <a:spcPct val="80000"/>
              </a:lnSpc>
            </a:pPr>
            <a:endParaRPr lang="en-US" altLang="zh-CN" sz="2800" b="1" dirty="0">
              <a:solidFill>
                <a:srgbClr val="9933FF"/>
              </a:solidFill>
            </a:endParaRPr>
          </a:p>
        </p:txBody>
      </p:sp>
      <p:pic>
        <p:nvPicPr>
          <p:cNvPr id="2" name="图形 1" descr="书架上的书籍 纯色填充">
            <a:hlinkClick r:id="rId2" action="ppaction://hlinksldjump"/>
            <a:extLst>
              <a:ext uri="{FF2B5EF4-FFF2-40B4-BE49-F238E27FC236}">
                <a16:creationId xmlns:a16="http://schemas.microsoft.com/office/drawing/2014/main" id="{1F98423C-E1E3-5DDA-9D7D-C00CA25D92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2320" y="5538454"/>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to="" calcmode="lin" valueType="num">
                                      <p:cBhvr>
                                        <p:cTn id="7" dur="1" fill="hold"/>
                                        <p:tgtEl>
                                          <p:spTgt spid="13005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 to="" calcmode="lin" valueType="num">
                                      <p:cBhvr>
                                        <p:cTn id="12" dur="1" fill="hold"/>
                                        <p:tgtEl>
                                          <p:spTgt spid="13005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 to="" calcmode="lin" valueType="num">
                                      <p:cBhvr>
                                        <p:cTn id="17" dur="1" fill="hold"/>
                                        <p:tgtEl>
                                          <p:spTgt spid="130051">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30051">
                                            <p:txEl>
                                              <p:pRg st="3" end="3"/>
                                            </p:txEl>
                                          </p:spTgt>
                                        </p:tgtEl>
                                        <p:attrNameLst>
                                          <p:attrName>style.visibility</p:attrName>
                                        </p:attrNameLst>
                                      </p:cBhvr>
                                      <p:to>
                                        <p:strVal val="visible"/>
                                      </p:to>
                                    </p:set>
                                    <p:anim to="" calcmode="lin" valueType="num">
                                      <p:cBhvr>
                                        <p:cTn id="22" dur="1" fill="hold"/>
                                        <p:tgtEl>
                                          <p:spTgt spid="130051">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30051">
                                            <p:txEl>
                                              <p:pRg st="4" end="4"/>
                                            </p:txEl>
                                          </p:spTgt>
                                        </p:tgtEl>
                                        <p:attrNameLst>
                                          <p:attrName>style.visibility</p:attrName>
                                        </p:attrNameLst>
                                      </p:cBhvr>
                                      <p:to>
                                        <p:strVal val="visible"/>
                                      </p:to>
                                    </p:set>
                                    <p:anim to="" calcmode="lin" valueType="num">
                                      <p:cBhvr>
                                        <p:cTn id="27" dur="1" fill="hold"/>
                                        <p:tgtEl>
                                          <p:spTgt spid="130051">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130051">
                                            <p:txEl>
                                              <p:pRg st="5" end="5"/>
                                            </p:txEl>
                                          </p:spTgt>
                                        </p:tgtEl>
                                        <p:attrNameLst>
                                          <p:attrName>style.visibility</p:attrName>
                                        </p:attrNameLst>
                                      </p:cBhvr>
                                      <p:to>
                                        <p:strVal val="visible"/>
                                      </p:to>
                                    </p:set>
                                    <p:anim to="" calcmode="lin" valueType="num">
                                      <p:cBhvr>
                                        <p:cTn id="32" dur="1" fill="hold"/>
                                        <p:tgtEl>
                                          <p:spTgt spid="13005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62592-EAE3-4A17-84AB-F2A27C0FDC19}"/>
              </a:ext>
            </a:extLst>
          </p:cNvPr>
          <p:cNvSpPr>
            <a:spLocks noGrp="1"/>
          </p:cNvSpPr>
          <p:nvPr>
            <p:ph type="title"/>
          </p:nvPr>
        </p:nvSpPr>
        <p:spPr>
          <a:xfrm>
            <a:off x="301624" y="476672"/>
            <a:ext cx="8540750" cy="1143000"/>
          </a:xfrm>
        </p:spPr>
        <p:txBody>
          <a:bodyPr/>
          <a:lstStyle/>
          <a:p>
            <a:r>
              <a:rPr lang="zh-CN" altLang="en-US" sz="2800" b="1" dirty="0">
                <a:solidFill>
                  <a:schemeClr val="tx1"/>
                </a:solidFill>
                <a:latin typeface="+mn-lt"/>
                <a:ea typeface="+mn-ea"/>
                <a:cs typeface="+mn-cs"/>
              </a:rPr>
              <a:t>拓跋鲜卑</a:t>
            </a:r>
            <a:r>
              <a:rPr lang="zh-CN" altLang="en-US" sz="2800" b="1" dirty="0">
                <a:solidFill>
                  <a:schemeClr val="tx1"/>
                </a:solidFill>
                <a:latin typeface="+mn-lt"/>
                <a:ea typeface="+mn-ea"/>
                <a:cs typeface="+mn-cs"/>
                <a:hlinkClick r:id="rId2" action="ppaction://hlinksldjump"/>
              </a:rPr>
              <a:t>早期状况</a:t>
            </a:r>
            <a:endParaRPr lang="zh-CN" altLang="en-US" sz="2800" b="1" dirty="0">
              <a:solidFill>
                <a:schemeClr val="tx1"/>
              </a:solidFill>
              <a:latin typeface="+mn-lt"/>
              <a:ea typeface="+mn-ea"/>
              <a:cs typeface="+mn-cs"/>
            </a:endParaRPr>
          </a:p>
        </p:txBody>
      </p:sp>
      <p:pic>
        <p:nvPicPr>
          <p:cNvPr id="5" name="内容占位符 4">
            <a:extLst>
              <a:ext uri="{FF2B5EF4-FFF2-40B4-BE49-F238E27FC236}">
                <a16:creationId xmlns:a16="http://schemas.microsoft.com/office/drawing/2014/main" id="{8156BBF9-EDDD-97A7-EF4D-105BB25439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55976" y="1988840"/>
            <a:ext cx="4486398" cy="3364799"/>
          </a:xfrm>
        </p:spPr>
      </p:pic>
      <p:pic>
        <p:nvPicPr>
          <p:cNvPr id="7" name="图片 6">
            <a:extLst>
              <a:ext uri="{FF2B5EF4-FFF2-40B4-BE49-F238E27FC236}">
                <a16:creationId xmlns:a16="http://schemas.microsoft.com/office/drawing/2014/main" id="{5B960905-4A34-B8BC-8F3B-2DD6922D9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624" y="1976264"/>
            <a:ext cx="3853746" cy="3364799"/>
          </a:xfrm>
          <a:prstGeom prst="rect">
            <a:avLst/>
          </a:prstGeom>
        </p:spPr>
      </p:pic>
    </p:spTree>
    <p:extLst>
      <p:ext uri="{BB962C8B-B14F-4D97-AF65-F5344CB8AC3E}">
        <p14:creationId xmlns:p14="http://schemas.microsoft.com/office/powerpoint/2010/main" val="203683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2CF44EF5-C4CF-650B-3C70-B7FAB0058616}"/>
              </a:ext>
            </a:extLst>
          </p:cNvPr>
          <p:cNvSpPr>
            <a:spLocks noGrp="1" noRot="1" noChangeArrowheads="1"/>
          </p:cNvSpPr>
          <p:nvPr>
            <p:ph type="body" idx="1"/>
          </p:nvPr>
        </p:nvSpPr>
        <p:spPr>
          <a:xfrm>
            <a:off x="301625" y="908050"/>
            <a:ext cx="8540750" cy="5191125"/>
          </a:xfrm>
        </p:spPr>
        <p:txBody>
          <a:bodyPr/>
          <a:lstStyle/>
          <a:p>
            <a:pPr eaLnBrk="1" hangingPunct="1"/>
            <a:endParaRPr lang="zh-CN" altLang="zh-CN"/>
          </a:p>
        </p:txBody>
      </p:sp>
      <p:pic>
        <p:nvPicPr>
          <p:cNvPr id="133124" name="Picture 4" descr="南北朝地图">
            <a:extLst>
              <a:ext uri="{FF2B5EF4-FFF2-40B4-BE49-F238E27FC236}">
                <a16:creationId xmlns:a16="http://schemas.microsoft.com/office/drawing/2014/main" id="{4BEDBC07-AB73-252C-5F98-139FA28A9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3124"/>
                                        </p:tgtEl>
                                        <p:attrNameLst>
                                          <p:attrName>style.visibility</p:attrName>
                                        </p:attrNameLst>
                                      </p:cBhvr>
                                      <p:to>
                                        <p:strVal val="visible"/>
                                      </p:to>
                                    </p:set>
                                    <p:anim to="" calcmode="lin" valueType="num">
                                      <p:cBhvr>
                                        <p:cTn id="7" dur="1" fill="hold"/>
                                        <p:tgtEl>
                                          <p:spTgt spid="13312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a:extLst>
              <a:ext uri="{FF2B5EF4-FFF2-40B4-BE49-F238E27FC236}">
                <a16:creationId xmlns:a16="http://schemas.microsoft.com/office/drawing/2014/main" id="{3AF7D2B6-F928-36EA-723E-7EF37BDF3952}"/>
              </a:ext>
            </a:extLst>
          </p:cNvPr>
          <p:cNvSpPr>
            <a:spLocks noGrp="1" noRot="1" noChangeArrowheads="1"/>
          </p:cNvSpPr>
          <p:nvPr>
            <p:ph type="body" idx="1"/>
          </p:nvPr>
        </p:nvSpPr>
        <p:spPr>
          <a:xfrm>
            <a:off x="0" y="765175"/>
            <a:ext cx="8964613" cy="5334000"/>
          </a:xfrm>
        </p:spPr>
        <p:txBody>
          <a:bodyPr/>
          <a:lstStyle/>
          <a:p>
            <a:pPr eaLnBrk="1" hangingPunct="1">
              <a:lnSpc>
                <a:spcPct val="90000"/>
              </a:lnSpc>
            </a:pPr>
            <a:r>
              <a:rPr lang="zh-CN" altLang="en-US" b="1" dirty="0"/>
              <a:t>四、东魏北齐政权及其制度</a:t>
            </a:r>
          </a:p>
          <a:p>
            <a:pPr eaLnBrk="1" hangingPunct="1">
              <a:lnSpc>
                <a:spcPct val="90000"/>
              </a:lnSpc>
            </a:pPr>
            <a:r>
              <a:rPr lang="zh-CN" altLang="en-US" dirty="0"/>
              <a:t>尔朱荣</a:t>
            </a:r>
            <a:r>
              <a:rPr lang="en-US" altLang="zh-CN" dirty="0"/>
              <a:t>—</a:t>
            </a:r>
            <a:r>
              <a:rPr lang="zh-CN" altLang="en-US" dirty="0"/>
              <a:t>契胡（羯胡）</a:t>
            </a:r>
          </a:p>
          <a:p>
            <a:pPr eaLnBrk="1" hangingPunct="1">
              <a:lnSpc>
                <a:spcPct val="90000"/>
              </a:lnSpc>
            </a:pPr>
            <a:r>
              <a:rPr lang="zh-CN" altLang="en-US" dirty="0"/>
              <a:t>高欢</a:t>
            </a:r>
            <a:r>
              <a:rPr lang="en-US" altLang="zh-CN" dirty="0"/>
              <a:t>—</a:t>
            </a:r>
            <a:r>
              <a:rPr lang="zh-CN" altLang="en-US" dirty="0"/>
              <a:t>配边兵户，怀朔队主、函使，率六镇兵民冀州就食，得到冀州大族封氏、高氏支持，邺城韩陵山之战破尔朱氏，于晋阳附近侨置六州安置六镇鲜卑成为其主要军事力量</a:t>
            </a:r>
          </a:p>
          <a:p>
            <a:pPr eaLnBrk="1" hangingPunct="1">
              <a:lnSpc>
                <a:spcPct val="90000"/>
              </a:lnSpc>
            </a:pPr>
            <a:r>
              <a:rPr lang="zh-CN" altLang="en-US" dirty="0"/>
              <a:t>东西魏之间战争：</a:t>
            </a:r>
            <a:r>
              <a:rPr lang="en-US" altLang="zh-CN" dirty="0"/>
              <a:t>536</a:t>
            </a:r>
            <a:r>
              <a:rPr lang="zh-CN" altLang="en-US" dirty="0"/>
              <a:t>年小关之战、沙苑之战、河桥之战、邙山之战、玉壁之战、</a:t>
            </a:r>
            <a:r>
              <a:rPr lang="en-US" altLang="zh-CN" dirty="0"/>
              <a:t>549</a:t>
            </a:r>
            <a:r>
              <a:rPr lang="zh-CN" altLang="en-US" dirty="0"/>
              <a:t>年长社之战</a:t>
            </a:r>
          </a:p>
          <a:p>
            <a:pPr eaLnBrk="1" hangingPunct="1">
              <a:lnSpc>
                <a:spcPct val="90000"/>
              </a:lnSpc>
            </a:pPr>
            <a:r>
              <a:rPr lang="zh-CN" altLang="en-US" dirty="0"/>
              <a:t>“河清均田”、鲜卑勋贵与汉族地主之间的斗争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to="" calcmode="lin" valueType="num">
                                      <p:cBhvr>
                                        <p:cTn id="7" dur="1" fill="hold"/>
                                        <p:tgtEl>
                                          <p:spTgt spid="13107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 to="" calcmode="lin" valueType="num">
                                      <p:cBhvr>
                                        <p:cTn id="12" dur="1" fill="hold"/>
                                        <p:tgtEl>
                                          <p:spTgt spid="131075">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 to="" calcmode="lin" valueType="num">
                                      <p:cBhvr>
                                        <p:cTn id="17" dur="1" fill="hold"/>
                                        <p:tgtEl>
                                          <p:spTgt spid="131075">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 to="" calcmode="lin" valueType="num">
                                      <p:cBhvr>
                                        <p:cTn id="22" dur="1" fill="hold"/>
                                        <p:tgtEl>
                                          <p:spTgt spid="131075">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 to="" calcmode="lin" valueType="num">
                                      <p:cBhvr>
                                        <p:cTn id="27" dur="1" fill="hold"/>
                                        <p:tgtEl>
                                          <p:spTgt spid="13107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BB0FF743-2D40-FF0E-6CAA-0681A6152530}"/>
              </a:ext>
            </a:extLst>
          </p:cNvPr>
          <p:cNvSpPr>
            <a:spLocks noGrp="1" noRot="1" noChangeArrowheads="1"/>
          </p:cNvSpPr>
          <p:nvPr>
            <p:ph type="body" idx="1"/>
          </p:nvPr>
        </p:nvSpPr>
        <p:spPr>
          <a:xfrm>
            <a:off x="301625" y="549275"/>
            <a:ext cx="8540750" cy="5549900"/>
          </a:xfrm>
        </p:spPr>
        <p:txBody>
          <a:bodyPr/>
          <a:lstStyle/>
          <a:p>
            <a:pPr eaLnBrk="1" hangingPunct="1"/>
            <a:r>
              <a:rPr lang="zh-CN" altLang="en-US" sz="2800"/>
              <a:t>（高欢）其语鲜卑，则曰：汉民是汝奴，夫为汝耕，妇为汝织，输汝粟帛，令汝温饱，汝何为陵之？其语华人，则曰：鲜卑是汝作客，得汝一斛粟、一 匹绢，为汝击贼，令汝安宁，汝何为疾之？ （资治通鉴第一百五十七卷）</a:t>
            </a:r>
          </a:p>
          <a:p>
            <a:pPr eaLnBrk="1" hangingPunct="1"/>
            <a:r>
              <a:rPr lang="zh-CN" altLang="en-US" sz="2800"/>
              <a:t>天下浊乱，习俗已久。今督将家属多在关西，黑獭常相招诱，人情去留未定。江东复有一吴儿老翁萧衍者，专事衣冠礼乐，中原士大夫望之 以为正朔所在。我若急作法网，不相饶借，恐督将尽投黑獭，士子悉奔萧衍，则人物流散，何 以为国？</a:t>
            </a:r>
            <a:r>
              <a:rPr lang="en-US" altLang="zh-CN" sz="2800"/>
              <a:t>(《</a:t>
            </a:r>
            <a:r>
              <a:rPr lang="zh-CN" altLang="en-US" sz="2800"/>
              <a:t>北 齐 </a:t>
            </a:r>
          </a:p>
          <a:p>
            <a:pPr eaLnBrk="1" hangingPunct="1"/>
            <a:r>
              <a:rPr lang="zh-CN" altLang="en-US" sz="2800"/>
              <a:t>书 </a:t>
            </a:r>
            <a:r>
              <a:rPr lang="en-US" altLang="zh-CN" sz="2800"/>
              <a:t>·</a:t>
            </a:r>
            <a:r>
              <a:rPr lang="zh-CN" altLang="en-US" sz="2800"/>
              <a:t>杜弼传 </a:t>
            </a:r>
            <a:r>
              <a:rPr lang="en-US" altLang="zh-CN" sz="280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a:extLst>
              <a:ext uri="{FF2B5EF4-FFF2-40B4-BE49-F238E27FC236}">
                <a16:creationId xmlns:a16="http://schemas.microsoft.com/office/drawing/2014/main" id="{9ED9FEB2-271A-05D8-E5D9-327B6E2A9567}"/>
              </a:ext>
            </a:extLst>
          </p:cNvPr>
          <p:cNvSpPr>
            <a:spLocks noGrp="1" noRot="1" noChangeArrowheads="1"/>
          </p:cNvSpPr>
          <p:nvPr>
            <p:ph type="body" idx="1"/>
          </p:nvPr>
        </p:nvSpPr>
        <p:spPr>
          <a:xfrm>
            <a:off x="301625" y="549275"/>
            <a:ext cx="8540750" cy="5832475"/>
          </a:xfrm>
        </p:spPr>
        <p:txBody>
          <a:bodyPr/>
          <a:lstStyle/>
          <a:p>
            <a:pPr eaLnBrk="1" hangingPunct="1"/>
            <a:r>
              <a:rPr lang="zh-CN" altLang="en-US" sz="3600" b="1" dirty="0"/>
              <a:t>五、西魏北周及其制度</a:t>
            </a:r>
          </a:p>
          <a:p>
            <a:pPr eaLnBrk="1" hangingPunct="1"/>
            <a:r>
              <a:rPr lang="zh-CN" altLang="en-US" sz="3600" dirty="0"/>
              <a:t>宇文泰</a:t>
            </a:r>
            <a:r>
              <a:rPr lang="en-US" altLang="zh-CN" sz="3600" dirty="0"/>
              <a:t>——</a:t>
            </a:r>
            <a:r>
              <a:rPr lang="zh-CN" altLang="en-US" dirty="0">
                <a:ea typeface="楷体_GB2312" pitchFamily="49" charset="-122"/>
              </a:rPr>
              <a:t>武川军将，历经六镇、河北起义，编入贺拔岳武川军团镇压关陇起义，任原州、夏州刺史，后领有武川军团，占据关陇</a:t>
            </a:r>
          </a:p>
        </p:txBody>
      </p:sp>
      <p:pic>
        <p:nvPicPr>
          <p:cNvPr id="3" name="图片 2">
            <a:extLst>
              <a:ext uri="{FF2B5EF4-FFF2-40B4-BE49-F238E27FC236}">
                <a16:creationId xmlns:a16="http://schemas.microsoft.com/office/drawing/2014/main" id="{18B0207B-4A47-E9E6-CBA3-FF94FFCD1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417" y="2812560"/>
            <a:ext cx="5847656" cy="3501285"/>
          </a:xfrm>
          <a:prstGeom prst="rect">
            <a:avLst/>
          </a:prstGeom>
        </p:spPr>
      </p:pic>
      <p:pic>
        <p:nvPicPr>
          <p:cNvPr id="5" name="图片 4">
            <a:extLst>
              <a:ext uri="{FF2B5EF4-FFF2-40B4-BE49-F238E27FC236}">
                <a16:creationId xmlns:a16="http://schemas.microsoft.com/office/drawing/2014/main" id="{3D3ED8AE-7311-B3ED-2F38-989FC5209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03" y="3789040"/>
            <a:ext cx="3015678" cy="18844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to="" calcmode="lin" valueType="num">
                                      <p:cBhvr>
                                        <p:cTn id="7" dur="1" fill="hold"/>
                                        <p:tgtEl>
                                          <p:spTgt spid="13209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 to="" calcmode="lin" valueType="num">
                                      <p:cBhvr>
                                        <p:cTn id="12" dur="1" fill="hold"/>
                                        <p:tgtEl>
                                          <p:spTgt spid="132099">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B5E93E9B-A432-EC1D-1BE4-2727FD54162E}"/>
              </a:ext>
            </a:extLst>
          </p:cNvPr>
          <p:cNvSpPr>
            <a:spLocks noGrp="1" noRot="1" noChangeArrowheads="1"/>
          </p:cNvSpPr>
          <p:nvPr>
            <p:ph type="body" idx="1"/>
          </p:nvPr>
        </p:nvSpPr>
        <p:spPr>
          <a:xfrm>
            <a:off x="301625" y="1052513"/>
            <a:ext cx="8540750" cy="5046662"/>
          </a:xfrm>
        </p:spPr>
        <p:txBody>
          <a:bodyPr/>
          <a:lstStyle/>
          <a:p>
            <a:pPr eaLnBrk="1" hangingPunct="1">
              <a:lnSpc>
                <a:spcPct val="90000"/>
              </a:lnSpc>
            </a:pPr>
            <a:r>
              <a:rPr lang="zh-CN" altLang="en-US" b="1"/>
              <a:t>西魏政权的组成</a:t>
            </a:r>
            <a:r>
              <a:rPr lang="en-US" altLang="zh-CN" b="1"/>
              <a:t>——</a:t>
            </a:r>
            <a:endParaRPr lang="en-US" altLang="zh-CN" b="1">
              <a:latin typeface="楷体_GB2312" pitchFamily="49" charset="-122"/>
              <a:ea typeface="楷体_GB2312" pitchFamily="49" charset="-122"/>
            </a:endParaRPr>
          </a:p>
          <a:p>
            <a:pPr eaLnBrk="1" hangingPunct="1">
              <a:lnSpc>
                <a:spcPct val="90000"/>
              </a:lnSpc>
            </a:pPr>
            <a:r>
              <a:rPr lang="zh-CN" altLang="en-US">
                <a:ea typeface="楷体_GB2312" pitchFamily="49" charset="-122"/>
              </a:rPr>
              <a:t>宇文泰亲信集团</a:t>
            </a:r>
            <a:r>
              <a:rPr lang="en-US" altLang="zh-CN">
                <a:ea typeface="楷体_GB2312" pitchFamily="49" charset="-122"/>
              </a:rPr>
              <a:t>——“</a:t>
            </a:r>
            <a:r>
              <a:rPr lang="zh-CN" altLang="en-US">
                <a:ea typeface="楷体_GB2312" pitchFamily="49" charset="-122"/>
              </a:rPr>
              <a:t>内先协和，顺时而动”（关中本位政策）关陇本地豪强、山东流亡士人</a:t>
            </a:r>
          </a:p>
          <a:p>
            <a:pPr eaLnBrk="1" hangingPunct="1">
              <a:lnSpc>
                <a:spcPct val="90000"/>
              </a:lnSpc>
            </a:pPr>
            <a:r>
              <a:rPr lang="zh-CN" altLang="en-US" sz="2800">
                <a:latin typeface="楷体_GB2312" pitchFamily="49" charset="-122"/>
                <a:ea typeface="楷体_GB2312" pitchFamily="49" charset="-122"/>
              </a:rPr>
              <a:t>霸府：大丞相府</a:t>
            </a:r>
            <a:r>
              <a:rPr lang="en-US" altLang="zh-CN" sz="2800">
                <a:latin typeface="楷体_GB2312" pitchFamily="49" charset="-122"/>
                <a:ea typeface="楷体_GB2312" pitchFamily="49" charset="-122"/>
              </a:rPr>
              <a:t>22</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6/13</a:t>
            </a:r>
            <a:r>
              <a:rPr lang="zh-CN" altLang="en-US" sz="2800">
                <a:latin typeface="楷体_GB2312" pitchFamily="49" charset="-122"/>
                <a:ea typeface="楷体_GB2312" pitchFamily="49" charset="-122"/>
              </a:rPr>
              <a:t>），关西大行台（</a:t>
            </a:r>
            <a:r>
              <a:rPr lang="en-US" altLang="zh-CN" sz="2800">
                <a:latin typeface="楷体_GB2312" pitchFamily="49" charset="-122"/>
                <a:ea typeface="楷体_GB2312" pitchFamily="49" charset="-122"/>
              </a:rPr>
              <a:t>3/28</a:t>
            </a:r>
            <a:r>
              <a:rPr lang="zh-CN" altLang="en-US" sz="2800">
                <a:latin typeface="楷体_GB2312" pitchFamily="49" charset="-122"/>
                <a:ea typeface="楷体_GB2312" pitchFamily="49" charset="-122"/>
              </a:rPr>
              <a:t>）</a:t>
            </a:r>
          </a:p>
          <a:p>
            <a:pPr eaLnBrk="1" hangingPunct="1">
              <a:lnSpc>
                <a:spcPct val="90000"/>
              </a:lnSpc>
            </a:pPr>
            <a:r>
              <a:rPr lang="zh-CN" altLang="en-US" sz="2800">
                <a:latin typeface="楷体_GB2312" pitchFamily="49" charset="-122"/>
                <a:ea typeface="楷体_GB2312" pitchFamily="49" charset="-122"/>
              </a:rPr>
              <a:t>赐姓：宇文氏 </a:t>
            </a:r>
            <a:r>
              <a:rPr lang="en-US" altLang="zh-CN" sz="2800">
                <a:latin typeface="楷体_GB2312" pitchFamily="49" charset="-122"/>
                <a:ea typeface="楷体_GB2312" pitchFamily="49" charset="-122"/>
              </a:rPr>
              <a:t>22/57</a:t>
            </a:r>
          </a:p>
          <a:p>
            <a:pPr eaLnBrk="1" hangingPunct="1">
              <a:lnSpc>
                <a:spcPct val="90000"/>
              </a:lnSpc>
            </a:pPr>
            <a:r>
              <a:rPr lang="zh-CN" altLang="en-US" sz="2800">
                <a:latin typeface="楷体_GB2312" pitchFamily="49" charset="-122"/>
                <a:ea typeface="楷体_GB2312" pitchFamily="49" charset="-122"/>
              </a:rPr>
              <a:t>赐名：信、端、勇、豪、杰、俭、亮（</a:t>
            </a:r>
            <a:r>
              <a:rPr lang="zh-CN" altLang="en-US" sz="2800"/>
              <a:t>如愿、沙随、胡仁、令贵、文达、庆明、道德</a:t>
            </a:r>
            <a:r>
              <a:rPr lang="zh-CN" altLang="en-US" sz="2800">
                <a:latin typeface="楷体_GB2312" pitchFamily="49" charset="-122"/>
                <a:ea typeface="楷体_GB2312" pitchFamily="49" charset="-122"/>
              </a:rPr>
              <a:t>）</a:t>
            </a:r>
          </a:p>
          <a:p>
            <a:pPr eaLnBrk="1" hangingPunct="1">
              <a:lnSpc>
                <a:spcPct val="90000"/>
              </a:lnSpc>
            </a:pPr>
            <a:r>
              <a:rPr lang="zh-CN" altLang="en-US" sz="2800">
                <a:latin typeface="楷体_GB2312" pitchFamily="49" charset="-122"/>
                <a:ea typeface="楷体_GB2312" pitchFamily="49" charset="-122"/>
              </a:rPr>
              <a:t>赐物。。。。。</a:t>
            </a:r>
          </a:p>
          <a:p>
            <a:pPr eaLnBrk="1" hangingPunct="1">
              <a:lnSpc>
                <a:spcPct val="90000"/>
              </a:lnSpc>
            </a:pPr>
            <a:r>
              <a:rPr lang="zh-CN" altLang="en-US" sz="2800">
                <a:latin typeface="楷体_GB2312" pitchFamily="49" charset="-122"/>
                <a:ea typeface="楷体_GB2312" pitchFamily="49" charset="-122"/>
              </a:rPr>
              <a:t>教育</a:t>
            </a:r>
          </a:p>
          <a:p>
            <a:pPr eaLnBrk="1" hangingPunct="1">
              <a:lnSpc>
                <a:spcPct val="90000"/>
              </a:lnSpc>
            </a:pPr>
            <a:endParaRPr lang="en-US" altLang="zh-CN"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F975B6EB-6B94-278E-8E93-8A0A612D0235}"/>
              </a:ext>
            </a:extLst>
          </p:cNvPr>
          <p:cNvSpPr>
            <a:spLocks noGrp="1" noRot="1" noChangeArrowheads="1"/>
          </p:cNvSpPr>
          <p:nvPr>
            <p:ph type="body" idx="1"/>
          </p:nvPr>
        </p:nvSpPr>
        <p:spPr>
          <a:xfrm>
            <a:off x="301625" y="1052513"/>
            <a:ext cx="8540750" cy="5046662"/>
          </a:xfrm>
        </p:spPr>
        <p:txBody>
          <a:bodyPr/>
          <a:lstStyle/>
          <a:p>
            <a:pPr eaLnBrk="1" hangingPunct="1"/>
            <a:r>
              <a:rPr lang="zh-CN" altLang="en-US"/>
              <a:t>治国措施</a:t>
            </a:r>
            <a:r>
              <a:rPr lang="zh-CN" altLang="en-US">
                <a:sym typeface="Wingdings" panose="05000000000000000000" pitchFamily="2" charset="2"/>
              </a:rPr>
              <a:t>（苏绰、卢辩）</a:t>
            </a:r>
            <a:r>
              <a:rPr lang="en-US" altLang="zh-CN">
                <a:sym typeface="Wingdings" panose="05000000000000000000" pitchFamily="2" charset="2"/>
              </a:rPr>
              <a:t>——</a:t>
            </a:r>
          </a:p>
          <a:p>
            <a:pPr eaLnBrk="1" hangingPunct="1"/>
            <a:r>
              <a:rPr lang="zh-CN" altLang="en-US"/>
              <a:t>六条诏书</a:t>
            </a:r>
          </a:p>
          <a:p>
            <a:pPr eaLnBrk="1" hangingPunct="1"/>
            <a:r>
              <a:rPr lang="zh-CN" altLang="en-US"/>
              <a:t>均田制</a:t>
            </a:r>
          </a:p>
          <a:p>
            <a:pPr eaLnBrk="1" hangingPunct="1"/>
            <a:r>
              <a:rPr lang="zh-CN" altLang="en-US"/>
              <a:t>府兵制：</a:t>
            </a:r>
            <a:r>
              <a:rPr lang="zh-CN" altLang="en-US">
                <a:latin typeface="楷体_GB2312" pitchFamily="49" charset="-122"/>
                <a:ea typeface="楷体_GB2312" pitchFamily="49" charset="-122"/>
              </a:rPr>
              <a:t>八柱国、十二大将军、二十四开府；三十六国、九十九姓（李虎</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大野氏，李弼</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徒何氏，杨忠</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普六茹氏）；鲜卑语；改代人之河南郡望为京兆郡望</a:t>
            </a:r>
          </a:p>
          <a:p>
            <a:pPr eaLnBrk="1" hangingPunct="1"/>
            <a:r>
              <a:rPr lang="zh-CN" altLang="en-US"/>
              <a:t>关陇集团的形成</a:t>
            </a:r>
          </a:p>
          <a:p>
            <a:pPr eaLnBrk="1" hangingPunct="1"/>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a:extLst>
              <a:ext uri="{FF2B5EF4-FFF2-40B4-BE49-F238E27FC236}">
                <a16:creationId xmlns:a16="http://schemas.microsoft.com/office/drawing/2014/main" id="{85FFCE37-F38A-9D05-C171-6E4B717C3077}"/>
              </a:ext>
            </a:extLst>
          </p:cNvPr>
          <p:cNvSpPr>
            <a:spLocks noGrp="1" noRot="1" noChangeArrowheads="1"/>
          </p:cNvSpPr>
          <p:nvPr>
            <p:ph type="body" idx="1"/>
          </p:nvPr>
        </p:nvSpPr>
        <p:spPr>
          <a:xfrm>
            <a:off x="301625" y="836613"/>
            <a:ext cx="8540750" cy="5262562"/>
          </a:xfrm>
        </p:spPr>
        <p:txBody>
          <a:bodyPr/>
          <a:lstStyle/>
          <a:p>
            <a:pPr eaLnBrk="1" hangingPunct="1"/>
            <a:r>
              <a:rPr lang="zh-CN" altLang="en-US" dirty="0"/>
              <a:t>宇文护专政</a:t>
            </a:r>
          </a:p>
          <a:p>
            <a:pPr eaLnBrk="1" hangingPunct="1"/>
            <a:r>
              <a:rPr lang="zh-CN" altLang="en-US" dirty="0"/>
              <a:t>武帝宇文邕</a:t>
            </a:r>
            <a:r>
              <a:rPr lang="en-US" altLang="zh-CN" dirty="0"/>
              <a:t>——</a:t>
            </a:r>
            <a:r>
              <a:rPr lang="zh-CN" altLang="en-US" dirty="0"/>
              <a:t>禁断佛道，平齐统一北方</a:t>
            </a:r>
          </a:p>
          <a:p>
            <a:pPr eaLnBrk="1" hangingPunct="1"/>
            <a:r>
              <a:rPr lang="zh-CN" altLang="en-US" dirty="0"/>
              <a:t>杨坚夺权</a:t>
            </a:r>
          </a:p>
          <a:p>
            <a:pPr eaLnBrk="1" hangingPunct="1"/>
            <a:endParaRPr lang="zh-CN" altLang="en-US" b="1" dirty="0"/>
          </a:p>
          <a:p>
            <a:pPr eaLnBrk="1" hangingPunct="1"/>
            <a:r>
              <a:rPr lang="zh-CN" altLang="en-US" sz="3600" b="1" i="1"/>
              <a:t>关于十六国以来北方民族关系的回顾</a:t>
            </a:r>
          </a:p>
          <a:p>
            <a:pPr eaLnBrk="1" hangingPunct="1"/>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to="" calcmode="lin" valueType="num">
                                      <p:cBhvr>
                                        <p:cTn id="7" dur="1" fill="hold"/>
                                        <p:tgtEl>
                                          <p:spTgt spid="13414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 to="" calcmode="lin" valueType="num">
                                      <p:cBhvr>
                                        <p:cTn id="12" dur="1" fill="hold"/>
                                        <p:tgtEl>
                                          <p:spTgt spid="134147">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 to="" calcmode="lin" valueType="num">
                                      <p:cBhvr>
                                        <p:cTn id="17" dur="1" fill="hold"/>
                                        <p:tgtEl>
                                          <p:spTgt spid="134147">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34147">
                                            <p:txEl>
                                              <p:pRg st="4" end="4"/>
                                            </p:txEl>
                                          </p:spTgt>
                                        </p:tgtEl>
                                        <p:attrNameLst>
                                          <p:attrName>style.visibility</p:attrName>
                                        </p:attrNameLst>
                                      </p:cBhvr>
                                      <p:to>
                                        <p:strVal val="visible"/>
                                      </p:to>
                                    </p:set>
                                    <p:anim to="" calcmode="lin" valueType="num">
                                      <p:cBhvr>
                                        <p:cTn id="22" dur="1" fill="hold"/>
                                        <p:tgtEl>
                                          <p:spTgt spid="134147">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A3A3D02-7641-77D4-8E79-76EE1C6EC4F4}"/>
              </a:ext>
            </a:extLst>
          </p:cNvPr>
          <p:cNvSpPr>
            <a:spLocks noGrp="1" noRot="1" noChangeArrowheads="1"/>
          </p:cNvSpPr>
          <p:nvPr>
            <p:ph type="body" idx="1"/>
          </p:nvPr>
        </p:nvSpPr>
        <p:spPr>
          <a:xfrm>
            <a:off x="250825" y="476250"/>
            <a:ext cx="8540750" cy="6048375"/>
          </a:xfrm>
        </p:spPr>
        <p:txBody>
          <a:bodyPr/>
          <a:lstStyle/>
          <a:p>
            <a:pPr eaLnBrk="1" hangingPunct="1">
              <a:lnSpc>
                <a:spcPct val="90000"/>
              </a:lnSpc>
            </a:pPr>
            <a:r>
              <a:rPr lang="zh-CN" altLang="en-US" sz="2400">
                <a:ea typeface="楷体_GB2312" pitchFamily="49" charset="-122"/>
              </a:rPr>
              <a:t>魏晋以来，汉族中央政权对于少数民族的不断迁移，一方面使其便于国家的管理，同时也为各民族间的交往、碰撞，乃至民族问题的激化埋下了伏笔；</a:t>
            </a:r>
          </a:p>
          <a:p>
            <a:pPr eaLnBrk="1" hangingPunct="1">
              <a:lnSpc>
                <a:spcPct val="90000"/>
              </a:lnSpc>
            </a:pPr>
            <a:r>
              <a:rPr lang="zh-CN" altLang="en-US" sz="2400">
                <a:ea typeface="楷体_GB2312" pitchFamily="49" charset="-122"/>
              </a:rPr>
              <a:t>西晋末年政局的动荡，加速了各少数民族的内徙，促进了民族的交往与融合；</a:t>
            </a:r>
          </a:p>
          <a:p>
            <a:pPr eaLnBrk="1" hangingPunct="1">
              <a:lnSpc>
                <a:spcPct val="90000"/>
              </a:lnSpc>
            </a:pPr>
            <a:r>
              <a:rPr lang="zh-CN" altLang="en-US" sz="2400">
                <a:ea typeface="楷体_GB2312" pitchFamily="49" charset="-122"/>
              </a:rPr>
              <a:t>十六国前期，各民族政权的建立，造成了北方民族关系的复杂和民族交往的激荡，直至前秦的短暂统一，民族问题得以缓和；</a:t>
            </a:r>
          </a:p>
          <a:p>
            <a:pPr eaLnBrk="1" hangingPunct="1">
              <a:lnSpc>
                <a:spcPct val="90000"/>
              </a:lnSpc>
            </a:pPr>
            <a:r>
              <a:rPr lang="zh-CN" altLang="en-US" sz="2400">
                <a:ea typeface="楷体_GB2312" pitchFamily="49" charset="-122"/>
              </a:rPr>
              <a:t>十六国后期阶段，民族问题随着前秦政权的崩溃而再次激化，直至北魏建立才告一段落；</a:t>
            </a:r>
          </a:p>
          <a:p>
            <a:pPr eaLnBrk="1" hangingPunct="1">
              <a:lnSpc>
                <a:spcPct val="90000"/>
              </a:lnSpc>
            </a:pPr>
            <a:r>
              <a:rPr lang="zh-CN" altLang="en-US" sz="2400">
                <a:ea typeface="楷体_GB2312" pitchFamily="49" charset="-122"/>
              </a:rPr>
              <a:t>北魏及北朝各政权时期，随着政权的汉化（封建化）进程，各民族也在进行着交往与融合，其间孝文帝改革、六镇起义以及西魏制度建设等事件以汉化、反汉化（鲜卑化）的方式促进着民族间的融合；</a:t>
            </a:r>
          </a:p>
          <a:p>
            <a:pPr eaLnBrk="1" hangingPunct="1">
              <a:lnSpc>
                <a:spcPct val="90000"/>
              </a:lnSpc>
            </a:pPr>
            <a:r>
              <a:rPr lang="zh-CN" altLang="en-US" sz="2400">
                <a:ea typeface="楷体_GB2312" pitchFamily="49" charset="-122"/>
              </a:rPr>
              <a:t>直至北朝末年民族融合基本完成，形成了相对统一的民族习俗、民族认同、民族心理，其直接后果则为隋唐的制度建设和文化上的多元开放气象。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a:extLst>
              <a:ext uri="{FF2B5EF4-FFF2-40B4-BE49-F238E27FC236}">
                <a16:creationId xmlns:a16="http://schemas.microsoft.com/office/drawing/2014/main" id="{1125B008-9E17-49E9-5FE9-626D12DDB881}"/>
              </a:ext>
            </a:extLst>
          </p:cNvPr>
          <p:cNvSpPr>
            <a:spLocks noGrp="1" noRot="1" noChangeArrowheads="1"/>
          </p:cNvSpPr>
          <p:nvPr>
            <p:ph type="body" idx="1"/>
          </p:nvPr>
        </p:nvSpPr>
        <p:spPr>
          <a:xfrm>
            <a:off x="323850" y="620713"/>
            <a:ext cx="8540750" cy="5622925"/>
          </a:xfrm>
        </p:spPr>
        <p:txBody>
          <a:bodyPr/>
          <a:lstStyle/>
          <a:p>
            <a:pPr eaLnBrk="1" hangingPunct="1"/>
            <a:r>
              <a:rPr lang="zh-CN" altLang="en-US" sz="2800" b="1" dirty="0"/>
              <a:t>猗卢</a:t>
            </a:r>
            <a:r>
              <a:rPr lang="en-US" altLang="zh-CN" sz="2800" b="1" dirty="0"/>
              <a:t>——</a:t>
            </a:r>
          </a:p>
          <a:p>
            <a:pPr eaLnBrk="1" hangingPunct="1"/>
            <a:r>
              <a:rPr lang="zh-CN" altLang="en-US" sz="2800" dirty="0">
                <a:latin typeface="楷体" panose="02010609060101010101" pitchFamily="49" charset="-122"/>
                <a:ea typeface="楷体" panose="02010609060101010101" pitchFamily="49" charset="-122"/>
              </a:rPr>
              <a:t>自始祖（力微）以来与晋和好百姓乂安财畜富实控弦骑士四十余万是岁穆帝始出并州迁杂胡北徙云中五原朔方又西渡河击匈奴乌桓诸部自杏城以北八十里迄长城原夹道立碣与晋分界</a:t>
            </a:r>
          </a:p>
          <a:p>
            <a:pPr eaLnBrk="1" hangingPunct="1"/>
            <a:r>
              <a:rPr lang="zh-CN" altLang="en-US" sz="2800" b="1" dirty="0"/>
              <a:t>统一三部，晋愍帝封其为代王，割句注陉北（代县、雁门关一带）五县之地，置官署</a:t>
            </a:r>
          </a:p>
          <a:p>
            <a:pPr eaLnBrk="1" hangingPunct="1"/>
            <a:r>
              <a:rPr lang="zh-CN" altLang="en-US" sz="2800" dirty="0">
                <a:latin typeface="楷体" panose="02010609060101010101" pitchFamily="49" charset="-122"/>
                <a:ea typeface="楷体" panose="02010609060101010101" pitchFamily="49" charset="-122"/>
              </a:rPr>
              <a:t>先是国俗宽简民未知禁至是明刑峻法诸部民多以违命得罪凡后期者皆举部戮之或有室家相携而赴死所人问何之答曰当往就诛其威严伏物皆此类也</a:t>
            </a:r>
          </a:p>
          <a:p>
            <a:pPr eaLnBrk="1" hangingPunct="1"/>
            <a:r>
              <a:rPr lang="zh-CN" altLang="en-US" sz="2800" dirty="0">
                <a:latin typeface="楷体" panose="02010609060101010101" pitchFamily="49" charset="-122"/>
                <a:ea typeface="楷体" panose="02010609060101010101" pitchFamily="49" charset="-122"/>
              </a:rPr>
              <a:t>“新旧猜嫌”“闻诸旧人忌新人悍战欲尽杀之”</a:t>
            </a:r>
            <a:r>
              <a:rPr lang="zh-CN" altLang="en-US" sz="2800" dirty="0">
                <a:ea typeface="楷体_GB2312" pitchFamily="49" charset="-122"/>
              </a:rPr>
              <a:t>（卫操、卫雄、姬澹、莫含）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to="" calcmode="lin" valueType="num">
                                      <p:cBhvr>
                                        <p:cTn id="7" dur="1" fill="hold"/>
                                        <p:tgtEl>
                                          <p:spTgt spid="11776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17763">
                                            <p:txEl>
                                              <p:pRg st="1" end="1"/>
                                            </p:txEl>
                                          </p:spTgt>
                                        </p:tgtEl>
                                        <p:attrNameLst>
                                          <p:attrName>style.visibility</p:attrName>
                                        </p:attrNameLst>
                                      </p:cBhvr>
                                      <p:to>
                                        <p:strVal val="visible"/>
                                      </p:to>
                                    </p:set>
                                    <p:anim to="" calcmode="lin" valueType="num">
                                      <p:cBhvr>
                                        <p:cTn id="10" dur="1" fill="hold"/>
                                        <p:tgtEl>
                                          <p:spTgt spid="117763">
                                            <p:txEl>
                                              <p:pRg st="1" end="1"/>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anim to="" calcmode="lin" valueType="num">
                                      <p:cBhvr>
                                        <p:cTn id="15" dur="1" fill="hold"/>
                                        <p:tgtEl>
                                          <p:spTgt spid="117763">
                                            <p:txEl>
                                              <p:pRg st="2" end="2"/>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17763">
                                            <p:txEl>
                                              <p:pRg st="3" end="3"/>
                                            </p:txEl>
                                          </p:spTgt>
                                        </p:tgtEl>
                                        <p:attrNameLst>
                                          <p:attrName>style.visibility</p:attrName>
                                        </p:attrNameLst>
                                      </p:cBhvr>
                                      <p:to>
                                        <p:strVal val="visible"/>
                                      </p:to>
                                    </p:set>
                                    <p:anim to="" calcmode="lin" valueType="num">
                                      <p:cBhvr>
                                        <p:cTn id="20" dur="1" fill="hold"/>
                                        <p:tgtEl>
                                          <p:spTgt spid="117763">
                                            <p:txEl>
                                              <p:pRg st="3" end="3"/>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anim to="" calcmode="lin" valueType="num">
                                      <p:cBhvr>
                                        <p:cTn id="23" dur="1" fill="hold"/>
                                        <p:tgtEl>
                                          <p:spTgt spid="11776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a:extLst>
              <a:ext uri="{FF2B5EF4-FFF2-40B4-BE49-F238E27FC236}">
                <a16:creationId xmlns:a16="http://schemas.microsoft.com/office/drawing/2014/main" id="{B036979C-89FB-3597-4AA9-69DBDDE0C67E}"/>
              </a:ext>
            </a:extLst>
          </p:cNvPr>
          <p:cNvSpPr>
            <a:spLocks noGrp="1" noRot="1" noChangeArrowheads="1"/>
          </p:cNvSpPr>
          <p:nvPr>
            <p:ph type="body" idx="1"/>
          </p:nvPr>
        </p:nvSpPr>
        <p:spPr>
          <a:xfrm>
            <a:off x="301625" y="765175"/>
            <a:ext cx="8540750" cy="5616575"/>
          </a:xfrm>
        </p:spPr>
        <p:txBody>
          <a:bodyPr/>
          <a:lstStyle/>
          <a:p>
            <a:pPr eaLnBrk="1" hangingPunct="1"/>
            <a:r>
              <a:rPr lang="zh-CN" altLang="en-US" sz="2800" dirty="0"/>
              <a:t>什翼犍</a:t>
            </a:r>
            <a:r>
              <a:rPr lang="en-US" altLang="zh-CN" sz="2800" dirty="0"/>
              <a:t>——</a:t>
            </a:r>
            <a:r>
              <a:rPr lang="zh-CN" altLang="en-US" sz="2800" dirty="0"/>
              <a:t>于后赵为质十年</a:t>
            </a:r>
          </a:p>
          <a:p>
            <a:pPr eaLnBrk="1" hangingPunct="1"/>
            <a:r>
              <a:rPr lang="zh-CN" altLang="en-US" sz="2800" dirty="0"/>
              <a:t>“始置百官，分掌众职”</a:t>
            </a:r>
            <a:r>
              <a:rPr lang="en-US" altLang="zh-CN" sz="2800" dirty="0"/>
              <a:t>——</a:t>
            </a:r>
            <a:r>
              <a:rPr lang="zh-CN" altLang="en-US" sz="2400" dirty="0">
                <a:latin typeface="楷体" panose="02010609060101010101" pitchFamily="49" charset="-122"/>
                <a:ea typeface="楷体" panose="02010609060101010101" pitchFamily="49" charset="-122"/>
              </a:rPr>
              <a:t>命燕凤为右长史许谦为郎中令矣余官杂号多同于晋朝建国二年初置左右近侍之职无常员或至百数侍直禁中传宣诏命皆取诸部大人及豪族良家子弟仪貌端严机辩才干者应选又置内侍长四人主顾问拾遗应对若今之侍中散骑常侍也</a:t>
            </a:r>
            <a:r>
              <a:rPr lang="zh-CN" altLang="en-US" sz="2800" dirty="0"/>
              <a:t>（</a:t>
            </a:r>
            <a:r>
              <a:rPr lang="en-US" altLang="zh-CN" sz="2800" dirty="0"/>
              <a:t>《</a:t>
            </a:r>
            <a:r>
              <a:rPr lang="zh-CN" altLang="en-US" sz="2800" dirty="0"/>
              <a:t>魏书</a:t>
            </a:r>
            <a:r>
              <a:rPr lang="en-US" altLang="zh-CN" sz="2800" dirty="0"/>
              <a:t>·</a:t>
            </a:r>
            <a:r>
              <a:rPr lang="zh-CN" altLang="en-US" sz="2800" dirty="0"/>
              <a:t>官氏志</a:t>
            </a:r>
            <a:r>
              <a:rPr lang="en-US" altLang="zh-CN" sz="2800" dirty="0"/>
              <a:t>》</a:t>
            </a:r>
            <a:r>
              <a:rPr lang="zh-CN" altLang="en-US" sz="2800" dirty="0"/>
              <a:t>）设南北二部大人</a:t>
            </a:r>
          </a:p>
          <a:p>
            <a:pPr eaLnBrk="1" hangingPunct="1"/>
            <a:r>
              <a:rPr lang="zh-CN" altLang="en-US" sz="2800" dirty="0"/>
              <a:t>都盛乐，建新城，种植穄田，发展农业</a:t>
            </a:r>
          </a:p>
          <a:p>
            <a:pPr eaLnBrk="1" hangingPunct="1"/>
            <a:r>
              <a:rPr lang="zh-CN" altLang="en-US" sz="2800" dirty="0"/>
              <a:t>法律</a:t>
            </a:r>
            <a:r>
              <a:rPr lang="en-US" altLang="zh-CN" sz="2800" dirty="0"/>
              <a:t>——</a:t>
            </a:r>
          </a:p>
          <a:p>
            <a:pPr eaLnBrk="1" hangingPunct="1"/>
            <a:r>
              <a:rPr lang="zh-CN" altLang="en-US" sz="2800" dirty="0"/>
              <a:t>军事</a:t>
            </a:r>
            <a:r>
              <a:rPr lang="en-US" altLang="zh-CN" sz="2800" dirty="0"/>
              <a:t>——</a:t>
            </a:r>
            <a:r>
              <a:rPr lang="zh-CN" altLang="en-US" sz="2400" dirty="0">
                <a:latin typeface="楷体" panose="02010609060101010101" pitchFamily="49" charset="-122"/>
                <a:ea typeface="楷体" panose="02010609060101010101" pitchFamily="49" charset="-122"/>
              </a:rPr>
              <a:t>秋七月七日诸部毕集设坛埒讲武驰射因以为常</a:t>
            </a:r>
          </a:p>
          <a:p>
            <a:pPr eaLnBrk="1" hangingPunct="1"/>
            <a:r>
              <a:rPr lang="zh-CN" altLang="en-US" sz="2800" dirty="0"/>
              <a:t>对外</a:t>
            </a:r>
            <a:r>
              <a:rPr lang="en-US" altLang="zh-CN" sz="2800" dirty="0">
                <a:latin typeface="宋体" panose="02010600030101010101" pitchFamily="2" charset="-122"/>
              </a:rPr>
              <a:t>——</a:t>
            </a:r>
            <a:r>
              <a:rPr lang="zh-CN" altLang="en-US" sz="2800" dirty="0"/>
              <a:t>后赵、前燕、前秦、高车、匈奴</a:t>
            </a:r>
          </a:p>
          <a:p>
            <a:pPr eaLnBrk="1" hangingPunct="1"/>
            <a:r>
              <a:rPr lang="en-US" altLang="zh-CN" sz="2400" i="1" dirty="0"/>
              <a:t>376</a:t>
            </a:r>
            <a:r>
              <a:rPr lang="zh-CN" altLang="en-US" sz="2400" i="1" dirty="0"/>
              <a:t>年，前秦破代，</a:t>
            </a:r>
            <a:r>
              <a:rPr lang="zh-CN" altLang="en-US" sz="2400" i="1" dirty="0">
                <a:hlinkClick r:id="rId2" action="ppaction://hlinksldjump"/>
              </a:rPr>
              <a:t>什翼犍</a:t>
            </a:r>
            <a:r>
              <a:rPr lang="zh-CN" altLang="en-US" sz="2400" i="1" dirty="0"/>
              <a:t>余事</a:t>
            </a:r>
            <a:r>
              <a:rPr lang="en-US" altLang="zh-CN" sz="2400" i="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to="" calcmode="lin" valueType="num">
                                      <p:cBhvr>
                                        <p:cTn id="7" dur="1" fill="hold"/>
                                        <p:tgtEl>
                                          <p:spTgt spid="11878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 to="" calcmode="lin" valueType="num">
                                      <p:cBhvr>
                                        <p:cTn id="12" dur="1" fill="hold"/>
                                        <p:tgtEl>
                                          <p:spTgt spid="118787">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 to="" calcmode="lin" valueType="num">
                                      <p:cBhvr>
                                        <p:cTn id="17" dur="1" fill="hold"/>
                                        <p:tgtEl>
                                          <p:spTgt spid="118787">
                                            <p:txEl>
                                              <p:pRg st="2" end="2"/>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18787">
                                            <p:txEl>
                                              <p:pRg st="3" end="3"/>
                                            </p:txEl>
                                          </p:spTgt>
                                        </p:tgtEl>
                                        <p:attrNameLst>
                                          <p:attrName>style.visibility</p:attrName>
                                        </p:attrNameLst>
                                      </p:cBhvr>
                                      <p:to>
                                        <p:strVal val="visible"/>
                                      </p:to>
                                    </p:set>
                                    <p:anim to="" calcmode="lin" valueType="num">
                                      <p:cBhvr>
                                        <p:cTn id="20" dur="1" fill="hold"/>
                                        <p:tgtEl>
                                          <p:spTgt spid="118787">
                                            <p:txEl>
                                              <p:pRg st="3" end="3"/>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18787">
                                            <p:txEl>
                                              <p:pRg st="4" end="4"/>
                                            </p:txEl>
                                          </p:spTgt>
                                        </p:tgtEl>
                                        <p:attrNameLst>
                                          <p:attrName>style.visibility</p:attrName>
                                        </p:attrNameLst>
                                      </p:cBhvr>
                                      <p:to>
                                        <p:strVal val="visible"/>
                                      </p:to>
                                    </p:set>
                                    <p:anim to="" calcmode="lin" valueType="num">
                                      <p:cBhvr>
                                        <p:cTn id="23" dur="1" fill="hold"/>
                                        <p:tgtEl>
                                          <p:spTgt spid="118787">
                                            <p:txEl>
                                              <p:pRg st="4" end="4"/>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18787">
                                            <p:txEl>
                                              <p:pRg st="5" end="5"/>
                                            </p:txEl>
                                          </p:spTgt>
                                        </p:tgtEl>
                                        <p:attrNameLst>
                                          <p:attrName>style.visibility</p:attrName>
                                        </p:attrNameLst>
                                      </p:cBhvr>
                                      <p:to>
                                        <p:strVal val="visible"/>
                                      </p:to>
                                    </p:set>
                                    <p:anim to="" calcmode="lin" valueType="num">
                                      <p:cBhvr>
                                        <p:cTn id="26" dur="1" fill="hold"/>
                                        <p:tgtEl>
                                          <p:spTgt spid="118787">
                                            <p:txEl>
                                              <p:pRg st="5" end="5"/>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nodeType="clickEffect">
                                  <p:stCondLst>
                                    <p:cond delay="0"/>
                                  </p:stCondLst>
                                  <p:childTnLst>
                                    <p:set>
                                      <p:cBhvr>
                                        <p:cTn id="30" dur="1" fill="hold">
                                          <p:stCondLst>
                                            <p:cond delay="0"/>
                                          </p:stCondLst>
                                        </p:cTn>
                                        <p:tgtEl>
                                          <p:spTgt spid="118787">
                                            <p:txEl>
                                              <p:pRg st="6" end="6"/>
                                            </p:txEl>
                                          </p:spTgt>
                                        </p:tgtEl>
                                        <p:attrNameLst>
                                          <p:attrName>style.visibility</p:attrName>
                                        </p:attrNameLst>
                                      </p:cBhvr>
                                      <p:to>
                                        <p:strVal val="visible"/>
                                      </p:to>
                                    </p:set>
                                    <p:anim to="" calcmode="lin" valueType="num">
                                      <p:cBhvr>
                                        <p:cTn id="31" dur="1" fill="hold"/>
                                        <p:tgtEl>
                                          <p:spTgt spid="118787">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CB2CF5F5-7412-B471-8F59-18C821070B7A}"/>
              </a:ext>
            </a:extLst>
          </p:cNvPr>
          <p:cNvSpPr>
            <a:spLocks noGrp="1" noRot="1" noChangeArrowheads="1"/>
          </p:cNvSpPr>
          <p:nvPr>
            <p:ph type="body" idx="1"/>
          </p:nvPr>
        </p:nvSpPr>
        <p:spPr/>
        <p:txBody>
          <a:bodyPr/>
          <a:lstStyle/>
          <a:p>
            <a:pPr eaLnBrk="1" hangingPunct="1"/>
            <a:endParaRPr lang="zh-CN" altLang="zh-CN"/>
          </a:p>
        </p:txBody>
      </p:sp>
      <p:pic>
        <p:nvPicPr>
          <p:cNvPr id="6147" name="Picture 5" descr="01300000633587125940988505744">
            <a:extLst>
              <a:ext uri="{FF2B5EF4-FFF2-40B4-BE49-F238E27FC236}">
                <a16:creationId xmlns:a16="http://schemas.microsoft.com/office/drawing/2014/main" id="{61D52138-BCB0-F5B9-DAEC-D8C71B7CF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a:extLst>
              <a:ext uri="{FF2B5EF4-FFF2-40B4-BE49-F238E27FC236}">
                <a16:creationId xmlns:a16="http://schemas.microsoft.com/office/drawing/2014/main" id="{8A8A7060-14D5-534F-CC17-EEAD6E41C9FC}"/>
              </a:ext>
            </a:extLst>
          </p:cNvPr>
          <p:cNvSpPr>
            <a:spLocks noGrp="1" noRot="1" noChangeArrowheads="1"/>
          </p:cNvSpPr>
          <p:nvPr>
            <p:ph type="body" idx="1"/>
          </p:nvPr>
        </p:nvSpPr>
        <p:spPr>
          <a:xfrm>
            <a:off x="250825" y="620713"/>
            <a:ext cx="8540750" cy="5759450"/>
          </a:xfrm>
        </p:spPr>
        <p:txBody>
          <a:bodyPr/>
          <a:lstStyle/>
          <a:p>
            <a:pPr eaLnBrk="1" hangingPunct="1">
              <a:lnSpc>
                <a:spcPct val="80000"/>
              </a:lnSpc>
            </a:pPr>
            <a:r>
              <a:rPr lang="zh-CN" altLang="en-US" b="1" dirty="0"/>
              <a:t>拓跋珪</a:t>
            </a:r>
            <a:r>
              <a:rPr lang="en-US" altLang="zh-CN" b="1" dirty="0"/>
              <a:t>——</a:t>
            </a:r>
          </a:p>
          <a:p>
            <a:pPr eaLnBrk="1" hangingPunct="1">
              <a:lnSpc>
                <a:spcPct val="80000"/>
              </a:lnSpc>
            </a:pPr>
            <a:r>
              <a:rPr lang="en-US" altLang="zh-CN" dirty="0"/>
              <a:t>386</a:t>
            </a:r>
            <a:r>
              <a:rPr lang="zh-CN" altLang="en-US" dirty="0"/>
              <a:t>年</a:t>
            </a:r>
            <a:r>
              <a:rPr lang="en-US" altLang="zh-CN" dirty="0"/>
              <a:t>,</a:t>
            </a:r>
            <a:r>
              <a:rPr lang="zh-CN" altLang="en-US" dirty="0"/>
              <a:t>复国</a:t>
            </a:r>
            <a:r>
              <a:rPr lang="en-US" altLang="zh-CN" dirty="0"/>
              <a:t>,</a:t>
            </a:r>
            <a:r>
              <a:rPr lang="zh-CN" altLang="en-US" dirty="0"/>
              <a:t>建魏（北魏）</a:t>
            </a:r>
            <a:r>
              <a:rPr lang="en-US" altLang="zh-CN" dirty="0"/>
              <a:t>,398</a:t>
            </a:r>
            <a:r>
              <a:rPr lang="zh-CN" altLang="en-US" dirty="0"/>
              <a:t>年</a:t>
            </a:r>
            <a:r>
              <a:rPr lang="en-US" altLang="zh-CN" dirty="0"/>
              <a:t>,</a:t>
            </a:r>
            <a:r>
              <a:rPr lang="zh-CN" altLang="en-US" dirty="0"/>
              <a:t>道武帝</a:t>
            </a:r>
          </a:p>
          <a:p>
            <a:pPr eaLnBrk="1" hangingPunct="1">
              <a:lnSpc>
                <a:spcPct val="80000"/>
              </a:lnSpc>
            </a:pPr>
            <a:r>
              <a:rPr lang="zh-CN" altLang="en-US" sz="2800" dirty="0">
                <a:latin typeface="楷体" panose="02010609060101010101" pitchFamily="49" charset="-122"/>
                <a:ea typeface="楷体" panose="02010609060101010101" pitchFamily="49" charset="-122"/>
              </a:rPr>
              <a:t>（苻坚）散其部落于汉鄣边故地立尉监行事官寮领押课之治业营生三五取丁优复三年无税租</a:t>
            </a:r>
            <a:r>
              <a:rPr lang="zh-CN" altLang="en-US" dirty="0">
                <a:latin typeface="楷体" panose="02010609060101010101" pitchFamily="49" charset="-122"/>
                <a:ea typeface="楷体" panose="02010609060101010101" pitchFamily="49" charset="-122"/>
              </a:rPr>
              <a:t> </a:t>
            </a:r>
            <a:r>
              <a:rPr lang="en-US" altLang="zh-CN" dirty="0"/>
              <a:t>—</a:t>
            </a:r>
            <a:r>
              <a:rPr lang="zh-CN" altLang="en-US" sz="2800" dirty="0"/>
              <a:t>晋书苻坚载记</a:t>
            </a:r>
          </a:p>
          <a:p>
            <a:pPr eaLnBrk="1" hangingPunct="1">
              <a:lnSpc>
                <a:spcPct val="80000"/>
              </a:lnSpc>
            </a:pPr>
            <a:r>
              <a:rPr lang="zh-CN" altLang="en-US" sz="2800" dirty="0">
                <a:ea typeface="楷体_GB2312" pitchFamily="49" charset="-122"/>
              </a:rPr>
              <a:t>（苻坚）分其部党居云中等四郡</a:t>
            </a:r>
            <a:r>
              <a:rPr lang="en-US" altLang="zh-CN" sz="2800" dirty="0"/>
              <a:t>——</a:t>
            </a:r>
            <a:r>
              <a:rPr lang="zh-CN" altLang="en-US" sz="2800" dirty="0"/>
              <a:t>南齐书魏虏传</a:t>
            </a:r>
            <a:endParaRPr lang="zh-CN" altLang="en-US" dirty="0"/>
          </a:p>
          <a:p>
            <a:pPr eaLnBrk="1" hangingPunct="1">
              <a:lnSpc>
                <a:spcPct val="80000"/>
              </a:lnSpc>
            </a:pPr>
            <a:r>
              <a:rPr lang="zh-CN" altLang="en-US" dirty="0"/>
              <a:t>治国措施：“分土定居”“计口授田”</a:t>
            </a:r>
          </a:p>
          <a:p>
            <a:pPr eaLnBrk="1" hangingPunct="1">
              <a:lnSpc>
                <a:spcPct val="80000"/>
              </a:lnSpc>
            </a:pPr>
            <a:r>
              <a:rPr lang="zh-CN" altLang="en-US" sz="2800" dirty="0"/>
              <a:t>制定京邑</a:t>
            </a:r>
            <a:r>
              <a:rPr lang="en-US" altLang="zh-CN" sz="2800" dirty="0"/>
              <a:t>,</a:t>
            </a:r>
            <a:r>
              <a:rPr lang="zh-CN" altLang="en-US" sz="2800" dirty="0"/>
              <a:t>定居畿内</a:t>
            </a:r>
            <a:r>
              <a:rPr lang="en-US" altLang="zh-CN" sz="2800" dirty="0"/>
              <a:t>,</a:t>
            </a:r>
            <a:r>
              <a:rPr lang="zh-CN" altLang="en-US" sz="2800" dirty="0"/>
              <a:t>劝课农桑</a:t>
            </a:r>
            <a:r>
              <a:rPr lang="en-US" altLang="zh-CN" sz="2800" dirty="0"/>
              <a:t>,</a:t>
            </a:r>
            <a:r>
              <a:rPr lang="zh-CN" altLang="en-US" sz="2800" dirty="0"/>
              <a:t>置八部大人</a:t>
            </a:r>
            <a:r>
              <a:rPr lang="en-US" altLang="zh-CN" sz="2800" dirty="0"/>
              <a:t>,</a:t>
            </a:r>
            <a:r>
              <a:rPr lang="zh-CN" altLang="en-US" sz="2800" dirty="0"/>
              <a:t>以拟八座；</a:t>
            </a:r>
          </a:p>
          <a:p>
            <a:pPr eaLnBrk="1" hangingPunct="1">
              <a:lnSpc>
                <a:spcPct val="80000"/>
              </a:lnSpc>
            </a:pPr>
            <a:r>
              <a:rPr lang="zh-CN" altLang="en-US" sz="2800" dirty="0">
                <a:ea typeface="楷体_GB2312" pitchFamily="49" charset="-122"/>
              </a:rPr>
              <a:t>天兴初，制定京邑，东至代郡，西及善无，南极阴馆，北尽参合，为畿内之田。其外四方四维，置八部帅以监之，劝课农耕，量校收入，以为殿最。</a:t>
            </a:r>
            <a:r>
              <a:rPr lang="en-US" altLang="zh-CN" sz="2800" dirty="0">
                <a:ea typeface="楷体_GB2312" pitchFamily="49" charset="-122"/>
              </a:rPr>
              <a:t>——</a:t>
            </a:r>
            <a:r>
              <a:rPr lang="zh-CN" altLang="en-US" sz="2800" dirty="0"/>
              <a:t>魏书</a:t>
            </a:r>
            <a:r>
              <a:rPr lang="en-US" altLang="zh-CN" sz="2800" dirty="0"/>
              <a:t>·</a:t>
            </a:r>
            <a:r>
              <a:rPr lang="zh-CN" altLang="en-US" sz="2800" dirty="0"/>
              <a:t>食货志</a:t>
            </a:r>
          </a:p>
          <a:p>
            <a:pPr eaLnBrk="1" hangingPunct="1">
              <a:lnSpc>
                <a:spcPct val="80000"/>
              </a:lnSpc>
            </a:pPr>
            <a:r>
              <a:rPr lang="zh-CN" altLang="en-US" sz="2800" dirty="0">
                <a:ea typeface="楷体_GB2312" pitchFamily="49" charset="-122"/>
              </a:rPr>
              <a:t>诏给内徙新民耕牛，计口授田。</a:t>
            </a:r>
            <a:r>
              <a:rPr lang="en-US" altLang="zh-CN" sz="2800" dirty="0"/>
              <a:t>——</a:t>
            </a:r>
            <a:r>
              <a:rPr lang="zh-CN" altLang="en-US" sz="2800" dirty="0"/>
              <a:t>魏书</a:t>
            </a:r>
            <a:r>
              <a:rPr lang="en-US" altLang="zh-CN" sz="2800" dirty="0"/>
              <a:t>·</a:t>
            </a:r>
            <a:r>
              <a:rPr lang="zh-CN" altLang="en-US" sz="2800" dirty="0"/>
              <a:t>太祖纪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to="" calcmode="lin" valueType="num">
                                      <p:cBhvr>
                                        <p:cTn id="7" dur="1" fill="hold"/>
                                        <p:tgtEl>
                                          <p:spTgt spid="119811">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19811">
                                            <p:txEl>
                                              <p:pRg st="1" end="1"/>
                                            </p:txEl>
                                          </p:spTgt>
                                        </p:tgtEl>
                                        <p:attrNameLst>
                                          <p:attrName>style.visibility</p:attrName>
                                        </p:attrNameLst>
                                      </p:cBhvr>
                                      <p:to>
                                        <p:strVal val="visible"/>
                                      </p:to>
                                    </p:set>
                                    <p:anim to="" calcmode="lin" valueType="num">
                                      <p:cBhvr>
                                        <p:cTn id="10" dur="1" fill="hold"/>
                                        <p:tgtEl>
                                          <p:spTgt spid="119811">
                                            <p:txEl>
                                              <p:pRg st="1" end="1"/>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19811">
                                            <p:txEl>
                                              <p:pRg st="4" end="4"/>
                                            </p:txEl>
                                          </p:spTgt>
                                        </p:tgtEl>
                                        <p:attrNameLst>
                                          <p:attrName>style.visibility</p:attrName>
                                        </p:attrNameLst>
                                      </p:cBhvr>
                                      <p:to>
                                        <p:strVal val="visible"/>
                                      </p:to>
                                    </p:set>
                                    <p:anim to="" calcmode="lin" valueType="num">
                                      <p:cBhvr>
                                        <p:cTn id="15" dur="1" fill="hold"/>
                                        <p:tgtEl>
                                          <p:spTgt spid="119811">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19811">
                                            <p:txEl>
                                              <p:pRg st="5" end="5"/>
                                            </p:txEl>
                                          </p:spTgt>
                                        </p:tgtEl>
                                        <p:attrNameLst>
                                          <p:attrName>style.visibility</p:attrName>
                                        </p:attrNameLst>
                                      </p:cBhvr>
                                      <p:to>
                                        <p:strVal val="visible"/>
                                      </p:to>
                                    </p:set>
                                    <p:anim to="" calcmode="lin" valueType="num">
                                      <p:cBhvr>
                                        <p:cTn id="18" dur="1" fill="hold"/>
                                        <p:tgtEl>
                                          <p:spTgt spid="119811">
                                            <p:txEl>
                                              <p:pRg st="5" end="5"/>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19811">
                                            <p:txEl>
                                              <p:pRg st="6" end="6"/>
                                            </p:txEl>
                                          </p:spTgt>
                                        </p:tgtEl>
                                        <p:attrNameLst>
                                          <p:attrName>style.visibility</p:attrName>
                                        </p:attrNameLst>
                                      </p:cBhvr>
                                      <p:to>
                                        <p:strVal val="visible"/>
                                      </p:to>
                                    </p:set>
                                    <p:anim to="" calcmode="lin" valueType="num">
                                      <p:cBhvr>
                                        <p:cTn id="21" dur="1" fill="hold"/>
                                        <p:tgtEl>
                                          <p:spTgt spid="119811">
                                            <p:txEl>
                                              <p:pRg st="6" end="6"/>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19811">
                                            <p:txEl>
                                              <p:pRg st="7" end="7"/>
                                            </p:txEl>
                                          </p:spTgt>
                                        </p:tgtEl>
                                        <p:attrNameLst>
                                          <p:attrName>style.visibility</p:attrName>
                                        </p:attrNameLst>
                                      </p:cBhvr>
                                      <p:to>
                                        <p:strVal val="visible"/>
                                      </p:to>
                                    </p:set>
                                    <p:anim to="" calcmode="lin" valueType="num">
                                      <p:cBhvr>
                                        <p:cTn id="24" dur="1" fill="hold"/>
                                        <p:tgtEl>
                                          <p:spTgt spid="119811">
                                            <p:txEl>
                                              <p:pRg st="7" end="7"/>
                                            </p:txEl>
                                          </p:spTgt>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nodeType="clickEffect">
                                  <p:stCondLst>
                                    <p:cond delay="0"/>
                                  </p:stCondLst>
                                  <p:childTnLst>
                                    <p:set>
                                      <p:cBhvr>
                                        <p:cTn id="28" dur="1" fill="hold">
                                          <p:stCondLst>
                                            <p:cond delay="0"/>
                                          </p:stCondLst>
                                        </p:cTn>
                                        <p:tgtEl>
                                          <p:spTgt spid="119811">
                                            <p:txEl>
                                              <p:pRg st="2" end="2"/>
                                            </p:txEl>
                                          </p:spTgt>
                                        </p:tgtEl>
                                        <p:attrNameLst>
                                          <p:attrName>style.visibility</p:attrName>
                                        </p:attrNameLst>
                                      </p:cBhvr>
                                      <p:to>
                                        <p:strVal val="visible"/>
                                      </p:to>
                                    </p:set>
                                    <p:anim to="" calcmode="lin" valueType="num">
                                      <p:cBhvr>
                                        <p:cTn id="29" dur="1" fill="hold"/>
                                        <p:tgtEl>
                                          <p:spTgt spid="119811">
                                            <p:txEl>
                                              <p:pRg st="2" end="2"/>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19811">
                                            <p:txEl>
                                              <p:pRg st="3" end="3"/>
                                            </p:txEl>
                                          </p:spTgt>
                                        </p:tgtEl>
                                        <p:attrNameLst>
                                          <p:attrName>style.visibility</p:attrName>
                                        </p:attrNameLst>
                                      </p:cBhvr>
                                      <p:to>
                                        <p:strVal val="visible"/>
                                      </p:to>
                                    </p:set>
                                    <p:anim to="" calcmode="lin" valueType="num">
                                      <p:cBhvr>
                                        <p:cTn id="32" dur="1" fill="hold"/>
                                        <p:tgtEl>
                                          <p:spTgt spid="119811">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5D96D051-243C-8F7C-E15F-49341DFDA7D9}"/>
              </a:ext>
            </a:extLst>
          </p:cNvPr>
          <p:cNvSpPr>
            <a:spLocks noGrp="1" noRot="1" noChangeArrowheads="1"/>
          </p:cNvSpPr>
          <p:nvPr>
            <p:ph type="body" idx="1"/>
          </p:nvPr>
        </p:nvSpPr>
        <p:spPr>
          <a:xfrm>
            <a:off x="323850" y="620713"/>
            <a:ext cx="8540750" cy="5832475"/>
          </a:xfrm>
        </p:spPr>
        <p:txBody>
          <a:bodyPr/>
          <a:lstStyle/>
          <a:p>
            <a:pPr eaLnBrk="1" hangingPunct="1">
              <a:lnSpc>
                <a:spcPct val="80000"/>
              </a:lnSpc>
            </a:pPr>
            <a:r>
              <a:rPr lang="en-US" altLang="zh-CN" sz="2800" b="1" dirty="0"/>
              <a:t>“</a:t>
            </a:r>
            <a:r>
              <a:rPr lang="zh-CN" altLang="en-US" sz="2800" b="1" dirty="0"/>
              <a:t>八国良人”，</a:t>
            </a:r>
            <a:r>
              <a:rPr lang="en-US" altLang="zh-CN" sz="2800" b="1" dirty="0"/>
              <a:t>120</a:t>
            </a:r>
            <a:r>
              <a:rPr lang="zh-CN" altLang="en-US" sz="2800" b="1" dirty="0"/>
              <a:t>姓，</a:t>
            </a:r>
            <a:r>
              <a:rPr lang="en-US" altLang="zh-CN" sz="2800" b="1" dirty="0"/>
              <a:t>(</a:t>
            </a:r>
            <a:r>
              <a:rPr lang="zh-CN" altLang="en-US" sz="2800" b="1" dirty="0"/>
              <a:t>帝姓、余部诸姓内入者、四方</a:t>
            </a:r>
            <a:r>
              <a:rPr lang="en-US" altLang="zh-CN" sz="2800" b="1" dirty="0"/>
              <a:t>)</a:t>
            </a:r>
          </a:p>
          <a:p>
            <a:pPr eaLnBrk="1" hangingPunct="1">
              <a:lnSpc>
                <a:spcPct val="80000"/>
              </a:lnSpc>
            </a:pPr>
            <a:r>
              <a:rPr lang="zh-CN" altLang="en-US" sz="2400" b="1" dirty="0">
                <a:latin typeface="楷体" panose="02010609060101010101" pitchFamily="49" charset="-122"/>
                <a:ea typeface="楷体" panose="02010609060101010101" pitchFamily="49" charset="-122"/>
              </a:rPr>
              <a:t>以八国姓族难分故国立大师小师令辩其宗党品举人才自八国以外郡各自立师职分如八国比今之中正也宗室立宗师亦如州郡八国之仪</a:t>
            </a:r>
            <a:r>
              <a:rPr lang="en-US" altLang="zh-CN" sz="2400" b="1" dirty="0">
                <a:ea typeface="楷体_GB2312" pitchFamily="49" charset="-122"/>
              </a:rPr>
              <a:t>——</a:t>
            </a:r>
            <a:r>
              <a:rPr lang="zh-CN" altLang="en-US" sz="2400" b="1" dirty="0"/>
              <a:t>魏书</a:t>
            </a:r>
            <a:r>
              <a:rPr lang="en-US" altLang="zh-CN" sz="2400" b="1" dirty="0"/>
              <a:t>·</a:t>
            </a:r>
            <a:r>
              <a:rPr lang="zh-CN" altLang="en-US" sz="2400" b="1" dirty="0"/>
              <a:t>官氏志</a:t>
            </a:r>
          </a:p>
          <a:p>
            <a:pPr eaLnBrk="1" hangingPunct="1">
              <a:lnSpc>
                <a:spcPct val="80000"/>
              </a:lnSpc>
            </a:pPr>
            <a:endParaRPr lang="zh-CN" altLang="en-US" sz="2400" b="1" dirty="0"/>
          </a:p>
          <a:p>
            <a:pPr eaLnBrk="1" hangingPunct="1">
              <a:lnSpc>
                <a:spcPct val="80000"/>
              </a:lnSpc>
            </a:pP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尚书吏部郎中邓渊</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典官制，立爵品，定律吕，协音乐，仪曹郎中董谧撰郊庙、社稷、朝观、乡宴之仪</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三公郎中王德定律令，申科禁</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太史令晁崇造浑仪，考天象</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吏部尚书崔玄伯</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宏</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总而裁之</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初令五经群书各置博士，增国子太学生员二千人</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诏礼官备撰众仪，著于新令</a:t>
            </a:r>
            <a:r>
              <a:rPr lang="en-US" altLang="zh-CN" sz="2000" b="1" dirty="0"/>
              <a:t>——</a:t>
            </a:r>
            <a:r>
              <a:rPr lang="zh-CN" altLang="en-US" sz="2000" b="1" dirty="0"/>
              <a:t>魏书</a:t>
            </a:r>
            <a:r>
              <a:rPr lang="en-US" altLang="zh-CN" sz="1800" b="1" dirty="0"/>
              <a:t>·</a:t>
            </a:r>
            <a:r>
              <a:rPr lang="zh-CN" altLang="en-US" sz="2000" b="1" dirty="0"/>
              <a:t>太祖纪</a:t>
            </a:r>
          </a:p>
          <a:p>
            <a:pPr eaLnBrk="1" hangingPunct="1">
              <a:lnSpc>
                <a:spcPct val="80000"/>
              </a:lnSpc>
            </a:pPr>
            <a:endParaRPr lang="zh-CN" altLang="en-US" sz="2000" b="1" dirty="0">
              <a:ea typeface="楷体_GB2312" pitchFamily="49" charset="-122"/>
            </a:endParaRPr>
          </a:p>
          <a:p>
            <a:pPr eaLnBrk="1" hangingPunct="1">
              <a:lnSpc>
                <a:spcPct val="80000"/>
              </a:lnSpc>
            </a:pPr>
            <a:r>
              <a:rPr lang="zh-CN" altLang="en-US" sz="2400" b="1" dirty="0">
                <a:latin typeface="楷体" panose="02010609060101010101" pitchFamily="49" charset="-122"/>
                <a:ea typeface="楷体" panose="02010609060101010101" pitchFamily="49" charset="-122"/>
              </a:rPr>
              <a:t>初，帝欲法古纯质，每于制定官号，多不依周、汉旧名，或取诸身，或取诸物，或以民事，皆拟远古云鸟之义。诸曹走使谓之凫鸭，取飞之迅疾</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以伺察者为候官，谓之白鹭，取其延颈远望。自余之官，义皆类此，咸有比况。</a:t>
            </a:r>
          </a:p>
          <a:p>
            <a:pPr eaLnBrk="1" hangingPunct="1">
              <a:lnSpc>
                <a:spcPct val="80000"/>
              </a:lnSpc>
            </a:pPr>
            <a:r>
              <a:rPr lang="zh-CN" altLang="en-US" sz="2400" b="1" dirty="0">
                <a:latin typeface="楷体" panose="02010609060101010101" pitchFamily="49" charset="-122"/>
                <a:ea typeface="楷体" panose="02010609060101010101" pitchFamily="49" charset="-122"/>
              </a:rPr>
              <a:t>贺狄干“习读书史，通</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论语</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尚书</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诸经，举止风流，有似儒者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4D8E8085-8F44-3347-35D3-3DAE88108BE6}"/>
              </a:ext>
            </a:extLst>
          </p:cNvPr>
          <p:cNvSpPr>
            <a:spLocks noGrp="1" noRot="1" noChangeArrowheads="1"/>
          </p:cNvSpPr>
          <p:nvPr>
            <p:ph type="body" idx="1"/>
          </p:nvPr>
        </p:nvSpPr>
        <p:spPr>
          <a:xfrm>
            <a:off x="323850" y="549275"/>
            <a:ext cx="8540750" cy="5407025"/>
          </a:xfrm>
        </p:spPr>
        <p:txBody>
          <a:bodyPr/>
          <a:lstStyle/>
          <a:p>
            <a:pPr eaLnBrk="1" hangingPunct="1">
              <a:lnSpc>
                <a:spcPct val="90000"/>
              </a:lnSpc>
            </a:pPr>
            <a:r>
              <a:rPr lang="zh-CN" altLang="en-US" sz="2800" dirty="0"/>
              <a:t>北魏初期国家态势</a:t>
            </a:r>
            <a:r>
              <a:rPr lang="en-US" altLang="zh-CN" sz="2800" dirty="0"/>
              <a:t>——</a:t>
            </a:r>
          </a:p>
          <a:p>
            <a:pPr eaLnBrk="1" hangingPunct="1">
              <a:lnSpc>
                <a:spcPct val="90000"/>
              </a:lnSpc>
            </a:pPr>
            <a:r>
              <a:rPr lang="zh-CN" altLang="en-US" sz="2800" dirty="0"/>
              <a:t>（神瑞二年</a:t>
            </a:r>
            <a:r>
              <a:rPr lang="en-US" altLang="zh-CN" sz="2800" dirty="0"/>
              <a:t>415</a:t>
            </a:r>
            <a:r>
              <a:rPr lang="zh-CN" altLang="en-US" sz="2800" dirty="0"/>
              <a:t>）</a:t>
            </a:r>
            <a:r>
              <a:rPr lang="zh-CN" altLang="en-US" sz="2800" dirty="0">
                <a:latin typeface="楷体" panose="02010609060101010101" pitchFamily="49" charset="-122"/>
                <a:ea typeface="楷体" panose="02010609060101010101" pitchFamily="49" charset="-122"/>
              </a:rPr>
              <a:t>今国家迁都于邺，可救今年之饥，非长久之策也。东州之人，常谓国家居广漠之地，民畜无算，号称牛毛之众。今留守旧都，分家南徙，恐不满诸州之地。参居郡县，处榛林之间，不便水土，疾疫死伤，情见事露，则百姓意沮。四方闻之，有轻侮之意，屈丐、蠕蠕必提挈而来，云中、平城则有危殆之虑，阻隔恒代千里之险，虽欲求援，赴之甚难。如此则声实俱损矣。今居北方，假令山东有变，轻骑南出，耀威桑梓之中，谁知多少？百姓见之，望尘震服。此是国家威制诸夏之长策。。。至春草生，乳酪将出，兼有菜果，足接来秋，若得中熟，事则济矣。。。</a:t>
            </a:r>
            <a:r>
              <a:rPr lang="en-US" altLang="zh-CN" sz="2800" dirty="0"/>
              <a:t>——</a:t>
            </a:r>
            <a:r>
              <a:rPr lang="zh-CN" altLang="en-US" sz="2800" dirty="0"/>
              <a:t>魏书崔浩传</a:t>
            </a:r>
          </a:p>
          <a:p>
            <a:pPr eaLnBrk="1" hangingPunct="1">
              <a:lnSpc>
                <a:spcPct val="90000"/>
              </a:lnSpc>
            </a:pPr>
            <a:endParaRPr lang="zh-CN" altLang="en-US" sz="2800" dirty="0"/>
          </a:p>
          <a:p>
            <a:pPr eaLnBrk="1" hangingPunct="1">
              <a:lnSpc>
                <a:spcPct val="90000"/>
              </a:lnSpc>
            </a:pPr>
            <a:endParaRPr lang="en-US" altLang="zh-C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a:extLst>
              <a:ext uri="{FF2B5EF4-FFF2-40B4-BE49-F238E27FC236}">
                <a16:creationId xmlns:a16="http://schemas.microsoft.com/office/drawing/2014/main" id="{C6F0E06E-C3F8-A910-1076-CE4AD271F100}"/>
              </a:ext>
            </a:extLst>
          </p:cNvPr>
          <p:cNvSpPr>
            <a:spLocks noGrp="1" noRot="1" noChangeArrowheads="1"/>
          </p:cNvSpPr>
          <p:nvPr>
            <p:ph type="body" idx="1"/>
          </p:nvPr>
        </p:nvSpPr>
        <p:spPr>
          <a:xfrm>
            <a:off x="323850" y="765175"/>
            <a:ext cx="8540750" cy="5407025"/>
          </a:xfrm>
        </p:spPr>
        <p:txBody>
          <a:bodyPr/>
          <a:lstStyle/>
          <a:p>
            <a:pPr eaLnBrk="1" hangingPunct="1">
              <a:lnSpc>
                <a:spcPct val="90000"/>
              </a:lnSpc>
            </a:pPr>
            <a:r>
              <a:rPr lang="zh-CN" altLang="en-US" b="1"/>
              <a:t>拓跋焘（太武帝）</a:t>
            </a:r>
            <a:r>
              <a:rPr lang="en-US" altLang="zh-CN" b="1"/>
              <a:t>——</a:t>
            </a:r>
          </a:p>
          <a:p>
            <a:pPr eaLnBrk="1" hangingPunct="1">
              <a:lnSpc>
                <a:spcPct val="90000"/>
              </a:lnSpc>
            </a:pPr>
            <a:r>
              <a:rPr lang="zh-CN" altLang="en-US"/>
              <a:t>汉化措施：任用汉族士人，提倡儒学、道教</a:t>
            </a:r>
          </a:p>
          <a:p>
            <a:pPr eaLnBrk="1" hangingPunct="1">
              <a:lnSpc>
                <a:spcPct val="90000"/>
              </a:lnSpc>
            </a:pPr>
            <a:r>
              <a:rPr lang="zh-CN" altLang="en-US"/>
              <a:t>崔浩，清河崔氏，</a:t>
            </a:r>
            <a:r>
              <a:rPr lang="zh-CN" altLang="en-US" sz="2800" i="1">
                <a:ea typeface="楷体_GB2312" pitchFamily="49" charset="-122"/>
              </a:rPr>
              <a:t>通经律，重礼法，不长于属文，不好老庄；</a:t>
            </a:r>
            <a:r>
              <a:rPr lang="zh-CN" altLang="en-US"/>
              <a:t>寇谦之</a:t>
            </a:r>
          </a:p>
          <a:p>
            <a:pPr eaLnBrk="1" hangingPunct="1">
              <a:lnSpc>
                <a:spcPct val="90000"/>
              </a:lnSpc>
            </a:pPr>
            <a:r>
              <a:rPr lang="zh-CN" altLang="en-US"/>
              <a:t>司徒，典选举，冀州中正</a:t>
            </a:r>
            <a:r>
              <a:rPr lang="en-US" altLang="zh-CN" sz="2800" i="1">
                <a:ea typeface="楷体_GB2312" pitchFamily="49" charset="-122"/>
              </a:rPr>
              <a:t>—</a:t>
            </a:r>
            <a:r>
              <a:rPr lang="en-US" altLang="zh-CN">
                <a:latin typeface="宋体" panose="02010600030101010101" pitchFamily="2" charset="-122"/>
              </a:rPr>
              <a:t>“</a:t>
            </a:r>
            <a:r>
              <a:rPr lang="zh-CN" altLang="en-US">
                <a:latin typeface="楷体_GB2312" pitchFamily="49" charset="-122"/>
                <a:ea typeface="楷体_GB2312" pitchFamily="49" charset="-122"/>
              </a:rPr>
              <a:t>齐整人伦，分明姓族”</a:t>
            </a:r>
            <a:r>
              <a:rPr lang="en-US" altLang="zh-CN">
                <a:latin typeface="宋体" panose="02010600030101010101" pitchFamily="2" charset="-122"/>
              </a:rPr>
              <a:t>—</a:t>
            </a:r>
            <a:r>
              <a:rPr lang="zh-CN" altLang="en-US"/>
              <a:t>高官与儒学结合的贵族政治</a:t>
            </a:r>
          </a:p>
          <a:p>
            <a:pPr eaLnBrk="1" hangingPunct="1">
              <a:lnSpc>
                <a:spcPct val="90000"/>
              </a:lnSpc>
            </a:pPr>
            <a:r>
              <a:rPr lang="zh-CN" altLang="en-US"/>
              <a:t>太子拓跋晃、长孙嵩（</a:t>
            </a:r>
            <a:r>
              <a:rPr lang="zh-CN" altLang="en-US" sz="2800" i="1">
                <a:ea typeface="楷体_GB2312" pitchFamily="49" charset="-122"/>
              </a:rPr>
              <a:t>司州中正</a:t>
            </a:r>
            <a:r>
              <a:rPr lang="zh-CN" altLang="en-US"/>
              <a:t>）</a:t>
            </a:r>
            <a:r>
              <a:rPr lang="zh-CN" altLang="en-US">
                <a:latin typeface="宋体" panose="02010600030101010101" pitchFamily="2" charset="-122"/>
              </a:rPr>
              <a:t>“</a:t>
            </a:r>
            <a:r>
              <a:rPr lang="zh-CN" altLang="en-US" sz="2800">
                <a:ea typeface="楷体_GB2312" pitchFamily="49" charset="-122"/>
              </a:rPr>
              <a:t>嗟服南人则有讪鄙国化之意</a:t>
            </a:r>
            <a:r>
              <a:rPr lang="zh-CN" altLang="en-US"/>
              <a:t> </a:t>
            </a:r>
            <a:r>
              <a:rPr lang="zh-CN" altLang="en-US">
                <a:latin typeface="宋体" panose="02010600030101010101" pitchFamily="2" charset="-122"/>
              </a:rPr>
              <a:t>”</a:t>
            </a:r>
            <a:r>
              <a:rPr lang="en-US" altLang="zh-CN" sz="2800">
                <a:latin typeface="宋体" panose="02010600030101010101" pitchFamily="2" charset="-122"/>
              </a:rPr>
              <a:t>—</a:t>
            </a:r>
            <a:r>
              <a:rPr lang="en-US" altLang="zh-CN" sz="2800"/>
              <a:t>《</a:t>
            </a:r>
            <a:r>
              <a:rPr lang="zh-CN" altLang="en-US" sz="2800"/>
              <a:t>北史</a:t>
            </a:r>
            <a:r>
              <a:rPr lang="en-US" altLang="zh-CN" sz="2800"/>
              <a:t>·</a:t>
            </a:r>
            <a:r>
              <a:rPr lang="zh-CN" altLang="en-US" sz="2800"/>
              <a:t>王慧龙传</a:t>
            </a:r>
            <a:r>
              <a:rPr lang="en-US" altLang="zh-CN" sz="2800"/>
              <a:t>》</a:t>
            </a:r>
          </a:p>
          <a:p>
            <a:pPr eaLnBrk="1" hangingPunct="1">
              <a:lnSpc>
                <a:spcPct val="90000"/>
              </a:lnSpc>
            </a:pPr>
            <a:r>
              <a:rPr lang="en-US" altLang="zh-CN"/>
              <a:t>450</a:t>
            </a:r>
            <a:r>
              <a:rPr lang="zh-CN" altLang="en-US"/>
              <a:t>年，崔浩</a:t>
            </a:r>
            <a:r>
              <a:rPr lang="zh-CN" altLang="en-US">
                <a:latin typeface="宋体" panose="02010600030101010101" pitchFamily="2" charset="-122"/>
              </a:rPr>
              <a:t>“</a:t>
            </a:r>
            <a:r>
              <a:rPr lang="zh-CN" altLang="en-US"/>
              <a:t>国史案</a:t>
            </a:r>
            <a:r>
              <a:rPr lang="zh-CN" altLang="en-US">
                <a:latin typeface="宋体" panose="02010600030101010101" pitchFamily="2" charset="-122"/>
              </a:rPr>
              <a:t>”</a:t>
            </a:r>
            <a:r>
              <a:rPr lang="zh-CN" altLang="en-US"/>
              <a:t>，</a:t>
            </a:r>
            <a:r>
              <a:rPr lang="zh-CN" altLang="en-US">
                <a:latin typeface="楷体_GB2312" pitchFamily="49" charset="-122"/>
                <a:ea typeface="楷体_GB2312" pitchFamily="49" charset="-122"/>
              </a:rPr>
              <a:t>“尽述国事，备而不典”</a:t>
            </a:r>
            <a:r>
              <a:rPr lang="zh-CN" altLang="en-US"/>
              <a:t>。</a:t>
            </a:r>
            <a:endParaRPr lang="zh-CN" altLang="en-US" sz="2800" i="1">
              <a:ea typeface="楷体_GB2312" pitchFamily="49" charset="-122"/>
            </a:endParaRPr>
          </a:p>
          <a:p>
            <a:pPr eaLnBrk="1" hangingPunct="1">
              <a:lnSpc>
                <a:spcPct val="90000"/>
              </a:lnSpc>
            </a:pP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to="" calcmode="lin" valueType="num">
                                      <p:cBhvr>
                                        <p:cTn id="7" dur="1" fill="hold"/>
                                        <p:tgtEl>
                                          <p:spTgt spid="12288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 to="" calcmode="lin" valueType="num">
                                      <p:cBhvr>
                                        <p:cTn id="10" dur="1" fill="hold"/>
                                        <p:tgtEl>
                                          <p:spTgt spid="122883">
                                            <p:txEl>
                                              <p:pRg st="1" end="1"/>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anim to="" calcmode="lin" valueType="num">
                                      <p:cBhvr>
                                        <p:cTn id="15" dur="1" fill="hold"/>
                                        <p:tgtEl>
                                          <p:spTgt spid="122883">
                                            <p:txEl>
                                              <p:pRg st="2" end="2"/>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22883">
                                            <p:txEl>
                                              <p:pRg st="3" end="3"/>
                                            </p:txEl>
                                          </p:spTgt>
                                        </p:tgtEl>
                                        <p:attrNameLst>
                                          <p:attrName>style.visibility</p:attrName>
                                        </p:attrNameLst>
                                      </p:cBhvr>
                                      <p:to>
                                        <p:strVal val="visible"/>
                                      </p:to>
                                    </p:set>
                                    <p:anim to="" calcmode="lin" valueType="num">
                                      <p:cBhvr>
                                        <p:cTn id="18" dur="1" fill="hold"/>
                                        <p:tgtEl>
                                          <p:spTgt spid="122883">
                                            <p:txEl>
                                              <p:pRg st="3" end="3"/>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anim to="" calcmode="lin" valueType="num">
                                      <p:cBhvr>
                                        <p:cTn id="23" dur="1" fill="hold"/>
                                        <p:tgtEl>
                                          <p:spTgt spid="122883">
                                            <p:txEl>
                                              <p:pRg st="4" end="4"/>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22883">
                                            <p:txEl>
                                              <p:pRg st="5" end="5"/>
                                            </p:txEl>
                                          </p:spTgt>
                                        </p:tgtEl>
                                        <p:attrNameLst>
                                          <p:attrName>style.visibility</p:attrName>
                                        </p:attrNameLst>
                                      </p:cBhvr>
                                      <p:to>
                                        <p:strVal val="visible"/>
                                      </p:to>
                                    </p:set>
                                    <p:anim to="" calcmode="lin" valueType="num">
                                      <p:cBhvr>
                                        <p:cTn id="26" dur="1" fill="hold"/>
                                        <p:tgtEl>
                                          <p:spTgt spid="12288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CDESIGNL</Template>
  <TotalTime>8316</TotalTime>
  <Words>3310</Words>
  <Application>Microsoft Office PowerPoint</Application>
  <PresentationFormat>全屏显示(4:3)</PresentationFormat>
  <Paragraphs>125</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楷体</vt:lpstr>
      <vt:lpstr>楷体_GB2312</vt:lpstr>
      <vt:lpstr>宋体</vt:lpstr>
      <vt:lpstr>Arial</vt:lpstr>
      <vt:lpstr>Wingdings</vt:lpstr>
      <vt:lpstr>诗情画意</vt:lpstr>
      <vt:lpstr>第五节 北朝与民族大融合</vt:lpstr>
      <vt:lpstr>拓跋鲜卑早期状况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第六节</dc:title>
  <dc:creator>陈菁</dc:creator>
  <cp:lastModifiedBy>寒 陈</cp:lastModifiedBy>
  <cp:revision>79</cp:revision>
  <dcterms:created xsi:type="dcterms:W3CDTF">2003-11-20T13:21:17Z</dcterms:created>
  <dcterms:modified xsi:type="dcterms:W3CDTF">2023-12-25T12:19:45Z</dcterms:modified>
</cp:coreProperties>
</file>