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93" r:id="rId2"/>
    <p:sldId id="275" r:id="rId3"/>
    <p:sldId id="291" r:id="rId4"/>
    <p:sldId id="292" r:id="rId5"/>
    <p:sldId id="276" r:id="rId6"/>
    <p:sldId id="277" r:id="rId7"/>
    <p:sldId id="278" r:id="rId8"/>
    <p:sldId id="279" r:id="rId9"/>
    <p:sldId id="280" r:id="rId10"/>
    <p:sldId id="281" r:id="rId11"/>
    <p:sldId id="282" r:id="rId12"/>
    <p:sldId id="288" r:id="rId13"/>
    <p:sldId id="283" r:id="rId14"/>
    <p:sldId id="284" r:id="rId15"/>
    <p:sldId id="285" r:id="rId16"/>
    <p:sldId id="286" r:id="rId17"/>
    <p:sldId id="287" r:id="rId18"/>
    <p:sldId id="289" r:id="rId19"/>
    <p:sldId id="290" r:id="rId2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CC00CC"/>
    <a:srgbClr val="FF3300"/>
    <a:srgbClr val="CC00FF"/>
    <a:srgbClr val="FFFFCC"/>
    <a:srgbClr val="5D0575"/>
    <a:srgbClr val="510F6B"/>
    <a:srgbClr val="99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599" autoAdjust="0"/>
  </p:normalViewPr>
  <p:slideViewPr>
    <p:cSldViewPr>
      <p:cViewPr varScale="1">
        <p:scale>
          <a:sx n="91" d="100"/>
          <a:sy n="91" d="100"/>
        </p:scale>
        <p:origin x="981" y="5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9330" name="Rectangle 2"/>
          <p:cNvSpPr>
            <a:spLocks noGrp="1" noRot="1" noChangeArrowheads="1"/>
          </p:cNvSpPr>
          <p:nvPr>
            <p:ph type="ctrTitle"/>
          </p:nvPr>
        </p:nvSpPr>
        <p:spPr>
          <a:xfrm>
            <a:off x="685800" y="2286000"/>
            <a:ext cx="7772400" cy="1143000"/>
          </a:xfrm>
        </p:spPr>
        <p:txBody>
          <a:bodyPr/>
          <a:lstStyle>
            <a:lvl1pPr>
              <a:defRPr/>
            </a:lvl1pPr>
          </a:lstStyle>
          <a:p>
            <a:pPr lvl="0"/>
            <a:r>
              <a:rPr lang="zh-CN" altLang="en-US" noProof="0"/>
              <a:t>单击此处编辑母版标题样式</a:t>
            </a:r>
          </a:p>
        </p:txBody>
      </p:sp>
      <p:sp>
        <p:nvSpPr>
          <p:cNvPr id="99331" name="Rectangle 3"/>
          <p:cNvSpPr>
            <a:spLocks noGrp="1" noRot="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a:t>单击此处编辑母版副标题样式</a:t>
            </a:r>
          </a:p>
        </p:txBody>
      </p:sp>
      <p:sp>
        <p:nvSpPr>
          <p:cNvPr id="2" name="Rectangle 4">
            <a:extLst>
              <a:ext uri="{FF2B5EF4-FFF2-40B4-BE49-F238E27FC236}">
                <a16:creationId xmlns:a16="http://schemas.microsoft.com/office/drawing/2014/main" id="{24EC5741-86AC-F898-BC68-27D99EB0441B}"/>
              </a:ext>
            </a:extLst>
          </p:cNvPr>
          <p:cNvSpPr>
            <a:spLocks noGrp="1" noChangeArrowheads="1"/>
          </p:cNvSpPr>
          <p:nvPr>
            <p:ph type="dt" sz="half" idx="10"/>
          </p:nvPr>
        </p:nvSpPr>
        <p:spPr/>
        <p:txBody>
          <a:bodyPr/>
          <a:lstStyle>
            <a:lvl1pPr>
              <a:defRPr smtClean="0"/>
            </a:lvl1pPr>
          </a:lstStyle>
          <a:p>
            <a:pPr>
              <a:defRPr/>
            </a:pPr>
            <a:endParaRPr lang="en-US" altLang="zh-CN"/>
          </a:p>
        </p:txBody>
      </p:sp>
      <p:sp>
        <p:nvSpPr>
          <p:cNvPr id="3" name="Rectangle 5">
            <a:extLst>
              <a:ext uri="{FF2B5EF4-FFF2-40B4-BE49-F238E27FC236}">
                <a16:creationId xmlns:a16="http://schemas.microsoft.com/office/drawing/2014/main" id="{F2035686-B320-CF74-FF6E-8B978F8696CB}"/>
              </a:ext>
            </a:extLst>
          </p:cNvPr>
          <p:cNvSpPr>
            <a:spLocks noGrp="1" noChangeArrowheads="1"/>
          </p:cNvSpPr>
          <p:nvPr>
            <p:ph type="ftr" sz="quarter" idx="11"/>
          </p:nvPr>
        </p:nvSpPr>
        <p:spPr/>
        <p:txBody>
          <a:bodyPr/>
          <a:lstStyle>
            <a:lvl1pPr>
              <a:defRPr smtClean="0"/>
            </a:lvl1pPr>
          </a:lstStyle>
          <a:p>
            <a:pPr>
              <a:defRPr/>
            </a:pPr>
            <a:endParaRPr lang="en-US" altLang="zh-CN"/>
          </a:p>
        </p:txBody>
      </p:sp>
      <p:sp>
        <p:nvSpPr>
          <p:cNvPr id="4" name="Rectangle 6">
            <a:extLst>
              <a:ext uri="{FF2B5EF4-FFF2-40B4-BE49-F238E27FC236}">
                <a16:creationId xmlns:a16="http://schemas.microsoft.com/office/drawing/2014/main" id="{96223D57-51AA-33F7-5D7F-C32ACB4DC3DD}"/>
              </a:ext>
            </a:extLst>
          </p:cNvPr>
          <p:cNvSpPr>
            <a:spLocks noGrp="1" noChangeArrowheads="1"/>
          </p:cNvSpPr>
          <p:nvPr>
            <p:ph type="sldNum" sz="quarter" idx="12"/>
          </p:nvPr>
        </p:nvSpPr>
        <p:spPr/>
        <p:txBody>
          <a:bodyPr/>
          <a:lstStyle>
            <a:lvl1pPr>
              <a:defRPr/>
            </a:lvl1pPr>
          </a:lstStyle>
          <a:p>
            <a:fld id="{4F7F583F-756D-4B84-921A-CC53FA1C3185}" type="slidenum">
              <a:rPr lang="en-US" altLang="zh-CN"/>
              <a:pPr/>
              <a:t>‹#›</a:t>
            </a:fld>
            <a:endParaRPr lang="en-US" altLang="zh-CN"/>
          </a:p>
        </p:txBody>
      </p:sp>
    </p:spTree>
    <p:extLst>
      <p:ext uri="{BB962C8B-B14F-4D97-AF65-F5344CB8AC3E}">
        <p14:creationId xmlns:p14="http://schemas.microsoft.com/office/powerpoint/2010/main" val="3447555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2C3EF417-CCA9-34E5-DD78-365E3B0DBC7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D8D9F066-8C63-DD36-A265-2FA25747FC3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78A74E3A-A423-F79D-657F-1C0BA846FA12}"/>
              </a:ext>
            </a:extLst>
          </p:cNvPr>
          <p:cNvSpPr>
            <a:spLocks noGrp="1" noChangeArrowheads="1"/>
          </p:cNvSpPr>
          <p:nvPr>
            <p:ph type="sldNum" sz="quarter" idx="12"/>
          </p:nvPr>
        </p:nvSpPr>
        <p:spPr>
          <a:ln/>
        </p:spPr>
        <p:txBody>
          <a:bodyPr/>
          <a:lstStyle>
            <a:lvl1pPr>
              <a:defRPr/>
            </a:lvl1pPr>
          </a:lstStyle>
          <a:p>
            <a:fld id="{E765C12D-0C07-49E1-89EB-6DF9F324B50A}" type="slidenum">
              <a:rPr lang="en-US" altLang="zh-CN"/>
              <a:pPr/>
              <a:t>‹#›</a:t>
            </a:fld>
            <a:endParaRPr lang="en-US" altLang="zh-CN"/>
          </a:p>
        </p:txBody>
      </p:sp>
    </p:spTree>
    <p:extLst>
      <p:ext uri="{BB962C8B-B14F-4D97-AF65-F5344CB8AC3E}">
        <p14:creationId xmlns:p14="http://schemas.microsoft.com/office/powerpoint/2010/main" val="3934540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E1E04F8E-FC99-A47D-B22D-66604C2EC94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45B53DC4-05D2-2A25-81F7-8684F67623A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6933331-7DBC-D54A-A366-30FE08A96676}"/>
              </a:ext>
            </a:extLst>
          </p:cNvPr>
          <p:cNvSpPr>
            <a:spLocks noGrp="1" noChangeArrowheads="1"/>
          </p:cNvSpPr>
          <p:nvPr>
            <p:ph type="sldNum" sz="quarter" idx="12"/>
          </p:nvPr>
        </p:nvSpPr>
        <p:spPr>
          <a:ln/>
        </p:spPr>
        <p:txBody>
          <a:bodyPr/>
          <a:lstStyle>
            <a:lvl1pPr>
              <a:defRPr/>
            </a:lvl1pPr>
          </a:lstStyle>
          <a:p>
            <a:fld id="{B0E3939F-2F06-4916-BB45-19A15FBED3EE}" type="slidenum">
              <a:rPr lang="en-US" altLang="zh-CN"/>
              <a:pPr/>
              <a:t>‹#›</a:t>
            </a:fld>
            <a:endParaRPr lang="en-US" altLang="zh-CN"/>
          </a:p>
        </p:txBody>
      </p:sp>
    </p:spTree>
    <p:extLst>
      <p:ext uri="{BB962C8B-B14F-4D97-AF65-F5344CB8AC3E}">
        <p14:creationId xmlns:p14="http://schemas.microsoft.com/office/powerpoint/2010/main" val="584446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F7F9DF57-F882-0052-003B-8FC6E9FA93A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90289EF9-B4BE-3134-7952-72614DABD4E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421C9224-5578-B093-78D6-7E55736A4EAD}"/>
              </a:ext>
            </a:extLst>
          </p:cNvPr>
          <p:cNvSpPr>
            <a:spLocks noGrp="1" noChangeArrowheads="1"/>
          </p:cNvSpPr>
          <p:nvPr>
            <p:ph type="sldNum" sz="quarter" idx="12"/>
          </p:nvPr>
        </p:nvSpPr>
        <p:spPr>
          <a:ln/>
        </p:spPr>
        <p:txBody>
          <a:bodyPr/>
          <a:lstStyle>
            <a:lvl1pPr>
              <a:defRPr/>
            </a:lvl1pPr>
          </a:lstStyle>
          <a:p>
            <a:fld id="{F578551D-B1E5-4F4E-8110-478BF9C2546A}" type="slidenum">
              <a:rPr lang="en-US" altLang="zh-CN"/>
              <a:pPr/>
              <a:t>‹#›</a:t>
            </a:fld>
            <a:endParaRPr lang="en-US" altLang="zh-CN"/>
          </a:p>
        </p:txBody>
      </p:sp>
    </p:spTree>
    <p:extLst>
      <p:ext uri="{BB962C8B-B14F-4D97-AF65-F5344CB8AC3E}">
        <p14:creationId xmlns:p14="http://schemas.microsoft.com/office/powerpoint/2010/main" val="1754650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1D555D1A-038B-E6D9-61D2-B6E1BF89952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E7B8903E-5B71-AAB9-1294-8DC75625B33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763EE9C-3D51-B5D7-F483-CD8599DFB1D0}"/>
              </a:ext>
            </a:extLst>
          </p:cNvPr>
          <p:cNvSpPr>
            <a:spLocks noGrp="1" noChangeArrowheads="1"/>
          </p:cNvSpPr>
          <p:nvPr>
            <p:ph type="sldNum" sz="quarter" idx="12"/>
          </p:nvPr>
        </p:nvSpPr>
        <p:spPr>
          <a:ln/>
        </p:spPr>
        <p:txBody>
          <a:bodyPr/>
          <a:lstStyle>
            <a:lvl1pPr>
              <a:defRPr/>
            </a:lvl1pPr>
          </a:lstStyle>
          <a:p>
            <a:fld id="{8EB74CA0-C12F-41BC-A1D2-F2F4C5D9E45A}" type="slidenum">
              <a:rPr lang="en-US" altLang="zh-CN"/>
              <a:pPr/>
              <a:t>‹#›</a:t>
            </a:fld>
            <a:endParaRPr lang="en-US" altLang="zh-CN"/>
          </a:p>
        </p:txBody>
      </p:sp>
    </p:spTree>
    <p:extLst>
      <p:ext uri="{BB962C8B-B14F-4D97-AF65-F5344CB8AC3E}">
        <p14:creationId xmlns:p14="http://schemas.microsoft.com/office/powerpoint/2010/main" val="2860569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1625"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969CC7F3-82CF-8159-D5C6-B06D32865BE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86960F87-F91B-FEA1-1129-64ABF6D3497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0B98C0F0-869C-FEBA-DACB-EA80024268EC}"/>
              </a:ext>
            </a:extLst>
          </p:cNvPr>
          <p:cNvSpPr>
            <a:spLocks noGrp="1" noChangeArrowheads="1"/>
          </p:cNvSpPr>
          <p:nvPr>
            <p:ph type="sldNum" sz="quarter" idx="12"/>
          </p:nvPr>
        </p:nvSpPr>
        <p:spPr>
          <a:ln/>
        </p:spPr>
        <p:txBody>
          <a:bodyPr/>
          <a:lstStyle>
            <a:lvl1pPr>
              <a:defRPr/>
            </a:lvl1pPr>
          </a:lstStyle>
          <a:p>
            <a:fld id="{6FFCEC6E-4777-43F0-A657-D8A5A744AFDA}" type="slidenum">
              <a:rPr lang="en-US" altLang="zh-CN"/>
              <a:pPr/>
              <a:t>‹#›</a:t>
            </a:fld>
            <a:endParaRPr lang="en-US" altLang="zh-CN"/>
          </a:p>
        </p:txBody>
      </p:sp>
    </p:spTree>
    <p:extLst>
      <p:ext uri="{BB962C8B-B14F-4D97-AF65-F5344CB8AC3E}">
        <p14:creationId xmlns:p14="http://schemas.microsoft.com/office/powerpoint/2010/main" val="2888903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D5FA4D3F-BCF2-671B-A11F-743AAEF6B31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09A8A227-B3F2-9B87-2390-574BC8A51A7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96677D4F-94F6-DB1F-F140-6560DBDEE13B}"/>
              </a:ext>
            </a:extLst>
          </p:cNvPr>
          <p:cNvSpPr>
            <a:spLocks noGrp="1" noChangeArrowheads="1"/>
          </p:cNvSpPr>
          <p:nvPr>
            <p:ph type="sldNum" sz="quarter" idx="12"/>
          </p:nvPr>
        </p:nvSpPr>
        <p:spPr>
          <a:ln/>
        </p:spPr>
        <p:txBody>
          <a:bodyPr/>
          <a:lstStyle>
            <a:lvl1pPr>
              <a:defRPr/>
            </a:lvl1pPr>
          </a:lstStyle>
          <a:p>
            <a:fld id="{358C7F74-EA5B-4135-95FA-BBFA527F339D}" type="slidenum">
              <a:rPr lang="en-US" altLang="zh-CN"/>
              <a:pPr/>
              <a:t>‹#›</a:t>
            </a:fld>
            <a:endParaRPr lang="en-US" altLang="zh-CN"/>
          </a:p>
        </p:txBody>
      </p:sp>
    </p:spTree>
    <p:extLst>
      <p:ext uri="{BB962C8B-B14F-4D97-AF65-F5344CB8AC3E}">
        <p14:creationId xmlns:p14="http://schemas.microsoft.com/office/powerpoint/2010/main" val="2055264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687C5075-DDC9-5A69-5677-37720176CEA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1A9896E0-FCA3-33C9-1008-B1FAB7D2928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981C429F-5E63-DB25-CB78-6D119741C3E5}"/>
              </a:ext>
            </a:extLst>
          </p:cNvPr>
          <p:cNvSpPr>
            <a:spLocks noGrp="1" noChangeArrowheads="1"/>
          </p:cNvSpPr>
          <p:nvPr>
            <p:ph type="sldNum" sz="quarter" idx="12"/>
          </p:nvPr>
        </p:nvSpPr>
        <p:spPr>
          <a:ln/>
        </p:spPr>
        <p:txBody>
          <a:bodyPr/>
          <a:lstStyle>
            <a:lvl1pPr>
              <a:defRPr/>
            </a:lvl1pPr>
          </a:lstStyle>
          <a:p>
            <a:fld id="{26FDC34D-BAE2-482C-B27F-201EAD4AB512}" type="slidenum">
              <a:rPr lang="en-US" altLang="zh-CN"/>
              <a:pPr/>
              <a:t>‹#›</a:t>
            </a:fld>
            <a:endParaRPr lang="en-US" altLang="zh-CN"/>
          </a:p>
        </p:txBody>
      </p:sp>
    </p:spTree>
    <p:extLst>
      <p:ext uri="{BB962C8B-B14F-4D97-AF65-F5344CB8AC3E}">
        <p14:creationId xmlns:p14="http://schemas.microsoft.com/office/powerpoint/2010/main" val="609601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FBA3E8BB-9ED6-9AA0-CF87-9307C606279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9AE594F3-A332-93BB-5C07-E39E9AD2A3A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8397FFBB-CF57-984B-8228-1345DF4D0F81}"/>
              </a:ext>
            </a:extLst>
          </p:cNvPr>
          <p:cNvSpPr>
            <a:spLocks noGrp="1" noChangeArrowheads="1"/>
          </p:cNvSpPr>
          <p:nvPr>
            <p:ph type="sldNum" sz="quarter" idx="12"/>
          </p:nvPr>
        </p:nvSpPr>
        <p:spPr>
          <a:ln/>
        </p:spPr>
        <p:txBody>
          <a:bodyPr/>
          <a:lstStyle>
            <a:lvl1pPr>
              <a:defRPr/>
            </a:lvl1pPr>
          </a:lstStyle>
          <a:p>
            <a:fld id="{063F5185-6281-40A8-BC11-42480D2C791E}" type="slidenum">
              <a:rPr lang="en-US" altLang="zh-CN"/>
              <a:pPr/>
              <a:t>‹#›</a:t>
            </a:fld>
            <a:endParaRPr lang="en-US" altLang="zh-CN"/>
          </a:p>
        </p:txBody>
      </p:sp>
    </p:spTree>
    <p:extLst>
      <p:ext uri="{BB962C8B-B14F-4D97-AF65-F5344CB8AC3E}">
        <p14:creationId xmlns:p14="http://schemas.microsoft.com/office/powerpoint/2010/main" val="2749161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0AC475F3-7E3E-5381-EB60-972497C3FA2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F9FCEE2A-4E12-5520-5552-239BFFE14A9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111D2B91-2F63-6B38-FB70-65AAC188B5AD}"/>
              </a:ext>
            </a:extLst>
          </p:cNvPr>
          <p:cNvSpPr>
            <a:spLocks noGrp="1" noChangeArrowheads="1"/>
          </p:cNvSpPr>
          <p:nvPr>
            <p:ph type="sldNum" sz="quarter" idx="12"/>
          </p:nvPr>
        </p:nvSpPr>
        <p:spPr>
          <a:ln/>
        </p:spPr>
        <p:txBody>
          <a:bodyPr/>
          <a:lstStyle>
            <a:lvl1pPr>
              <a:defRPr/>
            </a:lvl1pPr>
          </a:lstStyle>
          <a:p>
            <a:fld id="{A1E9EFFB-04C8-4827-A880-3BAF7F037A75}" type="slidenum">
              <a:rPr lang="en-US" altLang="zh-CN"/>
              <a:pPr/>
              <a:t>‹#›</a:t>
            </a:fld>
            <a:endParaRPr lang="en-US" altLang="zh-CN"/>
          </a:p>
        </p:txBody>
      </p:sp>
    </p:spTree>
    <p:extLst>
      <p:ext uri="{BB962C8B-B14F-4D97-AF65-F5344CB8AC3E}">
        <p14:creationId xmlns:p14="http://schemas.microsoft.com/office/powerpoint/2010/main" val="192938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D1E4BBF0-7826-0152-97DE-2C69078565D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A403B48E-6E8F-C62A-FAF9-F744D1295BD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6F5443E7-D934-2EB9-5A7C-967AD98378E9}"/>
              </a:ext>
            </a:extLst>
          </p:cNvPr>
          <p:cNvSpPr>
            <a:spLocks noGrp="1" noChangeArrowheads="1"/>
          </p:cNvSpPr>
          <p:nvPr>
            <p:ph type="sldNum" sz="quarter" idx="12"/>
          </p:nvPr>
        </p:nvSpPr>
        <p:spPr>
          <a:ln/>
        </p:spPr>
        <p:txBody>
          <a:bodyPr/>
          <a:lstStyle>
            <a:lvl1pPr>
              <a:defRPr/>
            </a:lvl1pPr>
          </a:lstStyle>
          <a:p>
            <a:fld id="{FA1277C0-90C4-4222-ABD4-98296E3FE9C7}" type="slidenum">
              <a:rPr lang="en-US" altLang="zh-CN"/>
              <a:pPr/>
              <a:t>‹#›</a:t>
            </a:fld>
            <a:endParaRPr lang="en-US" altLang="zh-CN"/>
          </a:p>
        </p:txBody>
      </p:sp>
    </p:spTree>
    <p:extLst>
      <p:ext uri="{BB962C8B-B14F-4D97-AF65-F5344CB8AC3E}">
        <p14:creationId xmlns:p14="http://schemas.microsoft.com/office/powerpoint/2010/main" val="1116039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69F7AFB3-CB27-E9C9-37CC-008285A13041}"/>
              </a:ext>
            </a:extLst>
          </p:cNvPr>
          <p:cNvSpPr>
            <a:spLocks noGrp="1" noRot="1" noChangeArrowheads="1"/>
          </p:cNvSpPr>
          <p:nvPr>
            <p:ph type="title"/>
          </p:nvPr>
        </p:nvSpPr>
        <p:spPr bwMode="auto">
          <a:xfrm>
            <a:off x="301625" y="6096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FB9EBBDA-0A62-9AD7-D1A2-E4BF9213A068}"/>
              </a:ext>
            </a:extLst>
          </p:cNvPr>
          <p:cNvSpPr>
            <a:spLocks noGrp="1" noRot="1" noChangeArrowheads="1"/>
          </p:cNvSpPr>
          <p:nvPr>
            <p:ph type="body" idx="1"/>
          </p:nvPr>
        </p:nvSpPr>
        <p:spPr bwMode="auto">
          <a:xfrm>
            <a:off x="301625" y="1905000"/>
            <a:ext cx="854075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8308" name="Rectangle 4">
            <a:extLst>
              <a:ext uri="{FF2B5EF4-FFF2-40B4-BE49-F238E27FC236}">
                <a16:creationId xmlns:a16="http://schemas.microsoft.com/office/drawing/2014/main" id="{DD22B6C9-4743-EA4A-C9D7-5B5145C6E0DA}"/>
              </a:ext>
            </a:extLst>
          </p:cNvPr>
          <p:cNvSpPr>
            <a:spLocks noGrp="1" noChangeArrowheads="1"/>
          </p:cNvSpPr>
          <p:nvPr>
            <p:ph type="dt" sz="half" idx="2"/>
          </p:nvPr>
        </p:nvSpPr>
        <p:spPr bwMode="auto">
          <a:xfrm>
            <a:off x="3016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smtClean="0">
                <a:latin typeface="Arial" charset="0"/>
              </a:defRPr>
            </a:lvl1pPr>
          </a:lstStyle>
          <a:p>
            <a:pPr>
              <a:defRPr/>
            </a:pPr>
            <a:endParaRPr lang="en-US" altLang="zh-CN"/>
          </a:p>
        </p:txBody>
      </p:sp>
      <p:sp>
        <p:nvSpPr>
          <p:cNvPr id="98309" name="Rectangle 5">
            <a:extLst>
              <a:ext uri="{FF2B5EF4-FFF2-40B4-BE49-F238E27FC236}">
                <a16:creationId xmlns:a16="http://schemas.microsoft.com/office/drawing/2014/main" id="{4167A7C3-7175-F0AF-1433-3FDBD55EB1D4}"/>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smtClean="0">
                <a:latin typeface="Arial" charset="0"/>
              </a:defRPr>
            </a:lvl1pPr>
          </a:lstStyle>
          <a:p>
            <a:pPr>
              <a:defRPr/>
            </a:pPr>
            <a:endParaRPr lang="en-US" altLang="zh-CN"/>
          </a:p>
        </p:txBody>
      </p:sp>
      <p:sp>
        <p:nvSpPr>
          <p:cNvPr id="98310" name="Rectangle 6">
            <a:extLst>
              <a:ext uri="{FF2B5EF4-FFF2-40B4-BE49-F238E27FC236}">
                <a16:creationId xmlns:a16="http://schemas.microsoft.com/office/drawing/2014/main" id="{B514A1C2-F002-05D9-43FE-BB01559718F2}"/>
              </a:ext>
            </a:extLst>
          </p:cNvPr>
          <p:cNvSpPr>
            <a:spLocks noGrp="1" noChangeArrowheads="1"/>
          </p:cNvSpPr>
          <p:nvPr>
            <p:ph type="sldNum" sz="quarter" idx="4"/>
          </p:nvPr>
        </p:nvSpPr>
        <p:spPr bwMode="auto">
          <a:xfrm>
            <a:off x="655320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A0EA0D45-71E8-44A2-8DB7-E0A939B02DEE}"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734"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7.xml"/><Relationship Id="rId1" Type="http://schemas.openxmlformats.org/officeDocument/2006/relationships/slideLayout" Target="../slideLayouts/slideLayout2.xml"/><Relationship Id="rId6" Type="http://schemas.openxmlformats.org/officeDocument/2006/relationships/slide" Target="slide13.xml"/><Relationship Id="rId5" Type="http://schemas.openxmlformats.org/officeDocument/2006/relationships/slide" Target="slide10.xml"/><Relationship Id="rId4" Type="http://schemas.openxmlformats.org/officeDocument/2006/relationships/slide" Target="slide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FC5448-9280-ECE0-0E6A-5784E9C33AF9}"/>
              </a:ext>
            </a:extLst>
          </p:cNvPr>
          <p:cNvSpPr>
            <a:spLocks noGrp="1"/>
          </p:cNvSpPr>
          <p:nvPr>
            <p:ph type="title"/>
          </p:nvPr>
        </p:nvSpPr>
        <p:spPr/>
        <p:txBody>
          <a:bodyPr/>
          <a:lstStyle/>
          <a:p>
            <a:r>
              <a:rPr lang="zh-CN" altLang="en-US" sz="4400" b="1" dirty="0">
                <a:ea typeface="隶书" panose="02010509060101010101" pitchFamily="49" charset="-122"/>
              </a:rPr>
              <a:t>第四节  东晋 南朝政治特点</a:t>
            </a:r>
            <a:br>
              <a:rPr lang="zh-CN" altLang="en-US" sz="4400" dirty="0"/>
            </a:br>
            <a:endParaRPr lang="zh-CN" altLang="en-US" dirty="0"/>
          </a:p>
        </p:txBody>
      </p:sp>
      <p:sp>
        <p:nvSpPr>
          <p:cNvPr id="3" name="内容占位符 2">
            <a:extLst>
              <a:ext uri="{FF2B5EF4-FFF2-40B4-BE49-F238E27FC236}">
                <a16:creationId xmlns:a16="http://schemas.microsoft.com/office/drawing/2014/main" id="{03E61A29-89A5-83F8-0DFF-63C1A5078489}"/>
              </a:ext>
            </a:extLst>
          </p:cNvPr>
          <p:cNvSpPr>
            <a:spLocks noGrp="1"/>
          </p:cNvSpPr>
          <p:nvPr>
            <p:ph idx="1"/>
          </p:nvPr>
        </p:nvSpPr>
        <p:spPr>
          <a:xfrm>
            <a:off x="301625" y="1412776"/>
            <a:ext cx="8540750" cy="4686399"/>
          </a:xfrm>
        </p:spPr>
        <p:txBody>
          <a:bodyPr/>
          <a:lstStyle/>
          <a:p>
            <a:r>
              <a:rPr lang="zh-CN" alt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a typeface="华文彩云" panose="02010800040101010101" pitchFamily="2" charset="-122"/>
              </a:rPr>
              <a:t>要点</a:t>
            </a:r>
            <a:endParaRPr lang="en-US" altLang="zh-CN"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a typeface="华文彩云" panose="02010800040101010101" pitchFamily="2" charset="-122"/>
            </a:endParaRPr>
          </a:p>
          <a:p>
            <a:r>
              <a:rPr lang="zh-CN" altLang="en-US" dirty="0"/>
              <a:t>东晋政治与</a:t>
            </a:r>
            <a:r>
              <a:rPr lang="zh-CN" altLang="en-US" dirty="0">
                <a:hlinkClick r:id="rId2" action="ppaction://hlinksldjump"/>
              </a:rPr>
              <a:t>门阀政治</a:t>
            </a:r>
            <a:r>
              <a:rPr lang="zh-CN" altLang="en-US" sz="2400" dirty="0"/>
              <a:t>（</a:t>
            </a:r>
            <a:r>
              <a:rPr lang="zh-CN" altLang="en-US" sz="2400" dirty="0">
                <a:hlinkClick r:id="rId3" action="ppaction://hlinksldjump"/>
              </a:rPr>
              <a:t>王马</a:t>
            </a:r>
            <a:r>
              <a:rPr lang="zh-CN" altLang="en-US" sz="2400" dirty="0"/>
              <a:t>  </a:t>
            </a:r>
            <a:r>
              <a:rPr lang="zh-CN" altLang="en-US" sz="2400" dirty="0">
                <a:hlinkClick r:id="rId4" action="ppaction://hlinksldjump"/>
              </a:rPr>
              <a:t>移民政权与江东土著</a:t>
            </a:r>
            <a:r>
              <a:rPr lang="zh-CN" altLang="en-US" sz="2400" dirty="0"/>
              <a:t>）</a:t>
            </a:r>
            <a:endParaRPr lang="en-US" altLang="zh-CN" sz="2400" dirty="0"/>
          </a:p>
          <a:p>
            <a:r>
              <a:rPr lang="zh-CN" altLang="en-US" sz="2400" dirty="0"/>
              <a:t>（深层理解，汉末以来士族在社会政治文化方面的作用）</a:t>
            </a:r>
            <a:endParaRPr lang="en-US" altLang="zh-CN" sz="2400"/>
          </a:p>
          <a:p>
            <a:endParaRPr lang="en-US" altLang="zh-CN" sz="2400" dirty="0"/>
          </a:p>
          <a:p>
            <a:r>
              <a:rPr lang="zh-CN" altLang="en-US" dirty="0"/>
              <a:t>江南社会</a:t>
            </a:r>
            <a:r>
              <a:rPr lang="zh-CN" altLang="en-US" sz="2400" dirty="0"/>
              <a:t>（</a:t>
            </a:r>
            <a:r>
              <a:rPr lang="zh-CN" altLang="en-US" sz="2400" dirty="0">
                <a:hlinkClick r:id="rId5" action="ppaction://hlinksldjump"/>
              </a:rPr>
              <a:t>侨州郡与土断</a:t>
            </a:r>
            <a:r>
              <a:rPr lang="zh-CN" altLang="en-US" sz="2400" dirty="0"/>
              <a:t>）</a:t>
            </a:r>
            <a:endParaRPr lang="en-US" altLang="zh-CN" sz="2400" dirty="0"/>
          </a:p>
          <a:p>
            <a:endParaRPr lang="en-US" altLang="zh-CN" sz="2400" dirty="0"/>
          </a:p>
          <a:p>
            <a:r>
              <a:rPr lang="zh-CN" altLang="en-US" dirty="0"/>
              <a:t>南朝 </a:t>
            </a:r>
            <a:r>
              <a:rPr lang="zh-CN" altLang="en-US" sz="2400" dirty="0">
                <a:hlinkClick r:id="rId6" action="ppaction://hlinksldjump"/>
              </a:rPr>
              <a:t>政治文化特点的转变</a:t>
            </a:r>
            <a:endParaRPr lang="zh-CN" altLang="en-US" sz="2400" dirty="0"/>
          </a:p>
        </p:txBody>
      </p:sp>
    </p:spTree>
    <p:extLst>
      <p:ext uri="{BB962C8B-B14F-4D97-AF65-F5344CB8AC3E}">
        <p14:creationId xmlns:p14="http://schemas.microsoft.com/office/powerpoint/2010/main" val="2963209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3">
            <a:extLst>
              <a:ext uri="{FF2B5EF4-FFF2-40B4-BE49-F238E27FC236}">
                <a16:creationId xmlns:a16="http://schemas.microsoft.com/office/drawing/2014/main" id="{55A3747E-BDC7-0D22-A7FA-8E7F648631F9}"/>
              </a:ext>
            </a:extLst>
          </p:cNvPr>
          <p:cNvSpPr>
            <a:spLocks noGrp="1" noRot="1" noChangeArrowheads="1"/>
          </p:cNvSpPr>
          <p:nvPr>
            <p:ph type="body" idx="1"/>
          </p:nvPr>
        </p:nvSpPr>
        <p:spPr>
          <a:xfrm>
            <a:off x="179388" y="692150"/>
            <a:ext cx="8713787" cy="5761038"/>
          </a:xfrm>
        </p:spPr>
        <p:txBody>
          <a:bodyPr/>
          <a:lstStyle/>
          <a:p>
            <a:pPr eaLnBrk="1" hangingPunct="1">
              <a:lnSpc>
                <a:spcPct val="80000"/>
              </a:lnSpc>
            </a:pPr>
            <a:r>
              <a:rPr lang="en-US" altLang="zh-CN" sz="2800" b="1" dirty="0"/>
              <a:t>6.</a:t>
            </a:r>
            <a:r>
              <a:rPr lang="zh-CN" altLang="en-US" sz="2800" b="1" dirty="0"/>
              <a:t>东晋的侨州郡与土断制</a:t>
            </a:r>
          </a:p>
          <a:p>
            <a:pPr eaLnBrk="1" hangingPunct="1">
              <a:lnSpc>
                <a:spcPct val="80000"/>
              </a:lnSpc>
            </a:pPr>
            <a:r>
              <a:rPr lang="zh-CN" altLang="en-US" sz="2800" dirty="0">
                <a:latin typeface="楷体" panose="02010609060101010101" pitchFamily="49" charset="-122"/>
                <a:ea typeface="楷体" panose="02010609060101010101" pitchFamily="49" charset="-122"/>
              </a:rPr>
              <a:t>“元帝寓江左，百姓自拔南奔者，并谓之侨人。皆取旧壤之名，侨置郡县，往往散居，无有土著”</a:t>
            </a:r>
            <a:r>
              <a:rPr lang="en-US" altLang="zh-CN" sz="2800" dirty="0">
                <a:latin typeface="楷体_GB2312" pitchFamily="49" charset="-122"/>
                <a:ea typeface="楷体_GB2312" pitchFamily="49" charset="-122"/>
              </a:rPr>
              <a:t>——《</a:t>
            </a:r>
            <a:r>
              <a:rPr lang="zh-CN" altLang="en-US" sz="2800" dirty="0">
                <a:latin typeface="楷体_GB2312" pitchFamily="49" charset="-122"/>
                <a:ea typeface="楷体_GB2312" pitchFamily="49" charset="-122"/>
              </a:rPr>
              <a:t>隋书</a:t>
            </a:r>
            <a:r>
              <a:rPr lang="en-US" altLang="zh-CN" sz="2800" dirty="0">
                <a:latin typeface="楷体_GB2312" pitchFamily="49" charset="-122"/>
                <a:ea typeface="楷体_GB2312" pitchFamily="49" charset="-122"/>
              </a:rPr>
              <a:t>·</a:t>
            </a:r>
            <a:r>
              <a:rPr lang="zh-CN" altLang="en-US" sz="2800" dirty="0">
                <a:latin typeface="楷体_GB2312" pitchFamily="49" charset="-122"/>
                <a:ea typeface="楷体_GB2312" pitchFamily="49" charset="-122"/>
              </a:rPr>
              <a:t>食货志</a:t>
            </a:r>
            <a:r>
              <a:rPr lang="en-US" altLang="zh-CN" sz="2800" dirty="0">
                <a:latin typeface="楷体_GB2312" pitchFamily="49" charset="-122"/>
                <a:ea typeface="楷体_GB2312" pitchFamily="49" charset="-122"/>
              </a:rPr>
              <a:t>》</a:t>
            </a:r>
          </a:p>
          <a:p>
            <a:pPr eaLnBrk="1" hangingPunct="1">
              <a:lnSpc>
                <a:spcPct val="80000"/>
              </a:lnSpc>
            </a:pPr>
            <a:r>
              <a:rPr lang="zh-CN" altLang="en-US" sz="2800" dirty="0">
                <a:latin typeface="楷体" panose="02010609060101010101" pitchFamily="49" charset="-122"/>
                <a:ea typeface="楷体" panose="02010609060101010101" pitchFamily="49" charset="-122"/>
              </a:rPr>
              <a:t>世家大族“竞以姓望所出，邑里相矜”，旧壤“既是望邦，衣冠所系，希立此郡，使本壤族姓，有所归依”</a:t>
            </a:r>
            <a:r>
              <a:rPr lang="zh-CN" altLang="en-US" sz="2800" dirty="0">
                <a:latin typeface="楷体_GB2312" pitchFamily="49" charset="-122"/>
                <a:ea typeface="楷体_GB2312" pitchFamily="49" charset="-122"/>
              </a:rPr>
              <a:t>。</a:t>
            </a:r>
          </a:p>
          <a:p>
            <a:pPr eaLnBrk="1" hangingPunct="1">
              <a:lnSpc>
                <a:spcPct val="80000"/>
              </a:lnSpc>
            </a:pPr>
            <a:r>
              <a:rPr lang="en-US" altLang="zh-CN" sz="2800" dirty="0"/>
              <a:t>335</a:t>
            </a:r>
            <a:r>
              <a:rPr lang="zh-CN" altLang="en-US" sz="2800" dirty="0"/>
              <a:t>年</a:t>
            </a:r>
            <a:r>
              <a:rPr lang="en-US" altLang="zh-CN" sz="2800" dirty="0"/>
              <a:t>—</a:t>
            </a:r>
            <a:r>
              <a:rPr lang="zh-CN" altLang="en-US" sz="2800" dirty="0"/>
              <a:t>立南琅邪郡和临沂县，为侨郡县之始。</a:t>
            </a:r>
          </a:p>
          <a:p>
            <a:pPr eaLnBrk="1" hangingPunct="1">
              <a:lnSpc>
                <a:spcPct val="80000"/>
              </a:lnSpc>
            </a:pPr>
            <a:r>
              <a:rPr lang="zh-CN" altLang="en-US" sz="2800" dirty="0"/>
              <a:t>京口设南徐州、南兖州，广陵侨立南青州</a:t>
            </a:r>
          </a:p>
          <a:p>
            <a:pPr eaLnBrk="1" hangingPunct="1">
              <a:lnSpc>
                <a:spcPct val="80000"/>
              </a:lnSpc>
            </a:pPr>
            <a:r>
              <a:rPr lang="zh-CN" altLang="en-US" sz="2800" dirty="0">
                <a:latin typeface="楷体" panose="02010609060101010101" pitchFamily="49" charset="-122"/>
                <a:ea typeface="楷体" panose="02010609060101010101" pitchFamily="49" charset="-122"/>
              </a:rPr>
              <a:t>“一郡分为四五，一县割成两三”，而“民单户约，不可独建”，故“省置交加，日回月徙”，“或昨属荆豫，今隶司兖”，“故魏邦而有韩邑，齐县而有赵民”，“版籍为之混淆，职方所不能记”</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宋书</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诸志总序</a:t>
            </a:r>
          </a:p>
          <a:p>
            <a:pPr eaLnBrk="1" hangingPunct="1">
              <a:lnSpc>
                <a:spcPct val="80000"/>
              </a:lnSpc>
            </a:pPr>
            <a:r>
              <a:rPr lang="zh-CN" altLang="en-US" sz="2800" dirty="0"/>
              <a:t>省并、割实、改属、新立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17763">
                                            <p:txEl>
                                              <p:pRg st="0" end="0"/>
                                            </p:txEl>
                                          </p:spTgt>
                                        </p:tgtEl>
                                        <p:attrNameLst>
                                          <p:attrName>style.visibility</p:attrName>
                                        </p:attrNameLst>
                                      </p:cBhvr>
                                      <p:to>
                                        <p:strVal val="visible"/>
                                      </p:to>
                                    </p:set>
                                    <p:anim to="" calcmode="lin" valueType="num">
                                      <p:cBhvr>
                                        <p:cTn id="7" dur="1" fill="hold"/>
                                        <p:tgtEl>
                                          <p:spTgt spid="117763">
                                            <p:txEl>
                                              <p:pRg st="0" end="0"/>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117763">
                                            <p:txEl>
                                              <p:pRg st="1" end="1"/>
                                            </p:txEl>
                                          </p:spTgt>
                                        </p:tgtEl>
                                        <p:attrNameLst>
                                          <p:attrName>style.visibility</p:attrName>
                                        </p:attrNameLst>
                                      </p:cBhvr>
                                      <p:to>
                                        <p:strVal val="visible"/>
                                      </p:to>
                                    </p:set>
                                    <p:anim to="" calcmode="lin" valueType="num">
                                      <p:cBhvr>
                                        <p:cTn id="12" dur="1" fill="hold"/>
                                        <p:tgtEl>
                                          <p:spTgt spid="117763">
                                            <p:txEl>
                                              <p:pRg st="1" end="1"/>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117763">
                                            <p:txEl>
                                              <p:pRg st="2" end="2"/>
                                            </p:txEl>
                                          </p:spTgt>
                                        </p:tgtEl>
                                        <p:attrNameLst>
                                          <p:attrName>style.visibility</p:attrName>
                                        </p:attrNameLst>
                                      </p:cBhvr>
                                      <p:to>
                                        <p:strVal val="visible"/>
                                      </p:to>
                                    </p:set>
                                    <p:anim to="" calcmode="lin" valueType="num">
                                      <p:cBhvr>
                                        <p:cTn id="17" dur="1" fill="hold"/>
                                        <p:tgtEl>
                                          <p:spTgt spid="117763">
                                            <p:txEl>
                                              <p:pRg st="2" end="2"/>
                                            </p:txEl>
                                          </p:spTgt>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nodeType="clickEffect">
                                  <p:stCondLst>
                                    <p:cond delay="0"/>
                                  </p:stCondLst>
                                  <p:childTnLst>
                                    <p:set>
                                      <p:cBhvr>
                                        <p:cTn id="21" dur="1" fill="hold">
                                          <p:stCondLst>
                                            <p:cond delay="0"/>
                                          </p:stCondLst>
                                        </p:cTn>
                                        <p:tgtEl>
                                          <p:spTgt spid="117763">
                                            <p:txEl>
                                              <p:pRg st="3" end="3"/>
                                            </p:txEl>
                                          </p:spTgt>
                                        </p:tgtEl>
                                        <p:attrNameLst>
                                          <p:attrName>style.visibility</p:attrName>
                                        </p:attrNameLst>
                                      </p:cBhvr>
                                      <p:to>
                                        <p:strVal val="visible"/>
                                      </p:to>
                                    </p:set>
                                    <p:anim to="" calcmode="lin" valueType="num">
                                      <p:cBhvr>
                                        <p:cTn id="22" dur="1" fill="hold"/>
                                        <p:tgtEl>
                                          <p:spTgt spid="117763">
                                            <p:txEl>
                                              <p:pRg st="3" end="3"/>
                                            </p:txEl>
                                          </p:spTgt>
                                        </p:tgtEl>
                                        <p:attrNameLst>
                                          <p:attrName/>
                                        </p:attrNameLst>
                                      </p:cBhvr>
                                    </p:anim>
                                  </p:childTnLst>
                                </p:cTn>
                              </p:par>
                              <p:par>
                                <p:cTn id="23" presetID="24" presetClass="entr" presetSubtype="0" fill="hold" nodeType="withEffect">
                                  <p:stCondLst>
                                    <p:cond delay="0"/>
                                  </p:stCondLst>
                                  <p:childTnLst>
                                    <p:set>
                                      <p:cBhvr>
                                        <p:cTn id="24" dur="1" fill="hold">
                                          <p:stCondLst>
                                            <p:cond delay="0"/>
                                          </p:stCondLst>
                                        </p:cTn>
                                        <p:tgtEl>
                                          <p:spTgt spid="117763">
                                            <p:txEl>
                                              <p:pRg st="4" end="4"/>
                                            </p:txEl>
                                          </p:spTgt>
                                        </p:tgtEl>
                                        <p:attrNameLst>
                                          <p:attrName>style.visibility</p:attrName>
                                        </p:attrNameLst>
                                      </p:cBhvr>
                                      <p:to>
                                        <p:strVal val="visible"/>
                                      </p:to>
                                    </p:set>
                                    <p:anim to="" calcmode="lin" valueType="num">
                                      <p:cBhvr>
                                        <p:cTn id="25" dur="1" fill="hold"/>
                                        <p:tgtEl>
                                          <p:spTgt spid="117763">
                                            <p:txEl>
                                              <p:pRg st="4" end="4"/>
                                            </p:txEl>
                                          </p:spTgt>
                                        </p:tgtEl>
                                        <p:attrNameLst>
                                          <p:attrName/>
                                        </p:attrNameLst>
                                      </p:cBhvr>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4" presetClass="entr" presetSubtype="0" fill="hold" nodeType="clickEffect">
                                  <p:stCondLst>
                                    <p:cond delay="0"/>
                                  </p:stCondLst>
                                  <p:childTnLst>
                                    <p:set>
                                      <p:cBhvr>
                                        <p:cTn id="29" dur="1" fill="hold">
                                          <p:stCondLst>
                                            <p:cond delay="0"/>
                                          </p:stCondLst>
                                        </p:cTn>
                                        <p:tgtEl>
                                          <p:spTgt spid="117763">
                                            <p:txEl>
                                              <p:pRg st="5" end="5"/>
                                            </p:txEl>
                                          </p:spTgt>
                                        </p:tgtEl>
                                        <p:attrNameLst>
                                          <p:attrName>style.visibility</p:attrName>
                                        </p:attrNameLst>
                                      </p:cBhvr>
                                      <p:to>
                                        <p:strVal val="visible"/>
                                      </p:to>
                                    </p:set>
                                    <p:anim to="" calcmode="lin" valueType="num">
                                      <p:cBhvr>
                                        <p:cTn id="30" dur="1" fill="hold"/>
                                        <p:tgtEl>
                                          <p:spTgt spid="117763">
                                            <p:txEl>
                                              <p:pRg st="5" end="5"/>
                                            </p:txEl>
                                          </p:spTgt>
                                        </p:tgtEl>
                                        <p:attrNameLst>
                                          <p:attrName/>
                                        </p:attrNameLst>
                                      </p:cBhvr>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4" presetClass="entr" presetSubtype="0" fill="hold" nodeType="clickEffect">
                                  <p:stCondLst>
                                    <p:cond delay="0"/>
                                  </p:stCondLst>
                                  <p:childTnLst>
                                    <p:set>
                                      <p:cBhvr>
                                        <p:cTn id="34" dur="1" fill="hold">
                                          <p:stCondLst>
                                            <p:cond delay="0"/>
                                          </p:stCondLst>
                                        </p:cTn>
                                        <p:tgtEl>
                                          <p:spTgt spid="117763">
                                            <p:txEl>
                                              <p:pRg st="6" end="6"/>
                                            </p:txEl>
                                          </p:spTgt>
                                        </p:tgtEl>
                                        <p:attrNameLst>
                                          <p:attrName>style.visibility</p:attrName>
                                        </p:attrNameLst>
                                      </p:cBhvr>
                                      <p:to>
                                        <p:strVal val="visible"/>
                                      </p:to>
                                    </p:set>
                                    <p:anim to="" calcmode="lin" valueType="num">
                                      <p:cBhvr>
                                        <p:cTn id="35" dur="1" fill="hold"/>
                                        <p:tgtEl>
                                          <p:spTgt spid="117763">
                                            <p:txEl>
                                              <p:pRg st="6" end="6"/>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Rectangle 3">
            <a:extLst>
              <a:ext uri="{FF2B5EF4-FFF2-40B4-BE49-F238E27FC236}">
                <a16:creationId xmlns:a16="http://schemas.microsoft.com/office/drawing/2014/main" id="{A0A64DD6-8122-7C1C-263B-A498B910A03A}"/>
              </a:ext>
            </a:extLst>
          </p:cNvPr>
          <p:cNvSpPr>
            <a:spLocks noGrp="1" noRot="1" noChangeArrowheads="1"/>
          </p:cNvSpPr>
          <p:nvPr>
            <p:ph type="body" idx="1"/>
          </p:nvPr>
        </p:nvSpPr>
        <p:spPr>
          <a:xfrm>
            <a:off x="250825" y="549275"/>
            <a:ext cx="8540750" cy="5759450"/>
          </a:xfrm>
        </p:spPr>
        <p:txBody>
          <a:bodyPr/>
          <a:lstStyle/>
          <a:p>
            <a:pPr eaLnBrk="1" hangingPunct="1"/>
            <a:r>
              <a:rPr lang="zh-CN" altLang="en-US" sz="2800" dirty="0">
                <a:latin typeface="楷体" panose="02010609060101010101" pitchFamily="49" charset="-122"/>
                <a:ea typeface="楷体" panose="02010609060101010101" pitchFamily="49" charset="-122"/>
              </a:rPr>
              <a:t>以土断定，自公卿以下，皆以所居为正，无复悬客远属他土者。（晋书</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卫瓘传）</a:t>
            </a:r>
          </a:p>
          <a:p>
            <a:pPr eaLnBrk="1" hangingPunct="1"/>
            <a:r>
              <a:rPr lang="zh-CN" altLang="en-US" sz="2800" dirty="0"/>
              <a:t>土断：通过整理户籍，以便于政府统一进行对编户齐民的剥削。</a:t>
            </a:r>
          </a:p>
          <a:p>
            <a:pPr eaLnBrk="1" hangingPunct="1"/>
            <a:r>
              <a:rPr lang="zh-CN" altLang="en-US" sz="2800" dirty="0"/>
              <a:t>（</a:t>
            </a:r>
            <a:r>
              <a:rPr lang="en-US" altLang="zh-CN" sz="2800" dirty="0"/>
              <a:t>1</a:t>
            </a:r>
            <a:r>
              <a:rPr lang="zh-CN" altLang="en-US" sz="2800" dirty="0"/>
              <a:t>）咸和土断（咸和二年，</a:t>
            </a:r>
            <a:r>
              <a:rPr lang="en-US" altLang="zh-CN" sz="2800" dirty="0"/>
              <a:t>327</a:t>
            </a:r>
            <a:r>
              <a:rPr lang="zh-CN" altLang="en-US" sz="2800" dirty="0"/>
              <a:t>年）；</a:t>
            </a:r>
          </a:p>
          <a:p>
            <a:pPr eaLnBrk="1" hangingPunct="1"/>
            <a:r>
              <a:rPr lang="zh-CN" altLang="en-US" sz="2800" dirty="0"/>
              <a:t>（</a:t>
            </a:r>
            <a:r>
              <a:rPr lang="en-US" altLang="zh-CN" sz="2800" dirty="0"/>
              <a:t>2</a:t>
            </a:r>
            <a:r>
              <a:rPr lang="zh-CN" altLang="en-US" sz="2800" dirty="0"/>
              <a:t>）咸康七年（</a:t>
            </a:r>
            <a:r>
              <a:rPr lang="en-US" altLang="zh-CN" sz="2800" dirty="0"/>
              <a:t>341</a:t>
            </a:r>
            <a:r>
              <a:rPr lang="zh-CN" altLang="en-US" sz="2800" dirty="0"/>
              <a:t>），分黄、白籍；</a:t>
            </a:r>
          </a:p>
          <a:p>
            <a:pPr eaLnBrk="1" hangingPunct="1"/>
            <a:r>
              <a:rPr lang="zh-CN" altLang="en-US" sz="2800" dirty="0"/>
              <a:t>（</a:t>
            </a:r>
            <a:r>
              <a:rPr lang="en-US" altLang="zh-CN" sz="2800" dirty="0"/>
              <a:t>3</a:t>
            </a:r>
            <a:r>
              <a:rPr lang="zh-CN" altLang="en-US" sz="2800" dirty="0"/>
              <a:t>）庚戌土断，（兴宁二年，</a:t>
            </a:r>
            <a:r>
              <a:rPr lang="en-US" altLang="zh-CN" sz="2800" dirty="0"/>
              <a:t>364</a:t>
            </a:r>
            <a:r>
              <a:rPr lang="zh-CN" altLang="en-US" sz="2800" dirty="0"/>
              <a:t>年）桓温主持，打击匿户大族；</a:t>
            </a:r>
            <a:r>
              <a:rPr lang="zh-CN" altLang="en-US" sz="2800" dirty="0">
                <a:latin typeface="楷体" panose="02010609060101010101" pitchFamily="49" charset="-122"/>
                <a:ea typeface="楷体" panose="02010609060101010101" pitchFamily="49" charset="-122"/>
              </a:rPr>
              <a:t>“大司马桓温，以民无定本，伤治为深，庚戌土断，以一其业，于时财阜国丰，实由于此。”</a:t>
            </a:r>
          </a:p>
          <a:p>
            <a:pPr eaLnBrk="1" hangingPunct="1"/>
            <a:r>
              <a:rPr lang="zh-CN" altLang="en-US" sz="2800" dirty="0"/>
              <a:t>（</a:t>
            </a:r>
            <a:r>
              <a:rPr lang="en-US" altLang="zh-CN" sz="2800" dirty="0"/>
              <a:t>4</a:t>
            </a:r>
            <a:r>
              <a:rPr lang="zh-CN" altLang="en-US" sz="2800" dirty="0"/>
              <a:t>）义熙土断（</a:t>
            </a:r>
            <a:r>
              <a:rPr lang="en-US" altLang="zh-CN" sz="2800" dirty="0"/>
              <a:t>412-413</a:t>
            </a:r>
            <a:r>
              <a:rPr lang="zh-CN" altLang="en-US" sz="2800" dirty="0"/>
              <a:t>年），刘裕主持，</a:t>
            </a:r>
            <a:r>
              <a:rPr lang="zh-CN" altLang="en-US" sz="2800" dirty="0">
                <a:latin typeface="楷体" panose="02010609060101010101" pitchFamily="49" charset="-122"/>
                <a:ea typeface="楷体" panose="02010609060101010101" pitchFamily="49" charset="-122"/>
              </a:rPr>
              <a:t>“豪强肃然，远近知禁”，“流寓郡县，多被并省”。</a:t>
            </a:r>
          </a:p>
          <a:p>
            <a:pPr eaLnBrk="1" hangingPunct="1"/>
            <a:endParaRPr lang="en-US" altLang="zh-CN" sz="2800" b="1" dirty="0">
              <a:solidFill>
                <a:srgbClr val="9933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18787">
                                            <p:txEl>
                                              <p:pRg st="0" end="0"/>
                                            </p:txEl>
                                          </p:spTgt>
                                        </p:tgtEl>
                                        <p:attrNameLst>
                                          <p:attrName>style.visibility</p:attrName>
                                        </p:attrNameLst>
                                      </p:cBhvr>
                                      <p:to>
                                        <p:strVal val="visible"/>
                                      </p:to>
                                    </p:set>
                                    <p:anim to="" calcmode="lin" valueType="num">
                                      <p:cBhvr>
                                        <p:cTn id="7" dur="1" fill="hold"/>
                                        <p:tgtEl>
                                          <p:spTgt spid="118787">
                                            <p:txEl>
                                              <p:pRg st="0" end="0"/>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118787">
                                            <p:txEl>
                                              <p:pRg st="1" end="1"/>
                                            </p:txEl>
                                          </p:spTgt>
                                        </p:tgtEl>
                                        <p:attrNameLst>
                                          <p:attrName>style.visibility</p:attrName>
                                        </p:attrNameLst>
                                      </p:cBhvr>
                                      <p:to>
                                        <p:strVal val="visible"/>
                                      </p:to>
                                    </p:set>
                                    <p:anim to="" calcmode="lin" valueType="num">
                                      <p:cBhvr>
                                        <p:cTn id="12" dur="1" fill="hold"/>
                                        <p:tgtEl>
                                          <p:spTgt spid="118787">
                                            <p:txEl>
                                              <p:pRg st="1" end="1"/>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118787">
                                            <p:txEl>
                                              <p:pRg st="2" end="2"/>
                                            </p:txEl>
                                          </p:spTgt>
                                        </p:tgtEl>
                                        <p:attrNameLst>
                                          <p:attrName>style.visibility</p:attrName>
                                        </p:attrNameLst>
                                      </p:cBhvr>
                                      <p:to>
                                        <p:strVal val="visible"/>
                                      </p:to>
                                    </p:set>
                                    <p:anim to="" calcmode="lin" valueType="num">
                                      <p:cBhvr>
                                        <p:cTn id="17" dur="1" fill="hold"/>
                                        <p:tgtEl>
                                          <p:spTgt spid="118787">
                                            <p:txEl>
                                              <p:pRg st="2" end="2"/>
                                            </p:txEl>
                                          </p:spTgt>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nodeType="clickEffect">
                                  <p:stCondLst>
                                    <p:cond delay="0"/>
                                  </p:stCondLst>
                                  <p:childTnLst>
                                    <p:set>
                                      <p:cBhvr>
                                        <p:cTn id="21" dur="1" fill="hold">
                                          <p:stCondLst>
                                            <p:cond delay="0"/>
                                          </p:stCondLst>
                                        </p:cTn>
                                        <p:tgtEl>
                                          <p:spTgt spid="118787">
                                            <p:txEl>
                                              <p:pRg st="3" end="3"/>
                                            </p:txEl>
                                          </p:spTgt>
                                        </p:tgtEl>
                                        <p:attrNameLst>
                                          <p:attrName>style.visibility</p:attrName>
                                        </p:attrNameLst>
                                      </p:cBhvr>
                                      <p:to>
                                        <p:strVal val="visible"/>
                                      </p:to>
                                    </p:set>
                                    <p:anim to="" calcmode="lin" valueType="num">
                                      <p:cBhvr>
                                        <p:cTn id="22" dur="1" fill="hold"/>
                                        <p:tgtEl>
                                          <p:spTgt spid="118787">
                                            <p:txEl>
                                              <p:pRg st="3" end="3"/>
                                            </p:txEl>
                                          </p:spTgt>
                                        </p:tgtEl>
                                        <p:attrNameLst>
                                          <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4" presetClass="entr" presetSubtype="0" fill="hold" nodeType="clickEffect">
                                  <p:stCondLst>
                                    <p:cond delay="0"/>
                                  </p:stCondLst>
                                  <p:childTnLst>
                                    <p:set>
                                      <p:cBhvr>
                                        <p:cTn id="26" dur="1" fill="hold">
                                          <p:stCondLst>
                                            <p:cond delay="0"/>
                                          </p:stCondLst>
                                        </p:cTn>
                                        <p:tgtEl>
                                          <p:spTgt spid="118787">
                                            <p:txEl>
                                              <p:pRg st="4" end="4"/>
                                            </p:txEl>
                                          </p:spTgt>
                                        </p:tgtEl>
                                        <p:attrNameLst>
                                          <p:attrName>style.visibility</p:attrName>
                                        </p:attrNameLst>
                                      </p:cBhvr>
                                      <p:to>
                                        <p:strVal val="visible"/>
                                      </p:to>
                                    </p:set>
                                    <p:anim to="" calcmode="lin" valueType="num">
                                      <p:cBhvr>
                                        <p:cTn id="27" dur="1" fill="hold"/>
                                        <p:tgtEl>
                                          <p:spTgt spid="118787">
                                            <p:txEl>
                                              <p:pRg st="4" end="4"/>
                                            </p:txEl>
                                          </p:spTgt>
                                        </p:tgtEl>
                                        <p:attrNameLst>
                                          <p:attrName/>
                                        </p:attrNameLst>
                                      </p:cBhvr>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4" presetClass="entr" presetSubtype="0" fill="hold" nodeType="clickEffect">
                                  <p:stCondLst>
                                    <p:cond delay="0"/>
                                  </p:stCondLst>
                                  <p:childTnLst>
                                    <p:set>
                                      <p:cBhvr>
                                        <p:cTn id="31" dur="1" fill="hold">
                                          <p:stCondLst>
                                            <p:cond delay="0"/>
                                          </p:stCondLst>
                                        </p:cTn>
                                        <p:tgtEl>
                                          <p:spTgt spid="118787">
                                            <p:txEl>
                                              <p:pRg st="5" end="5"/>
                                            </p:txEl>
                                          </p:spTgt>
                                        </p:tgtEl>
                                        <p:attrNameLst>
                                          <p:attrName>style.visibility</p:attrName>
                                        </p:attrNameLst>
                                      </p:cBhvr>
                                      <p:to>
                                        <p:strVal val="visible"/>
                                      </p:to>
                                    </p:set>
                                    <p:anim to="" calcmode="lin" valueType="num">
                                      <p:cBhvr>
                                        <p:cTn id="32" dur="1" fill="hold"/>
                                        <p:tgtEl>
                                          <p:spTgt spid="118787">
                                            <p:txEl>
                                              <p:pRg st="5" end="5"/>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a:extLst>
              <a:ext uri="{FF2B5EF4-FFF2-40B4-BE49-F238E27FC236}">
                <a16:creationId xmlns:a16="http://schemas.microsoft.com/office/drawing/2014/main" id="{2002918A-5208-5741-65C8-06568522C764}"/>
              </a:ext>
            </a:extLst>
          </p:cNvPr>
          <p:cNvSpPr>
            <a:spLocks noGrp="1" noRot="1" noChangeArrowheads="1"/>
          </p:cNvSpPr>
          <p:nvPr>
            <p:ph type="body" idx="1"/>
          </p:nvPr>
        </p:nvSpPr>
        <p:spPr>
          <a:xfrm>
            <a:off x="301625" y="836613"/>
            <a:ext cx="8540750" cy="5262562"/>
          </a:xfrm>
        </p:spPr>
        <p:txBody>
          <a:bodyPr/>
          <a:lstStyle/>
          <a:p>
            <a:pPr eaLnBrk="1" hangingPunct="1">
              <a:lnSpc>
                <a:spcPct val="90000"/>
              </a:lnSpc>
            </a:pPr>
            <a:r>
              <a:rPr lang="zh-CN" altLang="en-US" dirty="0">
                <a:latin typeface="楷体" panose="02010609060101010101" pitchFamily="49" charset="-122"/>
                <a:ea typeface="楷体" panose="02010609060101010101" pitchFamily="49" charset="-122"/>
              </a:rPr>
              <a:t>古者分土割境</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以益百姓之心</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圣王作制</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籍无黄白之别。昔中原丧乱</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流寓江左</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庶有旋返之期</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故许其挟注本郡。自尔渐久</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人安其业</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丘垄坟柏</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皆已成行</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虽无本邦之名</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而有安土之实。今宜正其封疆</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以土断人户</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明考课之科</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修闾伍之法。难者必曰</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“人各有桑梓</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俗自有南北</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一朝属户</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长为人隶</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君子则有土风之慨</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小人则怀下役之虑。”斯诚并兼者之所执</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而非通理者之笃论也。</a:t>
            </a:r>
            <a:r>
              <a:rPr lang="en-US" altLang="zh-CN" dirty="0">
                <a:latin typeface="楷体" panose="02010609060101010101" pitchFamily="49" charset="-122"/>
                <a:ea typeface="楷体_GB2312" pitchFamily="49" charset="-122"/>
              </a:rPr>
              <a:t>——</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晋书</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范宁传</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所载太元十四年</a:t>
            </a:r>
            <a:r>
              <a:rPr lang="en-US" altLang="zh-CN" dirty="0">
                <a:latin typeface="楷体_GB2312" pitchFamily="49" charset="-122"/>
                <a:ea typeface="楷体_GB2312" pitchFamily="49" charset="-122"/>
              </a:rPr>
              <a:t>389</a:t>
            </a:r>
            <a:endParaRPr lang="zh-CN" altLang="en-US" dirty="0">
              <a:latin typeface="楷体_GB2312" pitchFamily="49" charset="-122"/>
              <a:ea typeface="楷体_GB2312" pitchFamily="49" charset="-122"/>
            </a:endParaRPr>
          </a:p>
        </p:txBody>
      </p:sp>
      <p:pic>
        <p:nvPicPr>
          <p:cNvPr id="2" name="图形 2" descr="书架上的书籍 纯色填充">
            <a:hlinkClick r:id="rId2" action="ppaction://hlinksldjump"/>
            <a:extLst>
              <a:ext uri="{FF2B5EF4-FFF2-40B4-BE49-F238E27FC236}">
                <a16:creationId xmlns:a16="http://schemas.microsoft.com/office/drawing/2014/main" id="{7E655546-3EF8-EDE2-27AD-F9BF8936EA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7625" y="5732463"/>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86D28AF8-BB20-136D-0C4E-F2D243FB47C8}"/>
              </a:ext>
            </a:extLst>
          </p:cNvPr>
          <p:cNvSpPr>
            <a:spLocks noGrp="1" noRot="1" noChangeArrowheads="1"/>
          </p:cNvSpPr>
          <p:nvPr>
            <p:ph type="title"/>
          </p:nvPr>
        </p:nvSpPr>
        <p:spPr>
          <a:xfrm>
            <a:off x="323850" y="620713"/>
            <a:ext cx="8496300" cy="658812"/>
          </a:xfrm>
        </p:spPr>
        <p:txBody>
          <a:bodyPr/>
          <a:lstStyle/>
          <a:p>
            <a:pPr eaLnBrk="1" hangingPunct="1">
              <a:defRPr/>
            </a:pPr>
            <a:r>
              <a:rPr lang="zh-CN" altLang="en-US" sz="4000">
                <a:effectLst>
                  <a:outerShdw blurRad="38100" dist="38100" dir="2700000" algn="tl">
                    <a:srgbClr val="C0C0C0"/>
                  </a:outerShdw>
                </a:effectLst>
                <a:latin typeface="宋体" pitchFamily="2" charset="-122"/>
              </a:rPr>
              <a:t>南朝制度   寒人政治   典签</a:t>
            </a:r>
          </a:p>
        </p:txBody>
      </p:sp>
      <p:sp>
        <p:nvSpPr>
          <p:cNvPr id="119811" name="Rectangle 3">
            <a:extLst>
              <a:ext uri="{FF2B5EF4-FFF2-40B4-BE49-F238E27FC236}">
                <a16:creationId xmlns:a16="http://schemas.microsoft.com/office/drawing/2014/main" id="{414DA95A-A338-9FFD-78C6-577B4B53D9B1}"/>
              </a:ext>
            </a:extLst>
          </p:cNvPr>
          <p:cNvSpPr>
            <a:spLocks noGrp="1" noRot="1" noChangeArrowheads="1"/>
          </p:cNvSpPr>
          <p:nvPr>
            <p:ph type="body" idx="1"/>
          </p:nvPr>
        </p:nvSpPr>
        <p:spPr>
          <a:xfrm>
            <a:off x="301625" y="1628775"/>
            <a:ext cx="8540750" cy="4679950"/>
          </a:xfrm>
        </p:spPr>
        <p:txBody>
          <a:bodyPr/>
          <a:lstStyle/>
          <a:p>
            <a:pPr eaLnBrk="1" hangingPunct="1">
              <a:lnSpc>
                <a:spcPct val="80000"/>
              </a:lnSpc>
            </a:pPr>
            <a:r>
              <a:rPr lang="zh-CN" altLang="en-US" sz="2800" dirty="0">
                <a:latin typeface="楷体" panose="02010609060101010101" pitchFamily="49" charset="-122"/>
                <a:ea typeface="楷体" panose="02010609060101010101" pitchFamily="49" charset="-122"/>
              </a:rPr>
              <a:t>南朝的历史可分为三个阶段</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一为东晋</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二为宋、齐、梁</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三为陈。东晋为北来士族与江东士族协力所建</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宋、齐、梁由北来中层阶级的楚子与南北士族共同维持</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陈</a:t>
            </a:r>
            <a:r>
              <a:rPr lang="zh-CN" altLang="en-US" sz="1800" dirty="0">
                <a:latin typeface="楷体" panose="02010609060101010101" pitchFamily="49" charset="-122"/>
                <a:ea typeface="楷体" panose="02010609060101010101" pitchFamily="49" charset="-122"/>
              </a:rPr>
              <a:t>（吴兴郡长城县 ）</a:t>
            </a:r>
            <a:r>
              <a:rPr lang="zh-CN" altLang="en-US" sz="2800" dirty="0">
                <a:latin typeface="楷体" panose="02010609060101010101" pitchFamily="49" charset="-122"/>
                <a:ea typeface="楷体" panose="02010609060101010101" pitchFamily="49" charset="-122"/>
              </a:rPr>
              <a:t>则为北来下等阶级</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经土断后亦列为南人</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与南方土著政权的朝代。</a:t>
            </a:r>
            <a:r>
              <a:rPr lang="en-US" altLang="zh-CN" sz="2800" dirty="0">
                <a:ea typeface="楷体_GB2312" pitchFamily="49" charset="-122"/>
              </a:rPr>
              <a:t>——</a:t>
            </a:r>
            <a:r>
              <a:rPr lang="zh-CN" altLang="en-US" sz="2800" dirty="0">
                <a:latin typeface="楷体_GB2312" pitchFamily="49" charset="-122"/>
                <a:ea typeface="楷体_GB2312" pitchFamily="49" charset="-122"/>
              </a:rPr>
              <a:t>陈寅恪</a:t>
            </a:r>
          </a:p>
          <a:p>
            <a:pPr eaLnBrk="1" hangingPunct="1">
              <a:lnSpc>
                <a:spcPct val="80000"/>
              </a:lnSpc>
            </a:pPr>
            <a:r>
              <a:rPr lang="zh-CN" altLang="en-US" sz="2800" dirty="0">
                <a:latin typeface="楷体" panose="02010609060101010101" pitchFamily="49" charset="-122"/>
                <a:ea typeface="楷体" panose="02010609060101010101" pitchFamily="49" charset="-122"/>
              </a:rPr>
              <a:t>从</a:t>
            </a:r>
            <a:r>
              <a:rPr lang="en-US" altLang="zh-CN" sz="2800" dirty="0">
                <a:latin typeface="楷体" panose="02010609060101010101" pitchFamily="49" charset="-122"/>
                <a:ea typeface="楷体" panose="02010609060101010101" pitchFamily="49" charset="-122"/>
              </a:rPr>
              <a:t>4</a:t>
            </a:r>
            <a:r>
              <a:rPr lang="zh-CN" altLang="en-US" sz="2800" dirty="0">
                <a:latin typeface="楷体" panose="02010609060101010101" pitchFamily="49" charset="-122"/>
                <a:ea typeface="楷体" panose="02010609060101010101" pitchFamily="49" charset="-122"/>
              </a:rPr>
              <a:t>世纪末到</a:t>
            </a:r>
            <a:r>
              <a:rPr lang="en-US" altLang="zh-CN" sz="2800" dirty="0">
                <a:latin typeface="楷体" panose="02010609060101010101" pitchFamily="49" charset="-122"/>
                <a:ea typeface="楷体" panose="02010609060101010101" pitchFamily="49" charset="-122"/>
              </a:rPr>
              <a:t>5</a:t>
            </a:r>
            <a:r>
              <a:rPr lang="zh-CN" altLang="en-US" sz="2800" dirty="0">
                <a:latin typeface="楷体" panose="02010609060101010101" pitchFamily="49" charset="-122"/>
                <a:ea typeface="楷体" panose="02010609060101010101" pitchFamily="49" charset="-122"/>
              </a:rPr>
              <a:t>世纪中期</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即从东晋司马道子专权的时代到刘宋孝武帝的治世</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江南社会处于从东晋贵族制向南朝贵族制的质的转变之中。这一转变以皇权的强化和寒门、寒人的抬头为主要特征。 </a:t>
            </a:r>
            <a:r>
              <a:rPr lang="en-US" altLang="zh-CN" sz="2800" dirty="0"/>
              <a:t>——</a:t>
            </a:r>
            <a:r>
              <a:rPr lang="zh-CN" altLang="en-US" sz="2800" dirty="0">
                <a:ea typeface="楷体_GB2312" pitchFamily="49" charset="-122"/>
              </a:rPr>
              <a:t>川合安</a:t>
            </a:r>
          </a:p>
          <a:p>
            <a:pPr eaLnBrk="1" hangingPunct="1">
              <a:lnSpc>
                <a:spcPct val="80000"/>
              </a:lnSpc>
            </a:pPr>
            <a:r>
              <a:rPr lang="zh-CN" altLang="en-US" sz="2800" dirty="0">
                <a:latin typeface="楷体" panose="02010609060101010101" pitchFamily="49" charset="-122"/>
                <a:ea typeface="楷体" panose="02010609060101010101" pitchFamily="49" charset="-122"/>
              </a:rPr>
              <a:t>门第精神</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本是江南立国主柱。蔑弃了门第</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没有一个代替</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便成落空。落空的结果</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更转恶化。</a:t>
            </a:r>
            <a:r>
              <a:rPr lang="en-US" altLang="zh-CN" sz="2800" dirty="0">
                <a:ea typeface="楷体_GB2312" pitchFamily="49" charset="-122"/>
              </a:rPr>
              <a:t>——</a:t>
            </a:r>
            <a:r>
              <a:rPr lang="zh-CN" altLang="en-US" sz="2800" dirty="0">
                <a:latin typeface="楷体_GB2312" pitchFamily="49" charset="-122"/>
                <a:ea typeface="楷体_GB2312" pitchFamily="49" charset="-122"/>
              </a:rPr>
              <a:t>钱穆</a:t>
            </a:r>
            <a:r>
              <a:rPr lang="zh-CN" altLang="en-US" sz="2800" dirty="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9811">
                                            <p:txEl>
                                              <p:pRg st="0" end="0"/>
                                            </p:txEl>
                                          </p:spTgt>
                                        </p:tgtEl>
                                        <p:attrNameLst>
                                          <p:attrName>style.visibility</p:attrName>
                                        </p:attrNameLst>
                                      </p:cBhvr>
                                      <p:to>
                                        <p:strVal val="visible"/>
                                      </p:to>
                                    </p:set>
                                    <p:animEffect transition="in" filter="blinds(horizontal)">
                                      <p:cBhvr>
                                        <p:cTn id="7" dur="500"/>
                                        <p:tgtEl>
                                          <p:spTgt spid="1198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119811">
                                            <p:txEl>
                                              <p:pRg st="1" end="1"/>
                                            </p:txEl>
                                          </p:spTgt>
                                        </p:tgtEl>
                                        <p:attrNameLst>
                                          <p:attrName>style.visibility</p:attrName>
                                        </p:attrNameLst>
                                      </p:cBhvr>
                                      <p:to>
                                        <p:strVal val="visible"/>
                                      </p:to>
                                    </p:set>
                                    <p:anim calcmode="lin" valueType="num">
                                      <p:cBhvr additive="base">
                                        <p:cTn id="12" dur="500" fill="hold"/>
                                        <p:tgtEl>
                                          <p:spTgt spid="119811">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198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nodeType="clickEffect">
                                  <p:stCondLst>
                                    <p:cond delay="0"/>
                                  </p:stCondLst>
                                  <p:childTnLst>
                                    <p:set>
                                      <p:cBhvr>
                                        <p:cTn id="17" dur="1" fill="hold">
                                          <p:stCondLst>
                                            <p:cond delay="0"/>
                                          </p:stCondLst>
                                        </p:cTn>
                                        <p:tgtEl>
                                          <p:spTgt spid="119811">
                                            <p:txEl>
                                              <p:pRg st="2" end="2"/>
                                            </p:txEl>
                                          </p:spTgt>
                                        </p:tgtEl>
                                        <p:attrNameLst>
                                          <p:attrName>style.visibility</p:attrName>
                                        </p:attrNameLst>
                                      </p:cBhvr>
                                      <p:to>
                                        <p:strVal val="visible"/>
                                      </p:to>
                                    </p:set>
                                    <p:animEffect transition="in" filter="box(in)">
                                      <p:cBhvr>
                                        <p:cTn id="18" dur="500"/>
                                        <p:tgtEl>
                                          <p:spTgt spid="1198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6289E9DB-D58C-665D-7B0D-305321F4ACBD}"/>
              </a:ext>
            </a:extLst>
          </p:cNvPr>
          <p:cNvSpPr>
            <a:spLocks noGrp="1" noRot="1" noChangeArrowheads="1"/>
          </p:cNvSpPr>
          <p:nvPr>
            <p:ph type="title"/>
          </p:nvPr>
        </p:nvSpPr>
        <p:spPr>
          <a:xfrm>
            <a:off x="301625" y="609600"/>
            <a:ext cx="4991100" cy="442913"/>
          </a:xfrm>
        </p:spPr>
        <p:txBody>
          <a:bodyPr/>
          <a:lstStyle/>
          <a:p>
            <a:pPr eaLnBrk="1" hangingPunct="1"/>
            <a:r>
              <a:rPr lang="zh-CN" altLang="en-US" sz="3200" b="1" dirty="0"/>
              <a:t>原因  士族不堪大用？</a:t>
            </a:r>
          </a:p>
        </p:txBody>
      </p:sp>
      <p:sp>
        <p:nvSpPr>
          <p:cNvPr id="120835" name="Rectangle 3">
            <a:extLst>
              <a:ext uri="{FF2B5EF4-FFF2-40B4-BE49-F238E27FC236}">
                <a16:creationId xmlns:a16="http://schemas.microsoft.com/office/drawing/2014/main" id="{8DF1B990-8F71-96D0-C8A7-A567B6E57B2B}"/>
              </a:ext>
            </a:extLst>
          </p:cNvPr>
          <p:cNvSpPr>
            <a:spLocks noGrp="1" noRot="1" noChangeArrowheads="1"/>
          </p:cNvSpPr>
          <p:nvPr>
            <p:ph type="body" idx="1"/>
          </p:nvPr>
        </p:nvSpPr>
        <p:spPr>
          <a:xfrm>
            <a:off x="301625" y="1341438"/>
            <a:ext cx="8540750" cy="5183187"/>
          </a:xfrm>
        </p:spPr>
        <p:txBody>
          <a:bodyPr/>
          <a:lstStyle/>
          <a:p>
            <a:pPr eaLnBrk="1" hangingPunct="1">
              <a:lnSpc>
                <a:spcPct val="90000"/>
              </a:lnSpc>
            </a:pPr>
            <a:r>
              <a:rPr lang="zh-CN" altLang="en-US" sz="2800" dirty="0">
                <a:latin typeface="楷体" panose="02010609060101010101" pitchFamily="49" charset="-122"/>
                <a:ea typeface="楷体" panose="02010609060101010101" pitchFamily="49" charset="-122"/>
              </a:rPr>
              <a:t>江南朝士</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因晋中兴</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南渡江</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卒为羁旅</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至今八九世</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未有力田</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悉资俸禄而食耳。假令有者</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皆信童仆为之</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未尝目观起一抔土</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耘一株苗</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不知几月当下</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几月当收</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安识世间余务乎？故治官则不了</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营家则不办</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皆优闲之过也。</a:t>
            </a:r>
            <a:r>
              <a:rPr lang="zh-CN" altLang="en-US" sz="2800" dirty="0"/>
              <a:t>               </a:t>
            </a:r>
            <a:r>
              <a:rPr lang="en-US" altLang="zh-CN" sz="2800" dirty="0"/>
              <a:t>——</a:t>
            </a:r>
            <a:r>
              <a:rPr lang="zh-CN" altLang="en-US" sz="2400" dirty="0"/>
              <a:t>颜氏家训</a:t>
            </a:r>
            <a:r>
              <a:rPr lang="en-US" altLang="zh-CN" sz="2400" dirty="0"/>
              <a:t>·</a:t>
            </a:r>
            <a:r>
              <a:rPr lang="zh-CN" altLang="en-US" sz="2400" dirty="0"/>
              <a:t>涉务篇</a:t>
            </a:r>
            <a:r>
              <a:rPr lang="zh-CN" altLang="en-US" sz="2800" dirty="0"/>
              <a:t>                            </a:t>
            </a:r>
          </a:p>
          <a:p>
            <a:pPr eaLnBrk="1" hangingPunct="1">
              <a:lnSpc>
                <a:spcPct val="90000"/>
              </a:lnSpc>
            </a:pPr>
            <a:endParaRPr lang="zh-CN" altLang="en-US" sz="2800" dirty="0">
              <a:latin typeface="楷体_GB2312" pitchFamily="49" charset="-122"/>
              <a:ea typeface="楷体_GB2312" pitchFamily="49" charset="-122"/>
            </a:endParaRPr>
          </a:p>
          <a:p>
            <a:pPr eaLnBrk="1" hangingPunct="1">
              <a:lnSpc>
                <a:spcPct val="90000"/>
              </a:lnSpc>
            </a:pPr>
            <a:r>
              <a:rPr lang="zh-CN" altLang="en-US" sz="2800" dirty="0">
                <a:latin typeface="楷体" panose="02010609060101010101" pitchFamily="49" charset="-122"/>
                <a:ea typeface="楷体" panose="02010609060101010101" pitchFamily="49" charset="-122"/>
              </a:rPr>
              <a:t>学士辈不堪经国</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唯大读书耳。经国</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一刘系宗足矣。沈约、王融数百人</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于事何用 ？</a:t>
            </a:r>
            <a:r>
              <a:rPr lang="zh-CN" altLang="en-US" sz="2400" dirty="0"/>
              <a:t>（齐武帝萧赜</a:t>
            </a:r>
            <a:r>
              <a:rPr lang="zh-CN" altLang="en-US" sz="2800" dirty="0"/>
              <a:t> </a:t>
            </a:r>
            <a:r>
              <a:rPr lang="zh-CN" altLang="en-US" sz="2400" dirty="0"/>
              <a:t>）（南史卷七十七恩幸传）</a:t>
            </a:r>
          </a:p>
          <a:p>
            <a:pPr eaLnBrk="1" hangingPunct="1">
              <a:lnSpc>
                <a:spcPct val="90000"/>
              </a:lnSpc>
            </a:pPr>
            <a:r>
              <a:rPr lang="zh-CN" altLang="en-US" sz="2800" dirty="0">
                <a:latin typeface="楷体" panose="02010609060101010101" pitchFamily="49" charset="-122"/>
                <a:ea typeface="楷体" panose="02010609060101010101" pitchFamily="49" charset="-122"/>
              </a:rPr>
              <a:t>人主遂不能藉以集事</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于是不得不用寒人。人寒则希荣而宣力勤</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便于驱策</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不觉依之为心膂。</a:t>
            </a:r>
            <a:r>
              <a:rPr lang="zh-CN" altLang="en-US" sz="2400" dirty="0"/>
              <a:t>（赵翼</a:t>
            </a:r>
            <a:r>
              <a:rPr lang="en-US" altLang="zh-CN" sz="2400" dirty="0"/>
              <a:t>《</a:t>
            </a:r>
            <a:r>
              <a:rPr lang="zh-CN" altLang="en-US" sz="2400" dirty="0"/>
              <a:t>廿二史札记</a:t>
            </a:r>
            <a:r>
              <a:rPr lang="en-US" altLang="zh-CN" sz="2400" dirty="0"/>
              <a:t>》“</a:t>
            </a:r>
            <a:r>
              <a:rPr lang="zh-CN" altLang="en-US" sz="2400" dirty="0"/>
              <a:t>南朝多以寒人掌机要”条 ）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120835">
                                            <p:txEl>
                                              <p:pRg st="0" end="0"/>
                                            </p:txEl>
                                          </p:spTgt>
                                        </p:tgtEl>
                                        <p:attrNameLst>
                                          <p:attrName>style.visibility</p:attrName>
                                        </p:attrNameLst>
                                      </p:cBhvr>
                                      <p:to>
                                        <p:strVal val="visible"/>
                                      </p:to>
                                    </p:set>
                                    <p:animEffect transition="in" filter="diamond(in)">
                                      <p:cBhvr>
                                        <p:cTn id="7" dur="2000"/>
                                        <p:tgtEl>
                                          <p:spTgt spid="1208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nodeType="clickEffect">
                                  <p:stCondLst>
                                    <p:cond delay="0"/>
                                  </p:stCondLst>
                                  <p:childTnLst>
                                    <p:set>
                                      <p:cBhvr>
                                        <p:cTn id="11" dur="1" fill="hold">
                                          <p:stCondLst>
                                            <p:cond delay="0"/>
                                          </p:stCondLst>
                                        </p:cTn>
                                        <p:tgtEl>
                                          <p:spTgt spid="120835">
                                            <p:txEl>
                                              <p:pRg st="2" end="2"/>
                                            </p:txEl>
                                          </p:spTgt>
                                        </p:tgtEl>
                                        <p:attrNameLst>
                                          <p:attrName>style.visibility</p:attrName>
                                        </p:attrNameLst>
                                      </p:cBhvr>
                                      <p:to>
                                        <p:strVal val="visible"/>
                                      </p:to>
                                    </p:set>
                                    <p:animEffect transition="in" filter="circle(in)">
                                      <p:cBhvr>
                                        <p:cTn id="12" dur="2000"/>
                                        <p:tgtEl>
                                          <p:spTgt spid="120835">
                                            <p:txEl>
                                              <p:pRg st="2" end="2"/>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120835">
                                            <p:txEl>
                                              <p:pRg st="3" end="3"/>
                                            </p:txEl>
                                          </p:spTgt>
                                        </p:tgtEl>
                                        <p:attrNameLst>
                                          <p:attrName>style.visibility</p:attrName>
                                        </p:attrNameLst>
                                      </p:cBhvr>
                                      <p:to>
                                        <p:strVal val="visible"/>
                                      </p:to>
                                    </p:set>
                                    <p:animEffect transition="in" filter="circle(in)">
                                      <p:cBhvr>
                                        <p:cTn id="15" dur="2000"/>
                                        <p:tgtEl>
                                          <p:spTgt spid="1208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2C241BB-887F-6ED3-A8FA-00F43DAEB9D4}"/>
              </a:ext>
            </a:extLst>
          </p:cNvPr>
          <p:cNvSpPr>
            <a:spLocks noGrp="1" noRot="1" noChangeArrowheads="1"/>
          </p:cNvSpPr>
          <p:nvPr>
            <p:ph type="title"/>
          </p:nvPr>
        </p:nvSpPr>
        <p:spPr>
          <a:xfrm>
            <a:off x="301625" y="609600"/>
            <a:ext cx="5278438" cy="658813"/>
          </a:xfrm>
        </p:spPr>
        <p:txBody>
          <a:bodyPr/>
          <a:lstStyle/>
          <a:p>
            <a:pPr eaLnBrk="1" hangingPunct="1"/>
            <a:r>
              <a:rPr lang="zh-CN" altLang="en-US" sz="3200" b="1" dirty="0"/>
              <a:t>原因     刘宋以来集权的加强！</a:t>
            </a:r>
          </a:p>
        </p:txBody>
      </p:sp>
      <p:sp>
        <p:nvSpPr>
          <p:cNvPr id="17411" name="Rectangle 3">
            <a:extLst>
              <a:ext uri="{FF2B5EF4-FFF2-40B4-BE49-F238E27FC236}">
                <a16:creationId xmlns:a16="http://schemas.microsoft.com/office/drawing/2014/main" id="{2CD758F5-B30A-E803-E474-F03CF12BE236}"/>
              </a:ext>
            </a:extLst>
          </p:cNvPr>
          <p:cNvSpPr>
            <a:spLocks noGrp="1" noRot="1" noChangeArrowheads="1"/>
          </p:cNvSpPr>
          <p:nvPr>
            <p:ph type="body" idx="1"/>
          </p:nvPr>
        </p:nvSpPr>
        <p:spPr>
          <a:xfrm>
            <a:off x="323850" y="1412875"/>
            <a:ext cx="8540750" cy="4752975"/>
          </a:xfrm>
        </p:spPr>
        <p:txBody>
          <a:bodyPr/>
          <a:lstStyle/>
          <a:p>
            <a:pPr eaLnBrk="1" hangingPunct="1">
              <a:lnSpc>
                <a:spcPct val="80000"/>
              </a:lnSpc>
            </a:pPr>
            <a:r>
              <a:rPr lang="zh-CN" altLang="en-US" sz="2800" dirty="0"/>
              <a:t>在中央则任用寒人为中书舍人掌机要</a:t>
            </a:r>
            <a:r>
              <a:rPr lang="en-US" altLang="zh-CN" sz="2800" dirty="0"/>
              <a:t>,</a:t>
            </a:r>
            <a:r>
              <a:rPr lang="zh-CN" altLang="en-US" sz="2800" dirty="0"/>
              <a:t>控制中书省</a:t>
            </a:r>
            <a:r>
              <a:rPr lang="en-US" altLang="zh-CN" sz="2800" dirty="0"/>
              <a:t>; </a:t>
            </a:r>
          </a:p>
          <a:p>
            <a:pPr eaLnBrk="1" hangingPunct="1">
              <a:lnSpc>
                <a:spcPct val="80000"/>
              </a:lnSpc>
            </a:pPr>
            <a:r>
              <a:rPr lang="zh-CN" altLang="en-US" sz="2800" dirty="0"/>
              <a:t>宋孝武帝取消录尚书事一职；</a:t>
            </a:r>
          </a:p>
          <a:p>
            <a:pPr eaLnBrk="1" hangingPunct="1">
              <a:lnSpc>
                <a:spcPct val="80000"/>
              </a:lnSpc>
            </a:pPr>
            <a:r>
              <a:rPr lang="zh-CN" altLang="en-US" sz="2800" dirty="0">
                <a:latin typeface="楷体" panose="02010609060101010101" pitchFamily="49" charset="-122"/>
                <a:ea typeface="楷体" panose="02010609060101010101" pitchFamily="49" charset="-122"/>
              </a:rPr>
              <a:t>“舍人位居九品，江左置通事郎，管司诏诰。其后郎还为侍郎，而舍人亦称通事</a:t>
            </a:r>
            <a:r>
              <a:rPr lang="en-US" altLang="zh-CN" sz="2800" dirty="0">
                <a:latin typeface="楷体" panose="02010609060101010101" pitchFamily="49" charset="-122"/>
                <a:ea typeface="楷体" panose="02010609060101010101" pitchFamily="49" charset="-122"/>
              </a:rPr>
              <a:t>…… </a:t>
            </a:r>
            <a:r>
              <a:rPr lang="zh-CN" altLang="en-US" sz="2800" dirty="0">
                <a:latin typeface="楷体" panose="02010609060101010101" pitchFamily="49" charset="-122"/>
                <a:ea typeface="楷体" panose="02010609060101010101" pitchFamily="49" charset="-122"/>
              </a:rPr>
              <a:t>（齐明帝时）诏命殆不关中书</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专出舍人。</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天下文簿板籍</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入副其省</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万机严密</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有如尚书外司 。”</a:t>
            </a:r>
            <a:r>
              <a:rPr lang="zh-CN" altLang="en-US" sz="2400" dirty="0">
                <a:latin typeface="楷体_GB2312" pitchFamily="49" charset="-122"/>
                <a:ea typeface="楷体_GB2312" pitchFamily="49" charset="-122"/>
              </a:rPr>
              <a:t>（南史 恩幸传）</a:t>
            </a:r>
          </a:p>
          <a:p>
            <a:pPr eaLnBrk="1" hangingPunct="1">
              <a:lnSpc>
                <a:spcPct val="80000"/>
              </a:lnSpc>
            </a:pPr>
            <a:r>
              <a:rPr lang="zh-CN" altLang="en-US" sz="2800" dirty="0"/>
              <a:t>地方上则削夺大族兵权</a:t>
            </a:r>
            <a:r>
              <a:rPr lang="en-US" altLang="zh-CN" sz="2800" dirty="0"/>
              <a:t>,</a:t>
            </a:r>
            <a:r>
              <a:rPr lang="zh-CN" altLang="en-US" sz="2800" dirty="0"/>
              <a:t>以皇子宗室出居外藩</a:t>
            </a:r>
            <a:r>
              <a:rPr lang="en-US" altLang="zh-CN" sz="2800" dirty="0"/>
              <a:t>,</a:t>
            </a:r>
            <a:r>
              <a:rPr lang="zh-CN" altLang="en-US" sz="2800" dirty="0"/>
              <a:t>而荆、扬、南徐等重要州镇尤不许他族染指。 </a:t>
            </a:r>
          </a:p>
          <a:p>
            <a:pPr eaLnBrk="1" hangingPunct="1">
              <a:lnSpc>
                <a:spcPct val="80000"/>
              </a:lnSpc>
            </a:pPr>
            <a:r>
              <a:rPr lang="zh-CN" altLang="en-US" sz="2800" dirty="0">
                <a:latin typeface="楷体" panose="02010609060101010101" pitchFamily="49" charset="-122"/>
                <a:ea typeface="楷体" panose="02010609060101010101" pitchFamily="49" charset="-122"/>
              </a:rPr>
              <a:t>（刘裕）“以荆州上游形胜</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地广兵强</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遗诏诸子次第居之。”又“京口</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南徐州治所</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要地</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去京邑密迩</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自非宗室近戚</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不得居之。” </a:t>
            </a:r>
            <a:r>
              <a:rPr lang="zh-CN" altLang="en-US" sz="2400" dirty="0">
                <a:latin typeface="楷体_GB2312" pitchFamily="49" charset="-122"/>
                <a:ea typeface="楷体_GB2312" pitchFamily="49" charset="-122"/>
              </a:rPr>
              <a:t>（南史卷十三刘义宣传  卷十七刘简之传 ）</a:t>
            </a:r>
          </a:p>
          <a:p>
            <a:pPr eaLnBrk="1" hangingPunct="1">
              <a:lnSpc>
                <a:spcPct val="80000"/>
              </a:lnSpc>
            </a:pPr>
            <a:endParaRPr lang="en-US" altLang="zh-CN"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4275CFBF-1E8A-CE6F-9308-C26C9D203D18}"/>
              </a:ext>
            </a:extLst>
          </p:cNvPr>
          <p:cNvSpPr>
            <a:spLocks noGrp="1" noRot="1" noChangeArrowheads="1"/>
          </p:cNvSpPr>
          <p:nvPr>
            <p:ph type="title"/>
          </p:nvPr>
        </p:nvSpPr>
        <p:spPr>
          <a:xfrm>
            <a:off x="301625" y="609600"/>
            <a:ext cx="2830513" cy="442913"/>
          </a:xfrm>
        </p:spPr>
        <p:txBody>
          <a:bodyPr/>
          <a:lstStyle/>
          <a:p>
            <a:pPr eaLnBrk="1" hangingPunct="1"/>
            <a:r>
              <a:rPr lang="zh-CN" altLang="en-US" sz="4000"/>
              <a:t>典 签</a:t>
            </a:r>
          </a:p>
        </p:txBody>
      </p:sp>
      <p:sp>
        <p:nvSpPr>
          <p:cNvPr id="122883" name="Rectangle 3">
            <a:extLst>
              <a:ext uri="{FF2B5EF4-FFF2-40B4-BE49-F238E27FC236}">
                <a16:creationId xmlns:a16="http://schemas.microsoft.com/office/drawing/2014/main" id="{991E8B5C-D45D-E236-8C77-43DCD78029F2}"/>
              </a:ext>
            </a:extLst>
          </p:cNvPr>
          <p:cNvSpPr>
            <a:spLocks noGrp="1" noRot="1" noChangeArrowheads="1"/>
          </p:cNvSpPr>
          <p:nvPr>
            <p:ph type="body" idx="1"/>
          </p:nvPr>
        </p:nvSpPr>
        <p:spPr>
          <a:xfrm>
            <a:off x="301625" y="1412875"/>
            <a:ext cx="8540750" cy="4686300"/>
          </a:xfrm>
        </p:spPr>
        <p:txBody>
          <a:bodyPr/>
          <a:lstStyle/>
          <a:p>
            <a:pPr eaLnBrk="1" hangingPunct="1">
              <a:lnSpc>
                <a:spcPct val="90000"/>
              </a:lnSpc>
            </a:pPr>
            <a:r>
              <a:rPr lang="zh-CN" altLang="en-US" dirty="0">
                <a:latin typeface="楷体" panose="02010609060101010101" pitchFamily="49" charset="-122"/>
                <a:ea typeface="楷体" panose="02010609060101010101" pitchFamily="49" charset="-122"/>
              </a:rPr>
              <a:t>故事</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府州部内论事皆签</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前直叙所论之事</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后云仅签</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月日下又云某官其签</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故府州置典签以典之。本五品吏</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宋初改为七职。 </a:t>
            </a:r>
            <a:r>
              <a:rPr lang="zh-CN" altLang="en-US" dirty="0"/>
              <a:t>（南史</a:t>
            </a:r>
            <a:r>
              <a:rPr lang="en-US" altLang="zh-CN" dirty="0"/>
              <a:t>·</a:t>
            </a:r>
            <a:r>
              <a:rPr lang="zh-CN" altLang="en-US" dirty="0"/>
              <a:t>恩幸吕文显传 ）</a:t>
            </a:r>
          </a:p>
          <a:p>
            <a:pPr eaLnBrk="1" hangingPunct="1">
              <a:lnSpc>
                <a:spcPct val="90000"/>
              </a:lnSpc>
            </a:pPr>
            <a:r>
              <a:rPr lang="zh-CN" altLang="en-US" dirty="0"/>
              <a:t>诸王置典签始于宋。（胡三省） </a:t>
            </a:r>
          </a:p>
          <a:p>
            <a:pPr eaLnBrk="1" hangingPunct="1">
              <a:lnSpc>
                <a:spcPct val="90000"/>
              </a:lnSpc>
            </a:pPr>
            <a:r>
              <a:rPr lang="zh-CN" altLang="en-US" dirty="0"/>
              <a:t>元嘉末期</a:t>
            </a:r>
            <a:r>
              <a:rPr lang="en-US" altLang="zh-CN" dirty="0"/>
              <a:t>,</a:t>
            </a:r>
            <a:r>
              <a:rPr lang="zh-CN" altLang="en-US" dirty="0"/>
              <a:t>典签地位发生了显著的变化。 </a:t>
            </a:r>
          </a:p>
          <a:p>
            <a:pPr eaLnBrk="1" hangingPunct="1">
              <a:lnSpc>
                <a:spcPct val="90000"/>
              </a:lnSpc>
            </a:pPr>
            <a:r>
              <a:rPr lang="zh-CN" altLang="en-US" dirty="0"/>
              <a:t>典签制正式形成于宋孝武帝时期 。</a:t>
            </a:r>
          </a:p>
          <a:p>
            <a:pPr eaLnBrk="1" hangingPunct="1">
              <a:lnSpc>
                <a:spcPct val="90000"/>
              </a:lnSpc>
            </a:pPr>
            <a:r>
              <a:rPr lang="zh-CN" altLang="en-US" dirty="0">
                <a:latin typeface="楷体" panose="02010609060101010101" pitchFamily="49" charset="-122"/>
                <a:ea typeface="楷体" panose="02010609060101010101" pitchFamily="49" charset="-122"/>
              </a:rPr>
              <a:t>“至是</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长王临藩</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素族出镇</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典签皆出纳教命</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执其枢要</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刺史不得专其职任。” </a:t>
            </a:r>
          </a:p>
        </p:txBody>
      </p:sp>
      <p:pic>
        <p:nvPicPr>
          <p:cNvPr id="2" name="图形 2" descr="书架上的书籍 纯色填充">
            <a:hlinkClick r:id="rId2" action="ppaction://hlinksldjump"/>
            <a:extLst>
              <a:ext uri="{FF2B5EF4-FFF2-40B4-BE49-F238E27FC236}">
                <a16:creationId xmlns:a16="http://schemas.microsoft.com/office/drawing/2014/main" id="{F984BA0A-2BAF-A893-127F-1AB410CB66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7625" y="5732463"/>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2883">
                                            <p:txEl>
                                              <p:pRg st="0" end="0"/>
                                            </p:txEl>
                                          </p:spTgt>
                                        </p:tgtEl>
                                        <p:attrNameLst>
                                          <p:attrName>style.visibility</p:attrName>
                                        </p:attrNameLst>
                                      </p:cBhvr>
                                      <p:to>
                                        <p:strVal val="visible"/>
                                      </p:to>
                                    </p:set>
                                    <p:animEffect transition="in" filter="blinds(horizontal)">
                                      <p:cBhvr>
                                        <p:cTn id="7" dur="500"/>
                                        <p:tgtEl>
                                          <p:spTgt spid="1228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22883">
                                            <p:txEl>
                                              <p:pRg st="1" end="1"/>
                                            </p:txEl>
                                          </p:spTgt>
                                        </p:tgtEl>
                                        <p:attrNameLst>
                                          <p:attrName>style.visibility</p:attrName>
                                        </p:attrNameLst>
                                      </p:cBhvr>
                                      <p:to>
                                        <p:strVal val="visible"/>
                                      </p:to>
                                    </p:set>
                                    <p:animEffect transition="in" filter="box(in)">
                                      <p:cBhvr>
                                        <p:cTn id="12" dur="500"/>
                                        <p:tgtEl>
                                          <p:spTgt spid="122883">
                                            <p:txEl>
                                              <p:pRg st="1" end="1"/>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122883">
                                            <p:txEl>
                                              <p:pRg st="2" end="2"/>
                                            </p:txEl>
                                          </p:spTgt>
                                        </p:tgtEl>
                                        <p:attrNameLst>
                                          <p:attrName>style.visibility</p:attrName>
                                        </p:attrNameLst>
                                      </p:cBhvr>
                                      <p:to>
                                        <p:strVal val="visible"/>
                                      </p:to>
                                    </p:set>
                                    <p:animEffect transition="in" filter="box(in)">
                                      <p:cBhvr>
                                        <p:cTn id="15" dur="500"/>
                                        <p:tgtEl>
                                          <p:spTgt spid="122883">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8" presetClass="entr" presetSubtype="16" fill="hold" nodeType="clickEffect">
                                  <p:stCondLst>
                                    <p:cond delay="0"/>
                                  </p:stCondLst>
                                  <p:childTnLst>
                                    <p:set>
                                      <p:cBhvr>
                                        <p:cTn id="19" dur="1" fill="hold">
                                          <p:stCondLst>
                                            <p:cond delay="0"/>
                                          </p:stCondLst>
                                        </p:cTn>
                                        <p:tgtEl>
                                          <p:spTgt spid="122883">
                                            <p:txEl>
                                              <p:pRg st="3" end="3"/>
                                            </p:txEl>
                                          </p:spTgt>
                                        </p:tgtEl>
                                        <p:attrNameLst>
                                          <p:attrName>style.visibility</p:attrName>
                                        </p:attrNameLst>
                                      </p:cBhvr>
                                      <p:to>
                                        <p:strVal val="visible"/>
                                      </p:to>
                                    </p:set>
                                    <p:animEffect transition="in" filter="diamond(in)">
                                      <p:cBhvr>
                                        <p:cTn id="20" dur="2000"/>
                                        <p:tgtEl>
                                          <p:spTgt spid="122883">
                                            <p:txEl>
                                              <p:pRg st="3" end="3"/>
                                            </p:txEl>
                                          </p:spTgt>
                                        </p:tgtEl>
                                      </p:cBhvr>
                                    </p:animEffect>
                                  </p:childTnLst>
                                </p:cTn>
                              </p:par>
                              <p:par>
                                <p:cTn id="21" presetID="8" presetClass="entr" presetSubtype="16" fill="hold" nodeType="withEffect">
                                  <p:stCondLst>
                                    <p:cond delay="0"/>
                                  </p:stCondLst>
                                  <p:childTnLst>
                                    <p:set>
                                      <p:cBhvr>
                                        <p:cTn id="22" dur="1" fill="hold">
                                          <p:stCondLst>
                                            <p:cond delay="0"/>
                                          </p:stCondLst>
                                        </p:cTn>
                                        <p:tgtEl>
                                          <p:spTgt spid="122883">
                                            <p:txEl>
                                              <p:pRg st="4" end="4"/>
                                            </p:txEl>
                                          </p:spTgt>
                                        </p:tgtEl>
                                        <p:attrNameLst>
                                          <p:attrName>style.visibility</p:attrName>
                                        </p:attrNameLst>
                                      </p:cBhvr>
                                      <p:to>
                                        <p:strVal val="visible"/>
                                      </p:to>
                                    </p:set>
                                    <p:animEffect transition="in" filter="diamond(in)">
                                      <p:cBhvr>
                                        <p:cTn id="23" dur="2000"/>
                                        <p:tgtEl>
                                          <p:spTgt spid="1228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4D1A2AFA-BF28-EF87-75C4-3ABC9D9C2D97}"/>
              </a:ext>
            </a:extLst>
          </p:cNvPr>
          <p:cNvSpPr>
            <a:spLocks noGrp="1" noRot="1" noChangeArrowheads="1"/>
          </p:cNvSpPr>
          <p:nvPr>
            <p:ph type="title"/>
          </p:nvPr>
        </p:nvSpPr>
        <p:spPr>
          <a:xfrm>
            <a:off x="323850" y="549275"/>
            <a:ext cx="3816350" cy="719138"/>
          </a:xfrm>
        </p:spPr>
        <p:txBody>
          <a:bodyPr/>
          <a:lstStyle/>
          <a:p>
            <a:pPr eaLnBrk="1" hangingPunct="1"/>
            <a:r>
              <a:rPr lang="zh-CN" altLang="en-US" sz="3600" b="1"/>
              <a:t>萧齐时的典签</a:t>
            </a:r>
          </a:p>
        </p:txBody>
      </p:sp>
      <p:sp>
        <p:nvSpPr>
          <p:cNvPr id="19459" name="Rectangle 3">
            <a:extLst>
              <a:ext uri="{FF2B5EF4-FFF2-40B4-BE49-F238E27FC236}">
                <a16:creationId xmlns:a16="http://schemas.microsoft.com/office/drawing/2014/main" id="{A15A65A4-D2DB-DEC3-8870-A26CA6DD07E1}"/>
              </a:ext>
            </a:extLst>
          </p:cNvPr>
          <p:cNvSpPr>
            <a:spLocks noGrp="1" noRot="1" noChangeArrowheads="1"/>
          </p:cNvSpPr>
          <p:nvPr>
            <p:ph type="body" idx="1"/>
          </p:nvPr>
        </p:nvSpPr>
        <p:spPr>
          <a:xfrm>
            <a:off x="323850" y="1341438"/>
            <a:ext cx="8518525" cy="4757737"/>
          </a:xfrm>
        </p:spPr>
        <p:txBody>
          <a:bodyPr/>
          <a:lstStyle/>
          <a:p>
            <a:pPr eaLnBrk="1" hangingPunct="1">
              <a:lnSpc>
                <a:spcPct val="80000"/>
              </a:lnSpc>
            </a:pPr>
            <a:r>
              <a:rPr lang="zh-CN" altLang="en-US" sz="2800" dirty="0">
                <a:latin typeface="楷体" panose="02010609060101010101" pitchFamily="49" charset="-122"/>
                <a:ea typeface="楷体" panose="02010609060101010101" pitchFamily="49" charset="-122"/>
              </a:rPr>
              <a:t>先是高帝、武帝为诸王置典签帅</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一方之事</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悉以委之。每至觐接</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则留心顾问</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刺史、行事之美恶</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系于典签之口</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莫不折节推奉</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恒虑不及</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于是威行州郡</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权重藩君。</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永明中</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巴陵王子响杀行事刘寅等</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武帝闻之</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谓群臣曰</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子响遂反。’戴僧静大言曰</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诸王都自应反</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岂唯巴东。’武帝问其故</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答曰</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天王无罪</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而一时被囚</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取一挺藕</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一杯浆</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皆谘签帅</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不在则竟日忍渴。诸州唯闻有签帅</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不闻有刺史。’竟陵王子良问众曰</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士大夫何意诣签帅</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参军范云答曰</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诣长史以下皆无益</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诣签帅便有倍本之利</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不诣谓何</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子良有愧色。及明帝诛异己者，诸王见害，悉典签所杀，竟无一人相抗。</a:t>
            </a:r>
            <a:r>
              <a:rPr lang="zh-CN" altLang="en-US" sz="2800" dirty="0">
                <a:latin typeface="楷体_GB2312" pitchFamily="49" charset="-122"/>
                <a:ea typeface="楷体_GB2312" pitchFamily="49" charset="-122"/>
              </a:rPr>
              <a:t>（南史</a:t>
            </a:r>
            <a:r>
              <a:rPr lang="en-US" altLang="zh-CN" sz="2800" dirty="0">
                <a:latin typeface="楷体_GB2312" pitchFamily="49" charset="-122"/>
                <a:ea typeface="楷体_GB2312" pitchFamily="49" charset="-122"/>
              </a:rPr>
              <a:t>·</a:t>
            </a:r>
            <a:r>
              <a:rPr lang="zh-CN" altLang="en-US" sz="2800" dirty="0">
                <a:latin typeface="楷体_GB2312" pitchFamily="49" charset="-122"/>
                <a:ea typeface="楷体_GB2312" pitchFamily="49" charset="-122"/>
              </a:rPr>
              <a:t>齐武帝诸子传巴陵王子伦传 ）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a:extLst>
              <a:ext uri="{FF2B5EF4-FFF2-40B4-BE49-F238E27FC236}">
                <a16:creationId xmlns:a16="http://schemas.microsoft.com/office/drawing/2014/main" id="{FB4EC028-385D-6DE6-4850-26A61399AF74}"/>
              </a:ext>
            </a:extLst>
          </p:cNvPr>
          <p:cNvSpPr>
            <a:spLocks noGrp="1" noRot="1" noChangeArrowheads="1"/>
          </p:cNvSpPr>
          <p:nvPr>
            <p:ph type="body" idx="1"/>
          </p:nvPr>
        </p:nvSpPr>
        <p:spPr>
          <a:xfrm>
            <a:off x="301625" y="476250"/>
            <a:ext cx="8540750" cy="5905500"/>
          </a:xfrm>
        </p:spPr>
        <p:txBody>
          <a:bodyPr/>
          <a:lstStyle/>
          <a:p>
            <a:pPr eaLnBrk="1" hangingPunct="1">
              <a:lnSpc>
                <a:spcPct val="90000"/>
              </a:lnSpc>
            </a:pPr>
            <a:r>
              <a:rPr lang="zh-CN" altLang="en-US" sz="2400"/>
              <a:t>南史 恩幸传 戴法兴传</a:t>
            </a:r>
          </a:p>
          <a:p>
            <a:pPr eaLnBrk="1" hangingPunct="1">
              <a:lnSpc>
                <a:spcPct val="90000"/>
              </a:lnSpc>
            </a:pPr>
            <a:r>
              <a:rPr lang="zh-CN" altLang="en-US" sz="2400"/>
              <a:t>戴法興會稽山陰人也家貧父碩子以販紵為業法興二兄延夀延興並修立延夀善書法興好學山隂有陳戴者家富有錢三千萬鄉人或云戴碩子三兒敵陳戴三千萬錢法興少賣葛山隂市後為尚書倉部令史</a:t>
            </a:r>
            <a:r>
              <a:rPr lang="en-US" altLang="zh-CN" sz="2400"/>
              <a:t>……. </a:t>
            </a:r>
            <a:r>
              <a:rPr lang="zh-CN" altLang="en-US" sz="2400"/>
              <a:t>為孝武征虜撫軍記室掾及徙江州仍補南中郎典籖帝於巴口建義法興與典籖戴明寳蔡閑俱轉參軍督䕶上即位並為南臺侍御史同兼中書通事舎人法興等専管内務權重當時孝建元年為南魯郡太守解舎人侍太子於東宫大明二年</a:t>
            </a:r>
            <a:r>
              <a:rPr lang="en-US" altLang="zh-CN" sz="2400"/>
              <a:t>……</a:t>
            </a:r>
            <a:r>
              <a:rPr lang="zh-CN" altLang="en-US" sz="2400"/>
              <a:t>封法興呉昌縣男</a:t>
            </a:r>
            <a:r>
              <a:rPr lang="en-US" altLang="zh-CN" sz="2400"/>
              <a:t>……</a:t>
            </a:r>
            <a:r>
              <a:rPr lang="zh-CN" altLang="en-US" sz="2400"/>
              <a:t>孝武親覽朝政不任大臣而腹心耳目不得無所委寄法興頗知古今素見親待雖出侍東宫而意任隆密魯郡巢尚之人士之末元嘉中侍始興王濬讀書亦渉獵文史為上所知孝建初補東海國侍郎仍兼中書通事舎人凡選授遷轉誅賞大處分上皆與法興尚之參懷内外諸雜事多委明寳上性嚴暴睚眦之間動至罪戮尚之毎臨事解釋多得全免殿省甚頼之而法興明寳大通人事多納貨賄凡所薦逹言無不行天下輻凑門外成市家産並累千金</a:t>
            </a:r>
            <a:r>
              <a:rPr lang="en-US" altLang="zh-CN" sz="2400"/>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a:extLst>
              <a:ext uri="{FF2B5EF4-FFF2-40B4-BE49-F238E27FC236}">
                <a16:creationId xmlns:a16="http://schemas.microsoft.com/office/drawing/2014/main" id="{969FD8CA-62AF-31CB-CEC9-DF5BFD9E57DD}"/>
              </a:ext>
            </a:extLst>
          </p:cNvPr>
          <p:cNvSpPr>
            <a:spLocks noGrp="1" noRot="1" noChangeArrowheads="1"/>
          </p:cNvSpPr>
          <p:nvPr>
            <p:ph type="body" idx="1"/>
          </p:nvPr>
        </p:nvSpPr>
        <p:spPr>
          <a:xfrm>
            <a:off x="301625" y="692150"/>
            <a:ext cx="8540750" cy="5689600"/>
          </a:xfrm>
        </p:spPr>
        <p:txBody>
          <a:bodyPr/>
          <a:lstStyle/>
          <a:p>
            <a:pPr eaLnBrk="1" hangingPunct="1">
              <a:lnSpc>
                <a:spcPct val="80000"/>
              </a:lnSpc>
            </a:pPr>
            <a:r>
              <a:rPr lang="zh-CN" altLang="en-US" sz="2800"/>
              <a:t>南史 恩幸传 戴法兴传</a:t>
            </a:r>
          </a:p>
          <a:p>
            <a:pPr eaLnBrk="1" hangingPunct="1">
              <a:lnSpc>
                <a:spcPct val="80000"/>
              </a:lnSpc>
            </a:pPr>
            <a:r>
              <a:rPr lang="zh-CN" altLang="en-US" sz="2800"/>
              <a:t>初孝武崩前廢帝即位法興遷越騎校尉時太宰江夏王義恭錄尚書事任同總已而法興尚之執權日久威行内外義恭積相畏服至是懾憚尤甚廢帝未親萬㡬凡詔敕施為悉決法興之手尚書中事無大小専斷之顔師伯義恭守空名而已</a:t>
            </a:r>
            <a:r>
              <a:rPr lang="en-US" altLang="zh-CN" sz="2800"/>
              <a:t>…….. </a:t>
            </a:r>
            <a:r>
              <a:rPr lang="zh-CN" altLang="en-US" sz="2800"/>
              <a:t>帝嘗使（華）願兒出入市里察聽風謡而道路之言謂法興為真天子帝為贗天子願兒因此告帝曰外間云宫中有兩天子官是一人戴法興是一人官在深宫中人物不相接法興與太宰顔柳一體往來門客恒有數百内外士庶莫不畏服之法興是孝武左右復久在宫闈今將他人作一家深恐此坐席非復官許帝遂免法興官徙付逺郡尋於家賜死法興臨死封閉庫藏使家人謹錄鑰牡死一宿又殺其二子截法興棺焚之籍没財物法興能為文章頗行於世死後帝敕巢尚之曰不謂法興積舋累愆遂至於此吾今自覽萬㡬卿等宜竭誠盡力</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3">
            <a:extLst>
              <a:ext uri="{FF2B5EF4-FFF2-40B4-BE49-F238E27FC236}">
                <a16:creationId xmlns:a16="http://schemas.microsoft.com/office/drawing/2014/main" id="{DEE742D9-848B-9876-DB9E-618DF7DC6885}"/>
              </a:ext>
            </a:extLst>
          </p:cNvPr>
          <p:cNvSpPr>
            <a:spLocks noGrp="1" noRot="1" noChangeArrowheads="1"/>
          </p:cNvSpPr>
          <p:nvPr>
            <p:ph type="body" idx="1"/>
          </p:nvPr>
        </p:nvSpPr>
        <p:spPr>
          <a:xfrm>
            <a:off x="301625" y="1534145"/>
            <a:ext cx="8540750" cy="4703167"/>
          </a:xfrm>
        </p:spPr>
        <p:txBody>
          <a:bodyPr/>
          <a:lstStyle/>
          <a:p>
            <a:pPr eaLnBrk="1" hangingPunct="1"/>
            <a:endParaRPr lang="en-US" altLang="zh-CN" b="1" dirty="0">
              <a:solidFill>
                <a:srgbClr val="9933FF"/>
              </a:solidFill>
            </a:endParaRPr>
          </a:p>
          <a:p>
            <a:pPr eaLnBrk="1" hangingPunct="1"/>
            <a:r>
              <a:rPr lang="en-US" altLang="zh-CN" b="1" dirty="0"/>
              <a:t>1.</a:t>
            </a:r>
            <a:r>
              <a:rPr lang="zh-CN" altLang="en-US" b="1" dirty="0"/>
              <a:t>东晋建国</a:t>
            </a:r>
          </a:p>
          <a:p>
            <a:pPr eaLnBrk="1" hangingPunct="1"/>
            <a:r>
              <a:rPr lang="zh-CN" altLang="en-US" dirty="0"/>
              <a:t>琅邪王司马睿</a:t>
            </a:r>
            <a:r>
              <a:rPr lang="en-US" altLang="zh-CN" dirty="0"/>
              <a:t>——</a:t>
            </a:r>
            <a:r>
              <a:rPr lang="zh-CN" altLang="en-US" dirty="0"/>
              <a:t>北方大族</a:t>
            </a:r>
            <a:r>
              <a:rPr lang="en-US" altLang="zh-CN" dirty="0"/>
              <a:t>——“</a:t>
            </a:r>
            <a:r>
              <a:rPr lang="zh-CN" altLang="en-US" dirty="0">
                <a:latin typeface="楷体" panose="02010609060101010101" pitchFamily="49" charset="-122"/>
                <a:ea typeface="楷体" panose="02010609060101010101" pitchFamily="49" charset="-122"/>
              </a:rPr>
              <a:t>百六掾</a:t>
            </a:r>
            <a:r>
              <a:rPr lang="zh-CN" altLang="en-US" dirty="0"/>
              <a:t>”</a:t>
            </a:r>
          </a:p>
          <a:p>
            <a:pPr eaLnBrk="1" hangingPunct="1"/>
            <a:r>
              <a:rPr lang="zh-CN" altLang="en-US" dirty="0"/>
              <a:t>琅邪王氏</a:t>
            </a:r>
            <a:r>
              <a:rPr lang="en-US" altLang="zh-CN" dirty="0"/>
              <a:t>——</a:t>
            </a:r>
          </a:p>
          <a:p>
            <a:pPr eaLnBrk="1" hangingPunct="1"/>
            <a:r>
              <a:rPr lang="zh-CN" altLang="en-US" dirty="0"/>
              <a:t>王吉（</a:t>
            </a:r>
            <a:r>
              <a:rPr lang="zh-CN" altLang="en-US" dirty="0">
                <a:latin typeface="楷体" panose="02010609060101010101" pitchFamily="49" charset="-122"/>
                <a:ea typeface="楷体" panose="02010609060101010101" pitchFamily="49" charset="-122"/>
              </a:rPr>
              <a:t>西汉经学家</a:t>
            </a:r>
            <a:r>
              <a:rPr lang="zh-CN" altLang="en-US" dirty="0"/>
              <a:t>）王祥（</a:t>
            </a:r>
            <a:r>
              <a:rPr lang="zh-CN" altLang="en-US" dirty="0">
                <a:latin typeface="楷体" panose="02010609060101010101" pitchFamily="49" charset="-122"/>
                <a:ea typeface="楷体" panose="02010609060101010101" pitchFamily="49" charset="-122"/>
              </a:rPr>
              <a:t>曹魏西晋 太保</a:t>
            </a:r>
            <a:r>
              <a:rPr lang="zh-CN" altLang="en-US" dirty="0"/>
              <a:t>）</a:t>
            </a:r>
          </a:p>
          <a:p>
            <a:pPr eaLnBrk="1" hangingPunct="1"/>
            <a:r>
              <a:rPr lang="zh-CN" altLang="en-US" dirty="0"/>
              <a:t>王衍（</a:t>
            </a:r>
            <a:r>
              <a:rPr lang="zh-CN" altLang="en-US" dirty="0">
                <a:latin typeface="楷体" panose="02010609060101010101" pitchFamily="49" charset="-122"/>
                <a:ea typeface="楷体" panose="02010609060101010101" pitchFamily="49" charset="-122"/>
              </a:rPr>
              <a:t>太尉尚书令</a:t>
            </a:r>
            <a:r>
              <a:rPr lang="zh-CN" altLang="en-US" dirty="0"/>
              <a:t>）、王澄（</a:t>
            </a:r>
            <a:r>
              <a:rPr lang="zh-CN" altLang="en-US" dirty="0">
                <a:latin typeface="楷体" panose="02010609060101010101" pitchFamily="49" charset="-122"/>
                <a:ea typeface="楷体" panose="02010609060101010101" pitchFamily="49" charset="-122"/>
              </a:rPr>
              <a:t>荆州都督</a:t>
            </a:r>
            <a:r>
              <a:rPr lang="zh-CN" altLang="en-US" dirty="0"/>
              <a:t>）、王戎（</a:t>
            </a:r>
            <a:r>
              <a:rPr lang="zh-CN" altLang="en-US" dirty="0">
                <a:latin typeface="楷体" panose="02010609060101010101" pitchFamily="49" charset="-122"/>
                <a:ea typeface="楷体" panose="02010609060101010101" pitchFamily="49" charset="-122"/>
              </a:rPr>
              <a:t>司徒</a:t>
            </a:r>
            <a:r>
              <a:rPr lang="zh-CN" altLang="en-US" dirty="0"/>
              <a:t>）</a:t>
            </a:r>
          </a:p>
          <a:p>
            <a:pPr eaLnBrk="1" hangingPunct="1"/>
            <a:r>
              <a:rPr lang="zh-CN" altLang="en-US" dirty="0"/>
              <a:t>王导、王敦（</a:t>
            </a:r>
            <a:r>
              <a:rPr lang="zh-CN" altLang="en-US" dirty="0">
                <a:latin typeface="楷体" panose="02010609060101010101" pitchFamily="49" charset="-122"/>
                <a:ea typeface="楷体" panose="02010609060101010101" pitchFamily="49" charset="-122"/>
              </a:rPr>
              <a:t>都督江扬荆湘交广六州军事</a:t>
            </a:r>
            <a:r>
              <a:rPr lang="zh-CN" altLang="en-US" dirty="0"/>
              <a:t>）</a:t>
            </a:r>
          </a:p>
        </p:txBody>
      </p:sp>
      <p:pic>
        <p:nvPicPr>
          <p:cNvPr id="3" name="Picture 5" descr="2279721iQ2Kf0_b">
            <a:extLst>
              <a:ext uri="{FF2B5EF4-FFF2-40B4-BE49-F238E27FC236}">
                <a16:creationId xmlns:a16="http://schemas.microsoft.com/office/drawing/2014/main" id="{C613D7B6-7377-417B-7CD1-960C40FBA1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068" t="4242" r="8067" b="5209"/>
          <a:stretch>
            <a:fillRect/>
          </a:stretch>
        </p:blipFill>
        <p:spPr bwMode="auto">
          <a:xfrm>
            <a:off x="7524328" y="620688"/>
            <a:ext cx="1367632" cy="1945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形 2" descr="书架上的书籍 纯色填充">
            <a:hlinkClick r:id="rId3" action="ppaction://hlinksldjump"/>
            <a:extLst>
              <a:ext uri="{FF2B5EF4-FFF2-40B4-BE49-F238E27FC236}">
                <a16:creationId xmlns:a16="http://schemas.microsoft.com/office/drawing/2014/main" id="{11F188F0-C6F2-33DA-CF87-001CC7334C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8344" y="6021288"/>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withEffect">
                                  <p:stCondLst>
                                    <p:cond delay="0"/>
                                  </p:stCondLst>
                                  <p:childTnLst>
                                    <p:set>
                                      <p:cBhvr>
                                        <p:cTn id="6" dur="1" fill="hold">
                                          <p:stCondLst>
                                            <p:cond delay="0"/>
                                          </p:stCondLst>
                                        </p:cTn>
                                        <p:tgtEl>
                                          <p:spTgt spid="110595">
                                            <p:txEl>
                                              <p:pRg st="1" end="1"/>
                                            </p:txEl>
                                          </p:spTgt>
                                        </p:tgtEl>
                                        <p:attrNameLst>
                                          <p:attrName>style.visibility</p:attrName>
                                        </p:attrNameLst>
                                      </p:cBhvr>
                                      <p:to>
                                        <p:strVal val="visible"/>
                                      </p:to>
                                    </p:set>
                                    <p:anim to="" calcmode="lin" valueType="num">
                                      <p:cBhvr>
                                        <p:cTn id="7" dur="1" fill="hold"/>
                                        <p:tgtEl>
                                          <p:spTgt spid="110595">
                                            <p:txEl>
                                              <p:pRg st="1" end="1"/>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110595">
                                            <p:txEl>
                                              <p:pRg st="2" end="2"/>
                                            </p:txEl>
                                          </p:spTgt>
                                        </p:tgtEl>
                                        <p:attrNameLst>
                                          <p:attrName>style.visibility</p:attrName>
                                        </p:attrNameLst>
                                      </p:cBhvr>
                                      <p:to>
                                        <p:strVal val="visible"/>
                                      </p:to>
                                    </p:set>
                                    <p:anim to="" calcmode="lin" valueType="num">
                                      <p:cBhvr>
                                        <p:cTn id="12" dur="1" fill="hold"/>
                                        <p:tgtEl>
                                          <p:spTgt spid="110595">
                                            <p:txEl>
                                              <p:pRg st="2" end="2"/>
                                            </p:txEl>
                                          </p:spTgt>
                                        </p:tgtEl>
                                        <p:attrNameLst>
                                          <p:attrName/>
                                        </p:attrNameLst>
                                      </p:cBhvr>
                                    </p:anim>
                                  </p:childTnLst>
                                </p:cTn>
                              </p:par>
                              <p:par>
                                <p:cTn id="13" presetID="24" presetClass="entr" presetSubtype="0" fill="hold" nodeType="withEffect">
                                  <p:stCondLst>
                                    <p:cond delay="0"/>
                                  </p:stCondLst>
                                  <p:childTnLst>
                                    <p:set>
                                      <p:cBhvr>
                                        <p:cTn id="14" dur="1" fill="hold">
                                          <p:stCondLst>
                                            <p:cond delay="0"/>
                                          </p:stCondLst>
                                        </p:cTn>
                                        <p:tgtEl>
                                          <p:spTgt spid="110595">
                                            <p:txEl>
                                              <p:pRg st="3" end="3"/>
                                            </p:txEl>
                                          </p:spTgt>
                                        </p:tgtEl>
                                        <p:attrNameLst>
                                          <p:attrName>style.visibility</p:attrName>
                                        </p:attrNameLst>
                                      </p:cBhvr>
                                      <p:to>
                                        <p:strVal val="visible"/>
                                      </p:to>
                                    </p:set>
                                    <p:anim to="" calcmode="lin" valueType="num">
                                      <p:cBhvr>
                                        <p:cTn id="15" dur="1" fill="hold"/>
                                        <p:tgtEl>
                                          <p:spTgt spid="110595">
                                            <p:txEl>
                                              <p:pRg st="3" end="3"/>
                                            </p:txEl>
                                          </p:spTgt>
                                        </p:tgtEl>
                                        <p:attrNameLst>
                                          <p:attrName/>
                                        </p:attrNameLst>
                                      </p:cBhvr>
                                    </p:anim>
                                  </p:childTnLst>
                                </p:cTn>
                              </p:par>
                              <p:par>
                                <p:cTn id="16" presetID="24" presetClass="entr" presetSubtype="0" fill="hold" nodeType="withEffect">
                                  <p:stCondLst>
                                    <p:cond delay="0"/>
                                  </p:stCondLst>
                                  <p:childTnLst>
                                    <p:set>
                                      <p:cBhvr>
                                        <p:cTn id="17" dur="1" fill="hold">
                                          <p:stCondLst>
                                            <p:cond delay="0"/>
                                          </p:stCondLst>
                                        </p:cTn>
                                        <p:tgtEl>
                                          <p:spTgt spid="110595">
                                            <p:txEl>
                                              <p:pRg st="4" end="4"/>
                                            </p:txEl>
                                          </p:spTgt>
                                        </p:tgtEl>
                                        <p:attrNameLst>
                                          <p:attrName>style.visibility</p:attrName>
                                        </p:attrNameLst>
                                      </p:cBhvr>
                                      <p:to>
                                        <p:strVal val="visible"/>
                                      </p:to>
                                    </p:set>
                                    <p:anim to="" calcmode="lin" valueType="num">
                                      <p:cBhvr>
                                        <p:cTn id="18" dur="1" fill="hold"/>
                                        <p:tgtEl>
                                          <p:spTgt spid="110595">
                                            <p:txEl>
                                              <p:pRg st="4" end="4"/>
                                            </p:txEl>
                                          </p:spTgt>
                                        </p:tgtEl>
                                        <p:attrNameLst>
                                          <p:attrName/>
                                        </p:attrNameLst>
                                      </p:cBhvr>
                                    </p:anim>
                                  </p:childTnLst>
                                </p:cTn>
                              </p:par>
                              <p:par>
                                <p:cTn id="19" presetID="24" presetClass="entr" presetSubtype="0" fill="hold" nodeType="withEffect">
                                  <p:stCondLst>
                                    <p:cond delay="0"/>
                                  </p:stCondLst>
                                  <p:childTnLst>
                                    <p:set>
                                      <p:cBhvr>
                                        <p:cTn id="20" dur="1" fill="hold">
                                          <p:stCondLst>
                                            <p:cond delay="0"/>
                                          </p:stCondLst>
                                        </p:cTn>
                                        <p:tgtEl>
                                          <p:spTgt spid="110595">
                                            <p:txEl>
                                              <p:pRg st="5" end="5"/>
                                            </p:txEl>
                                          </p:spTgt>
                                        </p:tgtEl>
                                        <p:attrNameLst>
                                          <p:attrName>style.visibility</p:attrName>
                                        </p:attrNameLst>
                                      </p:cBhvr>
                                      <p:to>
                                        <p:strVal val="visible"/>
                                      </p:to>
                                    </p:set>
                                    <p:anim to="" calcmode="lin" valueType="num">
                                      <p:cBhvr>
                                        <p:cTn id="21" dur="1" fill="hold"/>
                                        <p:tgtEl>
                                          <p:spTgt spid="110595">
                                            <p:txEl>
                                              <p:pRg st="5" end="5"/>
                                            </p:txEl>
                                          </p:spTgt>
                                        </p:tgtEl>
                                        <p:attrNameLst>
                                          <p:attrName/>
                                        </p:attrNameLst>
                                      </p:cBhvr>
                                    </p:anim>
                                  </p:childTnLst>
                                </p:cTn>
                              </p:par>
                              <p:par>
                                <p:cTn id="22" presetID="24" presetClass="entr" presetSubtype="0" fill="hold" nodeType="withEffect">
                                  <p:stCondLst>
                                    <p:cond delay="0"/>
                                  </p:stCondLst>
                                  <p:childTnLst>
                                    <p:set>
                                      <p:cBhvr>
                                        <p:cTn id="23" dur="1" fill="hold">
                                          <p:stCondLst>
                                            <p:cond delay="0"/>
                                          </p:stCondLst>
                                        </p:cTn>
                                        <p:tgtEl>
                                          <p:spTgt spid="110595">
                                            <p:txEl>
                                              <p:pRg st="6" end="6"/>
                                            </p:txEl>
                                          </p:spTgt>
                                        </p:tgtEl>
                                        <p:attrNameLst>
                                          <p:attrName>style.visibility</p:attrName>
                                        </p:attrNameLst>
                                      </p:cBhvr>
                                      <p:to>
                                        <p:strVal val="visible"/>
                                      </p:to>
                                    </p:set>
                                    <p:anim to="" calcmode="lin" valueType="num">
                                      <p:cBhvr>
                                        <p:cTn id="24" dur="1" fill="hold"/>
                                        <p:tgtEl>
                                          <p:spTgt spid="110595">
                                            <p:txEl>
                                              <p:pRg st="6" end="6"/>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
            <a:extLst>
              <a:ext uri="{FF2B5EF4-FFF2-40B4-BE49-F238E27FC236}">
                <a16:creationId xmlns:a16="http://schemas.microsoft.com/office/drawing/2014/main" id="{A3E03DC1-2E33-3372-695D-A62B3B9B9198}"/>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l="25298" t="20590" r="34238" b="26192"/>
          <a:stretch>
            <a:fillRect/>
          </a:stretch>
        </p:blipFill>
        <p:spPr>
          <a:xfrm>
            <a:off x="539750" y="736600"/>
            <a:ext cx="8064500" cy="5208588"/>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a:extLst>
              <a:ext uri="{FF2B5EF4-FFF2-40B4-BE49-F238E27FC236}">
                <a16:creationId xmlns:a16="http://schemas.microsoft.com/office/drawing/2014/main" id="{0595D2EF-E9C3-6451-F51E-D1BF4023554A}"/>
              </a:ext>
            </a:extLst>
          </p:cNvPr>
          <p:cNvSpPr>
            <a:spLocks noGrp="1" noRot="1" noChangeArrowheads="1"/>
          </p:cNvSpPr>
          <p:nvPr>
            <p:ph type="body" idx="1"/>
          </p:nvPr>
        </p:nvSpPr>
        <p:spPr/>
        <p:txBody>
          <a:bodyPr/>
          <a:lstStyle/>
          <a:p>
            <a:pPr eaLnBrk="1" hangingPunct="1"/>
            <a:r>
              <a:rPr lang="zh-CN" altLang="en-US" dirty="0"/>
              <a:t>江南大族</a:t>
            </a:r>
            <a:r>
              <a:rPr lang="en-US" altLang="zh-CN" dirty="0"/>
              <a:t>——</a:t>
            </a:r>
            <a:r>
              <a:rPr lang="zh-CN" altLang="en-US" dirty="0">
                <a:latin typeface="楷体_GB2312" pitchFamily="49" charset="-122"/>
                <a:ea typeface="楷体_GB2312" pitchFamily="49" charset="-122"/>
              </a:rPr>
              <a:t>周玘“三定江南”</a:t>
            </a:r>
            <a:r>
              <a:rPr lang="zh-CN" altLang="en-US" sz="2400" dirty="0"/>
              <a:t>（石冰、陈敏、钱璯）</a:t>
            </a:r>
          </a:p>
          <a:p>
            <a:pPr eaLnBrk="1" hangingPunct="1"/>
            <a:r>
              <a:rPr lang="zh-CN" altLang="en-US" dirty="0">
                <a:latin typeface="楷体" panose="02010609060101010101" pitchFamily="49" charset="-122"/>
                <a:ea typeface="楷体" panose="02010609060101010101" pitchFamily="49" charset="-122"/>
              </a:rPr>
              <a:t>“顾荣、贺循，此土之望，未若引之，以接人心。二子既至，则无不来矣” 。“由是吴会风靡</a:t>
            </a:r>
            <a:r>
              <a:rPr lang="en-US" altLang="zh-CN" dirty="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渐相崇奉，君臣之礼始定”</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晋书</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王导传</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a:t>
            </a:r>
          </a:p>
          <a:p>
            <a:pPr eaLnBrk="1" hangingPunct="1"/>
            <a:r>
              <a:rPr lang="en-US" altLang="zh-CN" dirty="0"/>
              <a:t>317</a:t>
            </a:r>
            <a:r>
              <a:rPr lang="zh-CN" altLang="en-US" dirty="0"/>
              <a:t>年，晋王，</a:t>
            </a:r>
            <a:r>
              <a:rPr lang="en-US" altLang="zh-CN" dirty="0"/>
              <a:t>318</a:t>
            </a:r>
            <a:r>
              <a:rPr lang="zh-CN" altLang="en-US" dirty="0"/>
              <a:t>年，东晋元帝</a:t>
            </a:r>
          </a:p>
          <a:p>
            <a:pPr eaLnBrk="1" hangingPunct="1"/>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3">
            <a:extLst>
              <a:ext uri="{FF2B5EF4-FFF2-40B4-BE49-F238E27FC236}">
                <a16:creationId xmlns:a16="http://schemas.microsoft.com/office/drawing/2014/main" id="{519BDCFF-1115-DD44-D227-50B21F8337A2}"/>
              </a:ext>
            </a:extLst>
          </p:cNvPr>
          <p:cNvSpPr>
            <a:spLocks noGrp="1" noRot="1" noChangeArrowheads="1"/>
          </p:cNvSpPr>
          <p:nvPr>
            <p:ph type="body" idx="1"/>
          </p:nvPr>
        </p:nvSpPr>
        <p:spPr>
          <a:xfrm>
            <a:off x="301625" y="692150"/>
            <a:ext cx="8540750" cy="5407025"/>
          </a:xfrm>
        </p:spPr>
        <p:txBody>
          <a:bodyPr/>
          <a:lstStyle/>
          <a:p>
            <a:pPr eaLnBrk="1" hangingPunct="1">
              <a:lnSpc>
                <a:spcPct val="80000"/>
              </a:lnSpc>
            </a:pPr>
            <a:r>
              <a:rPr lang="en-US" altLang="zh-CN" sz="2800" b="1" dirty="0"/>
              <a:t>2.</a:t>
            </a:r>
            <a:r>
              <a:rPr lang="zh-CN" altLang="en-US" sz="2800" b="1" dirty="0"/>
              <a:t>南北方大族的矛盾</a:t>
            </a:r>
          </a:p>
          <a:p>
            <a:pPr eaLnBrk="1" hangingPunct="1">
              <a:lnSpc>
                <a:spcPct val="80000"/>
              </a:lnSpc>
            </a:pPr>
            <a:r>
              <a:rPr lang="zh-CN" altLang="en-US" sz="2800" dirty="0"/>
              <a:t>北方世家大族政治上占据优势</a:t>
            </a:r>
            <a:r>
              <a:rPr lang="en-US" altLang="zh-CN" sz="2800" dirty="0">
                <a:latin typeface="楷体_GB2312" pitchFamily="49" charset="-122"/>
                <a:ea typeface="楷体_GB2312" pitchFamily="49" charset="-122"/>
              </a:rPr>
              <a:t>——“</a:t>
            </a:r>
            <a:r>
              <a:rPr lang="zh-CN" altLang="en-US" sz="2800" dirty="0">
                <a:latin typeface="楷体_GB2312" pitchFamily="49" charset="-122"/>
                <a:ea typeface="楷体_GB2312" pitchFamily="49" charset="-122"/>
              </a:rPr>
              <a:t>亡官失守之士”</a:t>
            </a:r>
            <a:r>
              <a:rPr lang="en-US" altLang="zh-CN" sz="2800" dirty="0">
                <a:latin typeface="楷体_GB2312" pitchFamily="49" charset="-122"/>
                <a:ea typeface="楷体_GB2312" pitchFamily="49" charset="-122"/>
              </a:rPr>
              <a:t>——“</a:t>
            </a:r>
            <a:r>
              <a:rPr lang="zh-CN" altLang="en-US" sz="2800" dirty="0">
                <a:latin typeface="楷体_GB2312" pitchFamily="49" charset="-122"/>
                <a:ea typeface="楷体_GB2312" pitchFamily="49" charset="-122"/>
              </a:rPr>
              <a:t>寄人国土，心常怀惭”（司马睿）</a:t>
            </a:r>
          </a:p>
          <a:p>
            <a:pPr eaLnBrk="1" hangingPunct="1">
              <a:lnSpc>
                <a:spcPct val="80000"/>
              </a:lnSpc>
            </a:pPr>
            <a:r>
              <a:rPr lang="zh-CN" altLang="en-US" sz="2800" dirty="0"/>
              <a:t>经济</a:t>
            </a:r>
            <a:r>
              <a:rPr lang="en-US" altLang="zh-CN" sz="2800" dirty="0"/>
              <a:t>——</a:t>
            </a:r>
            <a:r>
              <a:rPr lang="zh-CN" altLang="en-US" sz="2800" dirty="0"/>
              <a:t>琅琊王氏、陈郡谢氏</a:t>
            </a:r>
          </a:p>
          <a:p>
            <a:pPr eaLnBrk="1" hangingPunct="1">
              <a:lnSpc>
                <a:spcPct val="80000"/>
              </a:lnSpc>
            </a:pPr>
            <a:r>
              <a:rPr lang="zh-CN" altLang="en-US" sz="2800" dirty="0"/>
              <a:t>东土（浙闽）“求田问舍”，会稽、临海</a:t>
            </a:r>
          </a:p>
          <a:p>
            <a:pPr eaLnBrk="1" hangingPunct="1">
              <a:lnSpc>
                <a:spcPct val="80000"/>
              </a:lnSpc>
            </a:pPr>
            <a:r>
              <a:rPr lang="zh-CN" altLang="en-US" sz="2400" dirty="0">
                <a:latin typeface="楷体" panose="02010609060101010101" pitchFamily="49" charset="-122"/>
                <a:ea typeface="楷体" panose="02010609060101010101" pitchFamily="49" charset="-122"/>
              </a:rPr>
              <a:t>灵运因父祖之资生业甚厚奴僮既众义故门生数百凿山浚湖功役无已寻山陟岭必造幽峻岩障千重莫不备尽登蹑常着木履上山则去前齿下山则去后齿尝自始宁南山伐木开径直至临海从者数百人临海太守王琇惊骇谓为山贼徐知是灵运乃安</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在会稽亦多徒众惊动县邑</a:t>
            </a:r>
            <a:r>
              <a:rPr lang="en-US" altLang="zh-CN" sz="2800" dirty="0">
                <a:latin typeface="楷体_GB2312" pitchFamily="49" charset="-122"/>
                <a:ea typeface="楷体_GB2312" pitchFamily="49" charset="-122"/>
              </a:rPr>
              <a:t>——</a:t>
            </a:r>
            <a:r>
              <a:rPr lang="zh-CN" altLang="en-US" sz="2800" dirty="0">
                <a:latin typeface="楷体_GB2312" pitchFamily="49" charset="-122"/>
                <a:ea typeface="楷体_GB2312" pitchFamily="49" charset="-122"/>
              </a:rPr>
              <a:t>宋书</a:t>
            </a:r>
            <a:r>
              <a:rPr lang="en-US" altLang="zh-CN" sz="2800" dirty="0">
                <a:latin typeface="楷体_GB2312" pitchFamily="49" charset="-122"/>
                <a:ea typeface="楷体_GB2312" pitchFamily="49" charset="-122"/>
              </a:rPr>
              <a:t>,</a:t>
            </a:r>
            <a:r>
              <a:rPr lang="zh-CN" altLang="en-US" sz="2800" dirty="0">
                <a:latin typeface="楷体_GB2312" pitchFamily="49" charset="-122"/>
                <a:ea typeface="楷体_GB2312" pitchFamily="49" charset="-122"/>
              </a:rPr>
              <a:t>卷六十七</a:t>
            </a:r>
            <a:r>
              <a:rPr lang="en-US" altLang="zh-CN" sz="2800" dirty="0">
                <a:latin typeface="楷体_GB2312" pitchFamily="49" charset="-122"/>
                <a:ea typeface="楷体_GB2312" pitchFamily="49" charset="-122"/>
              </a:rPr>
              <a:t>,</a:t>
            </a:r>
            <a:r>
              <a:rPr lang="zh-CN" altLang="en-US" sz="2800" dirty="0">
                <a:latin typeface="楷体_GB2312" pitchFamily="49" charset="-122"/>
                <a:ea typeface="楷体_GB2312" pitchFamily="49" charset="-122"/>
              </a:rPr>
              <a:t>谢灵运传</a:t>
            </a:r>
          </a:p>
          <a:p>
            <a:pPr eaLnBrk="1" hangingPunct="1">
              <a:lnSpc>
                <a:spcPct val="80000"/>
              </a:lnSpc>
            </a:pPr>
            <a:r>
              <a:rPr lang="zh-CN" altLang="en-US" sz="2800" dirty="0">
                <a:latin typeface="楷体_GB2312" pitchFamily="49" charset="-122"/>
                <a:ea typeface="楷体_GB2312" pitchFamily="49" charset="-122"/>
              </a:rPr>
              <a:t>“</a:t>
            </a:r>
            <a:r>
              <a:rPr lang="zh-CN" altLang="en-US" sz="2400" dirty="0">
                <a:latin typeface="楷体" panose="02010609060101010101" pitchFamily="49" charset="-122"/>
                <a:ea typeface="楷体" panose="02010609060101010101" pitchFamily="49" charset="-122"/>
              </a:rPr>
              <a:t>晋永嘉二年，中州版荡，衣冠始入闽者八族，所谓林、黄、陈、郑、詹、丘、何、胡是也</a:t>
            </a:r>
            <a:r>
              <a:rPr lang="zh-CN" altLang="en-US" sz="2800" dirty="0">
                <a:latin typeface="楷体_GB2312" pitchFamily="49" charset="-122"/>
                <a:ea typeface="楷体_GB2312" pitchFamily="49" charset="-122"/>
              </a:rPr>
              <a:t>”</a:t>
            </a:r>
            <a:r>
              <a:rPr lang="en-US" altLang="zh-CN" sz="2800" dirty="0">
                <a:latin typeface="楷体_GB2312" pitchFamily="49" charset="-122"/>
                <a:ea typeface="楷体_GB2312" pitchFamily="49" charset="-122"/>
              </a:rPr>
              <a:t>——</a:t>
            </a:r>
            <a:r>
              <a:rPr lang="zh-CN" altLang="en-US" sz="2800" dirty="0">
                <a:latin typeface="楷体_GB2312" pitchFamily="49" charset="-122"/>
                <a:ea typeface="楷体_GB2312" pitchFamily="49" charset="-122"/>
              </a:rPr>
              <a:t>何乔远</a:t>
            </a:r>
            <a:r>
              <a:rPr lang="en-US" altLang="zh-CN" sz="2800" dirty="0">
                <a:latin typeface="楷体_GB2312" pitchFamily="49" charset="-122"/>
                <a:ea typeface="楷体_GB2312" pitchFamily="49" charset="-122"/>
              </a:rPr>
              <a:t>《</a:t>
            </a:r>
            <a:r>
              <a:rPr lang="zh-CN" altLang="en-US" sz="2800" dirty="0">
                <a:latin typeface="楷体_GB2312" pitchFamily="49" charset="-122"/>
                <a:ea typeface="楷体_GB2312" pitchFamily="49" charset="-122"/>
              </a:rPr>
              <a:t>闽书</a:t>
            </a:r>
            <a:r>
              <a:rPr lang="en-US" altLang="zh-CN" sz="2800" dirty="0">
                <a:latin typeface="楷体_GB2312" pitchFamily="49" charset="-122"/>
                <a:ea typeface="楷体_GB2312" pitchFamily="49" charset="-122"/>
              </a:rPr>
              <a:t>》</a:t>
            </a:r>
            <a:r>
              <a:rPr lang="zh-CN" altLang="en-US" sz="2800" dirty="0">
                <a:latin typeface="楷体_GB2312" pitchFamily="49" charset="-122"/>
                <a:ea typeface="楷体_GB2312" pitchFamily="49" charset="-122"/>
              </a:rPr>
              <a:t>卷</a:t>
            </a:r>
            <a:r>
              <a:rPr lang="en-US" altLang="zh-CN" sz="2800" dirty="0">
                <a:latin typeface="楷体_GB2312" pitchFamily="49" charset="-122"/>
                <a:ea typeface="楷体_GB2312" pitchFamily="49" charset="-122"/>
              </a:rPr>
              <a:t>152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anim to="" calcmode="lin" valueType="num">
                                      <p:cBhvr>
                                        <p:cTn id="7" dur="1" fill="hold"/>
                                        <p:tgtEl>
                                          <p:spTgt spid="112643">
                                            <p:txEl>
                                              <p:pRg st="0" end="0"/>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112643">
                                            <p:txEl>
                                              <p:pRg st="1" end="1"/>
                                            </p:txEl>
                                          </p:spTgt>
                                        </p:tgtEl>
                                        <p:attrNameLst>
                                          <p:attrName>style.visibility</p:attrName>
                                        </p:attrNameLst>
                                      </p:cBhvr>
                                      <p:to>
                                        <p:strVal val="visible"/>
                                      </p:to>
                                    </p:set>
                                    <p:anim to="" calcmode="lin" valueType="num">
                                      <p:cBhvr>
                                        <p:cTn id="12" dur="1" fill="hold"/>
                                        <p:tgtEl>
                                          <p:spTgt spid="112643">
                                            <p:txEl>
                                              <p:pRg st="1" end="1"/>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112643">
                                            <p:txEl>
                                              <p:pRg st="2" end="2"/>
                                            </p:txEl>
                                          </p:spTgt>
                                        </p:tgtEl>
                                        <p:attrNameLst>
                                          <p:attrName>style.visibility</p:attrName>
                                        </p:attrNameLst>
                                      </p:cBhvr>
                                      <p:to>
                                        <p:strVal val="visible"/>
                                      </p:to>
                                    </p:set>
                                    <p:anim to="" calcmode="lin" valueType="num">
                                      <p:cBhvr>
                                        <p:cTn id="17" dur="1" fill="hold"/>
                                        <p:tgtEl>
                                          <p:spTgt spid="112643">
                                            <p:txEl>
                                              <p:pRg st="2" end="2"/>
                                            </p:txEl>
                                          </p:spTgt>
                                        </p:tgtEl>
                                        <p:attrNameLst>
                                          <p:attrName/>
                                        </p:attrNameLst>
                                      </p:cBhvr>
                                    </p:anim>
                                  </p:childTnLst>
                                </p:cTn>
                              </p:par>
                              <p:par>
                                <p:cTn id="18" presetID="24" presetClass="entr" presetSubtype="0" fill="hold" nodeType="withEffect">
                                  <p:stCondLst>
                                    <p:cond delay="0"/>
                                  </p:stCondLst>
                                  <p:childTnLst>
                                    <p:set>
                                      <p:cBhvr>
                                        <p:cTn id="19" dur="1" fill="hold">
                                          <p:stCondLst>
                                            <p:cond delay="0"/>
                                          </p:stCondLst>
                                        </p:cTn>
                                        <p:tgtEl>
                                          <p:spTgt spid="112643">
                                            <p:txEl>
                                              <p:pRg st="3" end="3"/>
                                            </p:txEl>
                                          </p:spTgt>
                                        </p:tgtEl>
                                        <p:attrNameLst>
                                          <p:attrName>style.visibility</p:attrName>
                                        </p:attrNameLst>
                                      </p:cBhvr>
                                      <p:to>
                                        <p:strVal val="visible"/>
                                      </p:to>
                                    </p:set>
                                    <p:anim to="" calcmode="lin" valueType="num">
                                      <p:cBhvr>
                                        <p:cTn id="20" dur="1" fill="hold"/>
                                        <p:tgtEl>
                                          <p:spTgt spid="112643">
                                            <p:txEl>
                                              <p:pRg st="3" end="3"/>
                                            </p:txEl>
                                          </p:spTgt>
                                        </p:tgtEl>
                                        <p:attrNameLst>
                                          <p:attrName/>
                                        </p:attrNameLst>
                                      </p:cBhvr>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4" presetClass="entr" presetSubtype="0" fill="hold" nodeType="clickEffect">
                                  <p:stCondLst>
                                    <p:cond delay="0"/>
                                  </p:stCondLst>
                                  <p:childTnLst>
                                    <p:set>
                                      <p:cBhvr>
                                        <p:cTn id="24" dur="1" fill="hold">
                                          <p:stCondLst>
                                            <p:cond delay="0"/>
                                          </p:stCondLst>
                                        </p:cTn>
                                        <p:tgtEl>
                                          <p:spTgt spid="112643">
                                            <p:txEl>
                                              <p:pRg st="4" end="4"/>
                                            </p:txEl>
                                          </p:spTgt>
                                        </p:tgtEl>
                                        <p:attrNameLst>
                                          <p:attrName>style.visibility</p:attrName>
                                        </p:attrNameLst>
                                      </p:cBhvr>
                                      <p:to>
                                        <p:strVal val="visible"/>
                                      </p:to>
                                    </p:set>
                                    <p:anim to="" calcmode="lin" valueType="num">
                                      <p:cBhvr>
                                        <p:cTn id="25" dur="1" fill="hold"/>
                                        <p:tgtEl>
                                          <p:spTgt spid="112643">
                                            <p:txEl>
                                              <p:pRg st="4" end="4"/>
                                            </p:txEl>
                                          </p:spTgt>
                                        </p:tgtEl>
                                        <p:attrNameLst>
                                          <p:attrName/>
                                        </p:attrNameLst>
                                      </p:cBhvr>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4" presetClass="entr" presetSubtype="0" fill="hold" nodeType="clickEffect">
                                  <p:stCondLst>
                                    <p:cond delay="0"/>
                                  </p:stCondLst>
                                  <p:childTnLst>
                                    <p:set>
                                      <p:cBhvr>
                                        <p:cTn id="29" dur="1" fill="hold">
                                          <p:stCondLst>
                                            <p:cond delay="0"/>
                                          </p:stCondLst>
                                        </p:cTn>
                                        <p:tgtEl>
                                          <p:spTgt spid="112643">
                                            <p:txEl>
                                              <p:pRg st="5" end="5"/>
                                            </p:txEl>
                                          </p:spTgt>
                                        </p:tgtEl>
                                        <p:attrNameLst>
                                          <p:attrName>style.visibility</p:attrName>
                                        </p:attrNameLst>
                                      </p:cBhvr>
                                      <p:to>
                                        <p:strVal val="visible"/>
                                      </p:to>
                                    </p:set>
                                    <p:anim to="" calcmode="lin" valueType="num">
                                      <p:cBhvr>
                                        <p:cTn id="30" dur="1" fill="hold"/>
                                        <p:tgtEl>
                                          <p:spTgt spid="112643">
                                            <p:txEl>
                                              <p:pRg st="5" end="5"/>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3">
            <a:extLst>
              <a:ext uri="{FF2B5EF4-FFF2-40B4-BE49-F238E27FC236}">
                <a16:creationId xmlns:a16="http://schemas.microsoft.com/office/drawing/2014/main" id="{D0F029E6-B963-AAAC-3AE6-0A741256823C}"/>
              </a:ext>
            </a:extLst>
          </p:cNvPr>
          <p:cNvSpPr>
            <a:spLocks noGrp="1" noRot="1" noChangeArrowheads="1"/>
          </p:cNvSpPr>
          <p:nvPr>
            <p:ph type="body" idx="1"/>
          </p:nvPr>
        </p:nvSpPr>
        <p:spPr>
          <a:xfrm>
            <a:off x="179388" y="549275"/>
            <a:ext cx="8785225" cy="5905500"/>
          </a:xfrm>
        </p:spPr>
        <p:txBody>
          <a:bodyPr/>
          <a:lstStyle/>
          <a:p>
            <a:pPr eaLnBrk="1" hangingPunct="1">
              <a:lnSpc>
                <a:spcPct val="90000"/>
              </a:lnSpc>
            </a:pPr>
            <a:r>
              <a:rPr lang="zh-CN" altLang="en-US" sz="2800" dirty="0"/>
              <a:t>吴郡顾、陆、朱、张，吴兴丘、沈、钱，义兴周</a:t>
            </a:r>
          </a:p>
          <a:p>
            <a:pPr eaLnBrk="1" hangingPunct="1">
              <a:lnSpc>
                <a:spcPct val="90000"/>
              </a:lnSpc>
            </a:pPr>
            <a:r>
              <a:rPr lang="zh-CN" altLang="en-US" sz="2800" dirty="0"/>
              <a:t>陆机、陆云</a:t>
            </a:r>
          </a:p>
          <a:p>
            <a:pPr eaLnBrk="1" hangingPunct="1">
              <a:lnSpc>
                <a:spcPct val="90000"/>
              </a:lnSpc>
            </a:pPr>
            <a:r>
              <a:rPr lang="zh-CN" altLang="en-US" sz="2800" dirty="0">
                <a:latin typeface="楷体_GB2312" pitchFamily="49" charset="-122"/>
                <a:ea typeface="楷体_GB2312" pitchFamily="49" charset="-122"/>
              </a:rPr>
              <a:t>“江东之豪，莫强周沈”，周氏“一门五侯，并居列位，吴士贵盛，莫与为比”，</a:t>
            </a:r>
          </a:p>
          <a:p>
            <a:pPr eaLnBrk="1" hangingPunct="1">
              <a:lnSpc>
                <a:spcPct val="90000"/>
              </a:lnSpc>
            </a:pPr>
            <a:r>
              <a:rPr lang="zh-CN" altLang="en-US" sz="2800" dirty="0"/>
              <a:t>周鲂</a:t>
            </a:r>
            <a:r>
              <a:rPr lang="en-US" altLang="zh-CN" sz="2800" dirty="0"/>
              <a:t>—</a:t>
            </a:r>
            <a:r>
              <a:rPr lang="zh-CN" altLang="en-US" sz="2800" dirty="0"/>
              <a:t>周处</a:t>
            </a:r>
            <a:r>
              <a:rPr lang="en-US" altLang="zh-CN" sz="2800" dirty="0"/>
              <a:t>—</a:t>
            </a:r>
            <a:r>
              <a:rPr lang="zh-CN" altLang="en-US" sz="2800" dirty="0"/>
              <a:t>周玘</a:t>
            </a:r>
            <a:r>
              <a:rPr lang="en-US" altLang="zh-CN" sz="2800" dirty="0"/>
              <a:t>—</a:t>
            </a:r>
            <a:r>
              <a:rPr lang="zh-CN" altLang="en-US" sz="2800" dirty="0"/>
              <a:t>周勰，沈充，王敦</a:t>
            </a:r>
          </a:p>
          <a:p>
            <a:pPr eaLnBrk="1" hangingPunct="1">
              <a:lnSpc>
                <a:spcPct val="90000"/>
              </a:lnSpc>
            </a:pPr>
            <a:endParaRPr lang="zh-CN" altLang="en-US" sz="2800" dirty="0"/>
          </a:p>
          <a:p>
            <a:pPr eaLnBrk="1" hangingPunct="1">
              <a:lnSpc>
                <a:spcPct val="90000"/>
              </a:lnSpc>
            </a:pPr>
            <a:r>
              <a:rPr lang="zh-CN" altLang="en-US" sz="2800" dirty="0">
                <a:latin typeface="楷体" panose="02010609060101010101" pitchFamily="49" charset="-122"/>
                <a:ea typeface="楷体" panose="02010609060101010101" pitchFamily="49" charset="-122"/>
              </a:rPr>
              <a:t>太祖（萧道成）</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欲用（张）绪为右仆射，以问王俭（王导五世孙）。俭曰：“南士由来少居此职”。</a:t>
            </a:r>
          </a:p>
          <a:p>
            <a:pPr eaLnBrk="1" hangingPunct="1">
              <a:lnSpc>
                <a:spcPct val="90000"/>
              </a:lnSpc>
            </a:pPr>
            <a:r>
              <a:rPr lang="zh-CN" altLang="en-US" sz="2800" dirty="0">
                <a:latin typeface="楷体" panose="02010609060101010101" pitchFamily="49" charset="-122"/>
                <a:ea typeface="楷体" panose="02010609060101010101" pitchFamily="49" charset="-122"/>
              </a:rPr>
              <a:t>“南士无仆射，多历年所”，“南风不竞，非复一日”。</a:t>
            </a:r>
            <a:r>
              <a:rPr lang="en-US" altLang="zh-CN" sz="2800" dirty="0">
                <a:ea typeface="楷体_GB2312" pitchFamily="49" charset="-122"/>
              </a:rPr>
              <a:t>——《</a:t>
            </a:r>
            <a:r>
              <a:rPr lang="zh-CN" altLang="en-US" sz="2800" dirty="0">
                <a:ea typeface="楷体_GB2312" pitchFamily="49" charset="-122"/>
              </a:rPr>
              <a:t>南齐书</a:t>
            </a:r>
            <a:r>
              <a:rPr lang="en-US" altLang="zh-CN" sz="2800" dirty="0">
                <a:ea typeface="楷体_GB2312" pitchFamily="49" charset="-122"/>
              </a:rPr>
              <a:t>》</a:t>
            </a:r>
            <a:r>
              <a:rPr lang="zh-CN" altLang="en-US" sz="2800" dirty="0">
                <a:ea typeface="楷体_GB2312" pitchFamily="49" charset="-122"/>
              </a:rPr>
              <a:t>张绪传，沈文季传</a:t>
            </a:r>
          </a:p>
          <a:p>
            <a:pPr eaLnBrk="1" hangingPunct="1">
              <a:lnSpc>
                <a:spcPct val="90000"/>
              </a:lnSpc>
            </a:pPr>
            <a:r>
              <a:rPr lang="zh-CN" altLang="en-US" sz="2800" dirty="0">
                <a:ea typeface="楷体_GB2312" pitchFamily="49" charset="-122"/>
              </a:rPr>
              <a:t>（吴兴）丘灵鞠“</a:t>
            </a:r>
            <a:r>
              <a:rPr lang="zh-CN" altLang="en-US" sz="2800" dirty="0">
                <a:latin typeface="楷体" panose="02010609060101010101" pitchFamily="49" charset="-122"/>
                <a:ea typeface="楷体" panose="02010609060101010101" pitchFamily="49" charset="-122"/>
              </a:rPr>
              <a:t>我应还东，掘顾荣冢。江南地方数千里，士子风流，皆出其中，顾荣忽引诸伧渡，妨我辈涂辙，死有余罪”</a:t>
            </a:r>
            <a:r>
              <a:rPr lang="zh-CN" altLang="en-US" sz="2800" dirty="0">
                <a:ea typeface="楷体_GB2312" pitchFamily="49" charset="-122"/>
              </a:rPr>
              <a:t>。</a:t>
            </a:r>
            <a:r>
              <a:rPr lang="en-US" altLang="zh-CN" sz="2800" dirty="0">
                <a:ea typeface="楷体_GB2312" pitchFamily="49" charset="-122"/>
              </a:rPr>
              <a:t>——《</a:t>
            </a:r>
            <a:r>
              <a:rPr lang="zh-CN" altLang="en-US" sz="2800" dirty="0">
                <a:ea typeface="楷体_GB2312" pitchFamily="49" charset="-122"/>
              </a:rPr>
              <a:t>南齐书</a:t>
            </a:r>
            <a:r>
              <a:rPr lang="en-US" altLang="zh-CN" sz="2800" dirty="0">
                <a:ea typeface="楷体_GB2312" pitchFamily="49" charset="-122"/>
              </a:rPr>
              <a:t>》</a:t>
            </a:r>
            <a:r>
              <a:rPr lang="zh-CN" altLang="en-US" sz="2800" dirty="0">
                <a:ea typeface="楷体_GB2312" pitchFamily="49" charset="-122"/>
              </a:rPr>
              <a:t>本传</a:t>
            </a:r>
          </a:p>
        </p:txBody>
      </p:sp>
      <p:pic>
        <p:nvPicPr>
          <p:cNvPr id="2" name="图形 2" descr="书架上的书籍 纯色填充">
            <a:hlinkClick r:id="rId2" action="ppaction://hlinksldjump"/>
            <a:extLst>
              <a:ext uri="{FF2B5EF4-FFF2-40B4-BE49-F238E27FC236}">
                <a16:creationId xmlns:a16="http://schemas.microsoft.com/office/drawing/2014/main" id="{9F85E12C-B86B-BD74-82A4-B2DF390993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8344" y="5936523"/>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13667">
                                            <p:txEl>
                                              <p:pRg st="0" end="0"/>
                                            </p:txEl>
                                          </p:spTgt>
                                        </p:tgtEl>
                                        <p:attrNameLst>
                                          <p:attrName>style.visibility</p:attrName>
                                        </p:attrNameLst>
                                      </p:cBhvr>
                                      <p:to>
                                        <p:strVal val="visible"/>
                                      </p:to>
                                    </p:set>
                                    <p:anim to="" calcmode="lin" valueType="num">
                                      <p:cBhvr>
                                        <p:cTn id="7" dur="1" fill="hold"/>
                                        <p:tgtEl>
                                          <p:spTgt spid="113667">
                                            <p:txEl>
                                              <p:pRg st="0" end="0"/>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113667">
                                            <p:txEl>
                                              <p:pRg st="1" end="1"/>
                                            </p:txEl>
                                          </p:spTgt>
                                        </p:tgtEl>
                                        <p:attrNameLst>
                                          <p:attrName>style.visibility</p:attrName>
                                        </p:attrNameLst>
                                      </p:cBhvr>
                                      <p:to>
                                        <p:strVal val="visible"/>
                                      </p:to>
                                    </p:set>
                                    <p:anim to="" calcmode="lin" valueType="num">
                                      <p:cBhvr>
                                        <p:cTn id="12" dur="1" fill="hold"/>
                                        <p:tgtEl>
                                          <p:spTgt spid="113667">
                                            <p:txEl>
                                              <p:pRg st="1" end="1"/>
                                            </p:txEl>
                                          </p:spTgt>
                                        </p:tgtEl>
                                        <p:attrNameLst>
                                          <p:attrName/>
                                        </p:attrNameLst>
                                      </p:cBhvr>
                                    </p:anim>
                                  </p:childTnLst>
                                </p:cTn>
                              </p:par>
                              <p:par>
                                <p:cTn id="13" presetID="24" presetClass="entr" presetSubtype="0" fill="hold" nodeType="withEffect">
                                  <p:stCondLst>
                                    <p:cond delay="0"/>
                                  </p:stCondLst>
                                  <p:childTnLst>
                                    <p:set>
                                      <p:cBhvr>
                                        <p:cTn id="14" dur="1" fill="hold">
                                          <p:stCondLst>
                                            <p:cond delay="0"/>
                                          </p:stCondLst>
                                        </p:cTn>
                                        <p:tgtEl>
                                          <p:spTgt spid="113667">
                                            <p:txEl>
                                              <p:pRg st="2" end="2"/>
                                            </p:txEl>
                                          </p:spTgt>
                                        </p:tgtEl>
                                        <p:attrNameLst>
                                          <p:attrName>style.visibility</p:attrName>
                                        </p:attrNameLst>
                                      </p:cBhvr>
                                      <p:to>
                                        <p:strVal val="visible"/>
                                      </p:to>
                                    </p:set>
                                    <p:anim to="" calcmode="lin" valueType="num">
                                      <p:cBhvr>
                                        <p:cTn id="15" dur="1" fill="hold"/>
                                        <p:tgtEl>
                                          <p:spTgt spid="113667">
                                            <p:txEl>
                                              <p:pRg st="2" end="2"/>
                                            </p:txEl>
                                          </p:spTgt>
                                        </p:tgtEl>
                                        <p:attrNameLst>
                                          <p:attrName/>
                                        </p:attrNameLst>
                                      </p:cBhvr>
                                    </p:anim>
                                  </p:childTnLst>
                                </p:cTn>
                              </p:par>
                              <p:par>
                                <p:cTn id="16" presetID="24" presetClass="entr" presetSubtype="0" fill="hold" nodeType="withEffect">
                                  <p:stCondLst>
                                    <p:cond delay="0"/>
                                  </p:stCondLst>
                                  <p:childTnLst>
                                    <p:set>
                                      <p:cBhvr>
                                        <p:cTn id="17" dur="1" fill="hold">
                                          <p:stCondLst>
                                            <p:cond delay="0"/>
                                          </p:stCondLst>
                                        </p:cTn>
                                        <p:tgtEl>
                                          <p:spTgt spid="113667">
                                            <p:txEl>
                                              <p:pRg st="3" end="3"/>
                                            </p:txEl>
                                          </p:spTgt>
                                        </p:tgtEl>
                                        <p:attrNameLst>
                                          <p:attrName>style.visibility</p:attrName>
                                        </p:attrNameLst>
                                      </p:cBhvr>
                                      <p:to>
                                        <p:strVal val="visible"/>
                                      </p:to>
                                    </p:set>
                                    <p:anim to="" calcmode="lin" valueType="num">
                                      <p:cBhvr>
                                        <p:cTn id="18" dur="1" fill="hold"/>
                                        <p:tgtEl>
                                          <p:spTgt spid="113667">
                                            <p:txEl>
                                              <p:pRg st="3" end="3"/>
                                            </p:txEl>
                                          </p:spTgt>
                                        </p:tgtEl>
                                        <p:attrNameLst>
                                          <p:attrName/>
                                        </p:attrNameLst>
                                      </p:cBhvr>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4" presetClass="entr" presetSubtype="0" fill="hold" nodeType="clickEffect">
                                  <p:stCondLst>
                                    <p:cond delay="0"/>
                                  </p:stCondLst>
                                  <p:childTnLst>
                                    <p:set>
                                      <p:cBhvr>
                                        <p:cTn id="22" dur="1" fill="hold">
                                          <p:stCondLst>
                                            <p:cond delay="0"/>
                                          </p:stCondLst>
                                        </p:cTn>
                                        <p:tgtEl>
                                          <p:spTgt spid="113667">
                                            <p:txEl>
                                              <p:pRg st="5" end="5"/>
                                            </p:txEl>
                                          </p:spTgt>
                                        </p:tgtEl>
                                        <p:attrNameLst>
                                          <p:attrName>style.visibility</p:attrName>
                                        </p:attrNameLst>
                                      </p:cBhvr>
                                      <p:to>
                                        <p:strVal val="visible"/>
                                      </p:to>
                                    </p:set>
                                    <p:anim to="" calcmode="lin" valueType="num">
                                      <p:cBhvr>
                                        <p:cTn id="23" dur="1" fill="hold"/>
                                        <p:tgtEl>
                                          <p:spTgt spid="113667">
                                            <p:txEl>
                                              <p:pRg st="5" end="5"/>
                                            </p:txEl>
                                          </p:spTgt>
                                        </p:tgtEl>
                                        <p:attrNameLst>
                                          <p:attrName/>
                                        </p:attrNameLst>
                                      </p:cBhvr>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4" presetClass="entr" presetSubtype="0" fill="hold" nodeType="clickEffect">
                                  <p:stCondLst>
                                    <p:cond delay="0"/>
                                  </p:stCondLst>
                                  <p:childTnLst>
                                    <p:set>
                                      <p:cBhvr>
                                        <p:cTn id="27" dur="1" fill="hold">
                                          <p:stCondLst>
                                            <p:cond delay="0"/>
                                          </p:stCondLst>
                                        </p:cTn>
                                        <p:tgtEl>
                                          <p:spTgt spid="113667">
                                            <p:txEl>
                                              <p:pRg st="6" end="6"/>
                                            </p:txEl>
                                          </p:spTgt>
                                        </p:tgtEl>
                                        <p:attrNameLst>
                                          <p:attrName>style.visibility</p:attrName>
                                        </p:attrNameLst>
                                      </p:cBhvr>
                                      <p:to>
                                        <p:strVal val="visible"/>
                                      </p:to>
                                    </p:set>
                                    <p:anim to="" calcmode="lin" valueType="num">
                                      <p:cBhvr>
                                        <p:cTn id="28" dur="1" fill="hold"/>
                                        <p:tgtEl>
                                          <p:spTgt spid="113667">
                                            <p:txEl>
                                              <p:pRg st="6" end="6"/>
                                            </p:txEl>
                                          </p:spTgt>
                                        </p:tgtEl>
                                        <p:attrNameLst>
                                          <p:attrName/>
                                        </p:attrNameLst>
                                      </p:cBhvr>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4" presetClass="entr" presetSubtype="0" fill="hold" nodeType="clickEffect">
                                  <p:stCondLst>
                                    <p:cond delay="0"/>
                                  </p:stCondLst>
                                  <p:childTnLst>
                                    <p:set>
                                      <p:cBhvr>
                                        <p:cTn id="32" dur="1" fill="hold">
                                          <p:stCondLst>
                                            <p:cond delay="0"/>
                                          </p:stCondLst>
                                        </p:cTn>
                                        <p:tgtEl>
                                          <p:spTgt spid="113667">
                                            <p:txEl>
                                              <p:pRg st="7" end="7"/>
                                            </p:txEl>
                                          </p:spTgt>
                                        </p:tgtEl>
                                        <p:attrNameLst>
                                          <p:attrName>style.visibility</p:attrName>
                                        </p:attrNameLst>
                                      </p:cBhvr>
                                      <p:to>
                                        <p:strVal val="visible"/>
                                      </p:to>
                                    </p:set>
                                    <p:anim to="" calcmode="lin" valueType="num">
                                      <p:cBhvr>
                                        <p:cTn id="33" dur="1" fill="hold"/>
                                        <p:tgtEl>
                                          <p:spTgt spid="113667">
                                            <p:txEl>
                                              <p:pRg st="7" end="7"/>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a:extLst>
              <a:ext uri="{FF2B5EF4-FFF2-40B4-BE49-F238E27FC236}">
                <a16:creationId xmlns:a16="http://schemas.microsoft.com/office/drawing/2014/main" id="{FA93EF84-84FD-6CB0-3ECE-31E0C141631F}"/>
              </a:ext>
            </a:extLst>
          </p:cNvPr>
          <p:cNvSpPr>
            <a:spLocks noGrp="1" noRot="1" noChangeArrowheads="1"/>
          </p:cNvSpPr>
          <p:nvPr>
            <p:ph type="body" idx="1"/>
          </p:nvPr>
        </p:nvSpPr>
        <p:spPr>
          <a:xfrm>
            <a:off x="301625" y="620713"/>
            <a:ext cx="8540750" cy="5478462"/>
          </a:xfrm>
        </p:spPr>
        <p:txBody>
          <a:bodyPr/>
          <a:lstStyle/>
          <a:p>
            <a:pPr eaLnBrk="1" hangingPunct="1">
              <a:lnSpc>
                <a:spcPct val="90000"/>
              </a:lnSpc>
            </a:pPr>
            <a:r>
              <a:rPr lang="en-US" altLang="zh-CN" b="1" dirty="0"/>
              <a:t>3.</a:t>
            </a:r>
            <a:r>
              <a:rPr lang="zh-CN" altLang="en-US" b="1" dirty="0"/>
              <a:t>东晋门阀政治的确立与发展</a:t>
            </a:r>
          </a:p>
          <a:p>
            <a:pPr eaLnBrk="1" hangingPunct="1">
              <a:lnSpc>
                <a:spcPct val="90000"/>
              </a:lnSpc>
            </a:pPr>
            <a:r>
              <a:rPr lang="zh-CN" altLang="en-US" dirty="0"/>
              <a:t>政治：</a:t>
            </a:r>
            <a:r>
              <a:rPr lang="zh-CN" altLang="en-US" dirty="0">
                <a:latin typeface="楷体_GB2312" pitchFamily="49" charset="-122"/>
                <a:ea typeface="楷体_GB2312" pitchFamily="49" charset="-122"/>
              </a:rPr>
              <a:t>“</a:t>
            </a:r>
            <a:r>
              <a:rPr lang="zh-CN" altLang="en-US" dirty="0">
                <a:latin typeface="楷体" panose="02010609060101010101" pitchFamily="49" charset="-122"/>
                <a:ea typeface="楷体" panose="02010609060101010101" pitchFamily="49" charset="-122"/>
              </a:rPr>
              <a:t>晋主虽有南面之尊，无总御之实，宰辅执政，政出多门，权去公家，遂成习俗</a:t>
            </a:r>
            <a:r>
              <a:rPr lang="zh-CN" altLang="en-US" dirty="0">
                <a:latin typeface="楷体_GB2312" pitchFamily="49" charset="-122"/>
                <a:ea typeface="楷体_GB2312" pitchFamily="49" charset="-122"/>
              </a:rPr>
              <a:t>”</a:t>
            </a:r>
          </a:p>
          <a:p>
            <a:pPr eaLnBrk="1" hangingPunct="1">
              <a:lnSpc>
                <a:spcPct val="90000"/>
              </a:lnSpc>
            </a:pPr>
            <a:r>
              <a:rPr lang="zh-CN" altLang="en-US" dirty="0">
                <a:latin typeface="楷体_GB2312" pitchFamily="49" charset="-122"/>
                <a:ea typeface="楷体_GB2312" pitchFamily="49" charset="-122"/>
              </a:rPr>
              <a:t>琅琊王氏、高平郗氏、颍川庾氏、谯郡桓氏、陈郡谢氏 </a:t>
            </a:r>
          </a:p>
          <a:p>
            <a:pPr eaLnBrk="1" hangingPunct="1">
              <a:lnSpc>
                <a:spcPct val="90000"/>
              </a:lnSpc>
            </a:pPr>
            <a:r>
              <a:rPr lang="zh-CN" altLang="en-US" dirty="0"/>
              <a:t>经济：</a:t>
            </a:r>
          </a:p>
          <a:p>
            <a:pPr eaLnBrk="1" hangingPunct="1">
              <a:lnSpc>
                <a:spcPct val="90000"/>
              </a:lnSpc>
            </a:pPr>
            <a:r>
              <a:rPr lang="zh-CN" altLang="en-US" dirty="0"/>
              <a:t>士族等级、士庶界限：</a:t>
            </a:r>
          </a:p>
          <a:p>
            <a:pPr eaLnBrk="1" hangingPunct="1">
              <a:lnSpc>
                <a:spcPct val="90000"/>
              </a:lnSpc>
            </a:pPr>
            <a:r>
              <a:rPr lang="zh-CN" altLang="en-US" dirty="0"/>
              <a:t>主要矛盾：</a:t>
            </a:r>
            <a:r>
              <a:rPr lang="zh-CN" altLang="en-US" dirty="0">
                <a:latin typeface="楷体_GB2312" pitchFamily="49" charset="-122"/>
                <a:ea typeface="楷体_GB2312" pitchFamily="49" charset="-122"/>
              </a:rPr>
              <a:t>王室</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士族（主</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相）、中央</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方镇（荆</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扬）</a:t>
            </a:r>
          </a:p>
          <a:p>
            <a:pPr eaLnBrk="1" hangingPunct="1">
              <a:lnSpc>
                <a:spcPct val="90000"/>
              </a:lnSpc>
            </a:pPr>
            <a:r>
              <a:rPr lang="zh-CN" altLang="en-US" dirty="0">
                <a:latin typeface="楷体_GB2312" pitchFamily="49" charset="-122"/>
                <a:ea typeface="楷体_GB2312" pitchFamily="49" charset="-122"/>
              </a:rPr>
              <a:t>王敦之乱    周顗</a:t>
            </a:r>
          </a:p>
          <a:p>
            <a:pPr eaLnBrk="1" hangingPunct="1">
              <a:lnSpc>
                <a:spcPct val="90000"/>
              </a:lnSpc>
              <a:buFont typeface="Wingdings" panose="05000000000000000000" pitchFamily="2" charset="2"/>
              <a:buNone/>
            </a:pPr>
            <a:endParaRPr lang="en-US" altLang="zh-CN" b="1" i="1" dirty="0">
              <a:solidFill>
                <a:srgbClr val="9933FF"/>
              </a:solidFill>
            </a:endParaRPr>
          </a:p>
        </p:txBody>
      </p:sp>
      <p:pic>
        <p:nvPicPr>
          <p:cNvPr id="2" name="图形 2" descr="书架上的书籍 纯色填充">
            <a:hlinkClick r:id="rId2" action="ppaction://hlinksldjump"/>
            <a:extLst>
              <a:ext uri="{FF2B5EF4-FFF2-40B4-BE49-F238E27FC236}">
                <a16:creationId xmlns:a16="http://schemas.microsoft.com/office/drawing/2014/main" id="{7F5F86CD-1C86-907B-FD57-ED261202EF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7625" y="5732463"/>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anim to="" calcmode="lin" valueType="num">
                                      <p:cBhvr>
                                        <p:cTn id="7" dur="1" fill="hold"/>
                                        <p:tgtEl>
                                          <p:spTgt spid="114691">
                                            <p:txEl>
                                              <p:pRg st="0" end="0"/>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114691">
                                            <p:txEl>
                                              <p:pRg st="1" end="1"/>
                                            </p:txEl>
                                          </p:spTgt>
                                        </p:tgtEl>
                                        <p:attrNameLst>
                                          <p:attrName>style.visibility</p:attrName>
                                        </p:attrNameLst>
                                      </p:cBhvr>
                                      <p:to>
                                        <p:strVal val="visible"/>
                                      </p:to>
                                    </p:set>
                                    <p:anim to="" calcmode="lin" valueType="num">
                                      <p:cBhvr>
                                        <p:cTn id="12" dur="1" fill="hold"/>
                                        <p:tgtEl>
                                          <p:spTgt spid="114691">
                                            <p:txEl>
                                              <p:pRg st="1" end="1"/>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114691">
                                            <p:txEl>
                                              <p:pRg st="2" end="2"/>
                                            </p:txEl>
                                          </p:spTgt>
                                        </p:tgtEl>
                                        <p:attrNameLst>
                                          <p:attrName>style.visibility</p:attrName>
                                        </p:attrNameLst>
                                      </p:cBhvr>
                                      <p:to>
                                        <p:strVal val="visible"/>
                                      </p:to>
                                    </p:set>
                                    <p:anim to="" calcmode="lin" valueType="num">
                                      <p:cBhvr>
                                        <p:cTn id="17" dur="1" fill="hold"/>
                                        <p:tgtEl>
                                          <p:spTgt spid="114691">
                                            <p:txEl>
                                              <p:pRg st="2" end="2"/>
                                            </p:txEl>
                                          </p:spTgt>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nodeType="clickEffect">
                                  <p:stCondLst>
                                    <p:cond delay="0"/>
                                  </p:stCondLst>
                                  <p:childTnLst>
                                    <p:set>
                                      <p:cBhvr>
                                        <p:cTn id="21" dur="1" fill="hold">
                                          <p:stCondLst>
                                            <p:cond delay="0"/>
                                          </p:stCondLst>
                                        </p:cTn>
                                        <p:tgtEl>
                                          <p:spTgt spid="114691">
                                            <p:txEl>
                                              <p:pRg st="3" end="3"/>
                                            </p:txEl>
                                          </p:spTgt>
                                        </p:tgtEl>
                                        <p:attrNameLst>
                                          <p:attrName>style.visibility</p:attrName>
                                        </p:attrNameLst>
                                      </p:cBhvr>
                                      <p:to>
                                        <p:strVal val="visible"/>
                                      </p:to>
                                    </p:set>
                                    <p:anim to="" calcmode="lin" valueType="num">
                                      <p:cBhvr>
                                        <p:cTn id="22" dur="1" fill="hold"/>
                                        <p:tgtEl>
                                          <p:spTgt spid="114691">
                                            <p:txEl>
                                              <p:pRg st="3" end="3"/>
                                            </p:txEl>
                                          </p:spTgt>
                                        </p:tgtEl>
                                        <p:attrNameLst>
                                          <p:attrName/>
                                        </p:attrNameLst>
                                      </p:cBhvr>
                                    </p:anim>
                                  </p:childTnLst>
                                </p:cTn>
                              </p:par>
                              <p:par>
                                <p:cTn id="23" presetID="24" presetClass="entr" presetSubtype="0" fill="hold" nodeType="withEffect">
                                  <p:stCondLst>
                                    <p:cond delay="0"/>
                                  </p:stCondLst>
                                  <p:childTnLst>
                                    <p:set>
                                      <p:cBhvr>
                                        <p:cTn id="24" dur="1" fill="hold">
                                          <p:stCondLst>
                                            <p:cond delay="0"/>
                                          </p:stCondLst>
                                        </p:cTn>
                                        <p:tgtEl>
                                          <p:spTgt spid="114691">
                                            <p:txEl>
                                              <p:pRg st="4" end="4"/>
                                            </p:txEl>
                                          </p:spTgt>
                                        </p:tgtEl>
                                        <p:attrNameLst>
                                          <p:attrName>style.visibility</p:attrName>
                                        </p:attrNameLst>
                                      </p:cBhvr>
                                      <p:to>
                                        <p:strVal val="visible"/>
                                      </p:to>
                                    </p:set>
                                    <p:anim to="" calcmode="lin" valueType="num">
                                      <p:cBhvr>
                                        <p:cTn id="25" dur="1" fill="hold"/>
                                        <p:tgtEl>
                                          <p:spTgt spid="114691">
                                            <p:txEl>
                                              <p:pRg st="4" end="4"/>
                                            </p:txEl>
                                          </p:spTgt>
                                        </p:tgtEl>
                                        <p:attrNameLst>
                                          <p:attrName/>
                                        </p:attrNameLst>
                                      </p:cBhvr>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4" presetClass="entr" presetSubtype="0" fill="hold" nodeType="clickEffect">
                                  <p:stCondLst>
                                    <p:cond delay="0"/>
                                  </p:stCondLst>
                                  <p:childTnLst>
                                    <p:set>
                                      <p:cBhvr>
                                        <p:cTn id="29" dur="1" fill="hold">
                                          <p:stCondLst>
                                            <p:cond delay="0"/>
                                          </p:stCondLst>
                                        </p:cTn>
                                        <p:tgtEl>
                                          <p:spTgt spid="114691">
                                            <p:txEl>
                                              <p:pRg st="5" end="5"/>
                                            </p:txEl>
                                          </p:spTgt>
                                        </p:tgtEl>
                                        <p:attrNameLst>
                                          <p:attrName>style.visibility</p:attrName>
                                        </p:attrNameLst>
                                      </p:cBhvr>
                                      <p:to>
                                        <p:strVal val="visible"/>
                                      </p:to>
                                    </p:set>
                                    <p:anim to="" calcmode="lin" valueType="num">
                                      <p:cBhvr>
                                        <p:cTn id="30" dur="1" fill="hold"/>
                                        <p:tgtEl>
                                          <p:spTgt spid="114691">
                                            <p:txEl>
                                              <p:pRg st="5" end="5"/>
                                            </p:txEl>
                                          </p:spTgt>
                                        </p:tgtEl>
                                        <p:attrNameLst>
                                          <p:attrName/>
                                        </p:attrNameLst>
                                      </p:cBhvr>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4" presetClass="entr" presetSubtype="0" fill="hold" nodeType="clickEffect">
                                  <p:stCondLst>
                                    <p:cond delay="0"/>
                                  </p:stCondLst>
                                  <p:childTnLst>
                                    <p:set>
                                      <p:cBhvr>
                                        <p:cTn id="34" dur="1" fill="hold">
                                          <p:stCondLst>
                                            <p:cond delay="0"/>
                                          </p:stCondLst>
                                        </p:cTn>
                                        <p:tgtEl>
                                          <p:spTgt spid="114691">
                                            <p:txEl>
                                              <p:pRg st="6" end="6"/>
                                            </p:txEl>
                                          </p:spTgt>
                                        </p:tgtEl>
                                        <p:attrNameLst>
                                          <p:attrName>style.visibility</p:attrName>
                                        </p:attrNameLst>
                                      </p:cBhvr>
                                      <p:to>
                                        <p:strVal val="visible"/>
                                      </p:to>
                                    </p:set>
                                    <p:anim to="" calcmode="lin" valueType="num">
                                      <p:cBhvr>
                                        <p:cTn id="35" dur="1" fill="hold"/>
                                        <p:tgtEl>
                                          <p:spTgt spid="114691">
                                            <p:txEl>
                                              <p:pRg st="6" end="6"/>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3">
            <a:extLst>
              <a:ext uri="{FF2B5EF4-FFF2-40B4-BE49-F238E27FC236}">
                <a16:creationId xmlns:a16="http://schemas.microsoft.com/office/drawing/2014/main" id="{BCD3493C-0BCD-9B47-09F5-1BB215947DE7}"/>
              </a:ext>
            </a:extLst>
          </p:cNvPr>
          <p:cNvSpPr>
            <a:spLocks noGrp="1" noRot="1" noChangeArrowheads="1"/>
          </p:cNvSpPr>
          <p:nvPr>
            <p:ph type="body" idx="1"/>
          </p:nvPr>
        </p:nvSpPr>
        <p:spPr>
          <a:xfrm>
            <a:off x="358775" y="549275"/>
            <a:ext cx="8785225" cy="5688013"/>
          </a:xfrm>
        </p:spPr>
        <p:txBody>
          <a:bodyPr/>
          <a:lstStyle/>
          <a:p>
            <a:pPr eaLnBrk="1" hangingPunct="1">
              <a:lnSpc>
                <a:spcPct val="90000"/>
              </a:lnSpc>
            </a:pPr>
            <a:r>
              <a:rPr lang="en-US" altLang="zh-CN" b="1" dirty="0"/>
              <a:t>4.</a:t>
            </a:r>
            <a:r>
              <a:rPr lang="zh-CN" altLang="en-US" b="1" dirty="0"/>
              <a:t>东晋政权的主要方针</a:t>
            </a:r>
            <a:r>
              <a:rPr lang="en-US" altLang="zh-CN" b="1" dirty="0"/>
              <a:t>——</a:t>
            </a:r>
            <a:r>
              <a:rPr lang="zh-CN" altLang="en-US" b="1" dirty="0"/>
              <a:t>镇之以静（</a:t>
            </a:r>
            <a:r>
              <a:rPr lang="zh-CN" altLang="en-US" sz="2800" dirty="0">
                <a:latin typeface="楷体" panose="02010609060101010101" pitchFamily="49" charset="-122"/>
                <a:ea typeface="楷体" panose="02010609060101010101" pitchFamily="49" charset="-122"/>
              </a:rPr>
              <a:t>镇以和靖，御以长算</a:t>
            </a:r>
            <a:r>
              <a:rPr lang="zh-CN" altLang="en-US" b="1" dirty="0"/>
              <a:t>）</a:t>
            </a:r>
          </a:p>
          <a:p>
            <a:pPr eaLnBrk="1" hangingPunct="1">
              <a:lnSpc>
                <a:spcPct val="90000"/>
              </a:lnSpc>
            </a:pPr>
            <a:r>
              <a:rPr lang="zh-CN" altLang="en-US" dirty="0"/>
              <a:t>淝水之战前，针对南北民族矛盾的尖锐</a:t>
            </a:r>
          </a:p>
          <a:p>
            <a:pPr eaLnBrk="1" hangingPunct="1">
              <a:lnSpc>
                <a:spcPct val="90000"/>
              </a:lnSpc>
            </a:pPr>
            <a:r>
              <a:rPr lang="zh-CN" altLang="en-US" dirty="0"/>
              <a:t>经济：宽众息役，惠益百姓，抚绥</a:t>
            </a:r>
            <a:r>
              <a:rPr lang="zh-CN" altLang="en-US"/>
              <a:t>新旧</a:t>
            </a:r>
            <a:endParaRPr lang="zh-CN" altLang="en-US" dirty="0">
              <a:latin typeface="楷体_GB2312" pitchFamily="49" charset="-122"/>
              <a:ea typeface="楷体_GB2312" pitchFamily="49" charset="-122"/>
            </a:endParaRPr>
          </a:p>
          <a:p>
            <a:pPr eaLnBrk="1" hangingPunct="1">
              <a:lnSpc>
                <a:spcPct val="90000"/>
              </a:lnSpc>
            </a:pPr>
            <a:r>
              <a:rPr lang="zh-CN" altLang="en-US" dirty="0">
                <a:latin typeface="楷体_GB2312" pitchFamily="49" charset="-122"/>
                <a:ea typeface="楷体_GB2312" pitchFamily="49" charset="-122"/>
              </a:rPr>
              <a:t>咸和五年，</a:t>
            </a:r>
            <a:r>
              <a:rPr lang="zh-CN" altLang="en-US" dirty="0">
                <a:latin typeface="楷体" panose="02010609060101010101" pitchFamily="49" charset="-122"/>
                <a:ea typeface="楷体" panose="02010609060101010101" pitchFamily="49" charset="-122"/>
              </a:rPr>
              <a:t>“度田收租之制”</a:t>
            </a:r>
            <a:r>
              <a:rPr lang="zh-CN" altLang="en-US" dirty="0">
                <a:latin typeface="楷体_GB2312" pitchFamily="49" charset="-122"/>
                <a:ea typeface="楷体_GB2312" pitchFamily="49" charset="-122"/>
              </a:rPr>
              <a:t>，一亩收租三升</a:t>
            </a:r>
          </a:p>
          <a:p>
            <a:pPr eaLnBrk="1" hangingPunct="1">
              <a:lnSpc>
                <a:spcPct val="90000"/>
              </a:lnSpc>
            </a:pPr>
            <a:r>
              <a:rPr lang="zh-CN" altLang="en-US" dirty="0">
                <a:latin typeface="楷体_GB2312" pitchFamily="49" charset="-122"/>
                <a:ea typeface="楷体_GB2312" pitchFamily="49" charset="-122"/>
              </a:rPr>
              <a:t>咸和二年，“壬辰诏书”，</a:t>
            </a:r>
            <a:r>
              <a:rPr lang="zh-CN" altLang="en-US" dirty="0"/>
              <a:t>“</a:t>
            </a:r>
            <a:r>
              <a:rPr lang="zh-CN" altLang="en-US" dirty="0">
                <a:latin typeface="楷体" panose="02010609060101010101" pitchFamily="49" charset="-122"/>
                <a:ea typeface="楷体" panose="02010609060101010101" pitchFamily="49" charset="-122"/>
              </a:rPr>
              <a:t>占山护泽，强盗律论。赃一丈以上，皆弃市</a:t>
            </a:r>
            <a:r>
              <a:rPr lang="zh-CN" altLang="en-US" dirty="0"/>
              <a:t>”</a:t>
            </a:r>
          </a:p>
          <a:p>
            <a:pPr eaLnBrk="1" hangingPunct="1">
              <a:lnSpc>
                <a:spcPct val="90000"/>
              </a:lnSpc>
            </a:pPr>
            <a:r>
              <a:rPr lang="zh-CN" altLang="en-US" dirty="0"/>
              <a:t>政治：</a:t>
            </a:r>
            <a:r>
              <a:rPr lang="zh-CN" altLang="en-US" dirty="0">
                <a:latin typeface="楷体_GB2312" pitchFamily="49" charset="-122"/>
                <a:ea typeface="楷体_GB2312" pitchFamily="49" charset="-122"/>
              </a:rPr>
              <a:t>“</a:t>
            </a:r>
            <a:r>
              <a:rPr lang="zh-CN" altLang="en-US" dirty="0">
                <a:latin typeface="楷体" panose="02010609060101010101" pitchFamily="49" charset="-122"/>
                <a:ea typeface="楷体" panose="02010609060101010101" pitchFamily="49" charset="-122"/>
              </a:rPr>
              <a:t>不存小察，弘以大纲</a:t>
            </a: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网漏”</a:t>
            </a:r>
          </a:p>
          <a:p>
            <a:pPr eaLnBrk="1" hangingPunct="1">
              <a:lnSpc>
                <a:spcPct val="90000"/>
              </a:lnSpc>
            </a:pPr>
            <a:r>
              <a:rPr lang="zh-CN" altLang="en-US" dirty="0"/>
              <a:t>军事：以攻为守，</a:t>
            </a:r>
            <a:r>
              <a:rPr lang="zh-CN" altLang="en-US" dirty="0">
                <a:latin typeface="楷体_GB2312" pitchFamily="49" charset="-122"/>
                <a:ea typeface="楷体_GB2312" pitchFamily="49" charset="-122"/>
              </a:rPr>
              <a:t>“</a:t>
            </a:r>
            <a:r>
              <a:rPr lang="zh-CN" altLang="en-US" dirty="0">
                <a:latin typeface="楷体" panose="02010609060101010101" pitchFamily="49" charset="-122"/>
                <a:ea typeface="楷体" panose="02010609060101010101" pitchFamily="49" charset="-122"/>
              </a:rPr>
              <a:t>审量彼我，万全而后动</a:t>
            </a: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祖逖、桓温</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15715">
                                            <p:txEl>
                                              <p:pRg st="0" end="0"/>
                                            </p:txEl>
                                          </p:spTgt>
                                        </p:tgtEl>
                                        <p:attrNameLst>
                                          <p:attrName>style.visibility</p:attrName>
                                        </p:attrNameLst>
                                      </p:cBhvr>
                                      <p:to>
                                        <p:strVal val="visible"/>
                                      </p:to>
                                    </p:set>
                                    <p:anim to="" calcmode="lin" valueType="num">
                                      <p:cBhvr>
                                        <p:cTn id="7" dur="1" fill="hold"/>
                                        <p:tgtEl>
                                          <p:spTgt spid="115715">
                                            <p:txEl>
                                              <p:pRg st="0" end="0"/>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115715">
                                            <p:txEl>
                                              <p:pRg st="1" end="1"/>
                                            </p:txEl>
                                          </p:spTgt>
                                        </p:tgtEl>
                                        <p:attrNameLst>
                                          <p:attrName>style.visibility</p:attrName>
                                        </p:attrNameLst>
                                      </p:cBhvr>
                                      <p:to>
                                        <p:strVal val="visible"/>
                                      </p:to>
                                    </p:set>
                                    <p:anim to="" calcmode="lin" valueType="num">
                                      <p:cBhvr>
                                        <p:cTn id="12" dur="1" fill="hold"/>
                                        <p:tgtEl>
                                          <p:spTgt spid="115715">
                                            <p:txEl>
                                              <p:pRg st="1" end="1"/>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115715">
                                            <p:txEl>
                                              <p:pRg st="2" end="2"/>
                                            </p:txEl>
                                          </p:spTgt>
                                        </p:tgtEl>
                                        <p:attrNameLst>
                                          <p:attrName>style.visibility</p:attrName>
                                        </p:attrNameLst>
                                      </p:cBhvr>
                                      <p:to>
                                        <p:strVal val="visible"/>
                                      </p:to>
                                    </p:set>
                                    <p:anim to="" calcmode="lin" valueType="num">
                                      <p:cBhvr>
                                        <p:cTn id="17" dur="1" fill="hold"/>
                                        <p:tgtEl>
                                          <p:spTgt spid="115715">
                                            <p:txEl>
                                              <p:pRg st="2" end="2"/>
                                            </p:txEl>
                                          </p:spTgt>
                                        </p:tgtEl>
                                        <p:attrNameLst>
                                          <p:attrName/>
                                        </p:attrNameLst>
                                      </p:cBhvr>
                                    </p:anim>
                                  </p:childTnLst>
                                </p:cTn>
                              </p:par>
                              <p:par>
                                <p:cTn id="18" presetID="24" presetClass="entr" presetSubtype="0" fill="hold" nodeType="withEffect">
                                  <p:stCondLst>
                                    <p:cond delay="0"/>
                                  </p:stCondLst>
                                  <p:childTnLst>
                                    <p:set>
                                      <p:cBhvr>
                                        <p:cTn id="19" dur="1" fill="hold">
                                          <p:stCondLst>
                                            <p:cond delay="0"/>
                                          </p:stCondLst>
                                        </p:cTn>
                                        <p:tgtEl>
                                          <p:spTgt spid="115715">
                                            <p:txEl>
                                              <p:pRg st="3" end="3"/>
                                            </p:txEl>
                                          </p:spTgt>
                                        </p:tgtEl>
                                        <p:attrNameLst>
                                          <p:attrName>style.visibility</p:attrName>
                                        </p:attrNameLst>
                                      </p:cBhvr>
                                      <p:to>
                                        <p:strVal val="visible"/>
                                      </p:to>
                                    </p:set>
                                    <p:anim to="" calcmode="lin" valueType="num">
                                      <p:cBhvr>
                                        <p:cTn id="20" dur="1" fill="hold"/>
                                        <p:tgtEl>
                                          <p:spTgt spid="115715">
                                            <p:txEl>
                                              <p:pRg st="3" end="3"/>
                                            </p:txEl>
                                          </p:spTgt>
                                        </p:tgtEl>
                                        <p:attrNameLst>
                                          <p:attrName/>
                                        </p:attrNameLst>
                                      </p:cBhvr>
                                    </p:anim>
                                  </p:childTnLst>
                                </p:cTn>
                              </p:par>
                              <p:par>
                                <p:cTn id="21" presetID="24" presetClass="entr" presetSubtype="0" fill="hold" nodeType="withEffect">
                                  <p:stCondLst>
                                    <p:cond delay="0"/>
                                  </p:stCondLst>
                                  <p:childTnLst>
                                    <p:set>
                                      <p:cBhvr>
                                        <p:cTn id="22" dur="1" fill="hold">
                                          <p:stCondLst>
                                            <p:cond delay="0"/>
                                          </p:stCondLst>
                                        </p:cTn>
                                        <p:tgtEl>
                                          <p:spTgt spid="115715">
                                            <p:txEl>
                                              <p:pRg st="4" end="4"/>
                                            </p:txEl>
                                          </p:spTgt>
                                        </p:tgtEl>
                                        <p:attrNameLst>
                                          <p:attrName>style.visibility</p:attrName>
                                        </p:attrNameLst>
                                      </p:cBhvr>
                                      <p:to>
                                        <p:strVal val="visible"/>
                                      </p:to>
                                    </p:set>
                                    <p:anim to="" calcmode="lin" valueType="num">
                                      <p:cBhvr>
                                        <p:cTn id="23" dur="1" fill="hold"/>
                                        <p:tgtEl>
                                          <p:spTgt spid="115715">
                                            <p:txEl>
                                              <p:pRg st="4" end="4"/>
                                            </p:txEl>
                                          </p:spTgt>
                                        </p:tgtEl>
                                        <p:attrNameLst>
                                          <p:attrName/>
                                        </p:attrNameLst>
                                      </p:cBhvr>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4" presetClass="entr" presetSubtype="0" fill="hold" nodeType="clickEffect">
                                  <p:stCondLst>
                                    <p:cond delay="0"/>
                                  </p:stCondLst>
                                  <p:childTnLst>
                                    <p:set>
                                      <p:cBhvr>
                                        <p:cTn id="27" dur="1" fill="hold">
                                          <p:stCondLst>
                                            <p:cond delay="0"/>
                                          </p:stCondLst>
                                        </p:cTn>
                                        <p:tgtEl>
                                          <p:spTgt spid="115715">
                                            <p:txEl>
                                              <p:pRg st="5" end="5"/>
                                            </p:txEl>
                                          </p:spTgt>
                                        </p:tgtEl>
                                        <p:attrNameLst>
                                          <p:attrName>style.visibility</p:attrName>
                                        </p:attrNameLst>
                                      </p:cBhvr>
                                      <p:to>
                                        <p:strVal val="visible"/>
                                      </p:to>
                                    </p:set>
                                    <p:anim to="" calcmode="lin" valueType="num">
                                      <p:cBhvr>
                                        <p:cTn id="28" dur="1" fill="hold"/>
                                        <p:tgtEl>
                                          <p:spTgt spid="115715">
                                            <p:txEl>
                                              <p:pRg st="5" end="5"/>
                                            </p:txEl>
                                          </p:spTgt>
                                        </p:tgtEl>
                                        <p:attrNameLst>
                                          <p:attrName/>
                                        </p:attrNameLst>
                                      </p:cBhvr>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4" presetClass="entr" presetSubtype="0" fill="hold" nodeType="clickEffect">
                                  <p:stCondLst>
                                    <p:cond delay="0"/>
                                  </p:stCondLst>
                                  <p:childTnLst>
                                    <p:set>
                                      <p:cBhvr>
                                        <p:cTn id="32" dur="1" fill="hold">
                                          <p:stCondLst>
                                            <p:cond delay="0"/>
                                          </p:stCondLst>
                                        </p:cTn>
                                        <p:tgtEl>
                                          <p:spTgt spid="115715">
                                            <p:txEl>
                                              <p:pRg st="6" end="6"/>
                                            </p:txEl>
                                          </p:spTgt>
                                        </p:tgtEl>
                                        <p:attrNameLst>
                                          <p:attrName>style.visibility</p:attrName>
                                        </p:attrNameLst>
                                      </p:cBhvr>
                                      <p:to>
                                        <p:strVal val="visible"/>
                                      </p:to>
                                    </p:set>
                                    <p:anim to="" calcmode="lin" valueType="num">
                                      <p:cBhvr>
                                        <p:cTn id="33" dur="1" fill="hold"/>
                                        <p:tgtEl>
                                          <p:spTgt spid="115715">
                                            <p:txEl>
                                              <p:pRg st="6" end="6"/>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3">
            <a:extLst>
              <a:ext uri="{FF2B5EF4-FFF2-40B4-BE49-F238E27FC236}">
                <a16:creationId xmlns:a16="http://schemas.microsoft.com/office/drawing/2014/main" id="{E401D7C8-9FB6-E1DA-89B7-D2B5F44AA069}"/>
              </a:ext>
            </a:extLst>
          </p:cNvPr>
          <p:cNvSpPr>
            <a:spLocks noGrp="1" noRot="1" noChangeArrowheads="1"/>
          </p:cNvSpPr>
          <p:nvPr>
            <p:ph type="body" idx="1"/>
          </p:nvPr>
        </p:nvSpPr>
        <p:spPr>
          <a:xfrm>
            <a:off x="301625" y="620713"/>
            <a:ext cx="8540750" cy="5478462"/>
          </a:xfrm>
        </p:spPr>
        <p:txBody>
          <a:bodyPr/>
          <a:lstStyle/>
          <a:p>
            <a:pPr eaLnBrk="1" hangingPunct="1"/>
            <a:r>
              <a:rPr lang="en-US" altLang="zh-CN" b="1" dirty="0"/>
              <a:t>5.</a:t>
            </a:r>
            <a:r>
              <a:rPr lang="zh-CN" altLang="en-US" b="1" dirty="0"/>
              <a:t>东晋后期政治</a:t>
            </a:r>
          </a:p>
          <a:p>
            <a:pPr eaLnBrk="1" hangingPunct="1"/>
            <a:r>
              <a:rPr lang="zh-CN" altLang="en-US" dirty="0"/>
              <a:t>原有矛盾的加剧</a:t>
            </a:r>
            <a:r>
              <a:rPr lang="en-US" altLang="zh-CN" dirty="0"/>
              <a:t>——</a:t>
            </a:r>
            <a:r>
              <a:rPr lang="zh-CN" altLang="en-US" dirty="0"/>
              <a:t>中央与方镇（兖、荆）</a:t>
            </a:r>
          </a:p>
          <a:p>
            <a:pPr eaLnBrk="1" hangingPunct="1"/>
            <a:r>
              <a:rPr lang="zh-CN" altLang="en-US" dirty="0"/>
              <a:t>孙恩卢循起义</a:t>
            </a:r>
          </a:p>
          <a:p>
            <a:pPr eaLnBrk="1" hangingPunct="1"/>
            <a:r>
              <a:rPr lang="zh-CN" altLang="en-US" dirty="0"/>
              <a:t>道教（天师道</a:t>
            </a:r>
            <a:r>
              <a:rPr lang="en-US" altLang="zh-CN" dirty="0"/>
              <a:t>—</a:t>
            </a:r>
            <a:r>
              <a:rPr lang="zh-CN" altLang="en-US" dirty="0"/>
              <a:t>五斗米道）的影响</a:t>
            </a:r>
          </a:p>
          <a:p>
            <a:pPr eaLnBrk="1" hangingPunct="1"/>
            <a:r>
              <a:rPr lang="zh-CN" altLang="en-US" dirty="0">
                <a:latin typeface="楷体_GB2312" pitchFamily="49" charset="-122"/>
                <a:ea typeface="楷体_GB2312" pitchFamily="49" charset="-122"/>
              </a:rPr>
              <a:t>汉中张鲁政权、赵王司马伦、义阳蛮张昌起义、巴氐李特起义、刘伯根王弥起义、琅邪王氏、高平郗氏、殷仲堪</a:t>
            </a:r>
          </a:p>
          <a:p>
            <a:pPr eaLnBrk="1" hangingPunct="1"/>
            <a:r>
              <a:rPr lang="zh-CN" altLang="en-US" dirty="0"/>
              <a:t>刘裕专政与东晋衰亡</a:t>
            </a:r>
          </a:p>
          <a:p>
            <a:pPr eaLnBrk="1" hangingPunct="1"/>
            <a:r>
              <a:rPr lang="en-US" altLang="zh-CN" dirty="0"/>
              <a:t>420</a:t>
            </a:r>
            <a:r>
              <a:rPr lang="zh-CN" altLang="en-US" dirty="0"/>
              <a:t>年，宋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16739">
                                            <p:txEl>
                                              <p:pRg st="0" end="0"/>
                                            </p:txEl>
                                          </p:spTgt>
                                        </p:tgtEl>
                                        <p:attrNameLst>
                                          <p:attrName>style.visibility</p:attrName>
                                        </p:attrNameLst>
                                      </p:cBhvr>
                                      <p:to>
                                        <p:strVal val="visible"/>
                                      </p:to>
                                    </p:set>
                                    <p:anim to="" calcmode="lin" valueType="num">
                                      <p:cBhvr>
                                        <p:cTn id="7" dur="1" fill="hold"/>
                                        <p:tgtEl>
                                          <p:spTgt spid="116739">
                                            <p:txEl>
                                              <p:pRg st="0" end="0"/>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116739">
                                            <p:txEl>
                                              <p:pRg st="1" end="1"/>
                                            </p:txEl>
                                          </p:spTgt>
                                        </p:tgtEl>
                                        <p:attrNameLst>
                                          <p:attrName>style.visibility</p:attrName>
                                        </p:attrNameLst>
                                      </p:cBhvr>
                                      <p:to>
                                        <p:strVal val="visible"/>
                                      </p:to>
                                    </p:set>
                                    <p:anim to="" calcmode="lin" valueType="num">
                                      <p:cBhvr>
                                        <p:cTn id="12" dur="1" fill="hold"/>
                                        <p:tgtEl>
                                          <p:spTgt spid="116739">
                                            <p:txEl>
                                              <p:pRg st="1" end="1"/>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116739">
                                            <p:txEl>
                                              <p:pRg st="2" end="2"/>
                                            </p:txEl>
                                          </p:spTgt>
                                        </p:tgtEl>
                                        <p:attrNameLst>
                                          <p:attrName>style.visibility</p:attrName>
                                        </p:attrNameLst>
                                      </p:cBhvr>
                                      <p:to>
                                        <p:strVal val="visible"/>
                                      </p:to>
                                    </p:set>
                                    <p:anim to="" calcmode="lin" valueType="num">
                                      <p:cBhvr>
                                        <p:cTn id="17" dur="1" fill="hold"/>
                                        <p:tgtEl>
                                          <p:spTgt spid="116739">
                                            <p:txEl>
                                              <p:pRg st="2" end="2"/>
                                            </p:txEl>
                                          </p:spTgt>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nodeType="clickEffect">
                                  <p:stCondLst>
                                    <p:cond delay="0"/>
                                  </p:stCondLst>
                                  <p:childTnLst>
                                    <p:set>
                                      <p:cBhvr>
                                        <p:cTn id="21" dur="1" fill="hold">
                                          <p:stCondLst>
                                            <p:cond delay="0"/>
                                          </p:stCondLst>
                                        </p:cTn>
                                        <p:tgtEl>
                                          <p:spTgt spid="116739">
                                            <p:txEl>
                                              <p:pRg st="3" end="3"/>
                                            </p:txEl>
                                          </p:spTgt>
                                        </p:tgtEl>
                                        <p:attrNameLst>
                                          <p:attrName>style.visibility</p:attrName>
                                        </p:attrNameLst>
                                      </p:cBhvr>
                                      <p:to>
                                        <p:strVal val="visible"/>
                                      </p:to>
                                    </p:set>
                                    <p:anim to="" calcmode="lin" valueType="num">
                                      <p:cBhvr>
                                        <p:cTn id="22" dur="1" fill="hold"/>
                                        <p:tgtEl>
                                          <p:spTgt spid="116739">
                                            <p:txEl>
                                              <p:pRg st="3" end="3"/>
                                            </p:txEl>
                                          </p:spTgt>
                                        </p:tgtEl>
                                        <p:attrNameLst>
                                          <p:attrName/>
                                        </p:attrNameLst>
                                      </p:cBhvr>
                                    </p:anim>
                                  </p:childTnLst>
                                </p:cTn>
                              </p:par>
                              <p:par>
                                <p:cTn id="23" presetID="24" presetClass="entr" presetSubtype="0" fill="hold" nodeType="withEffect">
                                  <p:stCondLst>
                                    <p:cond delay="0"/>
                                  </p:stCondLst>
                                  <p:childTnLst>
                                    <p:set>
                                      <p:cBhvr>
                                        <p:cTn id="24" dur="1" fill="hold">
                                          <p:stCondLst>
                                            <p:cond delay="0"/>
                                          </p:stCondLst>
                                        </p:cTn>
                                        <p:tgtEl>
                                          <p:spTgt spid="116739">
                                            <p:txEl>
                                              <p:pRg st="4" end="4"/>
                                            </p:txEl>
                                          </p:spTgt>
                                        </p:tgtEl>
                                        <p:attrNameLst>
                                          <p:attrName>style.visibility</p:attrName>
                                        </p:attrNameLst>
                                      </p:cBhvr>
                                      <p:to>
                                        <p:strVal val="visible"/>
                                      </p:to>
                                    </p:set>
                                    <p:anim to="" calcmode="lin" valueType="num">
                                      <p:cBhvr>
                                        <p:cTn id="25" dur="1" fill="hold"/>
                                        <p:tgtEl>
                                          <p:spTgt spid="116739">
                                            <p:txEl>
                                              <p:pRg st="4" end="4"/>
                                            </p:txEl>
                                          </p:spTgt>
                                        </p:tgtEl>
                                        <p:attrNameLst>
                                          <p:attrName/>
                                        </p:attrNameLst>
                                      </p:cBhvr>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4" presetClass="entr" presetSubtype="0" fill="hold" nodeType="clickEffect">
                                  <p:stCondLst>
                                    <p:cond delay="0"/>
                                  </p:stCondLst>
                                  <p:childTnLst>
                                    <p:set>
                                      <p:cBhvr>
                                        <p:cTn id="29" dur="1" fill="hold">
                                          <p:stCondLst>
                                            <p:cond delay="0"/>
                                          </p:stCondLst>
                                        </p:cTn>
                                        <p:tgtEl>
                                          <p:spTgt spid="116739">
                                            <p:txEl>
                                              <p:pRg st="5" end="5"/>
                                            </p:txEl>
                                          </p:spTgt>
                                        </p:tgtEl>
                                        <p:attrNameLst>
                                          <p:attrName>style.visibility</p:attrName>
                                        </p:attrNameLst>
                                      </p:cBhvr>
                                      <p:to>
                                        <p:strVal val="visible"/>
                                      </p:to>
                                    </p:set>
                                    <p:anim to="" calcmode="lin" valueType="num">
                                      <p:cBhvr>
                                        <p:cTn id="30" dur="1" fill="hold"/>
                                        <p:tgtEl>
                                          <p:spTgt spid="116739">
                                            <p:txEl>
                                              <p:pRg st="5" end="5"/>
                                            </p:txEl>
                                          </p:spTgt>
                                        </p:tgtEl>
                                        <p:attrNameLst>
                                          <p:attrName/>
                                        </p:attrNameLst>
                                      </p:cBhvr>
                                    </p:anim>
                                  </p:childTnLst>
                                </p:cTn>
                              </p:par>
                              <p:par>
                                <p:cTn id="31" presetID="24" presetClass="entr" presetSubtype="0" fill="hold" nodeType="withEffect">
                                  <p:stCondLst>
                                    <p:cond delay="0"/>
                                  </p:stCondLst>
                                  <p:childTnLst>
                                    <p:set>
                                      <p:cBhvr>
                                        <p:cTn id="32" dur="1" fill="hold">
                                          <p:stCondLst>
                                            <p:cond delay="0"/>
                                          </p:stCondLst>
                                        </p:cTn>
                                        <p:tgtEl>
                                          <p:spTgt spid="116739">
                                            <p:txEl>
                                              <p:pRg st="6" end="6"/>
                                            </p:txEl>
                                          </p:spTgt>
                                        </p:tgtEl>
                                        <p:attrNameLst>
                                          <p:attrName>style.visibility</p:attrName>
                                        </p:attrNameLst>
                                      </p:cBhvr>
                                      <p:to>
                                        <p:strVal val="visible"/>
                                      </p:to>
                                    </p:set>
                                    <p:anim to="" calcmode="lin" valueType="num">
                                      <p:cBhvr>
                                        <p:cTn id="33" dur="1" fill="hold"/>
                                        <p:tgtEl>
                                          <p:spTgt spid="116739">
                                            <p:txEl>
                                              <p:pRg st="6" end="6"/>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CDESIGNL</Template>
  <TotalTime>5468</TotalTime>
  <Words>3101</Words>
  <Application>Microsoft Office PowerPoint</Application>
  <PresentationFormat>全屏显示(4:3)</PresentationFormat>
  <Paragraphs>94</Paragraphs>
  <Slides>19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华文彩云</vt:lpstr>
      <vt:lpstr>楷体</vt:lpstr>
      <vt:lpstr>楷体_GB2312</vt:lpstr>
      <vt:lpstr>隶书</vt:lpstr>
      <vt:lpstr>宋体</vt:lpstr>
      <vt:lpstr>Arial</vt:lpstr>
      <vt:lpstr>Wingdings</vt:lpstr>
      <vt:lpstr>诗情画意</vt:lpstr>
      <vt:lpstr>第四节  东晋 南朝政治特点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南朝制度   寒人政治   典签</vt:lpstr>
      <vt:lpstr>原因  士族不堪大用？</vt:lpstr>
      <vt:lpstr>原因     刘宋以来集权的加强！</vt:lpstr>
      <vt:lpstr>典 签</vt:lpstr>
      <vt:lpstr>萧齐时的典签</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第六节</dc:title>
  <dc:creator>陈菁</dc:creator>
  <cp:lastModifiedBy>寒 陈</cp:lastModifiedBy>
  <cp:revision>60</cp:revision>
  <dcterms:created xsi:type="dcterms:W3CDTF">2003-11-20T13:21:17Z</dcterms:created>
  <dcterms:modified xsi:type="dcterms:W3CDTF">2024-11-15T16:24:18Z</dcterms:modified>
</cp:coreProperties>
</file>