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0" r:id="rId4"/>
    <p:sldId id="259" r:id="rId5"/>
    <p:sldId id="261" r:id="rId6"/>
    <p:sldId id="262" r:id="rId7"/>
    <p:sldId id="298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7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970EE-3970-41ED-A829-BC78247B6CA2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A43E2-8A8F-45DB-8669-A334CC29C7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A06F-4A42-46F5-81D9-25A59BEC15D1}" type="datetime1">
              <a:rPr lang="en-GB" smtClean="0"/>
              <a:t>03/09/2014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F407-45DC-4B2F-A1EE-F2CA78847B83}" type="datetime1">
              <a:rPr lang="en-GB" smtClean="0"/>
              <a:t>03/09/2014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C99E-AE96-435F-A374-C7356990EC67}" type="datetime1">
              <a:rPr lang="en-GB" smtClean="0"/>
              <a:t>03/09/2014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DDDE-5416-4882-8BCE-91DDFD9E38CA}" type="datetime1">
              <a:rPr lang="en-GB" smtClean="0"/>
              <a:t>03/09/2014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F6D-A580-45AA-B3B1-4F2724B7A148}" type="datetime1">
              <a:rPr lang="en-GB" smtClean="0"/>
              <a:t>03/09/2014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72D9-C5CE-4687-9E40-793373A3C25F}" type="datetime1">
              <a:rPr lang="en-GB" smtClean="0"/>
              <a:t>03/09/2014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9A2-FE30-46E7-81F1-42FAB505D98A}" type="datetime1">
              <a:rPr lang="en-GB" smtClean="0"/>
              <a:t>03/09/2014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2897-DEA8-4C57-B14D-ADD640149645}" type="datetime1">
              <a:rPr lang="en-GB" smtClean="0"/>
              <a:t>03/09/2014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67C2-B480-4739-BBF7-793C27CBF95C}" type="datetime1">
              <a:rPr lang="en-GB" smtClean="0"/>
              <a:t>03/09/2014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F543-2ADD-4F00-B4F0-D75E61A6B4B3}" type="datetime1">
              <a:rPr lang="en-GB" smtClean="0"/>
              <a:t>03/09/2014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AE3E-B44D-4498-9281-FBA04B2CFD99}" type="datetime1">
              <a:rPr lang="en-GB" smtClean="0"/>
              <a:t>03/09/2014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7478-78DB-4808-B7D0-AC2E076BE85F}" type="datetime1">
              <a:rPr lang="en-GB" smtClean="0"/>
              <a:t>03/09/2014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Developing Web Applications (C) 2007 John Wiley &amp; Sons Ltd. www.wileyeurope.com/college/moseley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ir.yahoo.com/Recreation/sports/soccer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ir.yahoo.com/Recreation/sports/soccer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ir.yahoo.com/Recreation/sports/soccer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Basics and HTML</a:t>
            </a:r>
            <a:endParaRPr lang="en-US" dirty="0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447800" y="2514600"/>
            <a:ext cx="64008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GB" sz="3200" dirty="0"/>
          </a:p>
          <a:p>
            <a:pPr marL="342900" indent="-342900" algn="ctr">
              <a:spcBef>
                <a:spcPct val="20000"/>
              </a:spcBef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1750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</a:t>
            </a:r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 hyperlink is specified in HTML by using a special tag.</a:t>
            </a:r>
          </a:p>
          <a:p>
            <a:r>
              <a:rPr lang="en-US" dirty="0"/>
              <a:t>An item on a page is associated with another HTML document.</a:t>
            </a:r>
          </a:p>
          <a:p>
            <a:r>
              <a:rPr lang="en-US" dirty="0"/>
              <a:t>Each link is passive, no action is taken until link is selected.</a:t>
            </a:r>
          </a:p>
          <a:p>
            <a:r>
              <a:rPr lang="en-US" dirty="0"/>
              <a:t>HTML tags for a hyperlink are </a:t>
            </a:r>
            <a:r>
              <a:rPr lang="en-US" dirty="0" smtClean="0"/>
              <a:t>&lt;a&gt; </a:t>
            </a:r>
            <a:r>
              <a:rPr lang="en-US" dirty="0"/>
              <a:t>and </a:t>
            </a:r>
            <a:r>
              <a:rPr lang="en-US" dirty="0" smtClean="0"/>
              <a:t>&lt;/a&gt; </a:t>
            </a:r>
            <a:endParaRPr lang="en-US" dirty="0"/>
          </a:p>
          <a:p>
            <a:r>
              <a:rPr lang="en-US" dirty="0"/>
              <a:t>The linked document is specified by parameter to the tag: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/>
              <a:t>document URL" </a:t>
            </a:r>
          </a:p>
          <a:p>
            <a:r>
              <a:rPr lang="en-US" dirty="0" smtClean="0"/>
              <a:t>Whatever </a:t>
            </a:r>
            <a:r>
              <a:rPr lang="en-US" dirty="0"/>
              <a:t>is between the HTML tags, </a:t>
            </a:r>
            <a:r>
              <a:rPr lang="en-US" dirty="0" smtClean="0"/>
              <a:t>&lt;a&gt; </a:t>
            </a:r>
            <a:r>
              <a:rPr lang="en-US" dirty="0"/>
              <a:t>and </a:t>
            </a:r>
            <a:r>
              <a:rPr lang="en-US" dirty="0" smtClean="0"/>
              <a:t>&lt;/a&gt; </a:t>
            </a:r>
            <a:r>
              <a:rPr lang="en-US" dirty="0"/>
              <a:t>is the highlighted hyperlink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1143529" y="4506674"/>
            <a:ext cx="68569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</a:t>
            </a:r>
            <a:r>
              <a:rPr lang="en-US" dirty="0"/>
              <a:t>://</a:t>
            </a:r>
            <a:r>
              <a:rPr lang="en-US" dirty="0" smtClean="0"/>
              <a:t>www.google.com” target=“_blank”&gt;Google </a:t>
            </a:r>
            <a:r>
              <a:rPr lang="en-US" dirty="0"/>
              <a:t>Search</a:t>
            </a:r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0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Pladsholder til indhol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layout and format of an HTML document can be simplified by using CSS (Cascading Style Sheets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117726" y="1688306"/>
            <a:ext cx="5045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2711698"/>
            <a:ext cx="4076244" cy="230832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268288"/>
            <a:r>
              <a:rPr lang="en-GB" sz="1600" dirty="0"/>
              <a:t>&lt;html&gt;</a:t>
            </a:r>
          </a:p>
          <a:p>
            <a:pPr defTabSz="268288"/>
            <a:r>
              <a:rPr lang="en-GB" sz="1600" dirty="0" smtClean="0"/>
              <a:t>	&lt;</a:t>
            </a:r>
            <a:r>
              <a:rPr lang="en-GB" sz="1600" dirty="0"/>
              <a:t>head&gt;</a:t>
            </a:r>
          </a:p>
          <a:p>
            <a:pPr defTabSz="268288"/>
            <a:r>
              <a:rPr lang="en-GB" sz="1600" dirty="0" smtClean="0"/>
              <a:t>		&lt;</a:t>
            </a:r>
            <a:r>
              <a:rPr lang="en-GB" sz="1600" dirty="0"/>
              <a:t>style type="text/</a:t>
            </a:r>
            <a:r>
              <a:rPr lang="en-GB" sz="1600" dirty="0" err="1"/>
              <a:t>css</a:t>
            </a:r>
            <a:r>
              <a:rPr lang="en-GB" sz="1600" dirty="0"/>
              <a:t>"&gt;</a:t>
            </a:r>
          </a:p>
          <a:p>
            <a:pPr defTabSz="268288"/>
            <a:r>
              <a:rPr lang="en-GB" sz="1600" dirty="0" smtClean="0"/>
              <a:t>			body </a:t>
            </a:r>
            <a:r>
              <a:rPr lang="en-GB" sz="1600" dirty="0"/>
              <a:t>{background-</a:t>
            </a:r>
            <a:r>
              <a:rPr lang="en-GB" sz="1600" dirty="0" err="1"/>
              <a:t>color</a:t>
            </a:r>
            <a:r>
              <a:rPr lang="en-GB" sz="1600" dirty="0"/>
              <a:t>: yellow}</a:t>
            </a:r>
          </a:p>
          <a:p>
            <a:pPr defTabSz="268288"/>
            <a:r>
              <a:rPr lang="en-GB" sz="1600" dirty="0" smtClean="0"/>
              <a:t>			h1 </a:t>
            </a:r>
            <a:r>
              <a:rPr lang="en-GB" sz="1600" dirty="0"/>
              <a:t>{background-</a:t>
            </a:r>
            <a:r>
              <a:rPr lang="en-GB" sz="1600" dirty="0" err="1"/>
              <a:t>color</a:t>
            </a:r>
            <a:r>
              <a:rPr lang="en-GB" sz="1600" dirty="0"/>
              <a:t>: #00ff00}</a:t>
            </a:r>
          </a:p>
          <a:p>
            <a:pPr defTabSz="268288"/>
            <a:r>
              <a:rPr lang="en-GB" sz="1600" dirty="0" smtClean="0"/>
              <a:t>			h2 </a:t>
            </a:r>
            <a:r>
              <a:rPr lang="en-GB" sz="1600" dirty="0"/>
              <a:t>{background-</a:t>
            </a:r>
            <a:r>
              <a:rPr lang="en-GB" sz="1600" dirty="0" err="1"/>
              <a:t>color</a:t>
            </a:r>
            <a:r>
              <a:rPr lang="en-GB" sz="1600" dirty="0"/>
              <a:t>: transparent}</a:t>
            </a:r>
          </a:p>
          <a:p>
            <a:pPr defTabSz="268288"/>
            <a:r>
              <a:rPr lang="en-GB" sz="1600" dirty="0" smtClean="0"/>
              <a:t>			p </a:t>
            </a:r>
            <a:r>
              <a:rPr lang="en-GB" sz="1600" dirty="0"/>
              <a:t>{background-</a:t>
            </a:r>
            <a:r>
              <a:rPr lang="en-GB" sz="1600" dirty="0" err="1"/>
              <a:t>color</a:t>
            </a:r>
            <a:r>
              <a:rPr lang="en-GB" sz="1600" dirty="0"/>
              <a:t>: </a:t>
            </a:r>
            <a:r>
              <a:rPr lang="en-GB" sz="1600" dirty="0" err="1"/>
              <a:t>rgb</a:t>
            </a:r>
            <a:r>
              <a:rPr lang="en-GB" sz="1600" dirty="0"/>
              <a:t>(250,0,255)}</a:t>
            </a:r>
          </a:p>
          <a:p>
            <a:pPr defTabSz="268288"/>
            <a:r>
              <a:rPr lang="en-GB" sz="1600" dirty="0" smtClean="0"/>
              <a:t>		&lt;/</a:t>
            </a:r>
            <a:r>
              <a:rPr lang="en-GB" sz="1600" dirty="0"/>
              <a:t>style&gt;</a:t>
            </a:r>
          </a:p>
          <a:p>
            <a:pPr defTabSz="268288"/>
            <a:r>
              <a:rPr lang="en-GB" sz="1600" dirty="0" smtClean="0"/>
              <a:t>	&lt;/</a:t>
            </a:r>
            <a:r>
              <a:rPr lang="en-GB" sz="1600" dirty="0"/>
              <a:t>head</a:t>
            </a:r>
            <a:r>
              <a:rPr lang="en-GB" sz="1600" dirty="0" smtClean="0"/>
              <a:t>&gt;</a:t>
            </a:r>
            <a:endParaRPr lang="en-GB" sz="1600" dirty="0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408446" y="2711698"/>
            <a:ext cx="3268011" cy="1754326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268288"/>
            <a:r>
              <a:rPr lang="en-GB" sz="1800" dirty="0" smtClean="0"/>
              <a:t>	&lt;</a:t>
            </a:r>
            <a:r>
              <a:rPr lang="en-GB" sz="1800" dirty="0"/>
              <a:t>body</a:t>
            </a:r>
            <a:r>
              <a:rPr lang="en-GB" sz="1800" dirty="0" smtClean="0"/>
              <a:t>&gt;</a:t>
            </a:r>
            <a:endParaRPr lang="en-GB" sz="1800" dirty="0"/>
          </a:p>
          <a:p>
            <a:pPr defTabSz="268288"/>
            <a:r>
              <a:rPr lang="en-GB" sz="1800" dirty="0" smtClean="0"/>
              <a:t>		&lt;</a:t>
            </a:r>
            <a:r>
              <a:rPr lang="en-GB" sz="1800" dirty="0"/>
              <a:t>h1&gt;This is header 1&lt;/h1&gt;</a:t>
            </a:r>
          </a:p>
          <a:p>
            <a:pPr defTabSz="268288"/>
            <a:r>
              <a:rPr lang="en-GB" sz="1800" dirty="0" smtClean="0"/>
              <a:t>		&lt;</a:t>
            </a:r>
            <a:r>
              <a:rPr lang="en-GB" sz="1800" dirty="0"/>
              <a:t>h2&gt;This is header 2&lt;/h2&gt;</a:t>
            </a:r>
          </a:p>
          <a:p>
            <a:pPr defTabSz="268288"/>
            <a:r>
              <a:rPr lang="en-GB" sz="1800" dirty="0" smtClean="0"/>
              <a:t>		&lt;</a:t>
            </a:r>
            <a:r>
              <a:rPr lang="en-GB" sz="1800" dirty="0"/>
              <a:t>p&gt;This is a paragraph&lt;/p</a:t>
            </a:r>
            <a:r>
              <a:rPr lang="en-GB" sz="1800" dirty="0" smtClean="0"/>
              <a:t>&gt;</a:t>
            </a:r>
            <a:endParaRPr lang="en-GB" sz="1800" dirty="0"/>
          </a:p>
          <a:p>
            <a:pPr defTabSz="268288"/>
            <a:r>
              <a:rPr lang="en-GB" sz="1800" dirty="0" smtClean="0"/>
              <a:t>	&lt;/</a:t>
            </a:r>
            <a:r>
              <a:rPr lang="en-GB" sz="1800" dirty="0"/>
              <a:t>body&gt;</a:t>
            </a:r>
          </a:p>
          <a:p>
            <a:pPr defTabSz="268288"/>
            <a:r>
              <a:rPr lang="en-GB" sz="1800" dirty="0"/>
              <a:t>&lt;/html</a:t>
            </a:r>
            <a:r>
              <a:rPr lang="en-GB" sz="1800" dirty="0" smtClean="0"/>
              <a:t>&gt;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2795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WWW – Identifying a web 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886306"/>
            <a:ext cx="8229600" cy="35576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Specific syntax for Uniform Resource Locator (URL)</a:t>
            </a:r>
          </a:p>
          <a:p>
            <a:r>
              <a:rPr lang="en-US" dirty="0" smtClean="0"/>
              <a:t>A web page is identified by: </a:t>
            </a:r>
          </a:p>
          <a:p>
            <a:pPr lvl="1"/>
            <a:r>
              <a:rPr lang="en-US" dirty="0" smtClean="0"/>
              <a:t>The protocol used to access the web page.</a:t>
            </a:r>
          </a:p>
          <a:p>
            <a:pPr lvl="1"/>
            <a:r>
              <a:rPr lang="en-US" dirty="0" smtClean="0"/>
              <a:t>The computer on which the web page is stored.</a:t>
            </a:r>
          </a:p>
          <a:p>
            <a:pPr lvl="1"/>
            <a:r>
              <a:rPr lang="en-US" dirty="0" smtClean="0"/>
              <a:t>The TCP port that the server is listening on to allow a client to access the web page.</a:t>
            </a:r>
          </a:p>
          <a:p>
            <a:pPr lvl="1"/>
            <a:r>
              <a:rPr lang="en-US" dirty="0" smtClean="0"/>
              <a:t>Directory pathname of web page on server.</a:t>
            </a:r>
          </a:p>
          <a:p>
            <a:r>
              <a:rPr lang="en-US" dirty="0" smtClean="0"/>
              <a:t>Protocol can be http, ftp, file, mailto.</a:t>
            </a:r>
          </a:p>
          <a:p>
            <a:r>
              <a:rPr lang="en-US" dirty="0" smtClean="0"/>
              <a:t>Computer name can be DNS name or IP address.</a:t>
            </a:r>
          </a:p>
          <a:p>
            <a:r>
              <a:rPr lang="en-US" dirty="0" smtClean="0"/>
              <a:t>TCP port is optional (http uses port 80 as its default port).</a:t>
            </a:r>
          </a:p>
          <a:p>
            <a:r>
              <a:rPr lang="en-US" dirty="0" smtClean="0"/>
              <a:t>document name is path on server to web page (file).</a:t>
            </a:r>
          </a:p>
          <a:p>
            <a:endParaRPr lang="en-US" dirty="0"/>
          </a:p>
        </p:txBody>
      </p:sp>
      <p:sp>
        <p:nvSpPr>
          <p:cNvPr id="3" name="Tekstboks 2"/>
          <p:cNvSpPr txBox="1"/>
          <p:nvPr/>
        </p:nvSpPr>
        <p:spPr>
          <a:xfrm>
            <a:off x="664007" y="4443958"/>
            <a:ext cx="78159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protocol://computer_name:port/document_name </a:t>
            </a:r>
          </a:p>
        </p:txBody>
      </p:sp>
    </p:spTree>
    <p:extLst>
      <p:ext uri="{BB962C8B-B14F-4D97-AF65-F5344CB8AC3E}">
        <p14:creationId xmlns:p14="http://schemas.microsoft.com/office/powerpoint/2010/main" val="404636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Identifying a web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1707655"/>
            <a:ext cx="8229600" cy="2886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Protocol </a:t>
            </a:r>
            <a:r>
              <a:rPr lang="en-US" dirty="0"/>
              <a:t>is http</a:t>
            </a:r>
          </a:p>
          <a:p>
            <a:r>
              <a:rPr lang="en-US" dirty="0"/>
              <a:t>Computer name or DNS name is </a:t>
            </a:r>
            <a:r>
              <a:rPr lang="en-US" dirty="0" smtClean="0"/>
              <a:t>dir.yahoo.com</a:t>
            </a:r>
            <a:endParaRPr lang="en-US" dirty="0"/>
          </a:p>
          <a:p>
            <a:r>
              <a:rPr lang="en-US" dirty="0"/>
              <a:t>Port number is the default port for http, i.e. port 80.</a:t>
            </a:r>
          </a:p>
          <a:p>
            <a:r>
              <a:rPr lang="en-US" dirty="0"/>
              <a:t>Document </a:t>
            </a:r>
            <a:r>
              <a:rPr lang="en-US" dirty="0" smtClean="0"/>
              <a:t>name/path </a:t>
            </a:r>
            <a:r>
              <a:rPr lang="en-US" dirty="0"/>
              <a:t>is </a:t>
            </a:r>
            <a:r>
              <a:rPr lang="en-US" dirty="0" smtClean="0"/>
              <a:t>/recreation/sports/soccer/index.html</a:t>
            </a:r>
            <a:endParaRPr lang="en-US" dirty="0"/>
          </a:p>
          <a:p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825014" y="1167594"/>
            <a:ext cx="74939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dir.yahoo.com/Recreation/sports/soccer/index.html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1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Client Server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browser is the client, WWW (or web) server is the server.</a:t>
            </a:r>
          </a:p>
          <a:p>
            <a:r>
              <a:rPr lang="en-US" dirty="0"/>
              <a:t>Browser: </a:t>
            </a:r>
          </a:p>
          <a:p>
            <a:pPr lvl="1"/>
            <a:r>
              <a:rPr lang="en-US" dirty="0"/>
              <a:t>The browser makes TCP connection to the web server.</a:t>
            </a:r>
          </a:p>
          <a:p>
            <a:pPr lvl="1"/>
            <a:r>
              <a:rPr lang="en-US" dirty="0"/>
              <a:t>The browser sends request for the particular web page that it wishes to display.</a:t>
            </a:r>
          </a:p>
          <a:p>
            <a:pPr lvl="1"/>
            <a:r>
              <a:rPr lang="en-US" dirty="0"/>
              <a:t>The browser reads the contents of the web page from the TCP connection and displays it in the browsers window.</a:t>
            </a:r>
          </a:p>
          <a:p>
            <a:pPr lvl="1"/>
            <a:r>
              <a:rPr lang="en-US" dirty="0"/>
              <a:t>The browser closes the TCP connection used to transfer the web page.</a:t>
            </a:r>
          </a:p>
          <a:p>
            <a:r>
              <a:rPr lang="en-US" dirty="0"/>
              <a:t>Each separate item in a web page (e.g., pictures, audio) require a separate TCP connection.</a:t>
            </a:r>
          </a:p>
          <a:p>
            <a:r>
              <a:rPr lang="en-US" dirty="0" err="1"/>
              <a:t>HyperText</a:t>
            </a:r>
            <a:r>
              <a:rPr lang="en-US" dirty="0"/>
              <a:t> Transport Protocol (HTTP) specifies commands that the client (browser) issues to the server (web server) and the responses that the server sends back to the client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dirty="0" smtClean="0"/>
              <a:t>Stateless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403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Client Server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34820" name="Picture 4" descr="FIG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381" y="1750219"/>
            <a:ext cx="6095239" cy="21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247900" y="4057651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Figure 1-1: Web client/server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3300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Server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Duties</a:t>
            </a:r>
          </a:p>
          <a:p>
            <a:pPr lvl="1"/>
            <a:r>
              <a:rPr lang="en-US" dirty="0"/>
              <a:t>Listen to a port</a:t>
            </a:r>
          </a:p>
          <a:p>
            <a:pPr lvl="1"/>
            <a:r>
              <a:rPr lang="en-US" dirty="0"/>
              <a:t>When a client is connected, read the HTTP request</a:t>
            </a:r>
          </a:p>
          <a:p>
            <a:pPr lvl="1"/>
            <a:r>
              <a:rPr lang="en-US" dirty="0"/>
              <a:t>Perform some lookup function</a:t>
            </a:r>
          </a:p>
          <a:p>
            <a:pPr lvl="1"/>
            <a:r>
              <a:rPr lang="en-US" dirty="0"/>
              <a:t>Send HTTP response and the requested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1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Serving a 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of client machine types in a URL</a:t>
            </a:r>
          </a:p>
          <a:p>
            <a:endParaRPr lang="en-US" dirty="0"/>
          </a:p>
        </p:txBody>
      </p:sp>
      <p:grpSp>
        <p:nvGrpSpPr>
          <p:cNvPr id="3" name="Gruppe 2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2" name="Rektangel 1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6" name="Rektangel 5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4" name="Tekstboks 3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https://dir.yahoo.com/recreation/sports/soccer/index.html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05758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Serving a Page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name is translated to an IP address via DNS</a:t>
            </a:r>
            <a:endParaRPr lang="en-US" dirty="0"/>
          </a:p>
        </p:txBody>
      </p:sp>
      <p:grpSp>
        <p:nvGrpSpPr>
          <p:cNvPr id="27" name="Gruppe 26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28" name="Rektangel 27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29" name="Rektangel 28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30" name="Tekstboks 2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https://dir.yahoo.com/recreation/sports/soccer/index.html</a:t>
            </a:r>
            <a:endParaRPr lang="da-DK" sz="1400" dirty="0"/>
          </a:p>
        </p:txBody>
      </p:sp>
      <p:sp>
        <p:nvSpPr>
          <p:cNvPr id="2" name="Tekstboks 1"/>
          <p:cNvSpPr txBox="1"/>
          <p:nvPr/>
        </p:nvSpPr>
        <p:spPr>
          <a:xfrm>
            <a:off x="683568" y="3723878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98.139.235.132</a:t>
            </a:r>
          </a:p>
        </p:txBody>
      </p:sp>
      <p:cxnSp>
        <p:nvCxnSpPr>
          <p:cNvPr id="4" name="Lige forbindelse 3"/>
          <p:cNvCxnSpPr/>
          <p:nvPr/>
        </p:nvCxnSpPr>
        <p:spPr>
          <a:xfrm>
            <a:off x="683568" y="3301702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/>
          <p:cNvCxnSpPr>
            <a:endCxn id="2" idx="0"/>
          </p:cNvCxnSpPr>
          <p:nvPr/>
        </p:nvCxnSpPr>
        <p:spPr>
          <a:xfrm>
            <a:off x="1187624" y="3455591"/>
            <a:ext cx="238295" cy="2682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0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09582"/>
          </a:xfrm>
        </p:spPr>
        <p:txBody>
          <a:bodyPr/>
          <a:lstStyle/>
          <a:p>
            <a:r>
              <a:rPr lang="en-US" dirty="0"/>
              <a:t>Client connects to server using IP address and port number</a:t>
            </a:r>
          </a:p>
          <a:p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https://dir.yahoo.com/recreation/sports/soccer/index.html</a:t>
            </a:r>
            <a:endParaRPr lang="da-DK" sz="1400" dirty="0"/>
          </a:p>
        </p:txBody>
      </p:sp>
      <p:sp>
        <p:nvSpPr>
          <p:cNvPr id="11" name="Tekstboks 10"/>
          <p:cNvSpPr txBox="1"/>
          <p:nvPr/>
        </p:nvSpPr>
        <p:spPr>
          <a:xfrm>
            <a:off x="683568" y="3723878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98.139.235.132</a:t>
            </a:r>
          </a:p>
        </p:txBody>
      </p:sp>
      <p:cxnSp>
        <p:nvCxnSpPr>
          <p:cNvPr id="12" name="Lige forbindelse 11"/>
          <p:cNvCxnSpPr/>
          <p:nvPr/>
        </p:nvCxnSpPr>
        <p:spPr>
          <a:xfrm>
            <a:off x="683568" y="3301702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>
            <a:endCxn id="11" idx="0"/>
          </p:cNvCxnSpPr>
          <p:nvPr/>
        </p:nvCxnSpPr>
        <p:spPr>
          <a:xfrm>
            <a:off x="1187624" y="3455591"/>
            <a:ext cx="238295" cy="2682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Lige pilforbindelse 2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boks 21"/>
          <p:cNvSpPr txBox="1"/>
          <p:nvPr/>
        </p:nvSpPr>
        <p:spPr>
          <a:xfrm>
            <a:off x="3829649" y="2355726"/>
            <a:ext cx="148470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a-DK" sz="1600" dirty="0" smtClean="0"/>
              <a:t>98.139.235.132</a:t>
            </a:r>
          </a:p>
          <a:p>
            <a:pPr algn="ctr"/>
            <a:r>
              <a:rPr lang="en-US" sz="1600" dirty="0"/>
              <a:t>p</a:t>
            </a:r>
            <a:r>
              <a:rPr lang="en-US" sz="1600" dirty="0" smtClean="0"/>
              <a:t>ort 80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14950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WWW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World Wide Web</a:t>
            </a:r>
          </a:p>
          <a:p>
            <a:r>
              <a:rPr lang="en-US" dirty="0"/>
              <a:t>D</a:t>
            </a:r>
            <a:r>
              <a:rPr lang="en-US" dirty="0" smtClean="0"/>
              <a:t>eveloped by Tim Berners-Lee and other research scientists at CERN in the late 1980s and early 1990s.</a:t>
            </a:r>
          </a:p>
          <a:p>
            <a:r>
              <a:rPr lang="en-US" dirty="0" smtClean="0"/>
              <a:t>WWW is a client-server model and uses TCP connections to transfer information or web pages from server to client.</a:t>
            </a:r>
          </a:p>
          <a:p>
            <a:r>
              <a:rPr lang="en-US" dirty="0" smtClean="0"/>
              <a:t>WWW uses a Hypertext model. Hypertext allows interactive accesses to a collection of pages.</a:t>
            </a:r>
          </a:p>
        </p:txBody>
      </p:sp>
    </p:spTree>
    <p:extLst>
      <p:ext uri="{BB962C8B-B14F-4D97-AF65-F5344CB8AC3E}">
        <p14:creationId xmlns:p14="http://schemas.microsoft.com/office/powerpoint/2010/main" val="161671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155576"/>
          </a:xfrm>
        </p:spPr>
        <p:txBody>
          <a:bodyPr/>
          <a:lstStyle/>
          <a:p>
            <a:r>
              <a:rPr lang="en-US" dirty="0"/>
              <a:t>Client determines path and file to request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</a:t>
            </a:r>
            <a:r>
              <a:rPr lang="en-US" sz="1400" u="sng" dirty="0"/>
              <a:t>recreation/sports/soccer/index.html</a:t>
            </a:r>
            <a:endParaRPr lang="da-DK" sz="1400" u="sng" dirty="0"/>
          </a:p>
        </p:txBody>
      </p:sp>
      <p:cxnSp>
        <p:nvCxnSpPr>
          <p:cNvPr id="14" name="Lige pilforbindelse 13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5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sends HTTP request to </a:t>
            </a:r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</a:t>
            </a:r>
            <a:r>
              <a:rPr lang="en-US" sz="1400" u="sng" dirty="0"/>
              <a:t>recreation/sports/soccer/index.html</a:t>
            </a:r>
            <a:endParaRPr lang="da-DK" sz="1400" u="sng" dirty="0"/>
          </a:p>
        </p:txBody>
      </p:sp>
      <p:cxnSp>
        <p:nvCxnSpPr>
          <p:cNvPr id="11" name="Lige pilforbindelse 10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boks 11"/>
          <p:cNvSpPr txBox="1"/>
          <p:nvPr/>
        </p:nvSpPr>
        <p:spPr>
          <a:xfrm>
            <a:off x="3005955" y="2489869"/>
            <a:ext cx="31502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GET /recreation/sports/soccer/index.html HTTP/1.1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441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determines which file to send</a:t>
            </a:r>
          </a:p>
          <a:p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</a:t>
            </a:r>
            <a:r>
              <a:rPr lang="en-US" sz="1400" u="sng" dirty="0"/>
              <a:t>recreation/sports/soccer/index.html</a:t>
            </a:r>
            <a:endParaRPr lang="da-DK" sz="1400" u="sng" dirty="0"/>
          </a:p>
        </p:txBody>
      </p:sp>
      <p:cxnSp>
        <p:nvCxnSpPr>
          <p:cNvPr id="11" name="Lige pilforbindelse 10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boks 11"/>
          <p:cNvSpPr txBox="1"/>
          <p:nvPr/>
        </p:nvSpPr>
        <p:spPr>
          <a:xfrm>
            <a:off x="5508104" y="3075806"/>
            <a:ext cx="337630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“index.html” is in</a:t>
            </a:r>
          </a:p>
          <a:p>
            <a:r>
              <a:rPr lang="en-US" sz="1600" dirty="0" smtClean="0"/>
              <a:t>/</a:t>
            </a:r>
            <a:r>
              <a:rPr lang="en-US" sz="1600" dirty="0" err="1" smtClean="0"/>
              <a:t>var</a:t>
            </a:r>
            <a:r>
              <a:rPr lang="en-US" sz="1600" dirty="0" smtClean="0"/>
              <a:t>/</a:t>
            </a:r>
            <a:r>
              <a:rPr lang="en-US" sz="1600" dirty="0" err="1" smtClean="0"/>
              <a:t>htdocs</a:t>
            </a:r>
            <a:r>
              <a:rPr lang="en-US" sz="1600" dirty="0" smtClean="0"/>
              <a:t>/recreation/sports/soccer/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95959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sends response code and the document</a:t>
            </a:r>
          </a:p>
          <a:p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</a:t>
            </a:r>
            <a:r>
              <a:rPr lang="en-US" sz="1400" u="sng" dirty="0"/>
              <a:t>recreation/sports/soccer/index.html</a:t>
            </a:r>
            <a:endParaRPr lang="da-DK" sz="1400" u="sng" dirty="0"/>
          </a:p>
        </p:txBody>
      </p:sp>
      <p:cxnSp>
        <p:nvCxnSpPr>
          <p:cNvPr id="11" name="Lige pilforbindelse 10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boks 11"/>
          <p:cNvSpPr txBox="1"/>
          <p:nvPr/>
        </p:nvSpPr>
        <p:spPr>
          <a:xfrm>
            <a:off x="3491880" y="2070596"/>
            <a:ext cx="2174185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HTTP/1.1 200 OK</a:t>
            </a:r>
          </a:p>
          <a:p>
            <a:r>
              <a:rPr lang="en-US" sz="1600" dirty="0" smtClean="0"/>
              <a:t>Content-type: text/html</a:t>
            </a:r>
          </a:p>
          <a:p>
            <a:endParaRPr lang="en-US" sz="1600" dirty="0"/>
          </a:p>
          <a:p>
            <a:r>
              <a:rPr lang="da-DK" sz="1600" dirty="0" smtClean="0"/>
              <a:t>[</a:t>
            </a:r>
            <a:r>
              <a:rPr lang="da-DK" sz="1600" dirty="0" err="1" smtClean="0"/>
              <a:t>content</a:t>
            </a:r>
            <a:r>
              <a:rPr lang="da-DK" sz="1600" dirty="0" smtClean="0"/>
              <a:t> of index.html]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944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is broken</a:t>
            </a:r>
          </a:p>
          <a:p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35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 is…</a:t>
            </a:r>
          </a:p>
          <a:p>
            <a:pPr lvl="1"/>
            <a:r>
              <a:rPr lang="en-US" dirty="0"/>
              <a:t>Designed for document transfer</a:t>
            </a:r>
          </a:p>
          <a:p>
            <a:pPr lvl="1"/>
            <a:r>
              <a:rPr lang="en-US" dirty="0"/>
              <a:t>Generic</a:t>
            </a:r>
          </a:p>
          <a:p>
            <a:pPr lvl="2"/>
            <a:r>
              <a:rPr lang="en-US" dirty="0"/>
              <a:t>not tied to web browsers exclusively</a:t>
            </a:r>
          </a:p>
          <a:p>
            <a:pPr lvl="2"/>
            <a:r>
              <a:rPr lang="en-US" dirty="0"/>
              <a:t>can serve any data type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persistent </a:t>
            </a:r>
            <a:r>
              <a:rPr lang="en-US" dirty="0"/>
              <a:t>client/server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9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Protocol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MIME</a:t>
            </a:r>
          </a:p>
          <a:p>
            <a:pPr lvl="1"/>
            <a:r>
              <a:rPr lang="en-US" dirty="0"/>
              <a:t>Multipurpose Internet Mail Extensions</a:t>
            </a:r>
          </a:p>
          <a:p>
            <a:pPr lvl="1"/>
            <a:r>
              <a:rPr lang="en-US" dirty="0"/>
              <a:t>Standards for encoding different media types in a message</a:t>
            </a:r>
          </a:p>
          <a:p>
            <a:pPr lvl="1"/>
            <a:r>
              <a:rPr lang="en-US" dirty="0"/>
              <a:t>Originally developed for emailing files and messages in different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9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HTTP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When a user types in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dir.yahoo.com/Recreation/sports/soccer/index.html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browser </a:t>
            </a:r>
            <a:r>
              <a:rPr lang="en-US" dirty="0"/>
              <a:t>creates a HTTP GET Request message and sends it over a TCP connection to the web server.</a:t>
            </a:r>
          </a:p>
          <a:p>
            <a:r>
              <a:rPr lang="en-US" dirty="0"/>
              <a:t>In the above case, the HTTP GET Request message would </a:t>
            </a:r>
            <a:r>
              <a:rPr lang="en-US" dirty="0" smtClean="0"/>
              <a:t>be:</a:t>
            </a:r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666926" y="2414374"/>
            <a:ext cx="7810151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/Recreation/sports/soccer/index.html HTTP/1.1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Host: dir.yahoo.com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User-Agent: Mozilla/5.0 (Windows NT 6.1; WOW64;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rv:9.0.1)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Gecko/20100101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Firefox/9.0.1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Accept: text/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html,application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xhtml+xml,application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xml;q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=0.9,*/*;q=0.8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Accept-Language: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da,en-us;q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=0.7,en;q=0.3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Accept-Encoding: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deflate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Accept-Charset: ISO-8859-1,utf-8;q=0.7,*;q=0.7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Connection: keep-alive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Cookie: B=2j1aerh7b0km0&amp;b=3&amp;s=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lh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Cache-Control: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max-age=0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“\r\n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31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HTTP Request </a:t>
            </a: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88087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HTTP Request messages are sent from client to server</a:t>
            </a:r>
            <a:r>
              <a:rPr lang="en-US" dirty="0" smtClean="0"/>
              <a:t>.</a:t>
            </a:r>
          </a:p>
          <a:p>
            <a:r>
              <a:rPr lang="en-US" dirty="0"/>
              <a:t>There are a number of valid HTTP Request messages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– Used to request a web page from a web server</a:t>
            </a:r>
          </a:p>
          <a:p>
            <a:pPr lvl="1"/>
            <a:r>
              <a:rPr lang="en-US" b="1" dirty="0"/>
              <a:t>Head</a:t>
            </a:r>
            <a:r>
              <a:rPr lang="en-US" dirty="0"/>
              <a:t> – Return the header of a web page, used by search engines to test the validity of hyperlinks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 – Used to send data (e.g. results of registration form) to a web server</a:t>
            </a:r>
          </a:p>
          <a:p>
            <a:pPr lvl="1"/>
            <a:r>
              <a:rPr lang="en-US" b="1" dirty="0" smtClean="0"/>
              <a:t>Put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– Not typically implemented by browsers.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1905001" y="3081021"/>
            <a:ext cx="5154613" cy="400050"/>
            <a:chOff x="1200" y="1344"/>
            <a:chExt cx="3247" cy="336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3216" y="134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“\r\n”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200" y="134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Request Line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3600" y="1344"/>
              <a:ext cx="84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Optional Data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208" y="134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Optional HTTP Header</a:t>
              </a:r>
            </a:p>
          </p:txBody>
        </p:sp>
      </p:grp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838201" y="4281171"/>
            <a:ext cx="15175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Type of Request</a:t>
            </a:r>
          </a:p>
          <a:p>
            <a:r>
              <a:rPr lang="en-GB" sz="1600" dirty="0"/>
              <a:t>(e.g. GET)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819400" y="3995421"/>
            <a:ext cx="24995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Additional information</a:t>
            </a:r>
          </a:p>
          <a:p>
            <a:r>
              <a:rPr lang="en-GB" sz="1600" dirty="0"/>
              <a:t>such as </a:t>
            </a:r>
            <a:r>
              <a:rPr lang="en-GB" sz="1600" dirty="0" smtClean="0"/>
              <a:t>browser </a:t>
            </a:r>
            <a:r>
              <a:rPr lang="en-GB" sz="1600" dirty="0"/>
              <a:t>being</a:t>
            </a:r>
          </a:p>
          <a:p>
            <a:r>
              <a:rPr lang="en-GB" sz="1600" dirty="0"/>
              <a:t>used, media types accepted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281614" y="3995421"/>
            <a:ext cx="14503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Delimiter</a:t>
            </a:r>
          </a:p>
          <a:p>
            <a:r>
              <a:rPr lang="en-GB" sz="1600" dirty="0"/>
              <a:t>Carriage return</a:t>
            </a:r>
          </a:p>
          <a:p>
            <a:r>
              <a:rPr lang="en-GB" sz="1600" dirty="0"/>
              <a:t>Line feed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705601" y="4166871"/>
            <a:ext cx="1528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600" dirty="0"/>
              <a:t>User data e.g. contents of completed form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1828800" y="3538221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3886200" y="3538221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5486400" y="3538221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 flipV="1">
            <a:off x="6553200" y="3538221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49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HTTP Response </a:t>
            </a: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5973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HTTP Response messages are sent from server to client</a:t>
            </a:r>
            <a:r>
              <a:rPr lang="en-US" dirty="0" smtClean="0"/>
              <a:t>.</a:t>
            </a:r>
          </a:p>
          <a:p>
            <a:r>
              <a:rPr lang="en-US" dirty="0"/>
              <a:t>The Status Line gives information about the success of the previous HTTP Request</a:t>
            </a:r>
          </a:p>
          <a:p>
            <a:pPr lvl="1"/>
            <a:r>
              <a:rPr lang="en-US" dirty="0"/>
              <a:t>200 – 299	Success</a:t>
            </a:r>
          </a:p>
          <a:p>
            <a:pPr lvl="1"/>
            <a:r>
              <a:rPr lang="en-US" dirty="0"/>
              <a:t>300 – 399	Redirection – Document has been moved</a:t>
            </a:r>
          </a:p>
          <a:p>
            <a:pPr lvl="1"/>
            <a:r>
              <a:rPr lang="en-US" dirty="0"/>
              <a:t>400 – 499	Client Error – Bad Request, </a:t>
            </a:r>
            <a:r>
              <a:rPr lang="en-US" dirty="0" err="1"/>
              <a:t>Unauthorised</a:t>
            </a:r>
            <a:r>
              <a:rPr lang="en-US" dirty="0"/>
              <a:t>, Not found</a:t>
            </a:r>
          </a:p>
          <a:p>
            <a:pPr lvl="1"/>
            <a:r>
              <a:rPr lang="en-US" dirty="0"/>
              <a:t>500 – 599	Server Error – Internal Error, Service Overloaded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905001" y="3165816"/>
            <a:ext cx="5154613" cy="400050"/>
            <a:chOff x="1200" y="1344"/>
            <a:chExt cx="3247" cy="336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3216" y="134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“\r\n”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200" y="134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Status Line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3600" y="1344"/>
              <a:ext cx="84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Optional Data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208" y="134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Optional HTTP Header</a:t>
              </a:r>
            </a:p>
          </p:txBody>
        </p:sp>
      </p:grp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838201" y="4080217"/>
            <a:ext cx="16533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Success/Failure</a:t>
            </a:r>
          </a:p>
          <a:p>
            <a:r>
              <a:rPr lang="en-GB" sz="1600" dirty="0"/>
              <a:t>Indication</a:t>
            </a:r>
          </a:p>
          <a:p>
            <a:r>
              <a:rPr lang="en-GB" sz="1600" dirty="0"/>
              <a:t>Number between</a:t>
            </a:r>
          </a:p>
          <a:p>
            <a:r>
              <a:rPr lang="en-GB" sz="1600" dirty="0"/>
              <a:t>200 and 599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819400" y="4080216"/>
            <a:ext cx="23807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Type of content returned</a:t>
            </a:r>
          </a:p>
          <a:p>
            <a:r>
              <a:rPr lang="en-GB" sz="1600"/>
              <a:t>e.g. text/html or image/gif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562601" y="4365966"/>
            <a:ext cx="958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Delimiter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705601" y="4251666"/>
            <a:ext cx="15287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600"/>
              <a:t>Requested Data e.g. web page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1981200" y="3623016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3886200" y="3623016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5486400" y="3623016"/>
            <a:ext cx="5334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 flipV="1">
            <a:off x="6553200" y="3623016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–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can contain many different types of information; page must specify:</a:t>
            </a:r>
          </a:p>
          <a:p>
            <a:pPr lvl="1"/>
            <a:r>
              <a:rPr lang="en-US" dirty="0" smtClean="0"/>
              <a:t>Content – The actual information</a:t>
            </a:r>
          </a:p>
          <a:p>
            <a:pPr lvl="1"/>
            <a:r>
              <a:rPr lang="en-US" dirty="0" smtClean="0"/>
              <a:t>Type of content – The type of information, e.g. </a:t>
            </a:r>
            <a:r>
              <a:rPr lang="en-US" dirty="0" smtClean="0"/>
              <a:t>t</a:t>
            </a:r>
            <a:r>
              <a:rPr lang="en-US" dirty="0" smtClean="0"/>
              <a:t>ext </a:t>
            </a:r>
            <a:r>
              <a:rPr lang="en-US" dirty="0"/>
              <a:t>(hypertext), Graphics, Sound, Animations, </a:t>
            </a:r>
            <a:r>
              <a:rPr lang="en-US" dirty="0" smtClean="0"/>
              <a:t>Video </a:t>
            </a:r>
            <a:r>
              <a:rPr lang="en-US" dirty="0" smtClean="0"/>
              <a:t>etc.</a:t>
            </a:r>
            <a:endParaRPr lang="en-US" dirty="0" smtClean="0"/>
          </a:p>
          <a:p>
            <a:pPr lvl="1"/>
            <a:r>
              <a:rPr lang="en-US" dirty="0" smtClean="0"/>
              <a:t>Links to other </a:t>
            </a:r>
            <a:r>
              <a:rPr lang="en-US" dirty="0" smtClean="0"/>
              <a:t>pages</a:t>
            </a:r>
          </a:p>
          <a:p>
            <a:r>
              <a:rPr lang="en-US" dirty="0"/>
              <a:t>Pages are linked together</a:t>
            </a:r>
          </a:p>
          <a:p>
            <a:pPr lvl="1"/>
            <a:r>
              <a:rPr lang="en-US" dirty="0"/>
              <a:t>Non-distributed – all pages are stored locally (</a:t>
            </a:r>
            <a:r>
              <a:rPr lang="en-US" dirty="0" err="1"/>
              <a:t>e.g</a:t>
            </a:r>
            <a:r>
              <a:rPr lang="en-US" dirty="0"/>
              <a:t> on </a:t>
            </a:r>
            <a:r>
              <a:rPr lang="en-US" dirty="0" err="1"/>
              <a:t>CD-Rom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Distributed – pages are stored at remote servers on the Internet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Rather than having a fixed representation for every browser, pages are formatted with a mark up language.</a:t>
            </a:r>
          </a:p>
          <a:p>
            <a:pPr lvl="1"/>
            <a:r>
              <a:rPr lang="en-US" dirty="0" smtClean="0"/>
              <a:t>This allows browser to format page to fit display.</a:t>
            </a:r>
          </a:p>
          <a:p>
            <a:pPr lvl="1"/>
            <a:r>
              <a:rPr lang="en-US" dirty="0" smtClean="0"/>
              <a:t>Different browsers can display pages in different ways.</a:t>
            </a:r>
          </a:p>
          <a:p>
            <a:pPr lvl="1"/>
            <a:r>
              <a:rPr lang="en-US" dirty="0" smtClean="0"/>
              <a:t>This also allows text-only browser to discard graphics for example.</a:t>
            </a:r>
          </a:p>
          <a:p>
            <a:r>
              <a:rPr lang="en-US" dirty="0" smtClean="0"/>
              <a:t>Standard is called </a:t>
            </a:r>
            <a:r>
              <a:rPr lang="en-US" dirty="0" err="1" smtClean="0"/>
              <a:t>HyperText</a:t>
            </a:r>
            <a:r>
              <a:rPr lang="en-US" dirty="0" smtClean="0"/>
              <a:t> Markup Language (HTML).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43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– HTTP Response messages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5336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dir.yahoo.com/Recreation/sports/soccer/index.html</a:t>
            </a:r>
            <a:r>
              <a:rPr lang="en-US" dirty="0" smtClean="0"/>
              <a:t> returns a response.</a:t>
            </a:r>
            <a:endParaRPr lang="en-US" dirty="0"/>
          </a:p>
          <a:p>
            <a:r>
              <a:rPr lang="en-US" dirty="0"/>
              <a:t>In the above case, the HTTP GET </a:t>
            </a:r>
            <a:r>
              <a:rPr lang="en-US" dirty="0" smtClean="0"/>
              <a:t>Response </a:t>
            </a:r>
            <a:r>
              <a:rPr lang="en-US" dirty="0"/>
              <a:t>message would be:</a:t>
            </a:r>
          </a:p>
          <a:p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1825897" y="2895787"/>
            <a:ext cx="5492209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Date: Wed, 11 Jan 2012 09:45:35 GMT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Cache-Control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private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Connection: close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Transfer-Encoding: chunked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Content-Type: text/html; charset=ISO-8859-1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Content-Encoding: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gzip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“\r\n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24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Caching Web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Downloading HTML documents from servers can be slow due to a number of conditions:</a:t>
            </a:r>
          </a:p>
          <a:p>
            <a:pPr lvl="1"/>
            <a:r>
              <a:rPr lang="en-US" dirty="0"/>
              <a:t>Parts of the Internet can be congested</a:t>
            </a:r>
          </a:p>
          <a:p>
            <a:pPr lvl="1"/>
            <a:r>
              <a:rPr lang="en-US" dirty="0"/>
              <a:t>Dialup connection is typically very slow, 33Kbps or 56Kbps</a:t>
            </a:r>
          </a:p>
          <a:p>
            <a:pPr lvl="1"/>
            <a:r>
              <a:rPr lang="en-US" dirty="0"/>
              <a:t>Web server can have a lot of clients connecting to it at the same time, causing it to be overloaded.</a:t>
            </a:r>
          </a:p>
          <a:p>
            <a:r>
              <a:rPr lang="en-US" dirty="0"/>
              <a:t>If a user returns to previous HTML document, then this could require downloading the document from the server again.</a:t>
            </a:r>
          </a:p>
          <a:p>
            <a:r>
              <a:rPr lang="en-US" dirty="0"/>
              <a:t>A browser can hold copies of recently visited pages. This avoids having to download pages again.</a:t>
            </a:r>
          </a:p>
          <a:p>
            <a:r>
              <a:rPr lang="en-US" dirty="0"/>
              <a:t>An </a:t>
            </a:r>
            <a:r>
              <a:rPr lang="en-US" dirty="0" smtClean="0"/>
              <a:t>organization </a:t>
            </a:r>
            <a:r>
              <a:rPr lang="en-US" dirty="0"/>
              <a:t>can use a HTTP proxy that caches documents for multiple users. Thus improving the speed at which pages can be displayed on each users computer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Caching can be used server side to improve </a:t>
            </a:r>
            <a:r>
              <a:rPr lang="en-US" dirty="0" smtClean="0"/>
              <a:t>performance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140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Browser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Browser has more components than a server:</a:t>
            </a:r>
          </a:p>
          <a:p>
            <a:pPr lvl="1"/>
            <a:r>
              <a:rPr lang="en-US" dirty="0"/>
              <a:t>Display driver for painting screen.</a:t>
            </a:r>
          </a:p>
          <a:p>
            <a:pPr lvl="1"/>
            <a:r>
              <a:rPr lang="en-US" dirty="0"/>
              <a:t>HTML interpreter for formatting HTML documents.</a:t>
            </a:r>
          </a:p>
          <a:p>
            <a:pPr lvl="1"/>
            <a:r>
              <a:rPr lang="en-US" dirty="0"/>
              <a:t>Plugins to display different content (e.g</a:t>
            </a:r>
            <a:r>
              <a:rPr lang="en-US" dirty="0" smtClean="0"/>
              <a:t>. Flash, Silverlight, </a:t>
            </a:r>
            <a:r>
              <a:rPr lang="en-US" dirty="0"/>
              <a:t>Shockwave or Real Audio content)</a:t>
            </a:r>
          </a:p>
          <a:p>
            <a:pPr lvl="1"/>
            <a:r>
              <a:rPr lang="en-US" dirty="0"/>
              <a:t>HTTP client to fetch HTML documents from WWW server.</a:t>
            </a:r>
          </a:p>
          <a:p>
            <a:pPr lvl="1"/>
            <a:r>
              <a:rPr lang="en-US" dirty="0"/>
              <a:t>Other clients for other protocols (e.g., ftp, mail)</a:t>
            </a:r>
          </a:p>
          <a:p>
            <a:pPr lvl="1"/>
            <a:r>
              <a:rPr lang="en-US" dirty="0"/>
              <a:t>Controller also must accept input from the computer user through the mouse or keyboard.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02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FTP - File Transfer Protocol</a:t>
            </a:r>
          </a:p>
          <a:p>
            <a:pPr lvl="1"/>
            <a:r>
              <a:rPr lang="en-US" dirty="0"/>
              <a:t>The Internet began development in the 1960s. </a:t>
            </a:r>
          </a:p>
          <a:p>
            <a:pPr lvl="1"/>
            <a:r>
              <a:rPr lang="en-US" dirty="0"/>
              <a:t>Moving a file from one computer to another computer required some form of removable medium (floppy disk or tape).</a:t>
            </a:r>
          </a:p>
          <a:p>
            <a:pPr lvl="1"/>
            <a:r>
              <a:rPr lang="en-US" dirty="0"/>
              <a:t>People required a protocol to reliably transfer files between any two computers connected to the Internet.</a:t>
            </a:r>
          </a:p>
          <a:p>
            <a:pPr lvl="1"/>
            <a:r>
              <a:rPr lang="en-US" dirty="0"/>
              <a:t>Why not use HTTP?</a:t>
            </a:r>
          </a:p>
          <a:p>
            <a:pPr lvl="2"/>
            <a:r>
              <a:rPr lang="en-US" dirty="0"/>
              <a:t>The HTTP protocol was developed in the late 1980s and the early 1990s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HTTP provides a poor authentication mechanism of users of the protocol.</a:t>
            </a:r>
          </a:p>
          <a:p>
            <a:pPr lvl="2"/>
            <a:r>
              <a:rPr lang="en-US" dirty="0"/>
              <a:t>HTTP doesn’t easily allow files to be sent in both directions.</a:t>
            </a:r>
          </a:p>
          <a:p>
            <a:pPr lvl="2"/>
            <a:r>
              <a:rPr lang="en-US" dirty="0"/>
              <a:t>HTTP doesn’t allow files to be downloaded in separate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main function of FTP was to allow the sharing of files across the Internet.</a:t>
            </a:r>
          </a:p>
          <a:p>
            <a:r>
              <a:rPr lang="en-US" dirty="0"/>
              <a:t>Other functions included</a:t>
            </a:r>
          </a:p>
          <a:p>
            <a:pPr lvl="1"/>
            <a:r>
              <a:rPr lang="en-US" dirty="0"/>
              <a:t>Allowing computer users to use computers remotely.</a:t>
            </a:r>
          </a:p>
          <a:p>
            <a:pPr lvl="1"/>
            <a:r>
              <a:rPr lang="en-US" dirty="0"/>
              <a:t>Hiding file storage differences from the user. The format that files are stored on a Macintosh are different from a PC which in turn are different from a Unix workstation. Different length filenames also have to be accommodated.</a:t>
            </a:r>
          </a:p>
          <a:p>
            <a:pPr lvl="1"/>
            <a:r>
              <a:rPr lang="en-US" dirty="0"/>
              <a:t>Transfer of file data between computers has to be done reliably and efficiently. FTP should also allow transfer of very large files to be done in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66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FTP is a client/server program</a:t>
            </a:r>
          </a:p>
          <a:p>
            <a:r>
              <a:rPr lang="en-US" dirty="0"/>
              <a:t>An FTP client program enables the user to interact with an ftp server in order to access files on the ftp server computer.</a:t>
            </a:r>
          </a:p>
          <a:p>
            <a:r>
              <a:rPr lang="en-US" dirty="0"/>
              <a:t>Client programs can be:</a:t>
            </a:r>
          </a:p>
          <a:p>
            <a:pPr lvl="1"/>
            <a:r>
              <a:rPr lang="en-US" dirty="0"/>
              <a:t>Simple command line </a:t>
            </a:r>
            <a:r>
              <a:rPr lang="en-US" dirty="0" smtClean="0"/>
              <a:t>interfaces.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MS-Dos</a:t>
            </a:r>
            <a:r>
              <a:rPr lang="en-US" dirty="0"/>
              <a:t> </a:t>
            </a:r>
            <a:r>
              <a:rPr lang="en-US" dirty="0" smtClean="0"/>
              <a:t>Prompt - C:\ </a:t>
            </a:r>
            <a:r>
              <a:rPr lang="en-US" dirty="0"/>
              <a:t>ftp ftp.maths.tcd.ie</a:t>
            </a:r>
          </a:p>
          <a:p>
            <a:pPr lvl="1"/>
            <a:r>
              <a:rPr lang="en-US" dirty="0"/>
              <a:t>Integrated with Web </a:t>
            </a:r>
            <a:r>
              <a:rPr lang="en-US" dirty="0" smtClean="0"/>
              <a:t>browsers</a:t>
            </a:r>
            <a:endParaRPr lang="en-US" dirty="0"/>
          </a:p>
          <a:p>
            <a:r>
              <a:rPr lang="en-US" dirty="0"/>
              <a:t>FTP provides similar services to those available on most </a:t>
            </a:r>
            <a:r>
              <a:rPr lang="en-US" dirty="0" err="1" smtClean="0"/>
              <a:t>filesystems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 directories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download files</a:t>
            </a:r>
          </a:p>
          <a:p>
            <a:pPr lvl="1"/>
            <a:r>
              <a:rPr lang="en-US" dirty="0" smtClean="0"/>
              <a:t>delete files</a:t>
            </a:r>
            <a:endParaRPr lang="en-US" dirty="0"/>
          </a:p>
          <a:p>
            <a:r>
              <a:rPr lang="en-US" dirty="0"/>
              <a:t>FTP uses TCP connections and the default server port for FTP is 21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Transfer </a:t>
            </a:r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Batch </a:t>
            </a:r>
            <a:r>
              <a:rPr lang="en-US" dirty="0"/>
              <a:t>transfer </a:t>
            </a:r>
          </a:p>
          <a:p>
            <a:pPr lvl="1"/>
            <a:r>
              <a:rPr lang="en-US" dirty="0"/>
              <a:t>User creates list of files to be transferred by ftp program.</a:t>
            </a:r>
          </a:p>
          <a:p>
            <a:pPr lvl="1"/>
            <a:r>
              <a:rPr lang="en-US" dirty="0"/>
              <a:t>Users request is dropped into a queue of similar requests.</a:t>
            </a:r>
          </a:p>
          <a:p>
            <a:pPr lvl="1"/>
            <a:r>
              <a:rPr lang="en-US" dirty="0"/>
              <a:t>FTP program reads requests and performs transfers of files.</a:t>
            </a:r>
          </a:p>
          <a:p>
            <a:pPr lvl="1"/>
            <a:r>
              <a:rPr lang="en-US" dirty="0"/>
              <a:t>Transfer program can retry until successful.</a:t>
            </a:r>
          </a:p>
          <a:p>
            <a:pPr lvl="1"/>
            <a:r>
              <a:rPr lang="en-US" dirty="0"/>
              <a:t>Good for slow or unreliable transfers.</a:t>
            </a:r>
          </a:p>
          <a:p>
            <a:r>
              <a:rPr lang="en-US" dirty="0"/>
              <a:t>Interactive transfer</a:t>
            </a:r>
          </a:p>
          <a:p>
            <a:pPr lvl="1"/>
            <a:r>
              <a:rPr lang="en-US" dirty="0"/>
              <a:t>User starts ftp program</a:t>
            </a:r>
          </a:p>
          <a:p>
            <a:pPr lvl="1"/>
            <a:r>
              <a:rPr lang="en-US" dirty="0"/>
              <a:t>User can interactively list contents of directories, transfer files, delete files etc.</a:t>
            </a:r>
          </a:p>
          <a:p>
            <a:pPr lvl="1"/>
            <a:r>
              <a:rPr lang="en-US" dirty="0"/>
              <a:t>User can find and transfer files immediately </a:t>
            </a:r>
          </a:p>
          <a:p>
            <a:pPr lvl="1"/>
            <a:r>
              <a:rPr lang="en-US" dirty="0"/>
              <a:t>Quick feedback in case of mistakes, e.g., spelling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94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Sample </a:t>
            </a:r>
            <a:r>
              <a:rPr lang="en-US" dirty="0" smtClean="0"/>
              <a:t>Commands</a:t>
            </a:r>
            <a:endParaRPr lang="en-US" dirty="0"/>
          </a:p>
        </p:txBody>
      </p:sp>
      <p:graphicFrame>
        <p:nvGraphicFramePr>
          <p:cNvPr id="3" name="Pladsholder til indhol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574030"/>
              </p:ext>
            </p:extLst>
          </p:nvPr>
        </p:nvGraphicFramePr>
        <p:xfrm>
          <a:off x="647564" y="1330430"/>
          <a:ext cx="7848872" cy="2807496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105314"/>
                <a:gridCol w="5743558"/>
              </a:tblGrid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Description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ftp maths.tcd.ie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Open connection to computer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 Directory contents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Change to another directory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55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Change to binary transfer, used for downloading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executables</a:t>
                      </a:r>
                      <a:r>
                        <a:rPr lang="en-US" sz="1800" u="none" strike="noStrike" dirty="0" smtClean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Download a file from remote computer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Upload a file to the remote computer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mget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Start download of multiple files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Start upload of multiple files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09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</a:t>
            </a:r>
            <a:r>
              <a:rPr lang="en-US" dirty="0" smtClean="0"/>
              <a:t>Check pointing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data transfer may be aborted after only transferring part of a file.</a:t>
            </a:r>
          </a:p>
          <a:p>
            <a:pPr lvl="1"/>
            <a:r>
              <a:rPr lang="en-US" dirty="0"/>
              <a:t>This could be due to the client or the server crashing, the TCP connection being broken due to congestion, phone hanging up during dial up connection.</a:t>
            </a:r>
          </a:p>
          <a:p>
            <a:r>
              <a:rPr lang="en-US" dirty="0"/>
              <a:t>FTP allows the file transfer from where the transfer was stopped, no need to re-transfer part of file.</a:t>
            </a:r>
          </a:p>
          <a:p>
            <a:r>
              <a:rPr lang="en-US" dirty="0"/>
              <a:t>FTP achieves this by sending restart markers between the server and the client.</a:t>
            </a:r>
          </a:p>
          <a:p>
            <a:r>
              <a:rPr lang="en-US" dirty="0"/>
              <a:t>Restart markers are saved in a restart file by the client. Client sends restart marker when it wants to continue the transfer of a previously stopped transfer.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- Hyperlinks (or links)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</a:t>
            </a:r>
            <a:r>
              <a:rPr lang="en-US" dirty="0" smtClean="0"/>
              <a:t>page contains </a:t>
            </a:r>
            <a:r>
              <a:rPr lang="en-US" dirty="0" smtClean="0"/>
              <a:t>links (pointers) to other </a:t>
            </a:r>
            <a:r>
              <a:rPr lang="en-US" dirty="0" smtClean="0"/>
              <a:t>pages.</a:t>
            </a:r>
            <a:endParaRPr lang="en-US" dirty="0" smtClean="0"/>
          </a:p>
          <a:p>
            <a:r>
              <a:rPr lang="en-US" dirty="0" smtClean="0"/>
              <a:t>The link represented by "active area" on screen</a:t>
            </a:r>
          </a:p>
          <a:p>
            <a:pPr lvl="1"/>
            <a:r>
              <a:rPr lang="en-US" dirty="0" smtClean="0"/>
              <a:t>Graphic - button </a:t>
            </a:r>
          </a:p>
          <a:p>
            <a:pPr lvl="1"/>
            <a:r>
              <a:rPr lang="en-US" dirty="0" smtClean="0"/>
              <a:t>Text - highlighted</a:t>
            </a:r>
          </a:p>
          <a:p>
            <a:r>
              <a:rPr lang="en-US" dirty="0" smtClean="0"/>
              <a:t>By selecting a particular link, the client fetches the referenced </a:t>
            </a:r>
            <a:r>
              <a:rPr lang="en-US" dirty="0" smtClean="0"/>
              <a:t>page from </a:t>
            </a:r>
            <a:r>
              <a:rPr lang="en-US" dirty="0" smtClean="0"/>
              <a:t>a server for display.</a:t>
            </a:r>
          </a:p>
          <a:p>
            <a:r>
              <a:rPr lang="en-US" dirty="0" smtClean="0"/>
              <a:t>Links may become invalid.</a:t>
            </a:r>
          </a:p>
          <a:p>
            <a:pPr lvl="1"/>
            <a:r>
              <a:rPr lang="en-US" dirty="0" smtClean="0"/>
              <a:t>Link is simply a text name for a remote </a:t>
            </a:r>
            <a:r>
              <a:rPr lang="en-US" dirty="0" smtClean="0"/>
              <a:t>page.</a:t>
            </a:r>
            <a:endParaRPr lang="en-US" dirty="0" smtClean="0"/>
          </a:p>
          <a:p>
            <a:pPr lvl="1"/>
            <a:r>
              <a:rPr lang="en-US" dirty="0" smtClean="0"/>
              <a:t>Remote </a:t>
            </a:r>
            <a:r>
              <a:rPr lang="en-US" dirty="0" smtClean="0"/>
              <a:t>pages may </a:t>
            </a:r>
            <a:r>
              <a:rPr lang="en-US" dirty="0" smtClean="0"/>
              <a:t>be moved to a new location while name in link remains in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1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– HTML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HTML specifies</a:t>
            </a:r>
          </a:p>
          <a:p>
            <a:pPr lvl="1"/>
            <a:r>
              <a:rPr lang="en-US" dirty="0" smtClean="0"/>
              <a:t>Major structure of document </a:t>
            </a:r>
          </a:p>
          <a:p>
            <a:pPr lvl="1"/>
            <a:r>
              <a:rPr lang="en-US" dirty="0" smtClean="0"/>
              <a:t>Formatting instructions for browsers to execute.</a:t>
            </a:r>
          </a:p>
          <a:p>
            <a:pPr lvl="1"/>
            <a:r>
              <a:rPr lang="en-US" dirty="0" smtClean="0"/>
              <a:t>Hypertext links – Links to other documents</a:t>
            </a:r>
          </a:p>
          <a:p>
            <a:pPr lvl="1"/>
            <a:r>
              <a:rPr lang="en-US" dirty="0" smtClean="0"/>
              <a:t>Additional information about document contents</a:t>
            </a:r>
          </a:p>
          <a:p>
            <a:r>
              <a:rPr lang="en-US" dirty="0" smtClean="0"/>
              <a:t>Two parts to document:</a:t>
            </a:r>
          </a:p>
          <a:p>
            <a:pPr lvl="1"/>
            <a:r>
              <a:rPr lang="en-US" b="1" dirty="0" smtClean="0"/>
              <a:t>Head</a:t>
            </a:r>
            <a:r>
              <a:rPr lang="en-US" dirty="0" smtClean="0"/>
              <a:t> contains details about the document.</a:t>
            </a:r>
          </a:p>
          <a:p>
            <a:pPr lvl="1"/>
            <a:r>
              <a:rPr lang="en-US" b="1" dirty="0" smtClean="0"/>
              <a:t>Body</a:t>
            </a:r>
            <a:r>
              <a:rPr lang="en-US" dirty="0" smtClean="0"/>
              <a:t> contains the information/content of the document.</a:t>
            </a:r>
          </a:p>
          <a:p>
            <a:r>
              <a:rPr lang="en-US" dirty="0" smtClean="0"/>
              <a:t>Each web page is represented in ASCII text with embedded HTML tags that give formatting instructions to the browser.</a:t>
            </a:r>
          </a:p>
          <a:p>
            <a:pPr lvl="1"/>
            <a:r>
              <a:rPr lang="en-US" dirty="0" smtClean="0"/>
              <a:t>Formatted section begins with tag, &lt;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End of formatted section is indicated by 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– HTML Example</a:t>
            </a:r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1231663" y="1059582"/>
            <a:ext cx="6680675" cy="4031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357188"/>
            <a:r>
              <a:rPr lang="en-US" sz="1600" dirty="0" smtClean="0"/>
              <a:t>&lt;!DOCTYPE html&gt;</a:t>
            </a:r>
          </a:p>
          <a:p>
            <a:pPr defTabSz="357188"/>
            <a:r>
              <a:rPr lang="en-US" sz="1600" dirty="0" smtClean="0"/>
              <a:t>&lt;html&gt;</a:t>
            </a:r>
            <a:endParaRPr lang="en-US" sz="1600" dirty="0"/>
          </a:p>
          <a:p>
            <a:pPr defTabSz="357188"/>
            <a:r>
              <a:rPr lang="en-US" sz="1600" dirty="0"/>
              <a:t>	</a:t>
            </a:r>
            <a:r>
              <a:rPr lang="en-US" sz="1600" dirty="0" smtClean="0"/>
              <a:t>&lt;head&gt;</a:t>
            </a:r>
            <a:endParaRPr lang="en-US" sz="1600" dirty="0"/>
          </a:p>
          <a:p>
            <a:pPr defTabSz="357188"/>
            <a:r>
              <a:rPr lang="en-US" sz="1600" dirty="0"/>
              <a:t>		</a:t>
            </a:r>
            <a:r>
              <a:rPr lang="en-US" sz="1600" dirty="0" smtClean="0"/>
              <a:t>&lt;title&gt;Example </a:t>
            </a:r>
            <a:r>
              <a:rPr lang="en-US" sz="1600" dirty="0"/>
              <a:t>Page for lecture</a:t>
            </a:r>
            <a:r>
              <a:rPr lang="en-US" sz="1600" dirty="0" smtClean="0"/>
              <a:t>&lt;/title&gt;</a:t>
            </a:r>
            <a:endParaRPr lang="en-US" sz="1600" dirty="0"/>
          </a:p>
          <a:p>
            <a:pPr defTabSz="357188"/>
            <a:r>
              <a:rPr lang="en-US" sz="1600" dirty="0"/>
              <a:t>	</a:t>
            </a:r>
            <a:r>
              <a:rPr lang="en-US" sz="1600" dirty="0" smtClean="0"/>
              <a:t>&lt;/head&gt;</a:t>
            </a:r>
            <a:endParaRPr lang="en-US" sz="1600" dirty="0"/>
          </a:p>
          <a:p>
            <a:pPr defTabSz="357188"/>
            <a:r>
              <a:rPr lang="en-US" sz="1600" dirty="0"/>
              <a:t>	</a:t>
            </a:r>
            <a:r>
              <a:rPr lang="en-US" sz="1600" dirty="0" smtClean="0"/>
              <a:t>&lt;body&gt;</a:t>
            </a:r>
            <a:endParaRPr lang="en-US" sz="1600" dirty="0"/>
          </a:p>
          <a:p>
            <a:pPr defTabSz="357188"/>
            <a:r>
              <a:rPr lang="en-US" sz="1600" dirty="0"/>
              <a:t>		</a:t>
            </a:r>
            <a:r>
              <a:rPr lang="en-US" sz="1600" dirty="0" smtClean="0"/>
              <a:t>&lt;p&gt;Lecture </a:t>
            </a:r>
            <a:r>
              <a:rPr lang="en-US" sz="1600" dirty="0"/>
              <a:t>notes for today go here</a:t>
            </a:r>
            <a:r>
              <a:rPr lang="en-US" sz="1600" dirty="0" smtClean="0"/>
              <a:t>!&lt;/p&gt;</a:t>
            </a:r>
            <a:endParaRPr lang="en-US" sz="1600" dirty="0"/>
          </a:p>
          <a:p>
            <a:pPr defTabSz="357188"/>
            <a:r>
              <a:rPr lang="en-US" sz="1600" dirty="0"/>
              <a:t>		</a:t>
            </a:r>
            <a:r>
              <a:rPr lang="en-US" sz="1600" dirty="0" smtClean="0"/>
              <a:t>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  <a:endParaRPr lang="en-US" sz="1600" dirty="0"/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="lecture10.html</a:t>
            </a:r>
            <a:r>
              <a:rPr lang="en-US" sz="1600" dirty="0"/>
              <a:t>"&gt;Previous Lecture</a:t>
            </a:r>
            <a:r>
              <a:rPr lang="en-US" sz="1600" dirty="0" smtClean="0"/>
              <a:t>&lt;/a&gt;&lt;/li</a:t>
            </a:r>
            <a:r>
              <a:rPr lang="en-US" sz="1600" dirty="0"/>
              <a:t>&gt;</a:t>
            </a:r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</a:t>
            </a:r>
            <a:r>
              <a:rPr lang="en-US" sz="1600" dirty="0"/>
              <a:t>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="lecture12.html</a:t>
            </a:r>
            <a:r>
              <a:rPr lang="en-US" sz="1600" dirty="0"/>
              <a:t>"&gt;Next Lecture</a:t>
            </a:r>
            <a:r>
              <a:rPr lang="en-US" sz="1600" dirty="0" smtClean="0"/>
              <a:t>&lt;/a&gt;&lt;/</a:t>
            </a:r>
            <a:r>
              <a:rPr lang="en-US" sz="1600" dirty="0"/>
              <a:t>li&gt;</a:t>
            </a:r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</a:t>
            </a:r>
            <a:r>
              <a:rPr lang="en-US" sz="1600" dirty="0"/>
              <a:t>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="Contents.html</a:t>
            </a:r>
            <a:r>
              <a:rPr lang="en-US" sz="1600" dirty="0"/>
              <a:t>"&gt;Table of contents</a:t>
            </a:r>
            <a:r>
              <a:rPr lang="en-US" sz="1600" dirty="0" smtClean="0"/>
              <a:t>&lt;/a&gt;&lt;/</a:t>
            </a:r>
            <a:r>
              <a:rPr lang="en-US" sz="1600" dirty="0"/>
              <a:t>li&gt;</a:t>
            </a:r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</a:t>
            </a:r>
            <a:r>
              <a:rPr lang="en-US" sz="1600" dirty="0"/>
              <a:t>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="solutions.html</a:t>
            </a:r>
            <a:r>
              <a:rPr lang="en-US" sz="1600" dirty="0"/>
              <a:t>"&gt;Solutions to Assignments</a:t>
            </a:r>
            <a:r>
              <a:rPr lang="en-US" sz="1600" dirty="0" smtClean="0"/>
              <a:t>&lt;/a&gt;&lt;/</a:t>
            </a:r>
            <a:r>
              <a:rPr lang="en-US" sz="1600" dirty="0"/>
              <a:t>li&gt;</a:t>
            </a:r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</a:t>
            </a:r>
            <a:r>
              <a:rPr lang="en-US" sz="1600" dirty="0"/>
              <a:t>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="index.html</a:t>
            </a:r>
            <a:r>
              <a:rPr lang="en-US" sz="1600" dirty="0"/>
              <a:t>"&gt;Index of terms</a:t>
            </a:r>
            <a:r>
              <a:rPr lang="en-US" sz="1600" dirty="0" smtClean="0"/>
              <a:t>&lt;/a&gt;&lt;/</a:t>
            </a:r>
            <a:r>
              <a:rPr lang="en-US" sz="1600" dirty="0"/>
              <a:t>li&gt;</a:t>
            </a:r>
          </a:p>
          <a:p>
            <a:pPr defTabSz="357188"/>
            <a:r>
              <a:rPr lang="en-US" sz="1600" dirty="0"/>
              <a:t>		</a:t>
            </a:r>
            <a:r>
              <a:rPr lang="en-US" sz="1600" dirty="0" smtClean="0"/>
              <a:t>&lt;/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  <a:endParaRPr lang="en-US" sz="1600" dirty="0"/>
          </a:p>
          <a:p>
            <a:pPr defTabSz="357188"/>
            <a:r>
              <a:rPr lang="en-US" sz="1600" dirty="0"/>
              <a:t>	</a:t>
            </a:r>
            <a:r>
              <a:rPr lang="en-US" sz="1600" dirty="0" smtClean="0"/>
              <a:t>&lt;/body&gt;</a:t>
            </a:r>
            <a:endParaRPr lang="en-US" sz="1600" dirty="0"/>
          </a:p>
          <a:p>
            <a:pPr defTabSz="357188"/>
            <a:r>
              <a:rPr lang="en-US" sz="1600" dirty="0" smtClean="0"/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525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DOCTYPE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 PUBLIC "-//W3C//DTD HTML 4.01 Transitional//EN“ "http://www.w3.org/TR/html4/loose.dtd"&gt;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 PUBLIC "-//W3C//DTD HTML 4.01//EN“ "http://www.w3.org/TR/html4/strict.dtd"&gt;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 PUBLIC "-//W3C//DTD XHTML 1.0 Strict//EN“ "http://www.w3.org/TR/xhtml1/DTD/xhtml1-strict.dtd"&gt;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 PUBLIC "-//W3C//DTD XHTML 1.1//EN"&gt;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 PUBLIC "-//W3C//DTD XHTML Basic 1.1//EN" "http://www.w3.org/TR/xhtml-basic/xhtml-basic11.dtd"&gt;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Pladsholder til indhold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mtClean="0"/>
              <a:t>Leading to the HTML5 doctype: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&lt;!DOCTYPE html&gt;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Or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&lt;!DOCTYPE html SYSTEM "about:legacy-compat"&gt; (backward compatible with XSLT engiens)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4929412" y="2977664"/>
            <a:ext cx="381905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/>
              <a:t>xml version = "1.0</a:t>
            </a:r>
            <a:r>
              <a:rPr lang="en-US" dirty="0" smtClean="0"/>
              <a:t>"?&gt;</a:t>
            </a:r>
          </a:p>
          <a:p>
            <a:endParaRPr lang="en-US" dirty="0" smtClean="0"/>
          </a:p>
          <a:p>
            <a:r>
              <a:rPr lang="en-US" dirty="0" smtClean="0"/>
              <a:t>If this is a XML document with the content-type application/</a:t>
            </a:r>
            <a:r>
              <a:rPr lang="en-US" dirty="0" err="1" smtClean="0"/>
              <a:t>xhtml+xml</a:t>
            </a:r>
            <a:r>
              <a:rPr lang="en-US" dirty="0" smtClean="0"/>
              <a:t> or text/xml.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Other HTML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Headings - </a:t>
            </a:r>
            <a:r>
              <a:rPr lang="en-US" dirty="0" smtClean="0"/>
              <a:t>&lt;h1</a:t>
            </a:r>
            <a:r>
              <a:rPr lang="en-US" dirty="0"/>
              <a:t>&gt;, </a:t>
            </a:r>
            <a:r>
              <a:rPr lang="en-US" dirty="0" smtClean="0"/>
              <a:t>&lt;h2&gt;</a:t>
            </a:r>
            <a:endParaRPr lang="en-US" dirty="0"/>
          </a:p>
          <a:p>
            <a:r>
              <a:rPr lang="en-US" dirty="0"/>
              <a:t>Lists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  <a:r>
              <a:rPr lang="en-US" dirty="0"/>
              <a:t>- Ordered (numbered) list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r>
              <a:rPr lang="en-US" dirty="0"/>
              <a:t>- Unordered (bulleted) list </a:t>
            </a:r>
          </a:p>
          <a:p>
            <a:pPr lvl="1"/>
            <a:r>
              <a:rPr lang="en-US" dirty="0" smtClean="0"/>
              <a:t>&lt;li&gt; </a:t>
            </a:r>
            <a:r>
              <a:rPr lang="en-US" dirty="0"/>
              <a:t>- List item </a:t>
            </a:r>
          </a:p>
          <a:p>
            <a:r>
              <a:rPr lang="en-US" dirty="0"/>
              <a:t>Tables </a:t>
            </a:r>
          </a:p>
          <a:p>
            <a:pPr lvl="1"/>
            <a:r>
              <a:rPr lang="en-US" dirty="0" smtClean="0"/>
              <a:t>&lt;table&gt;, &lt;/table&gt; </a:t>
            </a:r>
            <a:r>
              <a:rPr lang="en-US" dirty="0"/>
              <a:t>- Define table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r>
              <a:rPr lang="en-US" dirty="0"/>
              <a:t>- Begin row </a:t>
            </a:r>
          </a:p>
          <a:p>
            <a:pPr lvl="1"/>
            <a:r>
              <a:rPr lang="en-US" dirty="0" smtClean="0"/>
              <a:t>&lt;td&gt; </a:t>
            </a:r>
            <a:r>
              <a:rPr lang="en-US" dirty="0"/>
              <a:t>- Begin item in row </a:t>
            </a:r>
          </a:p>
          <a:p>
            <a:r>
              <a:rPr lang="en-US" dirty="0"/>
              <a:t>Parameters </a:t>
            </a:r>
          </a:p>
          <a:p>
            <a:r>
              <a:rPr lang="en-US" dirty="0"/>
              <a:t>Keyword-value pairs in HTML tags </a:t>
            </a:r>
          </a:p>
          <a:p>
            <a:pPr lvl="1"/>
            <a:r>
              <a:rPr lang="en-US" dirty="0" smtClean="0"/>
              <a:t>&lt;table border=“3”&gt;</a:t>
            </a:r>
            <a:endParaRPr lang="en-US" dirty="0"/>
          </a:p>
          <a:p>
            <a:endParaRPr lang="en-US" dirty="0"/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Semantic elements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 - main navigation on the page</a:t>
            </a:r>
          </a:p>
          <a:p>
            <a:pPr lvl="1"/>
            <a:r>
              <a:rPr lang="en-US" dirty="0" smtClean="0"/>
              <a:t>&lt;main&gt; - main content</a:t>
            </a:r>
          </a:p>
          <a:p>
            <a:pPr lvl="1"/>
            <a:r>
              <a:rPr lang="en-US" dirty="0" smtClean="0"/>
              <a:t>&lt;aside&gt; - secondary content</a:t>
            </a:r>
          </a:p>
          <a:p>
            <a:pPr lvl="1"/>
            <a:r>
              <a:rPr lang="en-US" dirty="0" smtClean="0"/>
              <a:t>&lt;section&gt;</a:t>
            </a:r>
          </a:p>
          <a:p>
            <a:pPr lvl="1"/>
            <a:r>
              <a:rPr lang="en-US" dirty="0" smtClean="0"/>
              <a:t>&lt;article&gt;</a:t>
            </a:r>
          </a:p>
          <a:p>
            <a:r>
              <a:rPr lang="en-US" dirty="0" smtClean="0"/>
              <a:t>Structuring content</a:t>
            </a:r>
          </a:p>
          <a:p>
            <a:pPr lvl="1"/>
            <a:r>
              <a:rPr lang="en-US" dirty="0" smtClean="0"/>
              <a:t>&lt;p&gt;</a:t>
            </a:r>
          </a:p>
          <a:p>
            <a:pPr lvl="1"/>
            <a:r>
              <a:rPr lang="en-US" dirty="0" smtClean="0"/>
              <a:t>&lt;div&gt;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6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WWW – Embedding Graphics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&lt;img&gt; tag specifies insertion of graphic</a:t>
            </a:r>
          </a:p>
          <a:p>
            <a:r>
              <a:rPr lang="en-US" smtClean="0"/>
              <a:t>Parameters:</a:t>
            </a:r>
          </a:p>
          <a:p>
            <a:pPr lvl="1"/>
            <a:r>
              <a:rPr lang="en-US" smtClean="0"/>
              <a:t>src="filename"</a:t>
            </a:r>
          </a:p>
          <a:p>
            <a:pPr lvl="1"/>
            <a:r>
              <a:rPr lang="en-US" smtClean="0"/>
              <a:t>align= - alignment relative to text (or use CSS)</a:t>
            </a:r>
          </a:p>
          <a:p>
            <a:pPr lvl="1"/>
            <a:r>
              <a:rPr lang="en-US" smtClean="0"/>
              <a:t>Height</a:t>
            </a:r>
          </a:p>
          <a:p>
            <a:pPr lvl="1"/>
            <a:r>
              <a:rPr lang="en-US" smtClean="0"/>
              <a:t>width</a:t>
            </a:r>
            <a:endParaRPr lang="en-US" dirty="0" smtClean="0"/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Image must be in format known to browser:</a:t>
            </a:r>
          </a:p>
          <a:p>
            <a:pPr lvl="1"/>
            <a:r>
              <a:rPr lang="en-US" smtClean="0"/>
              <a:t>Graphics Interchange Format (GIF)</a:t>
            </a:r>
          </a:p>
          <a:p>
            <a:pPr lvl="1"/>
            <a:r>
              <a:rPr lang="en-US" smtClean="0"/>
              <a:t>Joint Photographic Experts Group (JPEG)</a:t>
            </a:r>
          </a:p>
          <a:p>
            <a:pPr lvl="1"/>
            <a:r>
              <a:rPr lang="en-US" smtClean="0"/>
              <a:t>Portable Network Graphics (PNG)</a:t>
            </a:r>
          </a:p>
          <a:p>
            <a:pPr lvl="1"/>
            <a:r>
              <a:rPr lang="en-US" smtClean="0"/>
              <a:t>Scalable Vector Graphics (SVG)</a:t>
            </a:r>
          </a:p>
          <a:p>
            <a:endParaRPr lang="da-DK" dirty="0"/>
          </a:p>
        </p:txBody>
      </p:sp>
      <p:sp>
        <p:nvSpPr>
          <p:cNvPr id="3" name="Tekstboks 2"/>
          <p:cNvSpPr txBox="1"/>
          <p:nvPr/>
        </p:nvSpPr>
        <p:spPr>
          <a:xfrm>
            <a:off x="308017" y="4362658"/>
            <a:ext cx="46240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&lt;</a:t>
            </a:r>
            <a:r>
              <a:rPr lang="da-DK" dirty="0" err="1"/>
              <a:t>img</a:t>
            </a:r>
            <a:r>
              <a:rPr lang="da-DK" dirty="0"/>
              <a:t> </a:t>
            </a:r>
            <a:r>
              <a:rPr lang="da-DK" dirty="0" err="1"/>
              <a:t>src</a:t>
            </a:r>
            <a:r>
              <a:rPr lang="da-DK" dirty="0"/>
              <a:t>=“logo.png” </a:t>
            </a:r>
            <a:r>
              <a:rPr lang="da-DK" dirty="0" err="1"/>
              <a:t>height</a:t>
            </a:r>
            <a:r>
              <a:rPr lang="da-DK" dirty="0"/>
              <a:t>=“35” </a:t>
            </a:r>
            <a:r>
              <a:rPr lang="da-DK" dirty="0" err="1"/>
              <a:t>width</a:t>
            </a:r>
            <a:r>
              <a:rPr lang="da-DK" dirty="0"/>
              <a:t>=“30</a:t>
            </a:r>
            <a:r>
              <a:rPr lang="da-DK" dirty="0" smtClean="0"/>
              <a:t>”/&gt;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236642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2452</Words>
  <Application>Microsoft Office PowerPoint</Application>
  <PresentationFormat>Skærmshow (16:9)</PresentationFormat>
  <Paragraphs>386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38</vt:i4>
      </vt:variant>
    </vt:vector>
  </HeadingPairs>
  <TitlesOfParts>
    <vt:vector size="39" baseType="lpstr">
      <vt:lpstr>Kontortema</vt:lpstr>
      <vt:lpstr>Web Basics and HTML</vt:lpstr>
      <vt:lpstr>WWW</vt:lpstr>
      <vt:lpstr>WWW – Pages</vt:lpstr>
      <vt:lpstr>WWW - Hyperlinks (or links)</vt:lpstr>
      <vt:lpstr>WWW – HTML</vt:lpstr>
      <vt:lpstr>WWW – HTML Example</vt:lpstr>
      <vt:lpstr>DOCTYPE</vt:lpstr>
      <vt:lpstr>WWW – Other HTML Tags</vt:lpstr>
      <vt:lpstr>WWW – Embedding Graphics</vt:lpstr>
      <vt:lpstr>WWW – Hyperlinks</vt:lpstr>
      <vt:lpstr>WWW – Style</vt:lpstr>
      <vt:lpstr>WWW – Identifying a web page</vt:lpstr>
      <vt:lpstr>WWW – Identifying a web page</vt:lpstr>
      <vt:lpstr>WWW – Client Server Model</vt:lpstr>
      <vt:lpstr>WWW – Client Server Model</vt:lpstr>
      <vt:lpstr>Web Server Basics</vt:lpstr>
      <vt:lpstr>Serving a Page</vt:lpstr>
      <vt:lpstr>Serving a Page</vt:lpstr>
      <vt:lpstr>Serving a Page</vt:lpstr>
      <vt:lpstr>Serving a Page</vt:lpstr>
      <vt:lpstr>Serving a Page</vt:lpstr>
      <vt:lpstr>Serving a Page</vt:lpstr>
      <vt:lpstr>Serving a Page</vt:lpstr>
      <vt:lpstr>Serving a Page</vt:lpstr>
      <vt:lpstr>HTTP</vt:lpstr>
      <vt:lpstr>HTTP Protocol Definitions</vt:lpstr>
      <vt:lpstr>WWW – HTTP Protocol</vt:lpstr>
      <vt:lpstr>WWW – HTTP Request messages</vt:lpstr>
      <vt:lpstr>WWW – HTTP Response messages</vt:lpstr>
      <vt:lpstr>WWW – HTTP Response messages</vt:lpstr>
      <vt:lpstr>WWW – Caching Web pages</vt:lpstr>
      <vt:lpstr>WWW – Browser Architecture</vt:lpstr>
      <vt:lpstr>Other Protocols</vt:lpstr>
      <vt:lpstr>FTP - Functions</vt:lpstr>
      <vt:lpstr>FTP</vt:lpstr>
      <vt:lpstr>FTP - Transfer modes</vt:lpstr>
      <vt:lpstr>FTP - Sample Commands</vt:lpstr>
      <vt:lpstr>FTP - Check pointing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Web Applications</dc:title>
  <dc:creator>Christian Wahl</dc:creator>
  <cp:lastModifiedBy>Christian Wahl</cp:lastModifiedBy>
  <cp:revision>31</cp:revision>
  <dcterms:created xsi:type="dcterms:W3CDTF">2012-01-11T08:28:21Z</dcterms:created>
  <dcterms:modified xsi:type="dcterms:W3CDTF">2014-09-03T12:50:52Z</dcterms:modified>
</cp:coreProperties>
</file>