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449" r:id="rId2"/>
    <p:sldId id="1237" r:id="rId3"/>
    <p:sldId id="492" r:id="rId4"/>
    <p:sldId id="517" r:id="rId5"/>
    <p:sldId id="518" r:id="rId6"/>
    <p:sldId id="521" r:id="rId7"/>
    <p:sldId id="522" r:id="rId8"/>
    <p:sldId id="523" r:id="rId9"/>
    <p:sldId id="525" r:id="rId10"/>
    <p:sldId id="52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86411" autoAdjust="0"/>
  </p:normalViewPr>
  <p:slideViewPr>
    <p:cSldViewPr snapToGrid="0">
      <p:cViewPr varScale="1">
        <p:scale>
          <a:sx n="52" d="100"/>
          <a:sy n="52" d="100"/>
        </p:scale>
        <p:origin x="108" y="10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不允许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网上提交本次作业（在“文档作业”中提交），交作业方法见问卷调查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CC3DF0-7942-4638-8F64-6F72A3FCD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50" y="4200311"/>
            <a:ext cx="8303692" cy="584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注：因为前几周周三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/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周五均上课，因此作业为周五布置，下周四截止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    </a:t>
            </a:r>
            <a:r>
              <a:rPr lang="zh-CN" altLang="zh-CN" sz="1600" b="1" dirty="0">
                <a:solidFill>
                  <a:srgbClr val="0000CC"/>
                </a:solidFill>
                <a:latin typeface="+mn-ea"/>
              </a:rPr>
              <a:t>后续仅理论课上课后，作业布置及截止时间可能会调整，具体看每次作业要求</a:t>
            </a:r>
            <a:endParaRPr lang="zh-CN" altLang="zh-CN" sz="1600" dirty="0">
              <a:solidFill>
                <a:srgbClr val="0000C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型十进制负数的二进制补码形式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1.D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的结果直接当本题初始数据即可）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11111111-11111111-00001010-11110100</a:t>
            </a:r>
          </a:p>
          <a:p>
            <a:r>
              <a:rPr lang="en-US" altLang="zh-CN" sz="1600" b="1" dirty="0">
                <a:latin typeface="+mn-ea"/>
              </a:rPr>
              <a:t>-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</a:t>
            </a:r>
          </a:p>
          <a:p>
            <a:r>
              <a:rPr lang="en-US" altLang="zh-CN" sz="1600" b="1" dirty="0">
                <a:latin typeface="+mn-ea"/>
              </a:rPr>
              <a:t>11111111-11111111-00001010-11110011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00000000-00000000-11110101-00001100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二进制绝对值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1111010100001100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>
                <a:latin typeface="+mn-ea"/>
              </a:rPr>
              <a:t>-6273</a:t>
            </a:r>
            <a:r>
              <a:rPr lang="en-US" altLang="zh-CN" sz="1600" b="1" dirty="0">
                <a:latin typeface="+mn-ea"/>
              </a:rPr>
              <a:t>2</a:t>
            </a:r>
            <a:endParaRPr lang="en-US" altLang="zh-CN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45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A.-108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zh-CN" sz="1600" b="1" dirty="0">
                <a:latin typeface="+mn-ea"/>
              </a:rPr>
              <a:t>字节整数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其中进制互转部分，直接写答案即可，不需要竖式除法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按权展开相加，下同</a:t>
            </a:r>
            <a:r>
              <a:rPr lang="zh-CN" altLang="zh-CN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数值     绝对值的二进制表示          原码                   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-108     1101100                     01101100               10010011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+      1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--------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10010100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505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数值     绝对值的二进制表示          原码                   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-219     11011011              00000000-11011011            11111111-00100100     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+               1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-----------------</a:t>
            </a:r>
          </a:p>
          <a:p>
            <a:r>
              <a:rPr lang="en-US" altLang="zh-CN" sz="1600" b="1" dirty="0">
                <a:latin typeface="+mn-ea"/>
              </a:rPr>
              <a:t>                                                            11111111-00100101</a:t>
            </a:r>
            <a:endParaRPr lang="zh-CN" altLang="zh-CN" sz="1600" b="1" dirty="0"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72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C.-219  </a:t>
            </a:r>
            <a:r>
              <a:rPr lang="zh-CN" altLang="zh-CN" sz="1600" b="1" dirty="0">
                <a:latin typeface="+mn-ea"/>
              </a:rPr>
              <a:t>（假设为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zh-CN" sz="1600" b="1" dirty="0">
                <a:latin typeface="+mn-ea"/>
              </a:rPr>
              <a:t>字节整数）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数值     绝对值的二进制表示          原码                  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-219     11011011                    00000000-00000000-00000000-11011011</a:t>
            </a:r>
          </a:p>
          <a:p>
            <a:r>
              <a:rPr lang="en-US" altLang="zh-CN" sz="1600" b="1" dirty="0">
                <a:latin typeface="+mn-ea"/>
              </a:rPr>
              <a:t>                                     </a:t>
            </a:r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                        11111111-11111111-11111111-00100100</a:t>
            </a:r>
          </a:p>
          <a:p>
            <a:r>
              <a:rPr lang="en-US" altLang="zh-CN" sz="1600" b="1" dirty="0">
                <a:latin typeface="+mn-ea"/>
              </a:rPr>
              <a:t>                                     +                                 1</a:t>
            </a:r>
          </a:p>
          <a:p>
            <a:r>
              <a:rPr lang="en-US" altLang="zh-CN" sz="1600" b="1" dirty="0">
                <a:latin typeface="+mn-ea"/>
              </a:rPr>
              <a:t>                                     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                           11111111-11111111-11111111-00100101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46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、十进制整数转二进制补码（仿照课件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P.19</a:t>
            </a:r>
            <a:r>
              <a:rPr lang="zh-CN" altLang="en-US" sz="1600" b="1" dirty="0">
                <a:latin typeface="+mn-ea"/>
              </a:rPr>
              <a:t>，写出具体步骤，包括绝对值、取反、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本人学号逆序后取最多五位对应的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型十进制负数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（例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1234567 =&gt; -76543 / 1234050 =&gt; -50432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学号 </a:t>
            </a:r>
            <a:r>
              <a:rPr lang="en-US" altLang="zh-CN" sz="1600" b="1" dirty="0">
                <a:latin typeface="+mn-ea"/>
              </a:rPr>
              <a:t>2353726 -6273532 -62735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数值        绝对值的二进制表示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-62732      1111010100001100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原码（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00000000-00000000-11110101-00001100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11111111-11111111-00001010-11110011</a:t>
            </a:r>
          </a:p>
          <a:p>
            <a:r>
              <a:rPr lang="en-US" altLang="zh-CN" sz="1600" b="1" dirty="0">
                <a:latin typeface="+mn-ea"/>
              </a:rPr>
              <a:t>+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</a:t>
            </a:r>
          </a:p>
          <a:p>
            <a:r>
              <a:rPr lang="en-US" altLang="zh-CN" sz="1600" b="1" dirty="0">
                <a:latin typeface="+mn-ea"/>
              </a:rPr>
              <a:t>11111111-11111111-00001010-11110100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26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A.1101 1011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1101 1011</a:t>
            </a:r>
          </a:p>
          <a:p>
            <a:r>
              <a:rPr lang="en-US" altLang="zh-CN" sz="1600" b="1" dirty="0">
                <a:latin typeface="+mn-ea"/>
              </a:rPr>
              <a:t>-       1</a:t>
            </a:r>
          </a:p>
          <a:p>
            <a:r>
              <a:rPr lang="en-US" altLang="zh-CN" sz="1600" b="1" dirty="0">
                <a:latin typeface="+mn-ea"/>
              </a:rPr>
              <a:t>---------</a:t>
            </a:r>
          </a:p>
          <a:p>
            <a:r>
              <a:rPr lang="en-US" altLang="zh-CN" sz="1600" b="1" dirty="0">
                <a:latin typeface="+mn-ea"/>
              </a:rPr>
              <a:t>1101 1010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0010 0101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绝对值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100101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-37</a:t>
            </a:r>
          </a:p>
        </p:txBody>
      </p:sp>
    </p:spTree>
    <p:extLst>
      <p:ext uri="{BB962C8B-B14F-4D97-AF65-F5344CB8AC3E}">
        <p14:creationId xmlns:p14="http://schemas.microsoft.com/office/powerpoint/2010/main" val="100013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B.1101 1011 1001 0110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1101 1011 1001 0110</a:t>
            </a:r>
          </a:p>
          <a:p>
            <a:r>
              <a:rPr lang="en-US" altLang="zh-CN" sz="1600" b="1" dirty="0">
                <a:latin typeface="+mn-ea"/>
              </a:rPr>
              <a:t>-                 1</a:t>
            </a:r>
          </a:p>
          <a:p>
            <a:r>
              <a:rPr lang="en-US" altLang="zh-CN" sz="1600" b="1" dirty="0">
                <a:latin typeface="+mn-ea"/>
              </a:rPr>
              <a:t>-------------------</a:t>
            </a:r>
          </a:p>
          <a:p>
            <a:r>
              <a:rPr lang="en-US" altLang="zh-CN" sz="1600" b="1" dirty="0">
                <a:latin typeface="+mn-ea"/>
              </a:rPr>
              <a:t>1101 1011 1001 0101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0010 0100 0110 1010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二进制绝对值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10010001101010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-9322</a:t>
            </a:r>
          </a:p>
        </p:txBody>
      </p:sp>
    </p:spTree>
    <p:extLst>
      <p:ext uri="{BB962C8B-B14F-4D97-AF65-F5344CB8AC3E}">
        <p14:creationId xmlns:p14="http://schemas.microsoft.com/office/powerpoint/2010/main" val="106852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、二进制补码转十进制整数（只考虑有符号数，写出具体步骤，包括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、取反、绝对值、加负号）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格式要求：多字节时，每</a:t>
            </a:r>
            <a:r>
              <a:rPr lang="en-US" altLang="zh-CN" sz="1600" b="1" dirty="0">
                <a:latin typeface="+mn-ea"/>
              </a:rPr>
              <a:t>4/8bit</a:t>
            </a:r>
            <a:r>
              <a:rPr lang="zh-CN" altLang="en-US" sz="1600" b="1" dirty="0">
                <a:latin typeface="+mn-ea"/>
              </a:rPr>
              <a:t>中间加一个空格或</a:t>
            </a:r>
            <a:r>
              <a:rPr lang="en-US" altLang="zh-CN" sz="1600" b="1" dirty="0">
                <a:latin typeface="+mn-ea"/>
              </a:rPr>
              <a:t>-(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"11010100-00110001"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"1101 0100 0011 0001")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C.1101 1011 1001 0110 0101 1010 1101 0110</a:t>
            </a:r>
          </a:p>
          <a:p>
            <a:r>
              <a:rPr lang="zh-CN" altLang="en-US" sz="1600" b="1" dirty="0">
                <a:latin typeface="+mn-ea"/>
              </a:rPr>
              <a:t>补码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1101 1011 1001 0110 0101 1010 1101 0110</a:t>
            </a:r>
          </a:p>
          <a:p>
            <a:r>
              <a:rPr lang="en-US" altLang="zh-CN" sz="1600" b="1" dirty="0">
                <a:latin typeface="+mn-ea"/>
              </a:rPr>
              <a:t>-                                     1</a:t>
            </a:r>
          </a:p>
          <a:p>
            <a:r>
              <a:rPr lang="en-US" altLang="zh-CN" sz="1600" b="1" dirty="0">
                <a:latin typeface="+mn-ea"/>
              </a:rPr>
              <a:t>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1101 1011 1001 0110 0101 1010 1101 0101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原码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0010 0100 0110 1001 1010 0101 0010 1010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二进制绝对值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100100011010011010010100101010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整数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-610903338</a:t>
            </a: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9849629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Words>1097</Words>
  <Application>Microsoft Office PowerPoint</Application>
  <PresentationFormat>宽屏</PresentationFormat>
  <Paragraphs>153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等线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145</cp:revision>
  <dcterms:created xsi:type="dcterms:W3CDTF">2020-08-13T13:39:53Z</dcterms:created>
  <dcterms:modified xsi:type="dcterms:W3CDTF">2024-03-03T04:54:46Z</dcterms:modified>
</cp:coreProperties>
</file>