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449" r:id="rId2"/>
    <p:sldId id="1237" r:id="rId3"/>
    <p:sldId id="1238" r:id="rId4"/>
    <p:sldId id="850" r:id="rId5"/>
    <p:sldId id="1239" r:id="rId6"/>
    <p:sldId id="1240" r:id="rId7"/>
    <p:sldId id="1241" r:id="rId8"/>
    <p:sldId id="522" r:id="rId9"/>
    <p:sldId id="839" r:id="rId10"/>
    <p:sldId id="84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1243" r:id="rId19"/>
    <p:sldId id="1242" r:id="rId20"/>
    <p:sldId id="8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3033661" TargetMode="External"/><Relationship Id="rId2" Type="http://schemas.openxmlformats.org/officeDocument/2006/relationships/hyperlink" Target="https://baike.baidu.com/item/IEEE%20754/3869922?fr=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-schmidt.net/FloatConverter/IEEE754.html" TargetMode="External"/><Relationship Id="rId5" Type="http://schemas.openxmlformats.org/officeDocument/2006/relationships/hyperlink" Target="https://blog.csdn.net/gao_zhennan/article/details/120717424" TargetMode="External"/><Relationship Id="rId4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B.-7654321.1234567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1100-1010-1011-1111-0111-0011-1111-1000 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1001-0101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149(32bit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22(32bit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0111-1110-1110-0111-1111-000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0.4957265853881836 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.4957265853881836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E44290CF-6713-84AB-51FD-960744C2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56" y="1081263"/>
            <a:ext cx="1265844" cy="18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0011-1011-0001-1010-0100-0000-1111-1000 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0111-0110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118(32bit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-9(32bit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0011-0100-1000-0001-1111-000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0.2051076889038086 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.2051076889038086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E6B30E7E-C471-EC88-BD35-92CBF73AC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081263"/>
            <a:ext cx="1318419" cy="17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4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1011-1011-1100-1101-1001-0010-0011-0011 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0111-0111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119(32bit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-8(32bit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1001-1011-0010-0100-0110-011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0.6060241460800171 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.6060241460800171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08744CB6-AB63-2534-618E-20FB1897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328" y="1081263"/>
            <a:ext cx="1352072" cy="18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A.1234567.7654321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zh-CN" altLang="en-US" sz="1600" b="1" i="0" dirty="0">
                <a:solidFill>
                  <a:srgbClr val="155724"/>
                </a:solidFill>
                <a:effectLst/>
                <a:latin typeface="Menlo"/>
              </a:rPr>
              <a:t> </a:t>
            </a:r>
            <a:r>
              <a:rPr lang="en-US" altLang="zh-CN" sz="1600" b="1" i="0" dirty="0">
                <a:solidFill>
                  <a:srgbClr val="155724"/>
                </a:solidFill>
                <a:effectLst/>
                <a:latin typeface="Menlo"/>
              </a:rPr>
              <a:t>0100 0001 0100 0001 1111 0101 0001 1111 0101 0000 0100 1101 0001 1100 0001 0011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i="0" dirty="0">
                <a:solidFill>
                  <a:srgbClr val="155724"/>
                </a:solidFill>
                <a:effectLst/>
                <a:latin typeface="Menlo"/>
              </a:rPr>
              <a:t>100 0001 0100 0001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16705(64bit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15682(64bit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0001 1111 0101 0001 1111 0101 0000 0100 1101 0001 1100 0001 0011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0.12234431617412578 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1.12234431617412578 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 descr="图形用户界面&#10;&#10;低可信度描述已自动生成">
            <a:extLst>
              <a:ext uri="{FF2B5EF4-FFF2-40B4-BE49-F238E27FC236}">
                <a16:creationId xmlns:a16="http://schemas.microsoft.com/office/drawing/2014/main" id="{74018BC9-0F62-807A-5E7A-3ECAC125D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081263"/>
            <a:ext cx="1172464" cy="320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B.-7654321.1234567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1100 0001 0101 0111 1110 1110 0111 1111</a:t>
            </a:r>
          </a:p>
          <a:p>
            <a:r>
              <a:rPr lang="en-US" altLang="zh-CN" sz="1600" b="1" dirty="0">
                <a:latin typeface="+mn-ea"/>
              </a:rPr>
              <a:t>0000 1111 0001 0000 0101 1000 0011 1101 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1000 0010 101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1045(64bit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22(64bit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0111 1110 1110 0111 1111 0000 1111 0001 0000 0101 1000 0011 1101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0.4957266415053845 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1.4957266415053845 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D290925F-FC76-89D9-427A-5709933A4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081263"/>
            <a:ext cx="1257867" cy="17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0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0011 1111 0110 0011 0100 1000 0001 1111</a:t>
            </a:r>
          </a:p>
          <a:p>
            <a:r>
              <a:rPr lang="en-US" altLang="zh-CN" sz="1600" b="1" dirty="0">
                <a:latin typeface="+mn-ea"/>
              </a:rPr>
              <a:t>0000 0110 0011 0011 0010 1000 0111 1111 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0111 1110 110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1014(64bit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-9(64bit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0011 0100 1000 0001 1111 0000 0110 0011 0011 0010 1000 0111 1111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0.205107712 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1.205107712 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438F8758-FB8E-E4DD-9342-06832F8A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78" y="1081263"/>
            <a:ext cx="916190" cy="23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7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1011 1111 0111 1001 1011 0010 0100 0110</a:t>
            </a:r>
          </a:p>
          <a:p>
            <a:r>
              <a:rPr lang="en-US" altLang="zh-CN" sz="1600" b="1" dirty="0">
                <a:latin typeface="+mn-ea"/>
              </a:rPr>
              <a:t>0110 1100 0101 0011 1001 1000 1110 0010 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01111110111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1015(64bit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-8(64bit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1001 1011 0010 0100 0110 0110 1100 0101 0011 1001 1000 1110 0010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0.606024192 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1.606024192 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  <p:pic>
        <p:nvPicPr>
          <p:cNvPr id="4" name="图片 3" descr="图片包含 图表&#10;&#10;描述已自动生成">
            <a:extLst>
              <a:ext uri="{FF2B5EF4-FFF2-40B4-BE49-F238E27FC236}">
                <a16:creationId xmlns:a16="http://schemas.microsoft.com/office/drawing/2014/main" id="{DF4AAC58-2ACF-0EB6-EA93-B3EEF39F8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081263"/>
            <a:ext cx="10096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1.31</a:t>
            </a:r>
            <a:r>
              <a:rPr lang="zh-CN" altLang="en-US" sz="1600" b="1" dirty="0">
                <a:latin typeface="+mn-ea"/>
              </a:rPr>
              <a:t>位：符号位，表示尾数正负；</a:t>
            </a:r>
            <a:r>
              <a:rPr lang="en-US" altLang="zh-CN" sz="1600" b="1" dirty="0">
                <a:latin typeface="+mn-ea"/>
              </a:rPr>
              <a:t>30-23</a:t>
            </a:r>
            <a:r>
              <a:rPr lang="zh-CN" altLang="en-US" sz="1600" b="1" dirty="0">
                <a:latin typeface="+mn-ea"/>
              </a:rPr>
              <a:t>位：偏移后指数位，化为十进制后</a:t>
            </a:r>
            <a:r>
              <a:rPr lang="en-US" altLang="zh-CN" sz="1600" b="1" dirty="0">
                <a:latin typeface="+mn-ea"/>
              </a:rPr>
              <a:t>-127</a:t>
            </a:r>
            <a:r>
              <a:rPr lang="zh-CN" altLang="en-US" sz="1600" b="1" dirty="0">
                <a:latin typeface="+mn-ea"/>
              </a:rPr>
              <a:t>正负即为符号，大小表示指数大小；</a:t>
            </a:r>
            <a:r>
              <a:rPr lang="en-US" altLang="zh-CN" sz="1600" b="1" dirty="0">
                <a:latin typeface="+mn-ea"/>
              </a:rPr>
              <a:t>22-0</a:t>
            </a:r>
            <a:r>
              <a:rPr lang="zh-CN" altLang="en-US" sz="1600" b="1" dirty="0">
                <a:latin typeface="+mn-ea"/>
              </a:rPr>
              <a:t>位：尾数位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</a:p>
          <a:p>
            <a:pPr algn="l" eaLnBrk="1" hangingPunct="1"/>
            <a:r>
              <a:rPr lang="zh-CN" altLang="en-US" sz="1050" b="0" i="0" dirty="0">
                <a:solidFill>
                  <a:srgbClr val="333333"/>
                </a:solidFill>
                <a:effectLst/>
                <a:latin typeface="PingFang SC"/>
              </a:rPr>
              <a:t>              </a:t>
            </a:r>
            <a:r>
              <a:rPr lang="zh-CN" altLang="en-US" sz="1600" b="1" dirty="0">
                <a:latin typeface="+mn-ea"/>
              </a:rPr>
              <a:t>因为单精度型的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:</a:t>
            </a:r>
            <a:r>
              <a:rPr lang="zh-CN" altLang="en-US" sz="1600" b="1" dirty="0">
                <a:latin typeface="+mn-ea"/>
              </a:rPr>
              <a:t>内存会分配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个字节的长度空间</a:t>
            </a:r>
            <a:r>
              <a:rPr lang="en-US" altLang="zh-CN" sz="1600" b="1" dirty="0">
                <a:latin typeface="+mn-ea"/>
              </a:rPr>
              <a:t>.2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次方的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次方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也就是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次方</a:t>
            </a:r>
            <a:r>
              <a:rPr lang="en-US" altLang="zh-CN" sz="1600" b="1" dirty="0">
                <a:latin typeface="+mn-ea"/>
              </a:rPr>
              <a:t>(3.4*10^-38~3.4*10^38)</a:t>
            </a:r>
          </a:p>
          <a:p>
            <a:pPr algn="l"/>
            <a:r>
              <a:rPr lang="zh-CN" altLang="en-US" sz="1050" b="0" i="0" dirty="0">
                <a:solidFill>
                  <a:srgbClr val="333333"/>
                </a:solidFill>
                <a:effectLst/>
                <a:latin typeface="PingFang SC"/>
              </a:rPr>
              <a:t>              </a:t>
            </a:r>
            <a:r>
              <a:rPr lang="zh-CN" altLang="en-US" sz="1600" b="1" dirty="0">
                <a:latin typeface="+mn-ea"/>
              </a:rPr>
              <a:t>单精度数的尾数用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位存储，加上默认的小数点前的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2^(23+1) = 16777216</a:t>
            </a:r>
            <a:r>
              <a:rPr lang="zh-CN" altLang="en-US" sz="1600" b="1" dirty="0">
                <a:latin typeface="+mn-ea"/>
              </a:rPr>
              <a:t>。因为 </a:t>
            </a:r>
            <a:r>
              <a:rPr lang="en-US" altLang="zh-CN" sz="1600" b="1" dirty="0">
                <a:latin typeface="+mn-ea"/>
              </a:rPr>
              <a:t>10^7 &lt; 16777216 &lt; 10^8</a:t>
            </a:r>
            <a:r>
              <a:rPr lang="zh-CN" altLang="en-US" sz="1600" b="1" dirty="0">
                <a:latin typeface="+mn-ea"/>
              </a:rPr>
              <a:t>，所以说单精度浮点数的有效位数是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我们说有效位是 </a:t>
            </a:r>
            <a:r>
              <a:rPr lang="en-US" altLang="zh-CN" sz="1600" b="1" dirty="0">
                <a:latin typeface="+mn-ea"/>
              </a:rPr>
              <a:t>6 </a:t>
            </a:r>
            <a:r>
              <a:rPr lang="zh-CN" altLang="en-US" sz="1600" b="1" dirty="0">
                <a:latin typeface="+mn-ea"/>
              </a:rPr>
              <a:t>至 </a:t>
            </a:r>
            <a:r>
              <a:rPr lang="en-US" altLang="zh-CN" sz="1600" b="1" dirty="0">
                <a:latin typeface="+mn-ea"/>
              </a:rPr>
              <a:t>7 </a:t>
            </a:r>
            <a:r>
              <a:rPr lang="zh-CN" altLang="en-US" sz="1600" b="1" dirty="0">
                <a:latin typeface="+mn-ea"/>
              </a:rPr>
              <a:t>位，其实是在说，它有六七位是“可信的”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16777217,16777216</a:t>
            </a:r>
            <a:r>
              <a:rPr lang="zh-CN" altLang="en-US" sz="1600" b="1" dirty="0">
                <a:latin typeface="+mn-ea"/>
              </a:rPr>
              <a:t>有效数是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位；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en-US" altLang="zh-CN" sz="1600" b="1" dirty="0">
                <a:latin typeface="+mn-ea"/>
              </a:rPr>
              <a:t>3.123456</a:t>
            </a:r>
            <a:r>
              <a:rPr lang="zh-CN" altLang="en-US" sz="1600" b="1" dirty="0">
                <a:latin typeface="+mn-ea"/>
              </a:rPr>
              <a:t> 有效数是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(3) double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是如何分段来表示一个双精度的浮点数的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以上问题解释同本页（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</a:t>
            </a: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257A94-4715-099F-B642-C388A230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27" y="4548939"/>
            <a:ext cx="618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E5DB-6920-5812-53C3-AF3222CC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105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A8CD9-5F40-7197-97A9-D6864C30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>
                <a:latin typeface="+mn-ea"/>
              </a:rPr>
              <a:t>(4)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1.7x10308 ?</a:t>
            </a:r>
          </a:p>
          <a:p>
            <a:r>
              <a:rPr lang="en-US" altLang="zh-CN" sz="1600" b="1" dirty="0">
                <a:latin typeface="+mn-ea"/>
              </a:rPr>
              <a:t>Double(</a:t>
            </a:r>
            <a:r>
              <a:rPr lang="zh-CN" altLang="en-US" sz="1600" b="1" dirty="0">
                <a:latin typeface="+mn-ea"/>
              </a:rPr>
              <a:t>双精度浮点数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使用 </a:t>
            </a:r>
            <a:r>
              <a:rPr lang="en-US" altLang="zh-CN" sz="1600" b="1" dirty="0">
                <a:latin typeface="+mn-ea"/>
              </a:rPr>
              <a:t>64 </a:t>
            </a:r>
            <a:r>
              <a:rPr lang="zh-CN" altLang="en-US" sz="1600" b="1" dirty="0">
                <a:latin typeface="+mn-ea"/>
              </a:rPr>
              <a:t>位（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字节） 来储存一个浮点数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它可以表示十进制的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位有效数字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负值取值范围为 </a:t>
            </a:r>
            <a:r>
              <a:rPr lang="en-US" altLang="zh-CN" sz="1600" b="1" dirty="0">
                <a:latin typeface="+mn-ea"/>
              </a:rPr>
              <a:t>-1.79769313486231570E+308 </a:t>
            </a:r>
            <a:r>
              <a:rPr lang="zh-CN" altLang="en-US" sz="1600" b="1" dirty="0">
                <a:latin typeface="+mn-ea"/>
              </a:rPr>
              <a:t>到 </a:t>
            </a:r>
            <a:r>
              <a:rPr lang="en-US" altLang="zh-CN" sz="1600" b="1" dirty="0">
                <a:latin typeface="+mn-ea"/>
              </a:rPr>
              <a:t>-4.94065645841246544E-324,</a:t>
            </a:r>
            <a:r>
              <a:rPr lang="zh-CN" altLang="en-US" sz="1600" b="1" dirty="0">
                <a:latin typeface="+mn-ea"/>
              </a:rPr>
              <a:t>正值取值范围为 </a:t>
            </a:r>
            <a:r>
              <a:rPr lang="en-US" altLang="zh-CN" sz="1600" b="1" dirty="0">
                <a:latin typeface="+mn-ea"/>
              </a:rPr>
              <a:t>4.94065645841246544E-324 </a:t>
            </a:r>
            <a:r>
              <a:rPr lang="zh-CN" altLang="en-US" sz="1600" b="1" dirty="0">
                <a:latin typeface="+mn-ea"/>
              </a:rPr>
              <a:t>到 </a:t>
            </a:r>
            <a:r>
              <a:rPr lang="en-US" altLang="zh-CN" sz="1600" b="1" dirty="0">
                <a:latin typeface="+mn-ea"/>
              </a:rPr>
              <a:t>1.79769313486231570E+308</a:t>
            </a:r>
            <a:r>
              <a:rPr lang="zh-CN" altLang="en-US" sz="1600" b="1" dirty="0">
                <a:latin typeface="+mn-ea"/>
              </a:rPr>
              <a:t>一个字节两位</a:t>
            </a:r>
            <a:r>
              <a:rPr lang="en-US" altLang="zh-CN" sz="1600" b="1" dirty="0">
                <a:latin typeface="+mn-ea"/>
              </a:rPr>
              <a:t>,8</a:t>
            </a:r>
            <a:r>
              <a:rPr lang="zh-CN" altLang="en-US" sz="1600" b="1" dirty="0">
                <a:latin typeface="+mn-ea"/>
              </a:rPr>
              <a:t>个字节就是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位。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它的</a:t>
            </a:r>
            <a:r>
              <a:rPr lang="en-US" altLang="zh-CN" sz="1600" b="1" dirty="0">
                <a:latin typeface="+mn-ea"/>
              </a:rPr>
              <a:t>64</a:t>
            </a:r>
            <a:r>
              <a:rPr lang="zh-CN" altLang="en-US" sz="1600" b="1" dirty="0">
                <a:latin typeface="+mn-ea"/>
              </a:rPr>
              <a:t>位可以划分为 符号位 指数位 和 尾数位它的</a:t>
            </a:r>
            <a:r>
              <a:rPr lang="en-US" altLang="zh-CN" sz="1600" b="1" dirty="0">
                <a:latin typeface="+mn-ea"/>
              </a:rPr>
              <a:t>64</a:t>
            </a:r>
            <a:r>
              <a:rPr lang="zh-CN" altLang="en-US" sz="1600" b="1" dirty="0">
                <a:latin typeface="+mn-ea"/>
              </a:rPr>
              <a:t>位可以划分为 符号位 指数位 和 尾数位它的</a:t>
            </a:r>
            <a:r>
              <a:rPr lang="en-US" altLang="zh-CN" sz="1600" b="1" dirty="0">
                <a:latin typeface="+mn-ea"/>
              </a:rPr>
              <a:t>64</a:t>
            </a:r>
            <a:r>
              <a:rPr lang="zh-CN" altLang="en-US" sz="1600" b="1" dirty="0">
                <a:latin typeface="+mn-ea"/>
              </a:rPr>
              <a:t>位可以划分为 符号位 指数位 和 尾数位，</a:t>
            </a:r>
            <a:r>
              <a:rPr lang="en-US" altLang="zh-CN" sz="1600" b="1" dirty="0">
                <a:latin typeface="+mn-ea"/>
              </a:rPr>
              <a:t>308</a:t>
            </a:r>
            <a:r>
              <a:rPr lang="zh-CN" altLang="en-US" sz="1600" b="1" dirty="0">
                <a:latin typeface="+mn-ea"/>
              </a:rPr>
              <a:t>只能作为指数位存储，因此上线只能是</a:t>
            </a:r>
            <a:r>
              <a:rPr lang="en-US" altLang="zh-CN" sz="1600" b="1" dirty="0">
                <a:latin typeface="+mn-ea"/>
              </a:rPr>
              <a:t>1.7x10308</a:t>
            </a:r>
            <a:br>
              <a:rPr lang="zh-CN" altLang="en-US" sz="1600" b="1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15~16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/16</a:t>
            </a:r>
            <a:r>
              <a:rPr lang="zh-CN" altLang="en-US" sz="1600" b="1" dirty="0">
                <a:latin typeface="+mn-ea"/>
              </a:rPr>
              <a:t>位不同的例子吗？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br>
              <a:rPr lang="en-US" altLang="zh-CN" sz="1600" b="1" dirty="0">
                <a:latin typeface="+mn-ea"/>
              </a:rPr>
            </a:br>
            <a:br>
              <a:rPr lang="en-US" altLang="zh-CN" sz="1600" b="1" dirty="0">
                <a:latin typeface="+mn-ea"/>
              </a:rPr>
            </a:br>
            <a:br>
              <a:rPr lang="en-US" altLang="zh-CN" sz="1050" b="1" dirty="0">
                <a:latin typeface="+mn-ea"/>
              </a:rPr>
            </a:br>
            <a:endParaRPr lang="zh-CN" altLang="en-US" sz="1600" dirty="0"/>
          </a:p>
        </p:txBody>
      </p:sp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418E0BC1-F819-D268-7432-9713F9D5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12" y="4038600"/>
            <a:ext cx="4170698" cy="2168517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7D6FD622-13E1-4405-4B9D-15F23B19E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10" y="4107280"/>
            <a:ext cx="4562727" cy="237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、思考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8/11bit</a:t>
            </a:r>
            <a:r>
              <a:rPr lang="zh-CN" altLang="en-US" sz="1600" b="1" dirty="0">
                <a:latin typeface="+mn-ea"/>
              </a:rPr>
              <a:t>的指数的表示形式是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进制补码吗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如果不是，一般称为什么方式表示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不是。偏移法。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时，下面两个程序，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型常量不加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的情况下，左侧有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，右侧无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，为什么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总结一下规律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double</a:t>
            </a:r>
            <a:r>
              <a:rPr lang="zh-CN" altLang="en-US" sz="1600" b="1" dirty="0">
                <a:latin typeface="+mn-ea"/>
              </a:rPr>
              <a:t>转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>
                <a:latin typeface="+mn-ea"/>
              </a:rPr>
              <a:t>时尾数指数分别转换，指数转换不改变，而小数转换左侧无法转换为二进制有限小数，会截断；右侧可以转化为有限小数，不会截断。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45BA51-CE2C-4D32-A048-F6F09243AE41}"/>
              </a:ext>
            </a:extLst>
          </p:cNvPr>
          <p:cNvGrpSpPr/>
          <p:nvPr/>
        </p:nvGrpSpPr>
        <p:grpSpPr>
          <a:xfrm>
            <a:off x="707112" y="2200328"/>
            <a:ext cx="4045957" cy="2389774"/>
            <a:chOff x="707112" y="1928730"/>
            <a:chExt cx="4045957" cy="2389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F96E63-74B1-441A-9A95-3B824C928A4B}"/>
                </a:ext>
              </a:extLst>
            </p:cNvPr>
            <p:cNvSpPr/>
            <p:nvPr/>
          </p:nvSpPr>
          <p:spPr bwMode="auto">
            <a:xfrm>
              <a:off x="707112" y="1928730"/>
              <a:ext cx="4045957" cy="23897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b="1" dirty="0">
                  <a:latin typeface="+mn-ea"/>
                </a:rPr>
                <a:t>#include &lt;iostream&gt;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using namespace std;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int main()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{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float f = </a:t>
              </a:r>
              <a:r>
                <a:rPr lang="en-US" altLang="zh-CN" sz="12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</a:t>
              </a:r>
              <a:r>
                <a:rPr lang="en-US" altLang="zh-CN" sz="1200" b="1" dirty="0">
                  <a:latin typeface="+mn-ea"/>
                </a:rPr>
                <a:t>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unsigned char* p = (unsigned char*)&amp;f;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(int)(*p)    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(int)(*(p+1))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(int)(*(p+2))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(int)(*(p+3))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return 0;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}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0B48F18-0827-430A-900B-F21E72EE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4021" y="4099456"/>
              <a:ext cx="3219048" cy="2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F989B03-5E2B-4B9F-9D9B-73D653AC6451}"/>
              </a:ext>
            </a:extLst>
          </p:cNvPr>
          <p:cNvSpPr/>
          <p:nvPr/>
        </p:nvSpPr>
        <p:spPr bwMode="auto">
          <a:xfrm>
            <a:off x="5098043" y="2200328"/>
            <a:ext cx="4045957" cy="238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100.25</a:t>
            </a:r>
            <a:r>
              <a:rPr lang="en-US" altLang="zh-CN" sz="1200" b="1" dirty="0">
                <a:latin typeface="+mn-ea"/>
              </a:rPr>
              <a:t>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char* p = (unsigned char*)&amp;f;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(int)(*p)    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(int)(*(p+1))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(int)(*(p+2))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(int)(*(p+3)) &lt;&lt; endl;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3835" y="162559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35B304-FA89-4A49-8CFB-8D326989CBFC}"/>
              </a:ext>
            </a:extLst>
          </p:cNvPr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//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注：忽略本题出现的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warning</a:t>
              </a:r>
              <a:endParaRPr lang="zh-CN" altLang="zh-CN" sz="16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F54D70-5E30-4A70-8669-4B7BBF8E7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764"/>
            <a:stretch/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0D4DB1-8622-4C49-92EE-A5764D2015BC}"/>
              </a:ext>
            </a:extLst>
          </p:cNvPr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A5A8798-A67B-44E4-942D-0401E60F6226}"/>
                </a:ext>
              </a:extLst>
            </p:cNvPr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D1292F-DA94-4A37-8D05-98E3FBF20694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56C8A0D-1CE9-45E2-A610-EDBCDFDD4EFA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8650A8-8F9F-4353-8C62-9C5F9F9329C4}"/>
                </a:ext>
              </a:extLst>
            </p:cNvPr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51C689-9D58-4235-B3A0-305B2E47DD87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1C80FB2-E601-418C-83CD-396034F0FA2D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CA60F6-FA5E-4E53-BC8D-4749E196EF02}"/>
              </a:ext>
            </a:extLst>
          </p:cNvPr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B81A8005-BFD6-44D1-A786-AC5EC03F473D}"/>
                </a:ext>
              </a:extLst>
            </p:cNvPr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6D72AED-E571-463F-AE28-D3A5136F4B30}"/>
                </a:ext>
              </a:extLst>
            </p:cNvPr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6EDDCA2D-467B-40B6-AB85-8D392AC92CD3}"/>
                  </a:ext>
                </a:extLst>
              </p:cNvPr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8CB2805-D83C-43A8-B27C-A063BFE5E3D1}"/>
                  </a:ext>
                </a:extLst>
              </p:cNvPr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B566CD0-D0A9-4785-8D90-8F272EEF3904}"/>
                  </a:ext>
                </a:extLst>
              </p:cNvPr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5D5A45-E243-4685-B127-7B572B2FA640}"/>
              </a:ext>
            </a:extLst>
          </p:cNvPr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047547-D88F-464F-B8C5-120F413F81E5}"/>
              </a:ext>
            </a:extLst>
          </p:cNvPr>
          <p:cNvGrpSpPr/>
          <p:nvPr/>
        </p:nvGrpSpPr>
        <p:grpSpPr>
          <a:xfrm>
            <a:off x="1061884" y="5598414"/>
            <a:ext cx="958198" cy="679955"/>
            <a:chOff x="1061884" y="5598414"/>
            <a:chExt cx="958198" cy="67995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A6B900-CB20-481F-89FC-AA777E470158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1BC4B4C-2DD6-41BE-9A7E-888612B91643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V="1">
              <a:off x="1488282" y="5598414"/>
              <a:ext cx="531800" cy="38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8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4661DF-5354-4F85-A653-E231BDC102FA}"/>
              </a:ext>
            </a:extLst>
          </p:cNvPr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F705F3-327E-46A2-8B7B-61989D392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142"/>
            <a:stretch/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D600B3-D41A-481A-BEB7-703B016A1F14}"/>
              </a:ext>
            </a:extLst>
          </p:cNvPr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15C53A-93AB-4019-80CF-E8157401490D}"/>
                </a:ext>
              </a:extLst>
            </p:cNvPr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906EC6D-695E-4856-9711-18D7FA7314D2}"/>
                  </a:ext>
                </a:extLst>
              </p:cNvPr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4C603B7A-E048-4E9D-8CCA-09746F8D5A25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4C8A844-EA5D-4B4C-92F3-19E2E9A864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4CFB1E2-1292-4042-8B6F-98AE7BFAF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5C18616-CAED-44C7-A564-B60127F17AC5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EA74F77-6319-4C74-A414-4611D8A7F4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5F59E42C-45F6-4F2B-861C-875AE7944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0CF2E4E-022E-4BE0-A878-BF680E3864BF}"/>
                  </a:ext>
                </a:extLst>
              </p:cNvPr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5FDB781-5AC7-4A10-83FC-63A4A0CB73F0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093B21D-5913-4475-8F5D-E43786052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B8680775-9A53-4A72-BBD9-D4D4CCCAD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47D9BF1C-4DAA-4B98-B588-8E2C18DE20CA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4959105D-A7AA-4C65-8B9C-3BD56B4929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3556558-EBA7-4C4E-AC0C-1AA099D18A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CCD80BF-89F0-48FE-8834-C5698BA71C2D}"/>
                </a:ext>
              </a:extLst>
            </p:cNvPr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>
                <a:extLst>
                  <a:ext uri="{FF2B5EF4-FFF2-40B4-BE49-F238E27FC236}">
                    <a16:creationId xmlns:a16="http://schemas.microsoft.com/office/drawing/2014/main" id="{7ABBBC33-7971-4FF8-819B-F248BECB4B1A}"/>
                  </a:ext>
                </a:extLst>
              </p:cNvPr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B3FC090-FF6D-4390-B32E-D62563C9A4A6}"/>
                  </a:ext>
                </a:extLst>
              </p:cNvPr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>
                  <a:extLst>
                    <a:ext uri="{FF2B5EF4-FFF2-40B4-BE49-F238E27FC236}">
                      <a16:creationId xmlns:a16="http://schemas.microsoft.com/office/drawing/2014/main" id="{13AD965D-5F3E-43FF-ACAF-C828F4DF7EA7}"/>
                    </a:ext>
                  </a:extLst>
                </p:cNvPr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86C6759-6E98-4204-A1FC-22D110D8025D}"/>
                    </a:ext>
                  </a:extLst>
                </p:cNvPr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6C128D4-FD81-4F7F-9A0D-A91965A17EB2}"/>
                    </a:ext>
                  </a:extLst>
                </p:cNvPr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F65979-57D3-4315-A40B-BAD9CE5E5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87D6EE-4360-450D-B220-68453B00F4A0}"/>
              </a:ext>
            </a:extLst>
          </p:cNvPr>
          <p:cNvGrpSpPr/>
          <p:nvPr/>
        </p:nvGrpSpPr>
        <p:grpSpPr>
          <a:xfrm>
            <a:off x="987173" y="6084449"/>
            <a:ext cx="1049909" cy="589279"/>
            <a:chOff x="1061884" y="5689090"/>
            <a:chExt cx="1049909" cy="58927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606652-63D3-4060-8646-A63E6B432CA3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080E41-D26A-4814-9188-FE9A74F6149E}"/>
                </a:ext>
              </a:extLst>
            </p:cNvPr>
            <p:cNvCxnSpPr>
              <a:cxnSpLocks/>
              <a:stCxn id="43" idx="0"/>
            </p:cNvCxnSpPr>
            <p:nvPr/>
          </p:nvCxnSpPr>
          <p:spPr bwMode="auto">
            <a:xfrm flipV="1">
              <a:off x="1488282" y="5689090"/>
              <a:ext cx="623511" cy="294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" name="图片 5" descr="屏幕上有字&#10;&#10;描述已自动生成">
            <a:extLst>
              <a:ext uri="{FF2B5EF4-FFF2-40B4-BE49-F238E27FC236}">
                <a16:creationId xmlns:a16="http://schemas.microsoft.com/office/drawing/2014/main" id="{55B5A53E-394D-ACC2-3785-960AFA389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8" y="1557720"/>
            <a:ext cx="3381375" cy="2447925"/>
          </a:xfrm>
          <a:prstGeom prst="rect">
            <a:avLst/>
          </a:prstGeom>
        </p:spPr>
      </p:pic>
      <p:pic>
        <p:nvPicPr>
          <p:cNvPr id="11" name="图片 10" descr="图片包含 表格&#10;&#10;描述已自动生成">
            <a:extLst>
              <a:ext uri="{FF2B5EF4-FFF2-40B4-BE49-F238E27FC236}">
                <a16:creationId xmlns:a16="http://schemas.microsoft.com/office/drawing/2014/main" id="{A02544C6-0C1B-0F14-57FE-1ACF95EC1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229" y="3950665"/>
            <a:ext cx="1160860" cy="25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https://blog.csdn.net/gao_zhennan/article/details/120717424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https://www.h-schmidt.net/FloatConverter/IEEE754.html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3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位，最前面的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只是为了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8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位对齐，可不要）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1.2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011 1111 1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(3f 99 99 9a)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0111 1111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___127______(32bit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___0________(32bit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0000 (0x0 = 0)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__1</a:t>
            </a:r>
            <a:r>
              <a:rPr lang="en-US" altLang="zh-CN" sz="1200" b="1" u="sng" dirty="0">
                <a:latin typeface="+mn-ea"/>
              </a:rPr>
              <a:t>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 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1001 1001 1001 1001 1010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-7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-15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-19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0.125 + ... + 0.0000002384185791015625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详见右侧蓝色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)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0.2000000476837158203125 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 1.2000000476837158203125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  =   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 =   0011 0011 0011 0011 0011 0011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（小数部分无限循环，转为二进制的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=&gt; 0011 0011 0011 0011 0011 010  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（四舍五入为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位，此处体现出误差）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1.2 = 1.0011 0011 0011 0011 0011 010 = 1.0011 0011 0011 0011 0011 010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 + 127 = 127 = 0111 1111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0011 0011 0011 0011 0011 010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（共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001 1001 1001 1001 1001 1010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13C3D-7418-4D6C-A794-69C23FA7987E}"/>
              </a:ext>
            </a:extLst>
          </p:cNvPr>
          <p:cNvSpPr/>
          <p:nvPr/>
        </p:nvSpPr>
        <p:spPr bwMode="auto">
          <a:xfrm>
            <a:off x="9927582" y="2583180"/>
            <a:ext cx="2084332" cy="2305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0.00390625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0.00048828125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0.000244140625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0.000030517578125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0.0000152587890625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0.0000019073486328125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0.00000095367431640625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0.0000002384185791015625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-------------------------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0.2000000476837158203125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A.2353726.6273532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，需换成本人学号，小数为学号逆序，非本人学号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分，下同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 </a:t>
            </a:r>
            <a:r>
              <a:rPr lang="en-US" altLang="zh-CN" sz="1600" b="1" dirty="0">
                <a:latin typeface="+mn-ea"/>
              </a:rPr>
              <a:t>0100 1010 0000 1111 1010 1000 1111 1011 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1001 0100(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148(32bit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21(32bit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000 1111 1010 1000 1111 1011 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0.12234437465667725 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.12234437465667725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注：转换为十进制小数用附加的工具去做，自己去网上找工具也行，但要满足精度要求（下同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B80EFE7D-C11C-5C81-E135-FADF40CE9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081263"/>
            <a:ext cx="1076410" cy="16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9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4691</Words>
  <Application>Microsoft Office PowerPoint</Application>
  <PresentationFormat>宽屏</PresentationFormat>
  <Paragraphs>417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Menlo</vt:lpstr>
      <vt:lpstr>PingFang SC</vt:lpstr>
      <vt:lpstr>等线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煜超 付</cp:lastModifiedBy>
  <cp:revision>102</cp:revision>
  <dcterms:created xsi:type="dcterms:W3CDTF">2020-08-13T13:39:53Z</dcterms:created>
  <dcterms:modified xsi:type="dcterms:W3CDTF">2024-03-11T12:28:31Z</dcterms:modified>
</cp:coreProperties>
</file>