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449" r:id="rId2"/>
    <p:sldId id="1237" r:id="rId3"/>
    <p:sldId id="1238" r:id="rId4"/>
    <p:sldId id="528" r:id="rId5"/>
    <p:sldId id="529" r:id="rId6"/>
    <p:sldId id="530" r:id="rId7"/>
    <p:sldId id="1239" r:id="rId8"/>
    <p:sldId id="532" r:id="rId9"/>
    <p:sldId id="124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95" d="100"/>
          <a:sy n="95" d="100"/>
        </p:scale>
        <p:origin x="57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</a:p>
        </p:txBody>
      </p:sp>
    </p:spTree>
    <p:extLst>
      <p:ext uri="{BB962C8B-B14F-4D97-AF65-F5344CB8AC3E}">
        <p14:creationId xmlns:p14="http://schemas.microsoft.com/office/powerpoint/2010/main" val="398200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43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."\bvt\\t\nc\4391\x3fs\2a\"\r\v\\a\f</a:t>
            </a:r>
            <a:r>
              <a:rPr lang="en-US" altLang="zh-CN" sz="1600" b="1" dirty="0">
                <a:latin typeface="+mn-ea"/>
              </a:rPr>
              <a:t>“</a:t>
            </a: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F3619E-C145-4D59-92F7-04BFAB68DA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2" y="1081263"/>
            <a:ext cx="51054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图片 12" descr="图片包含 文本&#10;&#10;描述已自动生成">
            <a:extLst>
              <a:ext uri="{FF2B5EF4-FFF2-40B4-BE49-F238E27FC236}">
                <a16:creationId xmlns:a16="http://schemas.microsoft.com/office/drawing/2014/main" id="{7D260FA9-EA4C-9095-F688-EA0B4461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660650"/>
            <a:ext cx="5948764" cy="15367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39B1A76-3E39-C53F-6DFB-56DF6D2A5F40}"/>
              </a:ext>
            </a:extLst>
          </p:cNvPr>
          <p:cNvSpPr txBox="1"/>
          <p:nvPr/>
        </p:nvSpPr>
        <p:spPr>
          <a:xfrm>
            <a:off x="6913266" y="3084844"/>
            <a:ext cx="359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47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B."</a:t>
            </a:r>
            <a:r>
              <a:rPr lang="pt-BR" altLang="zh-CN" sz="1600" b="1" dirty="0">
                <a:latin typeface="+mn-ea"/>
              </a:rPr>
              <a:t>\18\x2e\43\x8x\596\x6a\010\xd5\231\xe3\1325\x6c</a:t>
            </a:r>
            <a:r>
              <a:rPr lang="en-US" altLang="zh-CN" sz="1600" b="1" dirty="0">
                <a:latin typeface="+mn-ea"/>
              </a:rPr>
              <a:t>"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F3619E-C145-4D59-92F7-04BFAB68DA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4" y="1081263"/>
            <a:ext cx="51054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ADF169-3C53-5E72-B2A0-F0D3E4BB1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1" y="2476216"/>
            <a:ext cx="6096004" cy="6841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50C8B17-01CF-F994-55DD-4600E3E85674}"/>
              </a:ext>
            </a:extLst>
          </p:cNvPr>
          <p:cNvSpPr txBox="1"/>
          <p:nvPr/>
        </p:nvSpPr>
        <p:spPr>
          <a:xfrm>
            <a:off x="6903217" y="2707308"/>
            <a:ext cx="233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63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6DDED7-DA1F-4F18-ACEF-244B92560D08}"/>
                  </a:ext>
                </a:extLst>
              </p:cNvPr>
              <p:cNvSpPr/>
              <p:nvPr/>
            </p:nvSpPr>
            <p:spPr bwMode="auto">
              <a:xfrm>
                <a:off x="592114" y="1081263"/>
                <a:ext cx="10247336" cy="545288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r>
                  <a:rPr lang="en-US" altLang="zh-CN" sz="1600" b="1" dirty="0">
                    <a:latin typeface="+mn-ea"/>
                  </a:rPr>
                  <a:t>C.</a:t>
                </a:r>
                <a:r>
                  <a:rPr lang="zh-CN" altLang="en-US" sz="1600" b="1" dirty="0">
                    <a:latin typeface="+mn-ea"/>
                  </a:rPr>
                  <a:t>运行上面的程序，贴含本人学号的源程序</a:t>
                </a:r>
                <a:r>
                  <a:rPr lang="en-US" altLang="zh-CN" sz="1600" b="1" dirty="0">
                    <a:latin typeface="+mn-ea"/>
                  </a:rPr>
                  <a:t>+</a:t>
                </a:r>
                <a:r>
                  <a:rPr lang="zh-CN" altLang="en-US" sz="1600" b="1" dirty="0">
                    <a:latin typeface="+mn-ea"/>
                  </a:rPr>
                  <a:t>编译器的</a:t>
                </a:r>
                <a:endParaRPr lang="en-US" altLang="zh-CN" sz="1600" b="1" dirty="0">
                  <a:latin typeface="+mn-ea"/>
                </a:endParaRPr>
              </a:p>
              <a:p>
                <a:r>
                  <a:rPr lang="en-US" altLang="zh-CN" sz="1600" b="1" dirty="0">
                    <a:latin typeface="+mn-ea"/>
                  </a:rPr>
                  <a:t>  </a:t>
                </a:r>
                <a:r>
                  <a:rPr lang="zh-CN" altLang="en-US" sz="1600" b="1" dirty="0">
                    <a:latin typeface="+mn-ea"/>
                  </a:rPr>
                  <a:t>错误信息截图</a:t>
                </a:r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r>
                  <a:rPr lang="zh-CN" altLang="en-US" sz="1600" b="1" dirty="0">
                    <a:latin typeface="+mn-ea"/>
                  </a:rPr>
                  <a:t>观察编译信息，得到结论如下：</a:t>
                </a:r>
                <a:endParaRPr lang="en-US" altLang="zh-CN" sz="1600" b="1" dirty="0">
                  <a:latin typeface="+mn-ea"/>
                </a:endParaRPr>
              </a:p>
              <a:p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1</a:t>
                </a: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、转义符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\</a:t>
                </a: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后的合法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8</a:t>
                </a: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进制数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&gt;3</a:t>
                </a: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个，则自动识别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\</a:t>
                </a: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后的三位数字。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2</a:t>
                </a: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、转义符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\</a:t>
                </a: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后的合法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8</a:t>
                </a: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进制数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≤3</a:t>
                </a: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个但超出上限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377</a:t>
                </a: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，则报错。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   </a:t>
                </a: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编译提示中的那个数字是怎么来的？</a:t>
                </a:r>
                <a:endParaRPr kumimoji="1" lang="en-US" altLang="zh-CN" sz="16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endParaRPr>
              </a:p>
              <a:p>
                <a:r>
                  <a: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   </a:t>
                </a:r>
                <a14:m>
                  <m:oMath xmlns:m="http://schemas.openxmlformats.org/officeDocument/2006/math"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𝟒</m:t>
                    </m:r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kumimoji="1" lang="en-US" altLang="zh-CN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𝟐𝟖𝟒</m:t>
                    </m:r>
                  </m:oMath>
                </a14:m>
                <a:endParaRPr lang="en-US" altLang="zh-CN" sz="1600" b="1" dirty="0">
                  <a:latin typeface="+mn-ea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6DDED7-DA1F-4F18-ACEF-244B92560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114" y="1081263"/>
                <a:ext cx="10247336" cy="5452887"/>
              </a:xfrm>
              <a:prstGeom prst="rect">
                <a:avLst/>
              </a:prstGeom>
              <a:blipFill>
                <a:blip r:embed="rId2"/>
                <a:stretch>
                  <a:fillRect l="-238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5AE7EA3B-20CD-4F30-9C78-438C56EDDA9A}"/>
              </a:ext>
            </a:extLst>
          </p:cNvPr>
          <p:cNvSpPr/>
          <p:nvPr/>
        </p:nvSpPr>
        <p:spPr bwMode="auto">
          <a:xfrm>
            <a:off x="9407236" y="5971309"/>
            <a:ext cx="1432214" cy="5628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认真阅读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课件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P.32-37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E59B50-7369-416C-BAA0-96CC478E6C66}"/>
              </a:ext>
            </a:extLst>
          </p:cNvPr>
          <p:cNvSpPr/>
          <p:nvPr/>
        </p:nvSpPr>
        <p:spPr bwMode="auto">
          <a:xfrm>
            <a:off x="592114" y="1081263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("\23456f")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("\43456f")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76D76C4F-73FA-3789-D946-C1A2B878A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76" y="2642525"/>
            <a:ext cx="3684035" cy="1897168"/>
          </a:xfrm>
          <a:prstGeom prst="rect">
            <a:avLst/>
          </a:prstGeom>
        </p:spPr>
      </p:pic>
      <p:pic>
        <p:nvPicPr>
          <p:cNvPr id="8" name="图片 7" descr="图形用户界面&#10;&#10;描述已自动生成">
            <a:extLst>
              <a:ext uri="{FF2B5EF4-FFF2-40B4-BE49-F238E27FC236}">
                <a16:creationId xmlns:a16="http://schemas.microsoft.com/office/drawing/2014/main" id="{B842AD73-8C10-3FD2-A72D-86256175C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39693"/>
            <a:ext cx="52959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3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6DDED7-DA1F-4F18-ACEF-244B92560D08}"/>
                  </a:ext>
                </a:extLst>
              </p:cNvPr>
              <p:cNvSpPr/>
              <p:nvPr/>
            </p:nvSpPr>
            <p:spPr bwMode="auto">
              <a:xfrm>
                <a:off x="592114" y="1081263"/>
                <a:ext cx="10247336" cy="5452887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r>
                  <a:rPr lang="en-US" altLang="zh-CN" sz="1600" b="1" dirty="0">
                    <a:latin typeface="+mn-ea"/>
                  </a:rPr>
                  <a:t>D.</a:t>
                </a:r>
                <a:r>
                  <a:rPr lang="zh-CN" altLang="en-US" sz="1600" b="1" dirty="0">
                    <a:latin typeface="+mn-ea"/>
                  </a:rPr>
                  <a:t>运行上面的程序，贴含本人学号的源程序</a:t>
                </a:r>
                <a:r>
                  <a:rPr lang="en-US" altLang="zh-CN" sz="1600" b="1" dirty="0">
                    <a:latin typeface="+mn-ea"/>
                  </a:rPr>
                  <a:t>+</a:t>
                </a:r>
                <a:r>
                  <a:rPr lang="zh-CN" altLang="en-US" sz="1600" b="1" dirty="0">
                    <a:latin typeface="+mn-ea"/>
                  </a:rPr>
                  <a:t>编译器的</a:t>
                </a:r>
                <a:endParaRPr lang="en-US" altLang="zh-CN" sz="1600" b="1" dirty="0">
                  <a:latin typeface="+mn-ea"/>
                </a:endParaRPr>
              </a:p>
              <a:p>
                <a:r>
                  <a:rPr lang="en-US" altLang="zh-CN" sz="1600" b="1" dirty="0">
                    <a:latin typeface="+mn-ea"/>
                  </a:rPr>
                  <a:t>  </a:t>
                </a:r>
                <a:r>
                  <a:rPr lang="zh-CN" altLang="en-US" sz="1600" b="1" dirty="0">
                    <a:latin typeface="+mn-ea"/>
                  </a:rPr>
                  <a:t>错误信息截图</a:t>
                </a:r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endParaRPr lang="en-US" altLang="zh-CN" sz="1600" b="1" dirty="0">
                  <a:latin typeface="+mn-ea"/>
                </a:endParaRPr>
              </a:p>
              <a:p>
                <a:r>
                  <a:rPr lang="zh-CN" altLang="en-US" sz="1600" b="1" dirty="0">
                    <a:latin typeface="+mn-ea"/>
                  </a:rPr>
                  <a:t>观察编译信息，得到结论如下：</a:t>
                </a:r>
                <a:endParaRPr lang="en-US" altLang="zh-CN" sz="1600" b="1" dirty="0">
                  <a:latin typeface="+mn-ea"/>
                </a:endParaRPr>
              </a:p>
              <a:p>
                <a:r>
                  <a:rPr kumimoji="1" lang="en-US" altLang="zh-CN" sz="1600" b="1" dirty="0">
                    <a:solidFill>
                      <a:srgbClr val="000000"/>
                    </a:solidFill>
                    <a:latin typeface="+mn-ea"/>
                  </a:rPr>
                  <a:t>1</a:t>
                </a:r>
                <a:r>
                  <a:rPr kumimoji="1" lang="zh-CN" altLang="en-US" sz="1600" b="1" dirty="0">
                    <a:solidFill>
                      <a:srgbClr val="000000"/>
                    </a:solidFill>
                    <a:latin typeface="+mn-ea"/>
                  </a:rPr>
                  <a:t>、转义符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+mn-ea"/>
                  </a:rPr>
                  <a:t>\x</a:t>
                </a:r>
                <a:r>
                  <a:rPr kumimoji="1" lang="zh-CN" altLang="en-US" sz="1600" b="1" dirty="0">
                    <a:solidFill>
                      <a:srgbClr val="000000"/>
                    </a:solidFill>
                    <a:latin typeface="+mn-ea"/>
                  </a:rPr>
                  <a:t>后的合法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+mn-ea"/>
                  </a:rPr>
                  <a:t>16</a:t>
                </a:r>
                <a:r>
                  <a:rPr kumimoji="1" lang="zh-CN" altLang="en-US" sz="1600" b="1" dirty="0">
                    <a:solidFill>
                      <a:srgbClr val="000000"/>
                    </a:solidFill>
                    <a:latin typeface="+mn-ea"/>
                  </a:rPr>
                  <a:t>进制数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+mn-ea"/>
                  </a:rPr>
                  <a:t>&gt;2</a:t>
                </a:r>
                <a:r>
                  <a:rPr kumimoji="1" lang="zh-CN" altLang="en-US" sz="1600" b="1" dirty="0">
                    <a:solidFill>
                      <a:srgbClr val="000000"/>
                    </a:solidFill>
                    <a:latin typeface="+mn-ea"/>
                  </a:rPr>
                  <a:t>个，则直接报错。</a:t>
                </a:r>
                <a:endParaRPr kumimoji="1" lang="en-US" altLang="zh-CN" sz="1600" b="1" dirty="0">
                  <a:solidFill>
                    <a:srgbClr val="000000"/>
                  </a:solidFill>
                  <a:latin typeface="+mn-ea"/>
                </a:endParaRPr>
              </a:p>
              <a:p>
                <a:r>
                  <a:rPr kumimoji="1" lang="zh-CN" altLang="en-US" sz="1600" b="1" dirty="0">
                    <a:solidFill>
                      <a:srgbClr val="000000"/>
                    </a:solidFill>
                    <a:latin typeface="+mn-ea"/>
                  </a:rPr>
                  <a:t>   编译提示中的那个数值是怎么来的？</a:t>
                </a:r>
                <a14:m>
                  <m:oMath xmlns:m="http://schemas.openxmlformats.org/officeDocument/2006/math"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kumimoji="1" lang="en-US" altLang="zh-CN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𝟏𝟔</m:t>
                    </m:r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𝟓𝟔𝟒</m:t>
                    </m:r>
                  </m:oMath>
                </a14:m>
                <a:endParaRPr kumimoji="1" lang="en-US" altLang="zh-CN" sz="1600" b="1" dirty="0">
                  <a:solidFill>
                    <a:srgbClr val="000000"/>
                  </a:solidFill>
                  <a:latin typeface="+mn-ea"/>
                </a:endParaRPr>
              </a:p>
              <a:p>
                <a:r>
                  <a:rPr kumimoji="1" lang="en-US" altLang="zh-CN" sz="1600" b="1" dirty="0">
                    <a:solidFill>
                      <a:srgbClr val="000000"/>
                    </a:solidFill>
                    <a:latin typeface="+mn-ea"/>
                  </a:rPr>
                  <a:t>2</a:t>
                </a:r>
                <a:r>
                  <a:rPr kumimoji="1" lang="zh-CN" altLang="en-US" sz="1600" b="1" dirty="0">
                    <a:solidFill>
                      <a:srgbClr val="000000"/>
                    </a:solidFill>
                    <a:latin typeface="+mn-ea"/>
                  </a:rPr>
                  <a:t>、综合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+mn-ea"/>
                  </a:rPr>
                  <a:t>CD</a:t>
                </a:r>
                <a:r>
                  <a:rPr kumimoji="1" lang="zh-CN" altLang="en-US" sz="1600" b="1" dirty="0">
                    <a:solidFill>
                      <a:srgbClr val="000000"/>
                    </a:solidFill>
                    <a:latin typeface="+mn-ea"/>
                  </a:rPr>
                  <a:t>，在用转义符表示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+mn-ea"/>
                  </a:rPr>
                  <a:t>8/16</a:t>
                </a:r>
                <a:r>
                  <a:rPr kumimoji="1" lang="zh-CN" altLang="en-US" sz="1600" b="1" dirty="0">
                    <a:solidFill>
                      <a:srgbClr val="000000"/>
                    </a:solidFill>
                    <a:latin typeface="+mn-ea"/>
                  </a:rPr>
                  <a:t>进制时，超过限定的长度的错误处理是不一致（一致</a:t>
                </a:r>
                <a:r>
                  <a:rPr kumimoji="1" lang="en-US" altLang="zh-CN" sz="1600" b="1" dirty="0">
                    <a:solidFill>
                      <a:srgbClr val="000000"/>
                    </a:solidFill>
                    <a:latin typeface="+mn-ea"/>
                  </a:rPr>
                  <a:t>/</a:t>
                </a:r>
                <a:r>
                  <a:rPr kumimoji="1" lang="zh-CN" altLang="en-US" sz="1600" b="1" dirty="0">
                    <a:solidFill>
                      <a:srgbClr val="000000"/>
                    </a:solidFill>
                    <a:latin typeface="+mn-ea"/>
                  </a:rPr>
                  <a:t>不一致）的。</a:t>
                </a:r>
                <a:endParaRPr lang="en-US" altLang="zh-CN" sz="1600" b="1" dirty="0">
                  <a:latin typeface="+mn-ea"/>
                </a:endParaRPr>
              </a:p>
              <a:p>
                <a:endParaRPr kumimoji="1" lang="en-US" altLang="zh-CN" sz="1600" b="1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46DDED7-DA1F-4F18-ACEF-244B92560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114" y="1081263"/>
                <a:ext cx="10247336" cy="5452887"/>
              </a:xfrm>
              <a:prstGeom prst="rect">
                <a:avLst/>
              </a:prstGeom>
              <a:blipFill>
                <a:blip r:embed="rId2"/>
                <a:stretch>
                  <a:fillRect l="-238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5AE7EA3B-20CD-4F30-9C78-438C56EDDA9A}"/>
              </a:ext>
            </a:extLst>
          </p:cNvPr>
          <p:cNvSpPr/>
          <p:nvPr/>
        </p:nvSpPr>
        <p:spPr bwMode="auto">
          <a:xfrm>
            <a:off x="9407236" y="5971309"/>
            <a:ext cx="1432214" cy="5628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认真阅读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课件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P.32-37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E59B50-7369-416C-BAA0-96CC478E6C66}"/>
              </a:ext>
            </a:extLst>
          </p:cNvPr>
          <p:cNvSpPr/>
          <p:nvPr/>
        </p:nvSpPr>
        <p:spPr bwMode="auto">
          <a:xfrm>
            <a:off x="592114" y="1081262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("\x23")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("\x234")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D3FA2FC2-61CA-FD5B-4804-A83850097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2" y="2692963"/>
            <a:ext cx="3486150" cy="1590675"/>
          </a:xfrm>
          <a:prstGeom prst="rect">
            <a:avLst/>
          </a:prstGeom>
        </p:spPr>
      </p:pic>
      <p:pic>
        <p:nvPicPr>
          <p:cNvPr id="8" name="图片 7" descr="图形用户界面&#10;&#10;描述已自动生成">
            <a:extLst>
              <a:ext uri="{FF2B5EF4-FFF2-40B4-BE49-F238E27FC236}">
                <a16:creationId xmlns:a16="http://schemas.microsoft.com/office/drawing/2014/main" id="{92EED97F-CB39-B571-664F-D5AA71933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93" y="4476757"/>
            <a:ext cx="52197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8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E.</a:t>
            </a:r>
            <a:r>
              <a:rPr lang="zh-CN" altLang="en-US" sz="1600" b="1" dirty="0">
                <a:latin typeface="+mn-ea"/>
              </a:rPr>
              <a:t>运行上面的程序，贴含本人学号的源程序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编译器的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错误信息截图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观察编译信息，得到结论如下：</a:t>
            </a:r>
            <a:endParaRPr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\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后直接跟非法的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8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进制，则不认为是八进制数而是认为是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个单独的字符。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、对两个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strlen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的输出结果进行分析（合理猜测）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①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8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7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四个字符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②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*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；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四个字符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16C09C-6EC8-462E-A324-6356C589E965}"/>
              </a:ext>
            </a:extLst>
          </p:cNvPr>
          <p:cNvSpPr/>
          <p:nvPr/>
        </p:nvSpPr>
        <p:spPr bwMode="auto">
          <a:xfrm>
            <a:off x="592114" y="1081262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("\9876")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("\*321")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AD76E3E7-2294-B3D6-A1E8-CE595FD43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157" y="2844944"/>
            <a:ext cx="3000375" cy="1514475"/>
          </a:xfrm>
          <a:prstGeom prst="rect">
            <a:avLst/>
          </a:prstGeo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871D9329-57D8-9C92-D79B-97AAD1093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657" y="4331459"/>
            <a:ext cx="9048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7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F.</a:t>
            </a:r>
            <a:r>
              <a:rPr lang="zh-CN" altLang="en-US" sz="1600" b="1" dirty="0">
                <a:latin typeface="+mn-ea"/>
              </a:rPr>
              <a:t>运行上面的程序，贴含本人学号的源程序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编译器的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错误信息截图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观察编译信息，得到结论如下：</a:t>
            </a:r>
            <a:endParaRPr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\x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后直接跟非法的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进制，则直接报错。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、综合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，在用转义符表示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8/16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进制时，直接跟非法字符的错误</a:t>
            </a:r>
            <a:r>
              <a:rPr kumimoji="1" lang="zh-CN" altLang="en-US" sz="1600" b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处理是不一致（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一致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不一致）的。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16C09C-6EC8-462E-A324-6356C589E965}"/>
              </a:ext>
            </a:extLst>
          </p:cNvPr>
          <p:cNvSpPr/>
          <p:nvPr/>
        </p:nvSpPr>
        <p:spPr bwMode="auto">
          <a:xfrm>
            <a:off x="592114" y="1081262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("\xg231")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("\x*231")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 descr="屏幕的截图&#10;&#10;描述已自动生成">
            <a:extLst>
              <a:ext uri="{FF2B5EF4-FFF2-40B4-BE49-F238E27FC236}">
                <a16:creationId xmlns:a16="http://schemas.microsoft.com/office/drawing/2014/main" id="{14948748-7A43-F8D4-3825-540C03C3A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555" y="1350466"/>
            <a:ext cx="3324225" cy="1924050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3D0F200F-292A-D9EE-85CE-62C8A2AF8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503" y="3543719"/>
            <a:ext cx="43719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52408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Words>1157</Words>
  <Application>Microsoft Office PowerPoint</Application>
  <PresentationFormat>宽屏</PresentationFormat>
  <Paragraphs>172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宋体</vt:lpstr>
      <vt:lpstr>Cambria Math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煜超 付</cp:lastModifiedBy>
  <cp:revision>147</cp:revision>
  <dcterms:created xsi:type="dcterms:W3CDTF">2020-08-13T13:39:53Z</dcterms:created>
  <dcterms:modified xsi:type="dcterms:W3CDTF">2024-03-10T03:15:03Z</dcterms:modified>
</cp:coreProperties>
</file>