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6"/>
  </p:notesMasterIdLst>
  <p:sldIdLst>
    <p:sldId id="449" r:id="rId2"/>
    <p:sldId id="1237" r:id="rId3"/>
    <p:sldId id="1238" r:id="rId4"/>
    <p:sldId id="534" r:id="rId5"/>
    <p:sldId id="535" r:id="rId6"/>
    <p:sldId id="536" r:id="rId7"/>
    <p:sldId id="537" r:id="rId8"/>
    <p:sldId id="538" r:id="rId9"/>
    <p:sldId id="539" r:id="rId10"/>
    <p:sldId id="540" r:id="rId11"/>
    <p:sldId id="543" r:id="rId12"/>
    <p:sldId id="1245" r:id="rId13"/>
    <p:sldId id="1239" r:id="rId14"/>
    <p:sldId id="1240" r:id="rId15"/>
    <p:sldId id="1246" r:id="rId16"/>
    <p:sldId id="944" r:id="rId17"/>
    <p:sldId id="1241" r:id="rId18"/>
    <p:sldId id="1242" r:id="rId19"/>
    <p:sldId id="545" r:id="rId20"/>
    <p:sldId id="1243" r:id="rId21"/>
    <p:sldId id="1247" r:id="rId22"/>
    <p:sldId id="1244" r:id="rId23"/>
    <p:sldId id="541" r:id="rId24"/>
    <p:sldId id="542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4" r:id="rId34"/>
    <p:sldId id="55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44" autoAdjust="0"/>
    <p:restoredTop sz="86411" autoAdjust="0"/>
  </p:normalViewPr>
  <p:slideViewPr>
    <p:cSldViewPr snapToGrid="0">
      <p:cViewPr>
        <p:scale>
          <a:sx n="80" d="100"/>
          <a:sy n="80" d="100"/>
        </p:scale>
        <p:origin x="672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0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8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F.long</a:t>
            </a:r>
            <a:r>
              <a:rPr lang="en-US" altLang="zh-CN" sz="1600" b="1" dirty="0">
                <a:latin typeface="+mn-ea"/>
              </a:rPr>
              <a:t> a=-4201234567;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提示：本题先确定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-4201234567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什么类型，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是多少，才能进行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b=a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的计算</a:t>
            </a:r>
            <a:endParaRPr lang="zh-CN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unsigned short b=a;</a:t>
            </a:r>
          </a:p>
          <a:p>
            <a:r>
              <a:rPr lang="zh-CN" altLang="en-US" sz="1600" b="1" dirty="0">
                <a:latin typeface="+mn-ea"/>
              </a:rPr>
              <a:t>补码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由八字节变为四字节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a=</a:t>
            </a:r>
            <a:r>
              <a:rPr lang="en-US" altLang="zh-CN" sz="1600" b="1" strike="sngStrike" dirty="0">
                <a:latin typeface="+mn-ea"/>
              </a:rPr>
              <a:t>11111111 11111111 11111111 11111111 </a:t>
            </a:r>
            <a:r>
              <a:rPr lang="en-US" altLang="zh-CN" sz="1600" b="1" dirty="0">
                <a:latin typeface="+mn-ea"/>
              </a:rPr>
              <a:t>00000101 10010110 00111111 01111001</a:t>
            </a:r>
          </a:p>
          <a:p>
            <a:r>
              <a:rPr lang="en-US" altLang="zh-CN" sz="1600" b="1" dirty="0">
                <a:latin typeface="+mn-ea"/>
              </a:rPr>
              <a:t>b=</a:t>
            </a:r>
            <a:r>
              <a:rPr lang="en-US" altLang="zh-CN" sz="1600" b="1" strike="sngStrike" dirty="0">
                <a:latin typeface="+mn-ea"/>
              </a:rPr>
              <a:t>00000101 10010110 </a:t>
            </a:r>
            <a:r>
              <a:rPr lang="en-US" altLang="zh-CN" sz="1600" b="1" dirty="0">
                <a:latin typeface="+mn-ea"/>
              </a:rPr>
              <a:t>00111111 01111001</a:t>
            </a:r>
          </a:p>
          <a:p>
            <a:r>
              <a:rPr lang="zh-CN" altLang="en-US" sz="1600" b="1" dirty="0">
                <a:latin typeface="+mn-ea"/>
              </a:rPr>
              <a:t>转换为十进制</a:t>
            </a:r>
            <a:r>
              <a:rPr lang="en-US" altLang="zh-CN" sz="1600" b="1" dirty="0">
                <a:latin typeface="+mn-ea"/>
              </a:rPr>
              <a:t>b=16249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                                                                                            </a:t>
            </a:r>
          </a:p>
          <a:p>
            <a:endParaRPr lang="zh-CN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623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 + 2 + 3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个步骤分别是（仿课件</a:t>
            </a:r>
            <a:r>
              <a:rPr lang="en-US" altLang="zh-CN" sz="1600" b="1" dirty="0">
                <a:latin typeface="+mn-ea"/>
              </a:rPr>
              <a:t>P.85</a:t>
            </a:r>
            <a:r>
              <a:rPr lang="zh-CN" altLang="en-US" sz="1600" b="1" dirty="0">
                <a:latin typeface="+mn-ea"/>
              </a:rPr>
              <a:t>，本页不需要画栈，但要有栈思维，下同）：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1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en-US" altLang="zh-CN" sz="1600" b="1" dirty="0">
                <a:latin typeface="+mn-ea"/>
              </a:rPr>
              <a:t> 2       =&gt;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步骤②：式</a:t>
            </a:r>
            <a:r>
              <a:rPr lang="en-US" altLang="zh-CN" sz="1600" b="1" dirty="0">
                <a:latin typeface="+mn-ea"/>
              </a:rPr>
              <a:t>1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en-US" altLang="zh-CN" sz="1600" b="1" dirty="0">
                <a:latin typeface="+mn-ea"/>
              </a:rPr>
              <a:t> 3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6BB2FD7-445E-4037-B86D-D2885BD6F8EB}"/>
              </a:ext>
            </a:extLst>
          </p:cNvPr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61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个步骤分别是（仿课件</a:t>
            </a:r>
            <a:r>
              <a:rPr lang="en-US" altLang="zh-CN" sz="1600" b="1" dirty="0">
                <a:latin typeface="+mn-ea"/>
              </a:rPr>
              <a:t>P.85</a:t>
            </a:r>
            <a:r>
              <a:rPr lang="zh-CN" altLang="en-US" sz="1600" b="1" dirty="0">
                <a:latin typeface="+mn-ea"/>
              </a:rPr>
              <a:t>，本页不需要画栈，但要有栈思维，下同）：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11/2 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</a:t>
            </a:r>
            <a:r>
              <a:rPr lang="en-US" altLang="zh-CN" sz="1600" b="1" dirty="0">
                <a:latin typeface="+mn-ea"/>
              </a:rPr>
              <a:t>37%4 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2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步骤③：式</a:t>
            </a:r>
            <a:r>
              <a:rPr lang="en-US" altLang="zh-CN" sz="1600" b="1" dirty="0">
                <a:latin typeface="+mn-ea"/>
              </a:rPr>
              <a:t>1+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2 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3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步骤④：式</a:t>
            </a:r>
            <a:r>
              <a:rPr lang="en-US" altLang="zh-CN" sz="1600" b="1" dirty="0">
                <a:latin typeface="+mn-ea"/>
              </a:rPr>
              <a:t>3-3.2 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4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步骤⑤：</a:t>
            </a:r>
            <a:r>
              <a:rPr lang="en-US" altLang="zh-CN" sz="1600" b="1" dirty="0">
                <a:latin typeface="+mn-ea"/>
              </a:rPr>
              <a:t>2.5*2</a:t>
            </a:r>
            <a:r>
              <a:rPr lang="zh-CN" altLang="en-US" sz="1600" b="1" dirty="0">
                <a:latin typeface="+mn-ea"/>
              </a:rPr>
              <a:t>  式</a:t>
            </a:r>
            <a:r>
              <a:rPr lang="en-US" altLang="zh-CN" sz="1600" b="1" dirty="0">
                <a:latin typeface="+mn-ea"/>
              </a:rPr>
              <a:t>5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步骤⑥：式</a:t>
            </a:r>
            <a:r>
              <a:rPr lang="en-US" altLang="zh-CN" sz="1600" b="1" dirty="0">
                <a:latin typeface="+mn-ea"/>
              </a:rPr>
              <a:t>4+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5709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669A9F98-131E-429B-B1EA-39C843457C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5004" y="1616332"/>
            <a:ext cx="10758" cy="3523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 descr="形状, 正方形&#10;&#10;描述已自动生成">
            <a:extLst>
              <a:ext uri="{FF2B5EF4-FFF2-40B4-BE49-F238E27FC236}">
                <a16:creationId xmlns:a16="http://schemas.microsoft.com/office/drawing/2014/main" id="{7A5595BA-6E2E-D70B-4A88-857A23EEE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96" y="2625049"/>
            <a:ext cx="4904815" cy="31516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9730AA-08DC-778B-9463-86C90545AAB8}"/>
              </a:ext>
            </a:extLst>
          </p:cNvPr>
          <p:cNvSpPr txBox="1"/>
          <p:nvPr/>
        </p:nvSpPr>
        <p:spPr>
          <a:xfrm>
            <a:off x="2151522" y="4796638"/>
            <a:ext cx="136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</a:p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B48B4B-C4CD-FA07-D637-461151E54B50}"/>
              </a:ext>
            </a:extLst>
          </p:cNvPr>
          <p:cNvSpPr txBox="1"/>
          <p:nvPr/>
        </p:nvSpPr>
        <p:spPr>
          <a:xfrm>
            <a:off x="4994123" y="4796638"/>
            <a:ext cx="144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84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917130E0-8B62-4EA3-BDEC-DC41130E9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756" y="1616332"/>
            <a:ext cx="5174" cy="3479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 descr="形状, 正方形&#10;&#10;描述已自动生成">
            <a:extLst>
              <a:ext uri="{FF2B5EF4-FFF2-40B4-BE49-F238E27FC236}">
                <a16:creationId xmlns:a16="http://schemas.microsoft.com/office/drawing/2014/main" id="{D922DF96-B565-5065-139F-4E7CC1A8E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0" y="2700518"/>
            <a:ext cx="5514415" cy="35433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4ADDE5-1C61-6512-49FF-6FD214EAA4BD}"/>
              </a:ext>
            </a:extLst>
          </p:cNvPr>
          <p:cNvSpPr txBox="1"/>
          <p:nvPr/>
        </p:nvSpPr>
        <p:spPr>
          <a:xfrm>
            <a:off x="2202313" y="4919812"/>
            <a:ext cx="1407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r>
              <a:rPr lang="en-US" altLang="zh-CN" dirty="0"/>
              <a:t>37</a:t>
            </a:r>
          </a:p>
          <a:p>
            <a:r>
              <a:rPr lang="en-US" altLang="zh-CN" dirty="0"/>
              <a:t>11/2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5F62F8-95A5-E6D8-B6C0-93390CCC3112}"/>
              </a:ext>
            </a:extLst>
          </p:cNvPr>
          <p:cNvSpPr txBox="1"/>
          <p:nvPr/>
        </p:nvSpPr>
        <p:spPr>
          <a:xfrm>
            <a:off x="5450542" y="5177883"/>
            <a:ext cx="99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%</a:t>
            </a:r>
          </a:p>
          <a:p>
            <a:r>
              <a:rPr lang="en-US" altLang="zh-CN" dirty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03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917130E0-8B62-4EA3-BDEC-DC41130E9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9822" y="1605043"/>
            <a:ext cx="5174" cy="3479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 descr="形状, 正方形&#10;&#10;描述已自动生成">
            <a:extLst>
              <a:ext uri="{FF2B5EF4-FFF2-40B4-BE49-F238E27FC236}">
                <a16:creationId xmlns:a16="http://schemas.microsoft.com/office/drawing/2014/main" id="{891FDA81-0EE8-161F-9A91-CEDD536EC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93" y="2591027"/>
            <a:ext cx="5547771" cy="35648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E5A6866-73B0-5FC7-5519-07100CDA47B3}"/>
              </a:ext>
            </a:extLst>
          </p:cNvPr>
          <p:cNvSpPr txBox="1"/>
          <p:nvPr/>
        </p:nvSpPr>
        <p:spPr>
          <a:xfrm>
            <a:off x="2411506" y="4715435"/>
            <a:ext cx="1183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2.5</a:t>
            </a:r>
          </a:p>
          <a:p>
            <a:r>
              <a:rPr lang="en-US" altLang="zh-CN" dirty="0"/>
              <a:t>11/2+37%4-3.2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13E128-DA97-5573-3DBC-72A27E3AEB04}"/>
              </a:ext>
            </a:extLst>
          </p:cNvPr>
          <p:cNvSpPr txBox="1"/>
          <p:nvPr/>
        </p:nvSpPr>
        <p:spPr>
          <a:xfrm>
            <a:off x="5837166" y="5330774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06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2 * 4 , a = b = 3 * 5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个步骤分别是：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2*4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</a:t>
            </a:r>
            <a:r>
              <a:rPr lang="en-US" altLang="zh-CN" sz="1600" b="1" dirty="0">
                <a:latin typeface="+mn-ea"/>
              </a:rPr>
              <a:t>a=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步骤③：</a:t>
            </a:r>
            <a:r>
              <a:rPr lang="en-US" altLang="zh-CN" sz="1600" b="1" dirty="0">
                <a:latin typeface="+mn-ea"/>
              </a:rPr>
              <a:t>3*5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2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步骤④：</a:t>
            </a:r>
            <a:r>
              <a:rPr lang="en-US" altLang="zh-CN" sz="1600" b="1" dirty="0">
                <a:latin typeface="+mn-ea"/>
              </a:rPr>
              <a:t>b=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2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步骤⑤：</a:t>
            </a:r>
            <a:r>
              <a:rPr lang="en-US" altLang="zh-CN" sz="1600" b="1" dirty="0">
                <a:latin typeface="+mn-ea"/>
              </a:rPr>
              <a:t>a=b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步骤⑥：结果为</a:t>
            </a:r>
            <a:r>
              <a:rPr lang="en-US" altLang="zh-CN" sz="1600" b="1" dirty="0">
                <a:latin typeface="+mn-ea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4687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2 * 4 , a = b = 3 * 5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552E607C-5B90-46C7-BA60-FA8CB69DD2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714" y="1659364"/>
            <a:ext cx="10758" cy="3523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 descr="形状, 正方形&#10;&#10;描述已自动生成">
            <a:extLst>
              <a:ext uri="{FF2B5EF4-FFF2-40B4-BE49-F238E27FC236}">
                <a16:creationId xmlns:a16="http://schemas.microsoft.com/office/drawing/2014/main" id="{41B90106-1141-8D7A-5EB0-7A6114551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68" y="2589779"/>
            <a:ext cx="5281332" cy="33936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10F6A0-8443-06E3-A0EF-AFEEB8A19D7D}"/>
              </a:ext>
            </a:extLst>
          </p:cNvPr>
          <p:cNvSpPr txBox="1"/>
          <p:nvPr/>
        </p:nvSpPr>
        <p:spPr>
          <a:xfrm>
            <a:off x="1918447" y="4707979"/>
            <a:ext cx="59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2*4</a:t>
            </a:r>
          </a:p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238D06-CCA6-EEB2-9AE8-60580EE38EF0}"/>
              </a:ext>
            </a:extLst>
          </p:cNvPr>
          <p:cNvSpPr txBox="1"/>
          <p:nvPr/>
        </p:nvSpPr>
        <p:spPr>
          <a:xfrm>
            <a:off x="4908958" y="5261977"/>
            <a:ext cx="68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49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2 * 4 , a = b = 3 * 5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目前已分析到整个表达式的尾部，画出从当前栈的状态到整个表达式分析完成的整个过程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每两个栈一组，有多组，尽量放在一页上，不够可加页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E810CF33-FB34-4D24-9548-A1A319B84D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88483" y="1594816"/>
            <a:ext cx="2983" cy="34687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 descr="形状, 正方形&#10;&#10;描述已自动生成">
            <a:extLst>
              <a:ext uri="{FF2B5EF4-FFF2-40B4-BE49-F238E27FC236}">
                <a16:creationId xmlns:a16="http://schemas.microsoft.com/office/drawing/2014/main" id="{D5451795-3B8A-4C83-D874-A171A1958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4" y="2670707"/>
            <a:ext cx="3377427" cy="21702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1DF16E-9490-6D56-D946-485DA3FC9803}"/>
              </a:ext>
            </a:extLst>
          </p:cNvPr>
          <p:cNvSpPr txBox="1"/>
          <p:nvPr/>
        </p:nvSpPr>
        <p:spPr>
          <a:xfrm>
            <a:off x="1040128" y="3402965"/>
            <a:ext cx="1380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a=b</a:t>
            </a:r>
          </a:p>
          <a:p>
            <a:r>
              <a:rPr lang="en-US" altLang="zh-CN" dirty="0"/>
              <a:t>a=2*4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09AD21-3643-AC82-4D6D-1CBCD8879186}"/>
              </a:ext>
            </a:extLst>
          </p:cNvPr>
          <p:cNvSpPr txBox="1"/>
          <p:nvPr/>
        </p:nvSpPr>
        <p:spPr>
          <a:xfrm>
            <a:off x="3069289" y="3656618"/>
            <a:ext cx="959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</a:p>
          <a:p>
            <a:r>
              <a:rPr lang="en-US" altLang="zh-CN" dirty="0"/>
              <a:t>=</a:t>
            </a:r>
          </a:p>
          <a:p>
            <a:r>
              <a:rPr lang="en-US" altLang="zh-CN" dirty="0"/>
              <a:t>,</a:t>
            </a:r>
          </a:p>
        </p:txBody>
      </p:sp>
      <p:pic>
        <p:nvPicPr>
          <p:cNvPr id="9" name="图片 8" descr="形状, 正方形&#10;&#10;描述已自动生成">
            <a:extLst>
              <a:ext uri="{FF2B5EF4-FFF2-40B4-BE49-F238E27FC236}">
                <a16:creationId xmlns:a16="http://schemas.microsoft.com/office/drawing/2014/main" id="{8A8240A3-E020-CEDE-018B-DC4C1D9C6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71" y="2788944"/>
            <a:ext cx="3193421" cy="20519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9F8149-9464-4053-6B27-8A91FC4B1E8C}"/>
              </a:ext>
            </a:extLst>
          </p:cNvPr>
          <p:cNvSpPr txBox="1"/>
          <p:nvPr/>
        </p:nvSpPr>
        <p:spPr>
          <a:xfrm>
            <a:off x="4545977" y="3567953"/>
            <a:ext cx="796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3*5</a:t>
            </a:r>
          </a:p>
          <a:p>
            <a:r>
              <a:rPr lang="en-US" altLang="zh-CN" dirty="0"/>
              <a:t>a=b</a:t>
            </a:r>
          </a:p>
          <a:p>
            <a:r>
              <a:rPr lang="en-US" altLang="zh-CN" dirty="0"/>
              <a:t>a=2*4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46D13B-1334-AAFF-D248-D0D8DEA6A73C}"/>
              </a:ext>
            </a:extLst>
          </p:cNvPr>
          <p:cNvSpPr txBox="1"/>
          <p:nvPr/>
        </p:nvSpPr>
        <p:spPr>
          <a:xfrm>
            <a:off x="6562166" y="3844952"/>
            <a:ext cx="57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</a:p>
          <a:p>
            <a:r>
              <a:rPr lang="en-US" altLang="zh-CN" dirty="0"/>
              <a:t>,</a:t>
            </a:r>
            <a:endParaRPr lang="zh-CN" altLang="en-US" dirty="0"/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ECB557BB-689A-2B39-1CA5-3AD1DB89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51" y="2788944"/>
            <a:ext cx="3148586" cy="202318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361B898-E548-32ED-CEFD-2AC3EAD87650}"/>
              </a:ext>
            </a:extLst>
          </p:cNvPr>
          <p:cNvSpPr txBox="1"/>
          <p:nvPr/>
        </p:nvSpPr>
        <p:spPr>
          <a:xfrm>
            <a:off x="7817436" y="3656618"/>
            <a:ext cx="894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a=b=3*5</a:t>
            </a:r>
          </a:p>
          <a:p>
            <a:r>
              <a:rPr lang="en-US" altLang="zh-CN" dirty="0"/>
              <a:t>a=2*4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DD83B2-4A70-C895-FE72-5E8EA37A0DFB}"/>
              </a:ext>
            </a:extLst>
          </p:cNvPr>
          <p:cNvSpPr txBox="1"/>
          <p:nvPr/>
        </p:nvSpPr>
        <p:spPr>
          <a:xfrm>
            <a:off x="9663953" y="416811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pic>
        <p:nvPicPr>
          <p:cNvPr id="19" name="图片 18" descr="形状, 正方形&#10;&#10;描述已自动生成">
            <a:extLst>
              <a:ext uri="{FF2B5EF4-FFF2-40B4-BE49-F238E27FC236}">
                <a16:creationId xmlns:a16="http://schemas.microsoft.com/office/drawing/2014/main" id="{19713D2C-5F03-05B1-3854-1CDE4397D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64" y="4840941"/>
            <a:ext cx="2614301" cy="167987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C81C91E-6FF9-C6D5-724A-11B3763BADA5}"/>
              </a:ext>
            </a:extLst>
          </p:cNvPr>
          <p:cNvSpPr txBox="1"/>
          <p:nvPr/>
        </p:nvSpPr>
        <p:spPr>
          <a:xfrm>
            <a:off x="1040128" y="5656729"/>
            <a:ext cx="681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a=b=3*5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31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个步骤分别是：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  <a:sym typeface="Wingdings" panose="05000000000000000000" pitchFamily="2" charset="2"/>
              </a:rPr>
              <a:t>b+c</a:t>
            </a:r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   式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1</a:t>
            </a:r>
          </a:p>
          <a:p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步骤②（式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1</a:t>
            </a:r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）式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2</a:t>
            </a:r>
          </a:p>
          <a:p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步骤③ 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3*</a:t>
            </a:r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式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2 </a:t>
            </a:r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式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3</a:t>
            </a:r>
          </a:p>
          <a:p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步骤④ 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a+</a:t>
            </a:r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式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3 </a:t>
            </a:r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式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4</a:t>
            </a:r>
          </a:p>
          <a:p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步骤⑤ 式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4-5 </a:t>
            </a:r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式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5</a:t>
            </a:r>
          </a:p>
          <a:p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步骤⑥（式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5</a:t>
            </a:r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）式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6</a:t>
            </a:r>
          </a:p>
          <a:p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步骤⑦ 式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6%3 </a:t>
            </a:r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式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7</a:t>
            </a:r>
          </a:p>
          <a:p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步骤⑧ 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a+</a:t>
            </a:r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式</a:t>
            </a:r>
            <a:r>
              <a:rPr lang="en-US" altLang="zh-CN" sz="1600" b="1" dirty="0">
                <a:latin typeface="+mn-ea"/>
                <a:sym typeface="Wingdings" panose="05000000000000000000" pitchFamily="2" charset="2"/>
              </a:rPr>
              <a:t>7</a:t>
            </a:r>
            <a:r>
              <a:rPr lang="zh-CN" altLang="en-US" sz="1600" b="1" dirty="0">
                <a:latin typeface="+mn-ea"/>
                <a:sym typeface="Wingdings" panose="05000000000000000000" pitchFamily="2" charset="2"/>
              </a:rPr>
              <a:t> 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后面自行添加，主要是对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的理解，本页中一对括号可以当做一个步骤理解，后续画栈时要分开</a:t>
            </a:r>
            <a:endParaRPr lang="zh-CN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840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7061740B-FE96-41FA-8FBF-D1E408129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5601" y="1005910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 descr="形状, 正方形&#10;&#10;描述已自动生成">
            <a:extLst>
              <a:ext uri="{FF2B5EF4-FFF2-40B4-BE49-F238E27FC236}">
                <a16:creationId xmlns:a16="http://schemas.microsoft.com/office/drawing/2014/main" id="{A8DF6D46-D620-D03E-48CD-589148A27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0" y="2822027"/>
            <a:ext cx="5554533" cy="35691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FA26EA-5006-9C7C-CF95-52D30C19CC2D}"/>
              </a:ext>
            </a:extLst>
          </p:cNvPr>
          <p:cNvSpPr txBox="1"/>
          <p:nvPr/>
        </p:nvSpPr>
        <p:spPr>
          <a:xfrm>
            <a:off x="1963271" y="4642796"/>
            <a:ext cx="126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a</a:t>
            </a:r>
          </a:p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8879D-B55B-E6A6-7746-F9CEC7CCF40D}"/>
              </a:ext>
            </a:extLst>
          </p:cNvPr>
          <p:cNvSpPr txBox="1"/>
          <p:nvPr/>
        </p:nvSpPr>
        <p:spPr>
          <a:xfrm>
            <a:off x="5046793" y="4533847"/>
            <a:ext cx="923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</a:p>
          <a:p>
            <a:r>
              <a:rPr lang="en-US" altLang="zh-CN" dirty="0"/>
              <a:t>*</a:t>
            </a:r>
          </a:p>
          <a:p>
            <a:r>
              <a:rPr lang="en-US" altLang="zh-CN" dirty="0"/>
              <a:t>+</a:t>
            </a:r>
          </a:p>
          <a:p>
            <a:r>
              <a:rPr lang="en-US" altLang="zh-CN" dirty="0"/>
              <a:t>(</a:t>
            </a:r>
          </a:p>
          <a:p>
            <a:r>
              <a:rPr lang="en-US" altLang="zh-CN" dirty="0"/>
              <a:t>+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49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7061740B-FE96-41FA-8FBF-D1E408129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8400" y="983332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 descr="形状, 正方形&#10;&#10;描述已自动生成">
            <a:extLst>
              <a:ext uri="{FF2B5EF4-FFF2-40B4-BE49-F238E27FC236}">
                <a16:creationId xmlns:a16="http://schemas.microsoft.com/office/drawing/2014/main" id="{4EAB2DC2-867C-86E3-7603-B4765A10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3" y="2970683"/>
            <a:ext cx="5317191" cy="34166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2DD4A5-5156-4350-572C-32D027BE1C5B}"/>
              </a:ext>
            </a:extLst>
          </p:cNvPr>
          <p:cNvSpPr txBox="1"/>
          <p:nvPr/>
        </p:nvSpPr>
        <p:spPr>
          <a:xfrm>
            <a:off x="2160494" y="4788267"/>
            <a:ext cx="98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</a:p>
          <a:p>
            <a:r>
              <a:rPr lang="en-US" altLang="zh-CN" dirty="0"/>
              <a:t>a+3*(</a:t>
            </a:r>
            <a:r>
              <a:rPr lang="en-US" altLang="zh-CN" dirty="0" err="1"/>
              <a:t>b+c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8470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7061740B-FE96-41FA-8FBF-D1E408129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7910" y="1016715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 descr="形状, 正方形&#10;&#10;描述已自动生成">
            <a:extLst>
              <a:ext uri="{FF2B5EF4-FFF2-40B4-BE49-F238E27FC236}">
                <a16:creationId xmlns:a16="http://schemas.microsoft.com/office/drawing/2014/main" id="{25BD5708-295C-1F4E-1FF5-36FC9358F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3" y="2438364"/>
            <a:ext cx="3146662" cy="20219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8C6A7C-C3DE-542B-B01C-67B1BA72BB72}"/>
              </a:ext>
            </a:extLst>
          </p:cNvPr>
          <p:cNvSpPr txBox="1"/>
          <p:nvPr/>
        </p:nvSpPr>
        <p:spPr>
          <a:xfrm>
            <a:off x="785092" y="2710675"/>
            <a:ext cx="905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4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a+3*</a:t>
            </a:r>
            <a:r>
              <a:rPr lang="zh-CN" altLang="en-US" dirty="0"/>
              <a:t>（</a:t>
            </a:r>
            <a:r>
              <a:rPr lang="en-US" altLang="zh-CN" dirty="0" err="1"/>
              <a:t>b+c</a:t>
            </a:r>
            <a:r>
              <a:rPr lang="zh-CN" altLang="en-US" dirty="0"/>
              <a:t>）</a:t>
            </a:r>
            <a:r>
              <a:rPr lang="en-US" altLang="zh-CN" dirty="0"/>
              <a:t>-5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FDDE35-1D48-BA9C-A3E6-58A5F388594B}"/>
              </a:ext>
            </a:extLst>
          </p:cNvPr>
          <p:cNvSpPr txBox="1"/>
          <p:nvPr/>
        </p:nvSpPr>
        <p:spPr>
          <a:xfrm>
            <a:off x="2741249" y="3509604"/>
            <a:ext cx="78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%</a:t>
            </a:r>
          </a:p>
          <a:p>
            <a:r>
              <a:rPr lang="en-US" altLang="zh-CN" dirty="0"/>
              <a:t>+</a:t>
            </a:r>
            <a:endParaRPr lang="zh-CN" altLang="en-US" dirty="0"/>
          </a:p>
        </p:txBody>
      </p:sp>
      <p:pic>
        <p:nvPicPr>
          <p:cNvPr id="9" name="图片 8" descr="形状, 正方形&#10;&#10;描述已自动生成">
            <a:extLst>
              <a:ext uri="{FF2B5EF4-FFF2-40B4-BE49-F238E27FC236}">
                <a16:creationId xmlns:a16="http://schemas.microsoft.com/office/drawing/2014/main" id="{21363C9A-2298-13E5-FBCD-E9A28A6F3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91" y="2379801"/>
            <a:ext cx="3237800" cy="20805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10AB7D0-CE29-8493-B06D-FCA025043398}"/>
              </a:ext>
            </a:extLst>
          </p:cNvPr>
          <p:cNvSpPr txBox="1"/>
          <p:nvPr/>
        </p:nvSpPr>
        <p:spPr>
          <a:xfrm>
            <a:off x="3859142" y="3094182"/>
            <a:ext cx="982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a+3*</a:t>
            </a:r>
            <a:r>
              <a:rPr lang="zh-CN" altLang="en-US" dirty="0"/>
              <a:t>（</a:t>
            </a:r>
            <a:r>
              <a:rPr lang="en-US" altLang="zh-CN" dirty="0" err="1"/>
              <a:t>b+c</a:t>
            </a:r>
            <a:r>
              <a:rPr lang="zh-CN" altLang="en-US" dirty="0"/>
              <a:t>）</a:t>
            </a:r>
            <a:r>
              <a:rPr lang="en-US" altLang="zh-CN" dirty="0"/>
              <a:t>-5</a:t>
            </a:r>
            <a:r>
              <a:rPr lang="zh-CN" altLang="en-US" dirty="0"/>
              <a:t>）</a:t>
            </a:r>
            <a:r>
              <a:rPr lang="en-US" altLang="zh-CN" dirty="0"/>
              <a:t>%4</a:t>
            </a:r>
          </a:p>
          <a:p>
            <a:r>
              <a:rPr lang="en-US" altLang="zh-CN" dirty="0"/>
              <a:t>     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049BDA-34EB-885E-FC57-02355F497ECA}"/>
              </a:ext>
            </a:extLst>
          </p:cNvPr>
          <p:cNvSpPr txBox="1"/>
          <p:nvPr/>
        </p:nvSpPr>
        <p:spPr>
          <a:xfrm>
            <a:off x="6014823" y="3818671"/>
            <a:ext cx="52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7601C054-79C9-4110-4459-3E15C25ED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50" y="2437706"/>
            <a:ext cx="3085400" cy="198258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7218993-DC3E-327B-4296-2AE527166226}"/>
              </a:ext>
            </a:extLst>
          </p:cNvPr>
          <p:cNvSpPr txBox="1"/>
          <p:nvPr/>
        </p:nvSpPr>
        <p:spPr>
          <a:xfrm>
            <a:off x="7252928" y="2955682"/>
            <a:ext cx="982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</a:t>
            </a:r>
            <a:r>
              <a:rPr lang="zh-CN" altLang="en-US" dirty="0"/>
              <a:t>（</a:t>
            </a:r>
            <a:r>
              <a:rPr lang="en-US" altLang="zh-CN" dirty="0"/>
              <a:t>a+3*</a:t>
            </a:r>
            <a:r>
              <a:rPr lang="zh-CN" altLang="en-US" dirty="0"/>
              <a:t>（</a:t>
            </a:r>
            <a:r>
              <a:rPr lang="en-US" altLang="zh-CN" dirty="0" err="1"/>
              <a:t>b+c</a:t>
            </a:r>
            <a:r>
              <a:rPr lang="zh-CN" altLang="en-US" dirty="0"/>
              <a:t>）</a:t>
            </a:r>
            <a:r>
              <a:rPr lang="en-US" altLang="zh-CN" dirty="0"/>
              <a:t>-5</a:t>
            </a:r>
            <a:r>
              <a:rPr lang="zh-CN" altLang="en-US" dirty="0"/>
              <a:t>）</a:t>
            </a:r>
            <a:r>
              <a:rPr lang="en-US" altLang="zh-CN" dirty="0"/>
              <a:t>%4</a:t>
            </a:r>
          </a:p>
          <a:p>
            <a:r>
              <a:rPr lang="en-US" altLang="zh-CN" dirty="0"/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50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、求表达式的值（要求给出计算过程、每步计算结果及数据类型、对应的验证程序及结果截图，示例见下）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2LL - 32L * int(11.7)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+ 2.3f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int(11.7)                       =&gt;   11 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32L * int(11.7)                 =&gt;   352     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(3)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2LL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-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32L * int(11.7)           =&gt;  -350    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(4) 2LL - 32L * int(11.7)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+ 2.3f    =&gt;  -347.7   float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EBA064-8C97-42C4-ACA3-444943AE8CD2}"/>
              </a:ext>
            </a:extLst>
          </p:cNvPr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DEE106-E4AC-427D-AA40-57FC8EF0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27" y="2946360"/>
            <a:ext cx="9081062" cy="2987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561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pPr marL="342900" indent="-342900">
              <a:buAutoNum type="alphaUcPeriod"/>
            </a:pPr>
            <a:r>
              <a:rPr lang="en-US" altLang="zh-CN" sz="1600" b="1" dirty="0">
                <a:latin typeface="+mn-ea"/>
              </a:rPr>
              <a:t>a = 2 * 4 , a = b = 3 * 5          </a:t>
            </a:r>
            <a:r>
              <a:rPr lang="pt-BR" altLang="zh-CN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写验证程序时，假设所有变量均为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en-US" altLang="zh-CN" sz="1600" b="1" dirty="0">
                <a:latin typeface="+mn-ea"/>
              </a:rPr>
              <a:t>a=2*4     </a:t>
            </a:r>
          </a:p>
          <a:p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en-US" altLang="zh-CN" sz="1600" b="1" dirty="0">
                <a:latin typeface="+mn-ea"/>
              </a:rPr>
              <a:t>b=3*5    </a:t>
            </a:r>
          </a:p>
          <a:p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en-US" altLang="zh-CN" sz="1600" b="1" dirty="0">
                <a:latin typeface="+mn-ea"/>
              </a:rPr>
              <a:t>a=b</a:t>
            </a: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 descr="图形用户界面&#10;&#10;中度可信度描述已自动生成">
            <a:extLst>
              <a:ext uri="{FF2B5EF4-FFF2-40B4-BE49-F238E27FC236}">
                <a16:creationId xmlns:a16="http://schemas.microsoft.com/office/drawing/2014/main" id="{C90269B0-C88B-7BBA-DD0C-EC607FDE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50" y="3015332"/>
            <a:ext cx="3962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88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pt-BR" altLang="zh-CN" sz="1600" b="1" dirty="0">
                <a:latin typeface="+mn-ea"/>
              </a:rPr>
              <a:t>B. 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-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-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pt-BR" altLang="zh-CN" sz="1600" b="1" dirty="0">
                <a:latin typeface="+mn-ea"/>
              </a:rPr>
              <a:t> 3) / 5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写验证程序时，假设所有变量均为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型，</a:t>
            </a:r>
            <a:r>
              <a:rPr lang="en-US" altLang="zh-CN" sz="1600" b="1" dirty="0" err="1">
                <a:latin typeface="+mn-ea"/>
              </a:rPr>
              <a:t>abc</a:t>
            </a:r>
            <a:r>
              <a:rPr lang="zh-CN" altLang="en-US" sz="1600" b="1" dirty="0">
                <a:latin typeface="+mn-ea"/>
              </a:rPr>
              <a:t>的值自定义即可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Int a=1 int b=5 int c=2</a:t>
            </a:r>
          </a:p>
          <a:p>
            <a:r>
              <a:rPr lang="en-US" altLang="zh-CN" sz="1600" b="1" dirty="0">
                <a:latin typeface="+mn-ea"/>
              </a:rPr>
              <a:t>1.b-c 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（式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 式</a:t>
            </a:r>
            <a:r>
              <a:rPr lang="en-US" altLang="zh-CN" sz="1600" b="1" dirty="0">
                <a:latin typeface="+mn-ea"/>
              </a:rPr>
              <a:t>2</a:t>
            </a:r>
          </a:p>
          <a:p>
            <a:r>
              <a:rPr lang="en-US" altLang="zh-CN" sz="1600" b="1" dirty="0">
                <a:latin typeface="+mn-ea"/>
              </a:rPr>
              <a:t>3.3*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2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3</a:t>
            </a:r>
          </a:p>
          <a:p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3%3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4</a:t>
            </a:r>
          </a:p>
          <a:p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4+b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5</a:t>
            </a:r>
          </a:p>
          <a:p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（式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） 式</a:t>
            </a:r>
            <a:r>
              <a:rPr lang="en-US" altLang="zh-CN" sz="1600" b="1" dirty="0">
                <a:latin typeface="+mn-ea"/>
              </a:rPr>
              <a:t>6</a:t>
            </a:r>
          </a:p>
          <a:p>
            <a:r>
              <a:rPr lang="en-US" altLang="zh-CN" sz="1600" b="1" dirty="0">
                <a:latin typeface="+mn-ea"/>
              </a:rPr>
              <a:t>7.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6/5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7</a:t>
            </a:r>
          </a:p>
          <a:p>
            <a:r>
              <a:rPr lang="en-US" altLang="zh-CN" sz="1600" b="1" dirty="0">
                <a:latin typeface="+mn-ea"/>
              </a:rPr>
              <a:t>8.a-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7</a:t>
            </a:r>
          </a:p>
          <a:p>
            <a:r>
              <a:rPr lang="zh-CN" altLang="en-US" sz="1600" b="1" dirty="0">
                <a:latin typeface="+mn-ea"/>
              </a:rPr>
              <a:t>结果</a:t>
            </a:r>
            <a:r>
              <a:rPr lang="en-US" altLang="zh-CN" sz="1600" b="1" dirty="0">
                <a:latin typeface="+mn-ea"/>
              </a:rPr>
              <a:t> =0 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4445BA8F-1832-C27D-0EDD-8D0A65B89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50" y="2282286"/>
            <a:ext cx="5677929" cy="20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82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2.5 * 3UL + 4U * 7ULL - ‘X’</a:t>
            </a:r>
          </a:p>
          <a:p>
            <a:r>
              <a:rPr lang="zh-CN" altLang="en-US" sz="1600" b="1" dirty="0">
                <a:latin typeface="+mn-ea"/>
              </a:rPr>
              <a:t>①</a:t>
            </a:r>
            <a:r>
              <a:rPr lang="en-US" altLang="zh-CN" sz="1600" b="1" dirty="0">
                <a:latin typeface="+mn-ea"/>
              </a:rPr>
              <a:t>2.5*3     7.5 float</a:t>
            </a:r>
          </a:p>
          <a:p>
            <a:r>
              <a:rPr lang="zh-CN" altLang="en-US" sz="1600" b="1" dirty="0">
                <a:latin typeface="+mn-ea"/>
              </a:rPr>
              <a:t>②</a:t>
            </a:r>
            <a:r>
              <a:rPr lang="en-US" altLang="zh-CN" sz="1600" b="1" dirty="0">
                <a:latin typeface="+mn-ea"/>
              </a:rPr>
              <a:t>4*7       28  ULL</a:t>
            </a:r>
          </a:p>
          <a:p>
            <a:r>
              <a:rPr lang="zh-CN" altLang="en-US" sz="1600" b="1" dirty="0">
                <a:latin typeface="+mn-ea"/>
              </a:rPr>
              <a:t>③</a:t>
            </a:r>
            <a:r>
              <a:rPr lang="en-US" altLang="zh-CN" sz="1600" b="1" dirty="0">
                <a:latin typeface="+mn-ea"/>
              </a:rPr>
              <a:t>7.5+28    35.5float</a:t>
            </a:r>
          </a:p>
          <a:p>
            <a:r>
              <a:rPr lang="zh-CN" altLang="en-US" sz="1600" b="1" dirty="0">
                <a:latin typeface="+mn-ea"/>
              </a:rPr>
              <a:t>④</a:t>
            </a:r>
            <a:r>
              <a:rPr lang="en-US" altLang="zh-CN" sz="1600" b="1" dirty="0">
                <a:latin typeface="+mn-ea"/>
              </a:rPr>
              <a:t>35.5-</a:t>
            </a:r>
            <a:r>
              <a:rPr lang="zh-CN" altLang="en-US" sz="1600" b="1" dirty="0">
                <a:latin typeface="+mn-ea"/>
              </a:rPr>
              <a:t>‘</a:t>
            </a:r>
            <a:r>
              <a:rPr lang="en-US" altLang="zh-CN" sz="1600" b="1" dirty="0">
                <a:latin typeface="+mn-ea"/>
              </a:rPr>
              <a:t>X</a:t>
            </a:r>
            <a:r>
              <a:rPr lang="zh-CN" altLang="en-US" sz="1600" b="1" dirty="0">
                <a:latin typeface="+mn-ea"/>
              </a:rPr>
              <a:t>’</a:t>
            </a:r>
            <a:r>
              <a:rPr lang="en-US" altLang="zh-CN" sz="1600" b="1" dirty="0">
                <a:latin typeface="+mn-ea"/>
              </a:rPr>
              <a:t>-52.5float</a:t>
            </a:r>
          </a:p>
        </p:txBody>
      </p:sp>
      <p:pic>
        <p:nvPicPr>
          <p:cNvPr id="4" name="图片 3" descr="手机的屏幕截图&#10;&#10;描述已自动生成">
            <a:extLst>
              <a:ext uri="{FF2B5EF4-FFF2-40B4-BE49-F238E27FC236}">
                <a16:creationId xmlns:a16="http://schemas.microsoft.com/office/drawing/2014/main" id="{0A7C852F-0B25-A7D3-0A98-DF6759D5A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3024012"/>
            <a:ext cx="58959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81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 2LU % 7 + 23LL % 3 + 2.5F</a:t>
            </a:r>
          </a:p>
          <a:p>
            <a:r>
              <a:rPr lang="zh-CN" altLang="en-US" sz="1600" b="1" dirty="0">
                <a:latin typeface="+mn-ea"/>
              </a:rPr>
              <a:t>①</a:t>
            </a:r>
            <a:r>
              <a:rPr lang="en-US" altLang="zh-CN" sz="1600" b="1" dirty="0">
                <a:latin typeface="+mn-ea"/>
              </a:rPr>
              <a:t>2LU%7      2  LU</a:t>
            </a:r>
          </a:p>
          <a:p>
            <a:r>
              <a:rPr lang="zh-CN" altLang="en-US" sz="1600" b="1" dirty="0">
                <a:latin typeface="+mn-ea"/>
              </a:rPr>
              <a:t>②</a:t>
            </a:r>
            <a:r>
              <a:rPr lang="en-US" altLang="zh-CN" sz="1600" b="1" dirty="0">
                <a:latin typeface="+mn-ea"/>
              </a:rPr>
              <a:t>23LL%3     2  LL</a:t>
            </a:r>
          </a:p>
          <a:p>
            <a:r>
              <a:rPr lang="zh-CN" altLang="en-US" sz="1600" b="1" dirty="0">
                <a:latin typeface="+mn-ea"/>
              </a:rPr>
              <a:t>③</a:t>
            </a:r>
            <a:r>
              <a:rPr lang="en-US" altLang="zh-CN" sz="1600" b="1" dirty="0">
                <a:latin typeface="+mn-ea"/>
              </a:rPr>
              <a:t>2+2        4  LL</a:t>
            </a:r>
          </a:p>
          <a:p>
            <a:r>
              <a:rPr lang="zh-CN" altLang="en-US" sz="1600" b="1" dirty="0">
                <a:latin typeface="+mn-ea"/>
              </a:rPr>
              <a:t>④</a:t>
            </a:r>
            <a:r>
              <a:rPr lang="en-US" altLang="zh-CN" sz="1600" b="1" dirty="0">
                <a:latin typeface="+mn-ea"/>
              </a:rPr>
              <a:t>4+2.5      6.5F</a:t>
            </a:r>
          </a:p>
        </p:txBody>
      </p:sp>
      <p:pic>
        <p:nvPicPr>
          <p:cNvPr id="4" name="图片 3" descr="截图里有图片&#10;&#10;描述已自动生成">
            <a:extLst>
              <a:ext uri="{FF2B5EF4-FFF2-40B4-BE49-F238E27FC236}">
                <a16:creationId xmlns:a16="http://schemas.microsoft.com/office/drawing/2014/main" id="{BE3F99A5-16BE-86D6-EFDB-5D3FFAD43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3031007"/>
            <a:ext cx="6324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66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 2.3 + 14 % 5 * </a:t>
            </a:r>
            <a:r>
              <a:rPr lang="en-US" altLang="zh-CN" sz="1600" b="1" dirty="0" err="1">
                <a:latin typeface="+mn-ea"/>
              </a:rPr>
              <a:t>static_cast</a:t>
            </a:r>
            <a:r>
              <a:rPr lang="en-US" altLang="zh-CN" sz="1600" b="1" dirty="0">
                <a:latin typeface="+mn-ea"/>
              </a:rPr>
              <a:t>&lt;unsigned long&gt;(2.8F + 7LL) % 2 * 2.3F</a:t>
            </a:r>
          </a:p>
          <a:p>
            <a:r>
              <a:rPr lang="zh-CN" altLang="en-US" sz="1600" b="1" dirty="0">
                <a:latin typeface="+mn-ea"/>
              </a:rPr>
              <a:t>①</a:t>
            </a:r>
            <a:r>
              <a:rPr lang="en-US" altLang="zh-CN" sz="1600" b="1" dirty="0">
                <a:latin typeface="+mn-ea"/>
              </a:rPr>
              <a:t>14%5     2   int</a:t>
            </a:r>
          </a:p>
          <a:p>
            <a:r>
              <a:rPr lang="zh-CN" altLang="en-US" sz="1600" b="1" dirty="0">
                <a:latin typeface="+mn-ea"/>
              </a:rPr>
              <a:t>②（</a:t>
            </a:r>
            <a:r>
              <a:rPr lang="en-US" altLang="zh-CN" sz="1600" b="1" dirty="0">
                <a:latin typeface="+mn-ea"/>
              </a:rPr>
              <a:t>2.8+7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en-US" altLang="zh-CN" sz="1600" b="1" dirty="0">
                <a:latin typeface="+mn-ea"/>
              </a:rPr>
              <a:t>9   UL</a:t>
            </a:r>
          </a:p>
          <a:p>
            <a:r>
              <a:rPr lang="zh-CN" altLang="en-US" sz="1600" b="1" dirty="0">
                <a:latin typeface="+mn-ea"/>
              </a:rPr>
              <a:t>③</a:t>
            </a:r>
            <a:r>
              <a:rPr lang="en-US" altLang="zh-CN" sz="1600" b="1" dirty="0">
                <a:latin typeface="+mn-ea"/>
              </a:rPr>
              <a:t>2*9      18  UL</a:t>
            </a:r>
          </a:p>
          <a:p>
            <a:r>
              <a:rPr lang="zh-CN" altLang="en-US" sz="1600" b="1" dirty="0">
                <a:latin typeface="+mn-ea"/>
              </a:rPr>
              <a:t>④</a:t>
            </a:r>
            <a:r>
              <a:rPr lang="en-US" altLang="zh-CN" sz="1600" b="1" dirty="0">
                <a:latin typeface="+mn-ea"/>
              </a:rPr>
              <a:t>18%2     0   UL</a:t>
            </a:r>
          </a:p>
          <a:p>
            <a:r>
              <a:rPr lang="zh-CN" altLang="en-US" sz="1600" b="1" dirty="0">
                <a:latin typeface="+mn-ea"/>
              </a:rPr>
              <a:t>⑤</a:t>
            </a:r>
            <a:r>
              <a:rPr lang="en-US" altLang="zh-CN" sz="1600" b="1" dirty="0">
                <a:latin typeface="+mn-ea"/>
              </a:rPr>
              <a:t>0*2.3    0   F</a:t>
            </a:r>
          </a:p>
          <a:p>
            <a:r>
              <a:rPr lang="zh-CN" altLang="en-US" sz="1600" b="1" dirty="0">
                <a:latin typeface="+mn-ea"/>
              </a:rPr>
              <a:t>⑥</a:t>
            </a:r>
            <a:r>
              <a:rPr lang="en-US" altLang="zh-CN" sz="1600" b="1" dirty="0">
                <a:latin typeface="+mn-ea"/>
              </a:rPr>
              <a:t>2.3+0    2.3 F</a:t>
            </a: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A7A450C8-AFCB-5984-7405-D58C9C7BA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3" y="3402965"/>
            <a:ext cx="7269899" cy="20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24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F. long(2.8 + 3.3) / 2 + (int)1.9 % 7LU - 'g' * 2L</a:t>
            </a:r>
          </a:p>
          <a:p>
            <a:r>
              <a:rPr lang="zh-CN" altLang="en-US" sz="1600" b="1" dirty="0">
                <a:latin typeface="+mn-ea"/>
              </a:rPr>
              <a:t>①</a:t>
            </a:r>
            <a:r>
              <a:rPr lang="en-US" altLang="zh-CN" sz="1600" b="1" dirty="0">
                <a:latin typeface="+mn-ea"/>
              </a:rPr>
              <a:t>2.8+3.3     6L</a:t>
            </a:r>
          </a:p>
          <a:p>
            <a:r>
              <a:rPr lang="zh-CN" altLang="en-US" sz="1600" b="1" dirty="0">
                <a:latin typeface="+mn-ea"/>
              </a:rPr>
              <a:t>②</a:t>
            </a:r>
            <a:r>
              <a:rPr lang="en-US" altLang="zh-CN" sz="1600" b="1" dirty="0">
                <a:latin typeface="+mn-ea"/>
              </a:rPr>
              <a:t>6/2         3L</a:t>
            </a:r>
          </a:p>
          <a:p>
            <a:r>
              <a:rPr lang="zh-CN" altLang="en-US" sz="1600" b="1" dirty="0">
                <a:latin typeface="+mn-ea"/>
              </a:rPr>
              <a:t>③</a:t>
            </a:r>
            <a:r>
              <a:rPr lang="en-US" altLang="zh-CN" sz="1600" b="1" dirty="0">
                <a:latin typeface="+mn-ea"/>
              </a:rPr>
              <a:t>1.9%7       1UL</a:t>
            </a:r>
          </a:p>
          <a:p>
            <a:r>
              <a:rPr lang="zh-CN" altLang="en-US" sz="1600" b="1" dirty="0">
                <a:latin typeface="+mn-ea"/>
              </a:rPr>
              <a:t>④</a:t>
            </a:r>
            <a:r>
              <a:rPr lang="en-US" altLang="zh-CN" sz="1600" b="1" dirty="0">
                <a:latin typeface="+mn-ea"/>
              </a:rPr>
              <a:t>3+1         4UL</a:t>
            </a:r>
          </a:p>
          <a:p>
            <a:r>
              <a:rPr lang="zh-CN" altLang="en-US" sz="1600" b="1" dirty="0">
                <a:latin typeface="+mn-ea"/>
              </a:rPr>
              <a:t>⑤</a:t>
            </a:r>
            <a:r>
              <a:rPr lang="en-US" altLang="zh-CN" sz="1600" b="1" dirty="0">
                <a:latin typeface="+mn-ea"/>
              </a:rPr>
              <a:t>’g’*2   206L</a:t>
            </a:r>
          </a:p>
          <a:p>
            <a:r>
              <a:rPr lang="zh-CN" altLang="en-US" sz="1600" b="1" dirty="0">
                <a:latin typeface="+mn-ea"/>
              </a:rPr>
              <a:t>⑥</a:t>
            </a:r>
            <a:r>
              <a:rPr lang="en-US" altLang="zh-CN" sz="1600" b="1" dirty="0">
                <a:latin typeface="+mn-ea"/>
              </a:rPr>
              <a:t>4-206    -202UL</a:t>
            </a:r>
          </a:p>
        </p:txBody>
      </p:sp>
    </p:spTree>
    <p:extLst>
      <p:ext uri="{BB962C8B-B14F-4D97-AF65-F5344CB8AC3E}">
        <p14:creationId xmlns:p14="http://schemas.microsoft.com/office/powerpoint/2010/main" val="185891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43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、求复合赋值表达式的值（要求给出计算过程、每步计算结果中变量的值、对应的验证程序及结果截图，示例见下）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5, n = 12;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a += n</a:t>
            </a:r>
          </a:p>
          <a:p>
            <a:r>
              <a:rPr lang="en-US" altLang="zh-CN" sz="1600" b="1" dirty="0">
                <a:latin typeface="+mn-ea"/>
              </a:rPr>
              <a:t> =&gt; a = a + n</a:t>
            </a:r>
          </a:p>
          <a:p>
            <a:r>
              <a:rPr lang="en-US" altLang="zh-CN" sz="1600" b="1" dirty="0">
                <a:latin typeface="+mn-ea"/>
              </a:rPr>
              <a:t> (1) a + n      a=5  n=12  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存放在中间变量中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a = </a:t>
            </a:r>
            <a:r>
              <a:rPr lang="zh-CN" altLang="en-US" sz="1600" b="1" dirty="0">
                <a:latin typeface="+mn-ea"/>
              </a:rPr>
              <a:t>和     </a:t>
            </a:r>
            <a:r>
              <a:rPr lang="en-US" altLang="zh-CN" sz="1600" b="1" dirty="0">
                <a:latin typeface="+mn-ea"/>
              </a:rPr>
              <a:t>a=17 n=12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1E53777-AE1B-4B81-88B0-298B68D70CEC}"/>
              </a:ext>
            </a:extLst>
          </p:cNvPr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325C80-1866-4990-A57C-B42CBAC9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23" y="2717750"/>
            <a:ext cx="7742857" cy="27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4227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7, n = 11;</a:t>
            </a:r>
          </a:p>
          <a:p>
            <a:endParaRPr lang="en-US" altLang="zh-CN" sz="1600" b="1" dirty="0">
              <a:latin typeface="+mn-ea"/>
            </a:endParaRPr>
          </a:p>
          <a:p>
            <a:pPr marL="342900" indent="-342900">
              <a:buAutoNum type="alphaUcPeriod"/>
            </a:pPr>
            <a:r>
              <a:rPr lang="pt-BR" altLang="zh-CN" sz="1600" b="1" dirty="0">
                <a:latin typeface="+mn-ea"/>
              </a:rPr>
              <a:t>a +</a:t>
            </a:r>
            <a:r>
              <a:rPr lang="en-US" altLang="zh-CN" sz="1600" b="1" dirty="0">
                <a:latin typeface="+mn-ea"/>
              </a:rPr>
              <a:t>=</a:t>
            </a:r>
            <a:r>
              <a:rPr lang="pt-BR" altLang="zh-CN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a – n</a:t>
            </a:r>
          </a:p>
          <a:p>
            <a:r>
              <a:rPr lang="zh-CN" altLang="en-US" sz="1600" b="1" dirty="0">
                <a:latin typeface="+mn-ea"/>
              </a:rPr>
              <a:t>①</a:t>
            </a:r>
            <a:r>
              <a:rPr lang="en-US" altLang="zh-CN" sz="1600" b="1" dirty="0">
                <a:latin typeface="+mn-ea"/>
              </a:rPr>
              <a:t>a-n   -4   int  </a:t>
            </a:r>
          </a:p>
          <a:p>
            <a:r>
              <a:rPr lang="zh-CN" altLang="en-US" sz="1600" b="1" dirty="0">
                <a:latin typeface="+mn-ea"/>
              </a:rPr>
              <a:t>②</a:t>
            </a:r>
            <a:r>
              <a:rPr lang="en-US" altLang="zh-CN" sz="1600" b="1" dirty="0">
                <a:latin typeface="+mn-ea"/>
              </a:rPr>
              <a:t>a+</a:t>
            </a:r>
            <a:r>
              <a:rPr lang="zh-CN" altLang="en-US" sz="1600" b="1" dirty="0">
                <a:latin typeface="+mn-ea"/>
              </a:rPr>
              <a:t>①  </a:t>
            </a:r>
            <a:r>
              <a:rPr lang="en-US" altLang="zh-CN" sz="1600" b="1" dirty="0">
                <a:latin typeface="+mn-ea"/>
              </a:rPr>
              <a:t>3    int</a:t>
            </a:r>
          </a:p>
          <a:p>
            <a:r>
              <a:rPr lang="zh-CN" altLang="en-US" sz="1600" b="1" dirty="0">
                <a:latin typeface="+mn-ea"/>
              </a:rPr>
              <a:t>③</a:t>
            </a:r>
            <a:r>
              <a:rPr lang="en-US" altLang="zh-CN" sz="1600" b="1" dirty="0">
                <a:latin typeface="+mn-ea"/>
              </a:rPr>
              <a:t>a=</a:t>
            </a:r>
            <a:r>
              <a:rPr lang="zh-CN" altLang="en-US" sz="1600" b="1" dirty="0">
                <a:latin typeface="+mn-ea"/>
              </a:rPr>
              <a:t>②  </a:t>
            </a:r>
            <a:r>
              <a:rPr lang="en-US" altLang="zh-CN" sz="1600" b="1" dirty="0">
                <a:latin typeface="+mn-ea"/>
              </a:rPr>
              <a:t>3    int</a:t>
            </a:r>
          </a:p>
          <a:p>
            <a:r>
              <a:rPr lang="en-US" altLang="zh-CN" sz="1600" b="1" dirty="0">
                <a:latin typeface="+mn-ea"/>
              </a:rPr>
              <a:t>a=3 n=11</a:t>
            </a:r>
          </a:p>
          <a:p>
            <a:pPr marL="342900" indent="-342900">
              <a:buAutoNum type="alphaUcPeriod"/>
            </a:pP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9F4FA89-1E2B-9267-CC48-D8456A9CD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47" y="2950426"/>
            <a:ext cx="4800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10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7, n = 11;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n += a += 5</a:t>
            </a:r>
          </a:p>
          <a:p>
            <a:r>
              <a:rPr lang="zh-CN" altLang="en-US" sz="1600" b="1" dirty="0">
                <a:latin typeface="+mn-ea"/>
              </a:rPr>
              <a:t>①</a:t>
            </a:r>
            <a:r>
              <a:rPr lang="en-US" altLang="zh-CN" sz="1600" b="1" dirty="0">
                <a:latin typeface="+mn-ea"/>
              </a:rPr>
              <a:t>a+5    int</a:t>
            </a:r>
          </a:p>
          <a:p>
            <a:r>
              <a:rPr lang="zh-CN" altLang="en-US" sz="1600" b="1" dirty="0">
                <a:latin typeface="+mn-ea"/>
              </a:rPr>
              <a:t>②</a:t>
            </a:r>
            <a:r>
              <a:rPr lang="en-US" altLang="zh-CN" sz="1600" b="1" dirty="0">
                <a:latin typeface="+mn-ea"/>
              </a:rPr>
              <a:t>a=</a:t>
            </a:r>
            <a:r>
              <a:rPr lang="zh-CN" altLang="en-US" sz="1600" b="1" dirty="0">
                <a:latin typeface="+mn-ea"/>
              </a:rPr>
              <a:t>①   </a:t>
            </a:r>
            <a:r>
              <a:rPr lang="en-US" altLang="zh-CN" sz="1600" b="1" dirty="0">
                <a:latin typeface="+mn-ea"/>
              </a:rPr>
              <a:t>int</a:t>
            </a:r>
          </a:p>
          <a:p>
            <a:r>
              <a:rPr lang="zh-CN" altLang="en-US" sz="1600" b="1" dirty="0">
                <a:latin typeface="+mn-ea"/>
              </a:rPr>
              <a:t>③</a:t>
            </a:r>
            <a:r>
              <a:rPr lang="en-US" altLang="zh-CN" sz="1600" b="1" dirty="0">
                <a:latin typeface="+mn-ea"/>
              </a:rPr>
              <a:t>n+</a:t>
            </a:r>
            <a:r>
              <a:rPr lang="zh-CN" altLang="en-US" sz="1600" b="1" dirty="0">
                <a:latin typeface="+mn-ea"/>
              </a:rPr>
              <a:t>②   </a:t>
            </a:r>
            <a:r>
              <a:rPr lang="en-US" altLang="zh-CN" sz="1600" b="1" dirty="0">
                <a:latin typeface="+mn-ea"/>
              </a:rPr>
              <a:t>int</a:t>
            </a:r>
          </a:p>
          <a:p>
            <a:r>
              <a:rPr lang="zh-CN" altLang="en-US" sz="1600" b="1" dirty="0">
                <a:latin typeface="+mn-ea"/>
              </a:rPr>
              <a:t>④</a:t>
            </a:r>
            <a:r>
              <a:rPr lang="en-US" altLang="zh-CN" sz="1600" b="1" dirty="0">
                <a:latin typeface="+mn-ea"/>
              </a:rPr>
              <a:t>n=</a:t>
            </a:r>
            <a:r>
              <a:rPr lang="zh-CN" altLang="en-US" sz="1600" b="1" dirty="0">
                <a:latin typeface="+mn-ea"/>
              </a:rPr>
              <a:t>③</a:t>
            </a:r>
            <a:r>
              <a:rPr lang="en-US" altLang="zh-CN" sz="1600" b="1" dirty="0">
                <a:latin typeface="+mn-ea"/>
              </a:rPr>
              <a:t>   int</a:t>
            </a:r>
          </a:p>
          <a:p>
            <a:r>
              <a:rPr lang="en-US" altLang="zh-CN" sz="1600" b="1" dirty="0">
                <a:latin typeface="+mn-ea"/>
              </a:rPr>
              <a:t>A=12 b=23</a:t>
            </a:r>
          </a:p>
        </p:txBody>
      </p:sp>
      <p:pic>
        <p:nvPicPr>
          <p:cNvPr id="4" name="图片 3" descr="图形用户界面&#10;&#10;描述已自动生成">
            <a:extLst>
              <a:ext uri="{FF2B5EF4-FFF2-40B4-BE49-F238E27FC236}">
                <a16:creationId xmlns:a16="http://schemas.microsoft.com/office/drawing/2014/main" id="{F0B2EA6F-5ABD-C612-BEC2-E34D03C48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81" y="2465908"/>
            <a:ext cx="47053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38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7, n = 11;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 += a += a *= a</a:t>
            </a:r>
          </a:p>
          <a:p>
            <a:r>
              <a:rPr lang="zh-CN" altLang="en-US" sz="1600" b="1" dirty="0">
                <a:latin typeface="+mn-ea"/>
              </a:rPr>
              <a:t>①</a:t>
            </a:r>
            <a:r>
              <a:rPr lang="en-US" altLang="zh-CN" sz="1600" b="1" dirty="0">
                <a:latin typeface="+mn-ea"/>
              </a:rPr>
              <a:t>a*a   49  int</a:t>
            </a:r>
          </a:p>
          <a:p>
            <a:r>
              <a:rPr lang="zh-CN" altLang="en-US" sz="1600" b="1" dirty="0">
                <a:latin typeface="+mn-ea"/>
              </a:rPr>
              <a:t>②</a:t>
            </a:r>
            <a:r>
              <a:rPr lang="en-US" altLang="zh-CN" sz="1600" b="1" dirty="0">
                <a:latin typeface="+mn-ea"/>
              </a:rPr>
              <a:t>a=</a:t>
            </a:r>
            <a:r>
              <a:rPr lang="zh-CN" altLang="en-US" sz="1600" b="1" dirty="0">
                <a:latin typeface="+mn-ea"/>
              </a:rPr>
              <a:t>①  </a:t>
            </a:r>
            <a:r>
              <a:rPr lang="en-US" altLang="zh-CN" sz="1600" b="1" dirty="0">
                <a:latin typeface="+mn-ea"/>
              </a:rPr>
              <a:t>49  int</a:t>
            </a:r>
          </a:p>
          <a:p>
            <a:r>
              <a:rPr lang="zh-CN" altLang="en-US" sz="1600" b="1" dirty="0">
                <a:latin typeface="+mn-ea"/>
              </a:rPr>
              <a:t>③</a:t>
            </a:r>
            <a:r>
              <a:rPr lang="en-US" altLang="zh-CN" sz="1600" b="1" dirty="0" err="1">
                <a:latin typeface="+mn-ea"/>
              </a:rPr>
              <a:t>a+a</a:t>
            </a:r>
            <a:r>
              <a:rPr lang="en-US" altLang="zh-CN" sz="1600" b="1" dirty="0">
                <a:latin typeface="+mn-ea"/>
              </a:rPr>
              <a:t>   98  int</a:t>
            </a:r>
          </a:p>
          <a:p>
            <a:r>
              <a:rPr lang="zh-CN" altLang="en-US" sz="1600" b="1" dirty="0">
                <a:latin typeface="+mn-ea"/>
              </a:rPr>
              <a:t>④</a:t>
            </a:r>
            <a:r>
              <a:rPr lang="en-US" altLang="zh-CN" sz="1600" b="1" dirty="0">
                <a:latin typeface="+mn-ea"/>
              </a:rPr>
              <a:t>a=</a:t>
            </a:r>
            <a:r>
              <a:rPr lang="zh-CN" altLang="en-US" sz="1600" b="1" dirty="0">
                <a:latin typeface="+mn-ea"/>
              </a:rPr>
              <a:t>③  </a:t>
            </a:r>
            <a:r>
              <a:rPr lang="en-US" altLang="zh-CN" sz="1600" b="1" dirty="0">
                <a:latin typeface="+mn-ea"/>
              </a:rPr>
              <a:t>98  int</a:t>
            </a:r>
          </a:p>
          <a:p>
            <a:r>
              <a:rPr lang="zh-CN" altLang="en-US" sz="1600" b="1" dirty="0">
                <a:latin typeface="+mn-ea"/>
              </a:rPr>
              <a:t>⑤</a:t>
            </a:r>
            <a:r>
              <a:rPr lang="en-US" altLang="zh-CN" sz="1600" b="1" dirty="0" err="1">
                <a:latin typeface="+mn-ea"/>
              </a:rPr>
              <a:t>a+a</a:t>
            </a:r>
            <a:r>
              <a:rPr lang="en-US" altLang="zh-CN" sz="1600" b="1" dirty="0">
                <a:latin typeface="+mn-ea"/>
              </a:rPr>
              <a:t>  196  int</a:t>
            </a:r>
          </a:p>
          <a:p>
            <a:r>
              <a:rPr lang="zh-CN" altLang="en-US" sz="1600" b="1" dirty="0">
                <a:latin typeface="+mn-ea"/>
              </a:rPr>
              <a:t>⑥</a:t>
            </a:r>
            <a:r>
              <a:rPr lang="en-US" altLang="zh-CN" sz="1600" b="1" dirty="0">
                <a:latin typeface="+mn-ea"/>
              </a:rPr>
              <a:t>a=</a:t>
            </a:r>
            <a:r>
              <a:rPr lang="zh-CN" altLang="en-US" sz="1600" b="1" dirty="0">
                <a:latin typeface="+mn-ea"/>
              </a:rPr>
              <a:t>⑤ </a:t>
            </a:r>
            <a:r>
              <a:rPr lang="en-US" altLang="zh-CN" sz="1600" b="1" dirty="0">
                <a:latin typeface="+mn-ea"/>
              </a:rPr>
              <a:t>196  int</a:t>
            </a:r>
          </a:p>
          <a:p>
            <a:r>
              <a:rPr lang="en-US" altLang="zh-CN" sz="1600" b="1" dirty="0">
                <a:latin typeface="+mn-ea"/>
              </a:rPr>
              <a:t>A=196  n=11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807224AE-3F65-F00B-C851-AE2438F1A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110" y="2258585"/>
            <a:ext cx="50196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04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>
                <a:latin typeface="+mn-ea"/>
              </a:rPr>
              <a:t>4</a:t>
            </a:r>
            <a:r>
              <a:rPr lang="zh-CN" altLang="en-US" sz="1600" b="1">
                <a:latin typeface="+mn-ea"/>
              </a:rPr>
              <a:t>、</a:t>
            </a:r>
            <a:r>
              <a:rPr lang="zh-CN" altLang="en-US" sz="1600" b="1" dirty="0">
                <a:latin typeface="+mn-ea"/>
              </a:rPr>
              <a:t>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6, n = 11;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 n %= a %= 3  </a:t>
            </a:r>
            <a:r>
              <a:rPr lang="zh-CN" altLang="en-US" sz="1600" b="1" dirty="0">
                <a:latin typeface="+mn-ea"/>
              </a:rPr>
              <a:t>本题需要解释，为什么编译不报错，但运行无输出、返回代码为负值、且运行时间比</a:t>
            </a:r>
            <a:r>
              <a:rPr lang="en-US" altLang="zh-CN" sz="1600" b="1" dirty="0">
                <a:latin typeface="+mn-ea"/>
              </a:rPr>
              <a:t>7.ABC</a:t>
            </a:r>
            <a:r>
              <a:rPr lang="zh-CN" altLang="en-US" sz="1600" b="1" dirty="0">
                <a:latin typeface="+mn-ea"/>
              </a:rPr>
              <a:t>长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（无法理解或说清楚原因的，给出合理猜测也可）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a%=3</a:t>
            </a:r>
            <a:r>
              <a:rPr lang="zh-CN" altLang="en-US" sz="1600" b="1" dirty="0">
                <a:latin typeface="+mn-ea"/>
              </a:rPr>
              <a:t>为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n%0</a:t>
            </a:r>
            <a:r>
              <a:rPr lang="zh-CN" altLang="en-US" sz="1600" b="1">
                <a:latin typeface="+mn-ea"/>
              </a:rPr>
              <a:t>无意义，编译器不报错，但异常退出。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68FE9F-029B-4DB4-96DB-BBBE26D0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06" y="2702329"/>
            <a:ext cx="9580952" cy="3733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728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short a=1;</a:t>
            </a:r>
          </a:p>
          <a:p>
            <a:r>
              <a:rPr lang="en-US" altLang="zh-CN" sz="1600" b="1" dirty="0">
                <a:latin typeface="+mn-ea"/>
              </a:rPr>
              <a:t>    short b=a-2;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b=a-2</a:t>
            </a:r>
            <a:r>
              <a:rPr lang="zh-CN" altLang="en-US" sz="1600" b="1" dirty="0">
                <a:latin typeface="+mn-ea"/>
              </a:rPr>
              <a:t>，得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a =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00000000 00000000</a:t>
            </a:r>
            <a:r>
              <a:rPr lang="en-US" altLang="zh-CN" sz="1600" b="1" dirty="0">
                <a:latin typeface="+mn-ea"/>
              </a:rPr>
              <a:t> 00000000 00000001  -&gt; a </a:t>
            </a:r>
            <a:r>
              <a:rPr lang="zh-CN" altLang="en-US" sz="1600" b="1" dirty="0">
                <a:latin typeface="+mn-ea"/>
              </a:rPr>
              <a:t>（红色表示整型提升的填充位）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-)  2 = 00000000 00000000 00000000 00000010  -&gt; 2</a:t>
            </a:r>
          </a:p>
          <a:p>
            <a:r>
              <a:rPr lang="en-US" altLang="zh-CN" sz="1600" b="1" dirty="0">
                <a:latin typeface="+mn-ea"/>
              </a:rPr>
              <a:t>  ---------------------------------------------------</a:t>
            </a:r>
          </a:p>
          <a:p>
            <a:r>
              <a:rPr lang="en-US" altLang="zh-CN" sz="1600" b="1" dirty="0">
                <a:latin typeface="+mn-ea"/>
              </a:rPr>
              <a:t>          11111111 11111111 11111111 11111111  -&gt; a-2(int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</a:rPr>
              <a:t>11111111 11111111</a:t>
            </a:r>
            <a:r>
              <a:rPr lang="en-US" altLang="zh-CN" sz="1600" b="1" dirty="0">
                <a:latin typeface="+mn-ea"/>
              </a:rPr>
              <a:t> 11111111 11111111  -&gt; b=a-2(</a:t>
            </a:r>
            <a:r>
              <a:rPr lang="zh-CN" altLang="en-US" sz="1600" b="1" dirty="0">
                <a:latin typeface="+mn-ea"/>
              </a:rPr>
              <a:t>二进制补码形式，删除线表示丢弃的位数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Step2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）减一    </a:t>
            </a:r>
            <a:r>
              <a:rPr lang="en-US" altLang="zh-CN" sz="1600" b="1" dirty="0">
                <a:latin typeface="+mn-ea"/>
              </a:rPr>
              <a:t>11111111 11111111</a:t>
            </a:r>
          </a:p>
          <a:p>
            <a:r>
              <a:rPr lang="en-US" altLang="zh-CN" sz="1600" b="1" dirty="0">
                <a:latin typeface="+mn-ea"/>
              </a:rPr>
              <a:t>            -) 00000000 00000001</a:t>
            </a:r>
          </a:p>
          <a:p>
            <a:r>
              <a:rPr lang="en-US" altLang="zh-CN" sz="1600" b="1" dirty="0">
                <a:latin typeface="+mn-ea"/>
              </a:rPr>
              <a:t>           -----------------------</a:t>
            </a:r>
          </a:p>
          <a:p>
            <a:r>
              <a:rPr lang="en-US" altLang="zh-CN" sz="1600" b="1" dirty="0">
                <a:latin typeface="+mn-ea"/>
              </a:rPr>
              <a:t>               11111111 11111110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）取反    </a:t>
            </a:r>
            <a:r>
              <a:rPr lang="en-US" altLang="zh-CN" sz="1600" b="1" dirty="0">
                <a:latin typeface="+mn-ea"/>
              </a:rPr>
              <a:t>00000000 00000001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）绝对值  </a:t>
            </a:r>
            <a:r>
              <a:rPr lang="en-US" altLang="zh-CN" sz="1600" b="1" dirty="0">
                <a:latin typeface="+mn-ea"/>
              </a:rPr>
              <a:t>1  (</a:t>
            </a:r>
            <a:r>
              <a:rPr lang="zh-CN" altLang="en-US" sz="1600" b="1" dirty="0">
                <a:latin typeface="+mn-ea"/>
              </a:rPr>
              <a:t>十进制表示形式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）加负号  </a:t>
            </a:r>
            <a:r>
              <a:rPr lang="en-US" altLang="zh-CN" sz="1600" b="1" dirty="0">
                <a:latin typeface="+mn-ea"/>
              </a:rPr>
              <a:t>-1 (</a:t>
            </a:r>
            <a:r>
              <a:rPr lang="zh-CN" altLang="en-US" sz="1600" b="1" dirty="0">
                <a:latin typeface="+mn-ea"/>
              </a:rPr>
              <a:t>十进制表示形式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4E7FCCA-3A91-49F5-8CE6-FADA6A73DF53}"/>
              </a:ext>
            </a:extLst>
          </p:cNvPr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96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A.short</a:t>
            </a:r>
            <a:r>
              <a:rPr lang="en-US" altLang="zh-CN" sz="1600" b="1" dirty="0">
                <a:latin typeface="+mn-ea"/>
              </a:rPr>
              <a:t> a=32740;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short b=a+34;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1600" b="1" dirty="0">
                <a:latin typeface="+mn-ea"/>
              </a:rPr>
              <a:t>a=00000000 00000000 01111111 11100100</a:t>
            </a:r>
          </a:p>
          <a:p>
            <a:r>
              <a:rPr lang="en-US" altLang="zh-CN" sz="1600" b="1" dirty="0">
                <a:latin typeface="+mn-ea"/>
              </a:rPr>
              <a:t> +  00000000 00000000 00000000 00100010</a:t>
            </a:r>
          </a:p>
          <a:p>
            <a:r>
              <a:rPr lang="en-US" altLang="zh-CN" sz="1600" b="1" dirty="0">
                <a:latin typeface="+mn-ea"/>
              </a:rPr>
              <a:t>---------------------------------------</a:t>
            </a:r>
          </a:p>
          <a:p>
            <a:r>
              <a:rPr lang="en-US" altLang="zh-CN" sz="1600" b="1" dirty="0">
                <a:latin typeface="+mn-ea"/>
              </a:rPr>
              <a:t>    00000000 00000000 10000000 00000110</a:t>
            </a:r>
          </a:p>
          <a:p>
            <a:r>
              <a:rPr lang="en-US" altLang="zh-CN" sz="1600" b="1" dirty="0">
                <a:latin typeface="+mn-ea"/>
              </a:rPr>
              <a:t>  b=</a:t>
            </a:r>
            <a:r>
              <a:rPr lang="en-US" altLang="zh-CN" sz="1600" b="1" strike="sngStrike" dirty="0">
                <a:latin typeface="+mn-ea"/>
              </a:rPr>
              <a:t>00000000 00000000 </a:t>
            </a:r>
            <a:r>
              <a:rPr lang="en-US" altLang="zh-CN" sz="1600" b="1" dirty="0">
                <a:latin typeface="+mn-ea"/>
              </a:rPr>
              <a:t>10000000 00000110</a:t>
            </a:r>
          </a:p>
          <a:p>
            <a:r>
              <a:rPr lang="en-US" altLang="zh-CN" sz="1600" b="1" dirty="0">
                <a:latin typeface="+mn-ea"/>
              </a:rPr>
              <a:t>  b=32774</a:t>
            </a:r>
          </a:p>
          <a:p>
            <a:endParaRPr lang="en-US" altLang="zh-CN" sz="1600" b="1" strike="sngStrike" dirty="0">
              <a:latin typeface="+mn-ea"/>
            </a:endParaRPr>
          </a:p>
          <a:p>
            <a:r>
              <a:rPr lang="en-US" altLang="zh-CN" sz="1600" b="1" strike="sngStrike" dirty="0"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1545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B.unsigned</a:t>
            </a:r>
            <a:r>
              <a:rPr lang="en-US" altLang="zh-CN" sz="1600" b="1" dirty="0">
                <a:latin typeface="+mn-ea"/>
              </a:rPr>
              <a:t> short a=65420;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short b=a;</a:t>
            </a:r>
          </a:p>
          <a:p>
            <a:r>
              <a:rPr lang="en-US" altLang="zh-CN" sz="1600" b="1" dirty="0">
                <a:latin typeface="+mn-ea"/>
              </a:rPr>
              <a:t>  a=00000000 00000000 11111111 10001100</a:t>
            </a:r>
          </a:p>
          <a:p>
            <a:r>
              <a:rPr lang="en-US" altLang="zh-CN" sz="1600" b="1" dirty="0">
                <a:latin typeface="+mn-ea"/>
              </a:rPr>
              <a:t>  b=</a:t>
            </a:r>
            <a:r>
              <a:rPr lang="en-US" altLang="zh-CN" sz="1600" b="1" strike="sngStrike" dirty="0">
                <a:latin typeface="+mn-ea"/>
              </a:rPr>
              <a:t>00000000 00000000 </a:t>
            </a:r>
            <a:r>
              <a:rPr lang="en-US" altLang="zh-CN" sz="1600" b="1" dirty="0">
                <a:latin typeface="+mn-ea"/>
              </a:rPr>
              <a:t>11111111 10001100</a:t>
            </a:r>
          </a:p>
          <a:p>
            <a:r>
              <a:rPr lang="en-US" altLang="zh-CN" sz="1600" b="1" dirty="0">
                <a:latin typeface="+mn-ea"/>
              </a:rPr>
              <a:t> 11111111 10001100</a:t>
            </a:r>
          </a:p>
          <a:p>
            <a:r>
              <a:rPr lang="en-US" altLang="zh-CN" sz="1600" b="1" dirty="0">
                <a:latin typeface="+mn-ea"/>
              </a:rPr>
              <a:t>-00000000 00000001</a:t>
            </a:r>
          </a:p>
          <a:p>
            <a:r>
              <a:rPr lang="en-US" altLang="zh-CN" sz="1600" b="1" dirty="0">
                <a:latin typeface="+mn-ea"/>
              </a:rPr>
              <a:t>------------------</a:t>
            </a:r>
          </a:p>
          <a:p>
            <a:r>
              <a:rPr lang="en-US" altLang="zh-CN" sz="1600" b="1" dirty="0">
                <a:latin typeface="+mn-ea"/>
              </a:rPr>
              <a:t> 11111111 10001011</a:t>
            </a:r>
          </a:p>
          <a:p>
            <a:r>
              <a:rPr lang="en-US" altLang="zh-CN" sz="1600" b="1" dirty="0">
                <a:latin typeface="+mn-ea"/>
              </a:rPr>
              <a:t> 00000000 01110100</a:t>
            </a:r>
          </a:p>
          <a:p>
            <a:r>
              <a:rPr lang="en-US" altLang="zh-CN" sz="1600" b="1" dirty="0">
                <a:latin typeface="+mn-ea"/>
              </a:rPr>
              <a:t> b=-116</a:t>
            </a:r>
            <a:endParaRPr lang="zh-CN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160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C.short</a:t>
            </a:r>
            <a:r>
              <a:rPr lang="en-US" altLang="zh-CN" sz="1600" b="1" dirty="0">
                <a:latin typeface="+mn-ea"/>
              </a:rPr>
              <a:t> a=-2047;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int b=a;</a:t>
            </a:r>
          </a:p>
          <a:p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补码</a:t>
            </a:r>
            <a:r>
              <a:rPr lang="en-US" altLang="zh-CN" sz="1600" b="1" dirty="0">
                <a:latin typeface="+mn-ea"/>
              </a:rPr>
              <a:t>a= 1111100000000001</a:t>
            </a:r>
          </a:p>
          <a:p>
            <a:r>
              <a:rPr lang="en-US" altLang="zh-CN" sz="1600" b="1" dirty="0">
                <a:latin typeface="+mn-ea"/>
              </a:rPr>
              <a:t>        11111111 11111111 11111000 00000001</a:t>
            </a:r>
          </a:p>
          <a:p>
            <a:r>
              <a:rPr lang="en-US" altLang="zh-CN" sz="1600" b="1" dirty="0">
                <a:latin typeface="+mn-ea"/>
              </a:rPr>
              <a:t>       -00000000 00000000 00000000 00000001</a:t>
            </a:r>
          </a:p>
          <a:p>
            <a:r>
              <a:rPr lang="en-US" altLang="zh-CN" sz="1600" b="1" dirty="0">
                <a:latin typeface="+mn-ea"/>
              </a:rPr>
              <a:t>-------------------------------------------</a:t>
            </a:r>
          </a:p>
          <a:p>
            <a:r>
              <a:rPr lang="en-US" altLang="zh-CN" sz="1600" b="1" dirty="0">
                <a:latin typeface="+mn-ea"/>
              </a:rPr>
              <a:t>        11111111 11111111 11111000 00000000</a:t>
            </a:r>
          </a:p>
          <a:p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取反   </a:t>
            </a:r>
            <a:r>
              <a:rPr lang="en-US" altLang="zh-CN" sz="1600" b="1" dirty="0">
                <a:latin typeface="+mn-ea"/>
              </a:rPr>
              <a:t>00000000 00000000 00000111 11111111</a:t>
            </a:r>
          </a:p>
          <a:p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绝对值</a:t>
            </a:r>
            <a:r>
              <a:rPr lang="en-US" altLang="zh-CN" sz="1600" b="1" dirty="0">
                <a:latin typeface="+mn-ea"/>
              </a:rPr>
              <a:t>=2047</a:t>
            </a:r>
          </a:p>
          <a:p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加负号</a:t>
            </a:r>
            <a:r>
              <a:rPr lang="en-US" altLang="zh-CN" sz="1600" b="1" dirty="0">
                <a:latin typeface="+mn-ea"/>
              </a:rPr>
              <a:t>=-2047</a:t>
            </a:r>
          </a:p>
          <a:p>
            <a:r>
              <a:rPr lang="en-US" altLang="zh-CN" sz="1600" b="1" dirty="0">
                <a:latin typeface="+mn-ea"/>
              </a:rPr>
              <a:t>        </a:t>
            </a:r>
          </a:p>
          <a:p>
            <a:endParaRPr lang="zh-CN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7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D.unsigned</a:t>
            </a:r>
            <a:r>
              <a:rPr lang="en-US" altLang="zh-CN" sz="1600" b="1" dirty="0">
                <a:latin typeface="+mn-ea"/>
              </a:rPr>
              <a:t> short a=65420;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en-US" altLang="zh-CN" sz="1600" b="1" dirty="0">
                <a:latin typeface="+mn-ea"/>
              </a:rPr>
              <a:t> int b=a;</a:t>
            </a:r>
          </a:p>
          <a:p>
            <a:r>
              <a:rPr lang="en-US" altLang="zh-CN" sz="1600" b="1" dirty="0">
                <a:latin typeface="+mn-ea"/>
              </a:rPr>
              <a:t> a=00000000 00000000 11111111 10001100</a:t>
            </a:r>
          </a:p>
          <a:p>
            <a:r>
              <a:rPr lang="en-US" altLang="zh-CN" sz="1600" b="1" dirty="0">
                <a:latin typeface="+mn-ea"/>
              </a:rPr>
              <a:t>   00000000 00000000 00000000 00000000 00000000 00000000 11111111 10001100</a:t>
            </a:r>
          </a:p>
          <a:p>
            <a:r>
              <a:rPr lang="en-US" altLang="zh-CN" sz="1600" b="1" dirty="0">
                <a:latin typeface="+mn-ea"/>
              </a:rPr>
              <a:t> b=65420</a:t>
            </a:r>
          </a:p>
          <a:p>
            <a:r>
              <a:rPr lang="en-US" altLang="zh-CN" sz="1600" b="1" dirty="0">
                <a:latin typeface="+mn-ea"/>
              </a:rPr>
              <a:t> 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endParaRPr lang="zh-CN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385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E.long</a:t>
            </a:r>
            <a:r>
              <a:rPr lang="en-US" altLang="zh-CN" sz="1600" b="1" dirty="0">
                <a:latin typeface="+mn-ea"/>
              </a:rPr>
              <a:t> long int a=4201234567;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int b=a;</a:t>
            </a:r>
          </a:p>
          <a:p>
            <a:r>
              <a:rPr lang="en-US" altLang="zh-CN" sz="1600" b="1" dirty="0">
                <a:latin typeface="+mn-ea"/>
              </a:rPr>
              <a:t>  00000000 00000000 00000000 00000000 11111010 01101001 11000000 10000111</a:t>
            </a:r>
          </a:p>
          <a:p>
            <a:r>
              <a:rPr lang="en-US" altLang="zh-CN" sz="1600" b="1" dirty="0">
                <a:latin typeface="+mn-ea"/>
              </a:rPr>
              <a:t> -                                                                      1</a:t>
            </a:r>
          </a:p>
          <a:p>
            <a:r>
              <a:rPr lang="en-US" altLang="zh-CN" sz="1600" b="1" dirty="0">
                <a:latin typeface="+mn-ea"/>
              </a:rPr>
              <a:t>-------------------------------------------------------------------------</a:t>
            </a:r>
          </a:p>
          <a:p>
            <a:r>
              <a:rPr lang="en-US" altLang="zh-CN" sz="1600" b="1" dirty="0">
                <a:latin typeface="+mn-ea"/>
              </a:rPr>
              <a:t>  00000000 00000000 00000000 00000000 11111010 01101001 11000000 10000110</a:t>
            </a:r>
          </a:p>
          <a:p>
            <a:r>
              <a:rPr lang="zh-CN" altLang="en-US" sz="1600" b="1" dirty="0">
                <a:latin typeface="+mn-ea"/>
              </a:rPr>
              <a:t>取反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en-US" altLang="zh-CN" sz="1600" b="1" strike="sngStrike" dirty="0">
                <a:latin typeface="+mn-ea"/>
              </a:rPr>
              <a:t>11111111 11111111 11111111 11111111</a:t>
            </a:r>
            <a:r>
              <a:rPr lang="en-US" altLang="zh-CN" sz="1600" b="1" dirty="0">
                <a:latin typeface="+mn-ea"/>
              </a:rPr>
              <a:t> 00000101 10010110 00111111 01111001</a:t>
            </a:r>
          </a:p>
          <a:p>
            <a:r>
              <a:rPr lang="zh-CN" altLang="en-US" sz="1600" b="1" dirty="0">
                <a:latin typeface="+mn-ea"/>
              </a:rPr>
              <a:t>绝对值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93732729 </a:t>
            </a:r>
          </a:p>
          <a:p>
            <a:r>
              <a:rPr lang="zh-CN" altLang="en-US" sz="1600" b="1" dirty="0">
                <a:latin typeface="+mn-ea"/>
              </a:rPr>
              <a:t>负号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- 93732729 </a:t>
            </a:r>
            <a:endParaRPr lang="zh-CN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278066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3507</Words>
  <Application>Microsoft Office PowerPoint</Application>
  <PresentationFormat>宽屏</PresentationFormat>
  <Paragraphs>431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等线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煜超 付</cp:lastModifiedBy>
  <cp:revision>164</cp:revision>
  <dcterms:created xsi:type="dcterms:W3CDTF">2020-08-13T13:39:53Z</dcterms:created>
  <dcterms:modified xsi:type="dcterms:W3CDTF">2024-03-11T02:16:13Z</dcterms:modified>
</cp:coreProperties>
</file>