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sldIdLst>
    <p:sldId id="1236" r:id="rId2"/>
    <p:sldId id="1268" r:id="rId3"/>
    <p:sldId id="1237" r:id="rId4"/>
    <p:sldId id="1230" r:id="rId5"/>
    <p:sldId id="449" r:id="rId6"/>
    <p:sldId id="492" r:id="rId7"/>
    <p:sldId id="1186" r:id="rId8"/>
    <p:sldId id="1188" r:id="rId9"/>
    <p:sldId id="1189" r:id="rId10"/>
    <p:sldId id="1190" r:id="rId11"/>
    <p:sldId id="1194" r:id="rId12"/>
    <p:sldId id="1193" r:id="rId13"/>
    <p:sldId id="1202" r:id="rId14"/>
    <p:sldId id="1213" r:id="rId15"/>
    <p:sldId id="1203" r:id="rId16"/>
    <p:sldId id="1214" r:id="rId17"/>
    <p:sldId id="1204" r:id="rId18"/>
    <p:sldId id="1269" r:id="rId19"/>
    <p:sldId id="1205" r:id="rId20"/>
    <p:sldId id="1216" r:id="rId21"/>
    <p:sldId id="1206" r:id="rId22"/>
    <p:sldId id="1210" r:id="rId23"/>
    <p:sldId id="1270" r:id="rId24"/>
    <p:sldId id="1209" r:id="rId25"/>
    <p:sldId id="1191" r:id="rId26"/>
    <p:sldId id="1192" r:id="rId27"/>
    <p:sldId id="1207" r:id="rId28"/>
    <p:sldId id="1208" r:id="rId29"/>
    <p:sldId id="1212" r:id="rId30"/>
    <p:sldId id="1217" r:id="rId31"/>
    <p:sldId id="1218" r:id="rId32"/>
    <p:sldId id="1221" r:id="rId33"/>
    <p:sldId id="1219" r:id="rId34"/>
    <p:sldId id="1220" r:id="rId35"/>
    <p:sldId id="1222" r:id="rId36"/>
    <p:sldId id="1224" r:id="rId37"/>
    <p:sldId id="12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4" autoAdjust="0"/>
    <p:restoredTop sz="86411" autoAdjust="0"/>
  </p:normalViewPr>
  <p:slideViewPr>
    <p:cSldViewPr snapToGrid="0">
      <p:cViewPr varScale="1">
        <p:scale>
          <a:sx n="107" d="100"/>
          <a:sy n="107" d="100"/>
        </p:scale>
        <p:origin x="126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特别说明：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、本次作业是预习作业，在下周上课前完成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、对于作业过程中不清楚的问题或不会的内容，先不要问（不清楚的位置可以先做个标记，结合听课再去理解）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ch+0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E7445918-B13D-4AB8-4497-DA1210774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39" y="3402965"/>
            <a:ext cx="2400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3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的作用是？输入的终止条件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、直接输入若干空格和回车后，再输入正确，变量是否能得到正确的值？能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r>
              <a:rPr kumimoji="1" lang="en-US" altLang="zh-CN" sz="1200" b="1" dirty="0"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1AF31-BE79-4BB8-8590-5C87B2AC4A36}"/>
              </a:ext>
            </a:extLst>
          </p:cNvPr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-32768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32767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327E85-6E34-4AD6-910C-9A271A3BD709}"/>
              </a:ext>
            </a:extLst>
          </p:cNvPr>
          <p:cNvSpPr/>
          <p:nvPr/>
        </p:nvSpPr>
        <p:spPr bwMode="auto">
          <a:xfrm>
            <a:off x="592114" y="5948516"/>
            <a:ext cx="3356644" cy="5856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205DF-270F-AE00-4377-964B5D448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76" y="1323973"/>
            <a:ext cx="962025" cy="371475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B914E5F7-B85F-6E70-C625-591F8533D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01" y="1586193"/>
            <a:ext cx="6667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365A8E-3E50-48F1-DFCC-38D294AD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76" y="2048996"/>
            <a:ext cx="1019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0387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5241CA-1237-4906-8FCC-E5E9EEA00A32}"/>
              </a:ext>
            </a:extLst>
          </p:cNvPr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5.6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5FD7E2-D4AE-49A7-A008-4D13B52E1631}"/>
              </a:ext>
            </a:extLst>
          </p:cNvPr>
          <p:cNvSpPr/>
          <p:nvPr/>
        </p:nvSpPr>
        <p:spPr bwMode="auto">
          <a:xfrm>
            <a:off x="592114" y="6184490"/>
            <a:ext cx="5204570" cy="3496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C5058263-4A4B-1F9C-9AA8-60AA75B1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47" y="1545010"/>
            <a:ext cx="1162050" cy="809625"/>
          </a:xfrm>
          <a:prstGeom prst="rect">
            <a:avLst/>
          </a:prstGeom>
        </p:spPr>
      </p:pic>
      <p:pic>
        <p:nvPicPr>
          <p:cNvPr id="10" name="图片 9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64567850-8189-FDA7-8AD3-0C65FAE3C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45" y="1214753"/>
            <a:ext cx="1295400" cy="1143000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E0BD66F6-DD77-C59A-09F2-5639F869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28" y="3598890"/>
            <a:ext cx="1219200" cy="1200150"/>
          </a:xfrm>
          <a:prstGeom prst="rect">
            <a:avLst/>
          </a:prstGeom>
        </p:spPr>
      </p:pic>
      <p:pic>
        <p:nvPicPr>
          <p:cNvPr id="14" name="图片 13" descr="图形用户界面, 文本, 应用程序&#10;&#10;描述已自动生成">
            <a:extLst>
              <a:ext uri="{FF2B5EF4-FFF2-40B4-BE49-F238E27FC236}">
                <a16:creationId xmlns:a16="http://schemas.microsoft.com/office/drawing/2014/main" id="{65A7501A-7283-9EA1-765D-34417EFDC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178" y="3598889"/>
            <a:ext cx="1143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F6BE96-F3B0-4B1D-9558-EDFED6F0D798}"/>
              </a:ext>
            </a:extLst>
          </p:cNvPr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4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6999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2F46C-FE53-4D34-AE8C-AE64662F528C}"/>
              </a:ext>
            </a:extLst>
          </p:cNvPr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7E1F94-6592-46B5-81D6-0F55B7927B1C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2.3.5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C4B18B-D58E-412B-92BA-22E5005D8056}"/>
              </a:ext>
            </a:extLst>
          </p:cNvPr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A51B11-1A8C-46B1-9C03-F3061FD54745}"/>
              </a:ext>
            </a:extLst>
          </p:cNvPr>
          <p:cNvSpPr/>
          <p:nvPr/>
        </p:nvSpPr>
        <p:spPr bwMode="auto">
          <a:xfrm>
            <a:off x="592114" y="6174658"/>
            <a:ext cx="5204570" cy="359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39A635B6-7BDE-23CA-32B6-944FB77E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1" y="743887"/>
            <a:ext cx="1752392" cy="1708800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983B0B2-7264-FC2F-03A2-5C7555DA3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285" y="845054"/>
            <a:ext cx="1530004" cy="1506465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D87C8D91-FE2C-F2D3-420D-44720408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39" y="4048842"/>
            <a:ext cx="1657662" cy="1617814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D9E98628-F754-D890-A51B-6FBCE9229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601" y="4087839"/>
            <a:ext cx="1657662" cy="15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0DC1C6-A67F-44AD-A386-BE09259C34B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不一致。输入可以取到该值但是赋值不能。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不一致。输入会导致结果是一个截断的数据，而赋值则会出现一个不可信的数字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一致。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92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"k=" &lt;&lt;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2D72D9-0DBE-429E-AE09-870F3A1DBFFF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2.6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A5E09D-3EE8-4DFB-B602-502BF8A98474}"/>
              </a:ext>
            </a:extLst>
          </p:cNvPr>
          <p:cNvSpPr/>
          <p:nvPr/>
        </p:nvSpPr>
        <p:spPr bwMode="auto">
          <a:xfrm>
            <a:off x="592112" y="6154993"/>
            <a:ext cx="5204569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8FEDA43E-F670-9C79-F184-135CC786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124" y="348156"/>
            <a:ext cx="2402577" cy="975816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7F97B282-6D62-E316-8102-D1B998241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124" y="1323972"/>
            <a:ext cx="2295525" cy="966154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C512E26D-1146-4EA6-17E9-C3511D857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81" y="4638031"/>
            <a:ext cx="2551921" cy="1057917"/>
          </a:xfrm>
          <a:prstGeom prst="rect">
            <a:avLst/>
          </a:prstGeom>
        </p:spPr>
      </p:pic>
      <p:pic>
        <p:nvPicPr>
          <p:cNvPr id="15" name="图片 14" descr="图形用户界面, 应用程序&#10;&#10;描述已自动生成">
            <a:extLst>
              <a:ext uri="{FF2B5EF4-FFF2-40B4-BE49-F238E27FC236}">
                <a16:creationId xmlns:a16="http://schemas.microsoft.com/office/drawing/2014/main" id="{AD7704D8-FD4F-7BD0-D0E4-3D4845991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02" y="4633741"/>
            <a:ext cx="2771568" cy="10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k5, k6;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-65535;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k6 = -65536;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贴图即可（有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还有贴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3160557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FBE4B21-1056-AAF3-9F27-EC039CBA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51" y="1583926"/>
            <a:ext cx="2720215" cy="17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10725" y="5919018"/>
            <a:ext cx="2295525" cy="615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FAA866-F2A8-4472-9C38-3DD113F17631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F3CD21-A63C-4612-8061-61AC09EEECA7}"/>
              </a:ext>
            </a:extLst>
          </p:cNvPr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A3F899-4F11-4204-B58C-4B1C2C6F2E27}"/>
              </a:ext>
            </a:extLst>
          </p:cNvPr>
          <p:cNvSpPr/>
          <p:nvPr/>
        </p:nvSpPr>
        <p:spPr bwMode="auto">
          <a:xfrm>
            <a:off x="592111" y="5919019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int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基本同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short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，弄懂即可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本页可以不做，空着不扣分</a:t>
            </a:r>
          </a:p>
        </p:txBody>
      </p:sp>
    </p:spTree>
    <p:extLst>
      <p:ext uri="{BB962C8B-B14F-4D97-AF65-F5344CB8AC3E}">
        <p14:creationId xmlns:p14="http://schemas.microsoft.com/office/powerpoint/2010/main" val="6810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D788C-5E8E-4501-B358-D977B6DCCC9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A3C1E-E76B-4667-9911-ECC541F32751}"/>
              </a:ext>
            </a:extLst>
          </p:cNvPr>
          <p:cNvSpPr/>
          <p:nvPr/>
        </p:nvSpPr>
        <p:spPr bwMode="auto">
          <a:xfrm>
            <a:off x="592111" y="5948515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int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基本同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，弄懂即可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本页可以不做，空着不扣分</a:t>
            </a:r>
          </a:p>
        </p:txBody>
      </p:sp>
    </p:spTree>
    <p:extLst>
      <p:ext uri="{BB962C8B-B14F-4D97-AF65-F5344CB8AC3E}">
        <p14:creationId xmlns:p14="http://schemas.microsoft.com/office/powerpoint/2010/main" val="6374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数据在输入正确且范围合理的情况下正常显示。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上限）的情况下正常显示。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上限）的情况下显示最大值。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数据在输入正确但超下限范围的情况下显示不可信的值。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数据在输入正确且范围合理的情况下正常显示。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数据在输入正确且超上限的情况下正常显示。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下限）的情况下显示补码的结果。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下限）的情况下显示不可信的值。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上限加负号后的下限）的情况下显示不可信的值。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81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01838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4610501" y="1323974"/>
            <a:ext cx="62249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（单个图形字符）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\b</a:t>
            </a:r>
            <a:r>
              <a:rPr lang="zh-CN" altLang="en-US" sz="1200" b="1" dirty="0">
                <a:latin typeface="+mn-ea"/>
              </a:rPr>
              <a:t>（退格键的转义符）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\101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\x41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16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65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码的十进制整数形式表示）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8B77F-13F5-402A-BF18-DA9CC95FC05F}"/>
              </a:ext>
            </a:extLst>
          </p:cNvPr>
          <p:cNvSpPr/>
          <p:nvPr/>
        </p:nvSpPr>
        <p:spPr bwMode="auto">
          <a:xfrm>
            <a:off x="592114" y="6154994"/>
            <a:ext cx="4018387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989366D9-E3AF-A06C-9430-C6A2C92A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1" y="5148469"/>
            <a:ext cx="912536" cy="1300162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87B78910-73F1-9BAD-832B-A3522BA7E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37" y="5148469"/>
            <a:ext cx="780097" cy="1300162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147A4145-8903-4999-794B-4C942FB1C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4" y="5148467"/>
            <a:ext cx="872059" cy="13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setprecision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(20)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表示输出时保留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 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位有效位数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的有效位数）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5149516" y="1323974"/>
            <a:ext cx="5685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（尾数超上限但数量级未超，仍是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000F5E-C221-4C0D-B4F7-5C8AC62F384A}"/>
              </a:ext>
            </a:extLst>
          </p:cNvPr>
          <p:cNvSpPr/>
          <p:nvPr/>
        </p:nvSpPr>
        <p:spPr bwMode="auto">
          <a:xfrm>
            <a:off x="592114" y="6154994"/>
            <a:ext cx="4557402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E6AEB6D1-85E6-6893-8FAD-8A3C8C0E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60" y="1323973"/>
            <a:ext cx="2264258" cy="1241462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1124C527-E7F1-621A-CB5E-FC0636E2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60" y="2555496"/>
            <a:ext cx="2262880" cy="1002713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05E2AA62-EC75-468B-257E-2408D14A0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82" y="3558209"/>
            <a:ext cx="2262880" cy="1026739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27CD020F-5538-26D5-068E-D26418236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4" y="4536888"/>
            <a:ext cx="2262881" cy="11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7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  <a:r>
              <a:rPr kumimoji="1" lang="zh-CN" altLang="en-US" sz="1600" b="1" dirty="0">
                <a:latin typeface="宋体"/>
              </a:rPr>
              <a:t>，观察输出结果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语句的使用区别：第二个使用了一个语句而第三个使用了两个语句。</a:t>
            </a:r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02FF5BC9-9570-226B-853C-78660F139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5" y="4005433"/>
            <a:ext cx="976727" cy="1659642"/>
          </a:xfrm>
          <a:prstGeom prst="rect">
            <a:avLst/>
          </a:prstGeom>
        </p:spPr>
      </p:pic>
      <p:pic>
        <p:nvPicPr>
          <p:cNvPr id="10" name="图片 9" descr="图形用户界面&#10;&#10;低可信度描述已自动生成">
            <a:extLst>
              <a:ext uri="{FF2B5EF4-FFF2-40B4-BE49-F238E27FC236}">
                <a16:creationId xmlns:a16="http://schemas.microsoft.com/office/drawing/2014/main" id="{F306EFAD-22D8-2149-459D-BCB7B66C3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03" y="4294413"/>
            <a:ext cx="781405" cy="1370661"/>
          </a:xfrm>
          <a:prstGeom prst="rect">
            <a:avLst/>
          </a:prstGeom>
        </p:spPr>
      </p:pic>
      <p:pic>
        <p:nvPicPr>
          <p:cNvPr id="12" name="图片 11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62F3E097-2074-63AD-47FB-256A3A51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12" y="3976746"/>
            <a:ext cx="973239" cy="17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/>
              </a:rPr>
              <a:t>↙(</a:t>
            </a:r>
            <a:r>
              <a:rPr kumimoji="1" lang="zh-CN" altLang="en-US" sz="1600" b="1" dirty="0">
                <a:latin typeface="宋体"/>
              </a:rPr>
              <a:t>每个数字间多于一个空格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 </a:t>
            </a:r>
            <a:r>
              <a:rPr kumimoji="1" lang="en-US" altLang="zh-CN" sz="1600" b="1" dirty="0">
                <a:latin typeface="宋体"/>
              </a:rPr>
              <a:t>+ </a:t>
            </a:r>
            <a:r>
              <a:rPr kumimoji="1" lang="zh-CN" altLang="en-US" sz="1600" b="1" dirty="0">
                <a:latin typeface="宋体"/>
              </a:rPr>
              <a:t>多个空回车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结论：在输入正确的情况下，回车和空格的作用？帮助自己分得清变量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D2216-CA2C-47F1-AE0D-5A13693DCB2F}"/>
              </a:ext>
            </a:extLst>
          </p:cNvPr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EC96BCD9-9F3D-2199-3EFA-8D8A382E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58" y="636105"/>
            <a:ext cx="908050" cy="1480516"/>
          </a:xfrm>
          <a:prstGeom prst="rect">
            <a:avLst/>
          </a:prstGeom>
        </p:spPr>
      </p:pic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ECF0FBD1-EED4-B508-4E8F-A31E39E7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1" y="1645980"/>
            <a:ext cx="1235765" cy="16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错误输入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前的数字可信而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代替的数字或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之后的数字并不可信。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78CC7-F3C0-4CC1-9EC8-7E50B139F8D9}"/>
              </a:ext>
            </a:extLst>
          </p:cNvPr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 descr="图形用户界面&#10;&#10;低可信度描述已自动生成">
            <a:extLst>
              <a:ext uri="{FF2B5EF4-FFF2-40B4-BE49-F238E27FC236}">
                <a16:creationId xmlns:a16="http://schemas.microsoft.com/office/drawing/2014/main" id="{2E09CAF5-EFF1-6771-FB35-63485EBB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8" y="1323973"/>
            <a:ext cx="874645" cy="1379003"/>
          </a:xfrm>
          <a:prstGeom prst="rect">
            <a:avLst/>
          </a:prstGeom>
        </p:spPr>
      </p:pic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DE35976B-1638-CB54-A0BE-685C0D83A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2" y="1323972"/>
            <a:ext cx="1427389" cy="1379003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417634F4-FF7E-5BBB-7365-589E364C8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170" y="1323971"/>
            <a:ext cx="1205075" cy="13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1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F2AA7E-8DB2-427E-B681-F6EB24E58864}"/>
              </a:ext>
            </a:extLst>
          </p:cNvPr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31801-29C7-4DED-9652-F1280D13187E}"/>
              </a:ext>
            </a:extLst>
          </p:cNvPr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可以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强制结束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文件结束标志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en-US" altLang="zh-CN" sz="1200" b="1" dirty="0" err="1">
                <a:latin typeface="+mn-ea"/>
              </a:rPr>
              <a:t>crtl+z</a:t>
            </a:r>
            <a:r>
              <a:rPr kumimoji="1" lang="zh-CN" altLang="en-US" sz="1200" b="1" dirty="0">
                <a:latin typeface="+mn-ea"/>
              </a:rPr>
              <a:t>可以读入，后面的数字被忽略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800CF5-54BC-44DE-B243-1DA188E08382}"/>
              </a:ext>
            </a:extLst>
          </p:cNvPr>
          <p:cNvSpPr/>
          <p:nvPr/>
        </p:nvSpPr>
        <p:spPr bwMode="auto">
          <a:xfrm>
            <a:off x="592113" y="5899355"/>
            <a:ext cx="3854759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9FC89A7F-52F7-547B-326C-9B2A6C44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33" y="940905"/>
            <a:ext cx="646373" cy="1195180"/>
          </a:xfrm>
          <a:prstGeom prst="rect">
            <a:avLst/>
          </a:prstGeom>
        </p:spPr>
      </p:pic>
      <p:pic>
        <p:nvPicPr>
          <p:cNvPr id="8" name="图片 7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DC60A65E-0985-6C54-76B2-337FA51D2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16" y="940904"/>
            <a:ext cx="597467" cy="1121020"/>
          </a:xfrm>
          <a:prstGeom prst="rect">
            <a:avLst/>
          </a:prstGeom>
        </p:spPr>
      </p:pic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293651CF-4D9F-5A8E-D8D9-6F197D0B9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89" y="940903"/>
            <a:ext cx="1107984" cy="11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6D4EED-E461-4B7D-BD56-DA9F1A3BA43A}"/>
              </a:ext>
            </a:extLst>
          </p:cNvPr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52329-F404-4190-A468-7F166A5A5AD4}"/>
              </a:ext>
            </a:extLst>
          </p:cNvPr>
          <p:cNvSpPr/>
          <p:nvPr/>
        </p:nvSpPr>
        <p:spPr bwMode="auto">
          <a:xfrm>
            <a:off x="5120640" y="1323974"/>
            <a:ext cx="57147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个超上限，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个超下限，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_______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错误数据后不可信，错误数据前可信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仍然成立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673423-433A-4315-B2A4-DADF5ABFC8AB}"/>
              </a:ext>
            </a:extLst>
          </p:cNvPr>
          <p:cNvSpPr/>
          <p:nvPr/>
        </p:nvSpPr>
        <p:spPr bwMode="auto">
          <a:xfrm>
            <a:off x="592113" y="6223819"/>
            <a:ext cx="4528527" cy="310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全部做一遍，任选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题截图即可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多截不限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BFCA470-0C5F-8626-841D-E87696F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83" y="1673087"/>
            <a:ext cx="804862" cy="1343024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74A0B352-198D-6DFF-D788-03F6582EF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67" y="1465979"/>
            <a:ext cx="1150868" cy="1757239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EF6F5B64-46D9-646B-0A34-655B7FCF9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70" y="1386898"/>
            <a:ext cx="1445450" cy="1915399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894F107-DD5E-9C8A-1824-F4EE2BFFD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320" y="1323973"/>
            <a:ext cx="1296294" cy="20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、如果编译有</a:t>
            </a:r>
            <a:r>
              <a:rPr kumimoji="1" lang="en-US" altLang="zh-CN" sz="1600" b="1" dirty="0">
                <a:latin typeface="宋体"/>
              </a:rPr>
              <a:t>error</a:t>
            </a:r>
            <a:r>
              <a:rPr kumimoji="1" lang="zh-CN" altLang="en-US" sz="1600" b="1" dirty="0">
                <a:latin typeface="宋体"/>
              </a:rPr>
              <a:t>或</a:t>
            </a:r>
            <a:r>
              <a:rPr kumimoji="1" lang="en-US" altLang="zh-CN" sz="1600" b="1" dirty="0">
                <a:latin typeface="宋体"/>
              </a:rPr>
              <a:t>warning</a:t>
            </a:r>
            <a:r>
              <a:rPr kumimoji="1" lang="zh-CN" altLang="en-US" sz="1600" b="1" dirty="0">
                <a:latin typeface="宋体"/>
              </a:rPr>
              <a:t>，则贴相应信息的截图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2</a:t>
            </a:r>
            <a:r>
              <a:rPr kumimoji="1" lang="zh-CN" altLang="en-US" sz="1600" b="1" dirty="0">
                <a:latin typeface="宋体"/>
              </a:rPr>
              <a:t>、如果能运行</a:t>
            </a:r>
            <a:r>
              <a:rPr kumimoji="1" lang="en-US" altLang="zh-CN" sz="1600" b="1" dirty="0">
                <a:latin typeface="宋体"/>
              </a:rPr>
              <a:t>(</a:t>
            </a:r>
            <a:r>
              <a:rPr kumimoji="1" lang="zh-CN" altLang="en-US" sz="1600" b="1" dirty="0">
                <a:latin typeface="宋体"/>
              </a:rPr>
              <a:t>包括有</a:t>
            </a:r>
            <a:r>
              <a:rPr kumimoji="1" lang="en-US" altLang="zh-CN" sz="1600" b="1" dirty="0">
                <a:latin typeface="宋体"/>
              </a:rPr>
              <a:t>warning)</a:t>
            </a:r>
            <a:r>
              <a:rPr kumimoji="1" lang="zh-CN" altLang="en-US" sz="1600" b="1" dirty="0">
                <a:latin typeface="宋体"/>
              </a:rPr>
              <a:t>，则输入三个正确的</a:t>
            </a:r>
            <a:r>
              <a:rPr kumimoji="1" lang="en-US" altLang="zh-CN" sz="1600" b="1" dirty="0">
                <a:latin typeface="宋体"/>
              </a:rPr>
              <a:t>int</a:t>
            </a:r>
            <a:r>
              <a:rPr kumimoji="1" lang="zh-CN" altLang="en-US" sz="1600" b="1" dirty="0">
                <a:latin typeface="宋体"/>
              </a:rPr>
              <a:t>型数据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(</a:t>
            </a:r>
            <a:r>
              <a:rPr kumimoji="1" lang="zh-CN" altLang="en-US" sz="1600" b="1" dirty="0">
                <a:latin typeface="宋体"/>
              </a:rPr>
              <a:t>例</a:t>
            </a:r>
            <a:r>
              <a:rPr kumimoji="1" lang="en-US" altLang="zh-CN" sz="1600" b="1" dirty="0">
                <a:latin typeface="宋体"/>
              </a:rPr>
              <a:t> :1 2 3↙)</a:t>
            </a:r>
            <a:r>
              <a:rPr kumimoji="1" lang="zh-CN" altLang="en-US" sz="1600" b="1" dirty="0">
                <a:latin typeface="宋体"/>
              </a:rPr>
              <a:t>，观察输出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3</a:t>
            </a:r>
            <a:r>
              <a:rPr kumimoji="1" lang="zh-CN" altLang="en-US" sz="1600" b="1" dirty="0">
                <a:latin typeface="宋体"/>
              </a:rPr>
              <a:t>、分析为什么只有某个变量的结果是正确的</a:t>
            </a:r>
            <a:r>
              <a:rPr kumimoji="1" lang="en-US" altLang="zh-CN" sz="1600" b="1" dirty="0">
                <a:latin typeface="宋体"/>
              </a:rPr>
              <a:t>+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只有</a:t>
            </a:r>
            <a:r>
              <a:rPr kumimoji="1" lang="en-US" altLang="zh-CN" sz="1600" b="1" dirty="0">
                <a:latin typeface="宋体"/>
              </a:rPr>
              <a:t>a</a:t>
            </a:r>
            <a:r>
              <a:rPr kumimoji="1" lang="zh-CN" altLang="en-US" sz="1600" b="1" dirty="0">
                <a:latin typeface="宋体"/>
              </a:rPr>
              <a:t>是初始化的变量，且三个变量均未声明，所以只有</a:t>
            </a:r>
            <a:r>
              <a:rPr kumimoji="1" lang="en-US" altLang="zh-CN" sz="1600" b="1" dirty="0">
                <a:latin typeface="宋体"/>
              </a:rPr>
              <a:t>a</a:t>
            </a:r>
            <a:r>
              <a:rPr kumimoji="1" lang="zh-CN" altLang="en-US" sz="1600" b="1" dirty="0">
                <a:latin typeface="宋体"/>
              </a:rPr>
              <a:t>是正确的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5DB11391-740B-9830-4C0D-D3A328B3C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2" y="3833191"/>
            <a:ext cx="3609975" cy="1428750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80CDE03D-8A28-4441-D8F5-E8B58046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48" y="3828733"/>
            <a:ext cx="1714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只识别第一个变量，因此赋值时只有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的赋值是有效的。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7DE8DB09-5890-5983-DD92-94A2D530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55" y="3667125"/>
            <a:ext cx="2015510" cy="23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a+10;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后不能加数字或字母与数字的运算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dirty="0">
                <a:latin typeface="+mn-ea"/>
              </a:rPr>
              <a:t>a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D97A9C2-7096-E4D1-EF31-EF5B42AB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79" y="4000182"/>
            <a:ext cx="48958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只有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的值可以被赋予。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可能是（）的存在改变了计算机识别变量的顺序。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不矛盾。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878760B9-EBEC-60CB-D763-4ADCD8AC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56" y="3998429"/>
            <a:ext cx="1159296" cy="19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float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c1 &gt;&gt; c2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1 2 34 56.78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1 2 34 56.78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空格起到隔开变量赋值的作用</a:t>
            </a: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06061D87-EF58-5F99-0393-85A10508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7" y="4429015"/>
            <a:ext cx="3533775" cy="1447800"/>
          </a:xfrm>
          <a:prstGeom prst="rect">
            <a:avLst/>
          </a:prstGeom>
        </p:spPr>
      </p:pic>
      <p:pic>
        <p:nvPicPr>
          <p:cNvPr id="8" name="图片 7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D7DD0B68-5140-506D-5908-1617E370F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35" y="4543315"/>
            <a:ext cx="2057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dirty="0" err="1">
                <a:latin typeface="+mn-ea"/>
              </a:rPr>
              <a:t>endl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0616B9-B2CD-47AC-BDFB-F8A3B5CA529D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D431BEF7-80CB-9B48-4643-8282495C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48" y="3290886"/>
            <a:ext cx="5038725" cy="1276350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3EE2A08E-6A31-3B38-B91A-9E23C917F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14" y="2706134"/>
            <a:ext cx="2362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9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要求一个程序多次运行的，不要自以为是的修改程序，放在一次去运行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8EE9E-1435-4B4F-87E4-892D898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</a:p>
          <a:p>
            <a:r>
              <a:rPr lang="en-US" altLang="zh-CN" sz="1200" b="1" dirty="0">
                <a:latin typeface="+mn-ea"/>
              </a:rPr>
              <a:t>         &lt;&lt; "a C++ "</a:t>
            </a:r>
          </a:p>
          <a:p>
            <a:r>
              <a:rPr lang="en-US" altLang="zh-CN" sz="1200" b="1" dirty="0">
                <a:latin typeface="+mn-ea"/>
              </a:rPr>
              <a:t>         &lt;&lt; "program."</a:t>
            </a:r>
          </a:p>
          <a:p>
            <a:r>
              <a:rPr lang="en-US" altLang="zh-CN" sz="1200" b="1" dirty="0">
                <a:latin typeface="+mn-ea"/>
              </a:rPr>
              <a:t> 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组在语句上的区别是：第三组只有一个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且没有；可开，第四组有四个分号且用；隔开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0365CEA-3F5B-2C73-2559-939A7312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79" y="1344081"/>
            <a:ext cx="5003098" cy="42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b &lt;&lt;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BE4779-7CC8-43BD-A3F5-76B4716D7F0A}"/>
              </a:ext>
            </a:extLst>
          </p:cNvPr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771798-5FB6-4D6E-BD6E-6DE4376B0A50}"/>
              </a:ext>
            </a:extLst>
          </p:cNvPr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B1F99A-53FD-4593-B0C5-87126B93BA0E}"/>
              </a:ext>
            </a:extLst>
          </p:cNvPr>
          <p:cNvSpPr/>
          <p:nvPr/>
        </p:nvSpPr>
        <p:spPr bwMode="auto">
          <a:xfrm>
            <a:off x="8271639" y="4796001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1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图形用户界面, 文本, 聊天或短信&#10;&#10;描述已自动生成">
            <a:extLst>
              <a:ext uri="{FF2B5EF4-FFF2-40B4-BE49-F238E27FC236}">
                <a16:creationId xmlns:a16="http://schemas.microsoft.com/office/drawing/2014/main" id="{21CFB154-0D93-A8F3-2171-F3CFB569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5" y="3013880"/>
            <a:ext cx="2444051" cy="1782120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7EF2B88D-FEAF-A37C-4CF3-FAB761B5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93" y="3013880"/>
            <a:ext cx="2180606" cy="1782120"/>
          </a:xfrm>
          <a:prstGeom prst="rect">
            <a:avLst/>
          </a:prstGeom>
        </p:spPr>
      </p:pic>
      <p:pic>
        <p:nvPicPr>
          <p:cNvPr id="15" name="图片 14" descr="图形用户界面, 文本&#10;&#10;描述已自动生成">
            <a:extLst>
              <a:ext uri="{FF2B5EF4-FFF2-40B4-BE49-F238E27FC236}">
                <a16:creationId xmlns:a16="http://schemas.microsoft.com/office/drawing/2014/main" id="{86E7EEF2-293F-2347-CFFE-D549E6883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62" y="2895865"/>
            <a:ext cx="1889055" cy="1900135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8ED0972-AB9D-1039-2CEA-8FE9C0CB5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70" y="3215545"/>
            <a:ext cx="3158303" cy="6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输出一个字符，而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是输出一个数字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DD87CE50-2D7C-062A-04B0-CCFE57E7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29" y="2823833"/>
            <a:ext cx="2721430" cy="2841241"/>
          </a:xfrm>
          <a:prstGeom prst="rect">
            <a:avLst/>
          </a:prstGeom>
        </p:spPr>
      </p:pic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3F4CF2AD-20E7-8FD6-1BB2-E57FA577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80" y="2839724"/>
            <a:ext cx="2721430" cy="28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ABF044-5243-4B33-8F2F-8B05865F01E8}"/>
              </a:ext>
            </a:extLst>
          </p:cNvPr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338EC90D-FBA4-76C1-FA93-B20B3BCF9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76" y="3263993"/>
            <a:ext cx="3409950" cy="2105025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17834FEB-F7FA-0EF2-4BF4-E6CBA5F6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38" y="3268475"/>
            <a:ext cx="2773455" cy="21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7480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7584</Words>
  <Application>Microsoft Office PowerPoint</Application>
  <PresentationFormat>宽屏</PresentationFormat>
  <Paragraphs>981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216</cp:revision>
  <dcterms:created xsi:type="dcterms:W3CDTF">2020-08-13T13:39:53Z</dcterms:created>
  <dcterms:modified xsi:type="dcterms:W3CDTF">2024-03-13T11:26:55Z</dcterms:modified>
</cp:coreProperties>
</file>