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38"/>
  </p:notesMasterIdLst>
  <p:sldIdLst>
    <p:sldId id="449" r:id="rId2"/>
    <p:sldId id="1268" r:id="rId3"/>
    <p:sldId id="1266" r:id="rId4"/>
    <p:sldId id="1230" r:id="rId5"/>
    <p:sldId id="492" r:id="rId6"/>
    <p:sldId id="1267" r:id="rId7"/>
    <p:sldId id="1265" r:id="rId8"/>
    <p:sldId id="1237" r:id="rId9"/>
    <p:sldId id="1236" r:id="rId10"/>
    <p:sldId id="1238" r:id="rId11"/>
    <p:sldId id="1239" r:id="rId12"/>
    <p:sldId id="1240" r:id="rId13"/>
    <p:sldId id="1241" r:id="rId14"/>
    <p:sldId id="1244" r:id="rId15"/>
    <p:sldId id="1243" r:id="rId16"/>
    <p:sldId id="1245" r:id="rId17"/>
    <p:sldId id="1252" r:id="rId18"/>
    <p:sldId id="1255" r:id="rId19"/>
    <p:sldId id="1254" r:id="rId20"/>
    <p:sldId id="1246" r:id="rId21"/>
    <p:sldId id="1256" r:id="rId22"/>
    <p:sldId id="1257" r:id="rId23"/>
    <p:sldId id="1258" r:id="rId24"/>
    <p:sldId id="1247" r:id="rId25"/>
    <p:sldId id="1259" r:id="rId26"/>
    <p:sldId id="1249" r:id="rId27"/>
    <p:sldId id="1263" r:id="rId28"/>
    <p:sldId id="1260" r:id="rId29"/>
    <p:sldId id="1250" r:id="rId30"/>
    <p:sldId id="1261" r:id="rId31"/>
    <p:sldId id="1262" r:id="rId32"/>
    <p:sldId id="1231" r:id="rId33"/>
    <p:sldId id="1186" r:id="rId34"/>
    <p:sldId id="1234" r:id="rId35"/>
    <p:sldId id="1235" r:id="rId36"/>
    <p:sldId id="1232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rry" initials="L" lastIdx="1" clrIdx="0">
    <p:extLst>
      <p:ext uri="{19B8F6BF-5375-455C-9EA6-DF929625EA0E}">
        <p15:presenceInfo xmlns:p15="http://schemas.microsoft.com/office/powerpoint/2012/main" userId="Lar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44" autoAdjust="0"/>
    <p:restoredTop sz="90941" autoAdjust="0"/>
  </p:normalViewPr>
  <p:slideViewPr>
    <p:cSldViewPr snapToGrid="0">
      <p:cViewPr varScale="1">
        <p:scale>
          <a:sx n="100" d="100"/>
          <a:sy n="100" d="100"/>
        </p:scale>
        <p:origin x="36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755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930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930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15B22-8194-4FC8-9614-86C592EEAB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6460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7B2B09-852B-4EAA-A08A-0953A9F633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4775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CDC42-DFEF-458F-BD1B-2EFAEEF680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0059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5F2CA6-A39B-48F7-84D1-AF91BD07D6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8223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C41597-7941-4461-A03D-7D307C3317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7330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7E5104-8735-46A8-9820-8BD5C44B64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9038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B04D0-EC69-4E34-9026-1132273F6F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9773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4D7FE-E00D-4DCA-A0A7-A306174DC0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3834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46EFE-F103-4F45-8883-0DE6C66B1B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858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75AF18-52E2-4048-A908-642605843C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1156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A61F9-4BE0-4887-A67C-4D288CA569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273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F534AEE-0681-4001-91D8-DF8F111160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90EEA7F-39F9-4B97-AF58-835331598C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80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、完成本文档中所有的题目并写出分析、运行结果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、无特殊说明，均使用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编译即可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截图（不允许手写、手写拍照截图）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贴图要有效部分即可，不需要全部内容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如果某题要求</a:t>
            </a:r>
            <a:r>
              <a:rPr lang="en-US" altLang="zh-CN" sz="1600" b="1" dirty="0" err="1">
                <a:latin typeface="+mn-ea"/>
              </a:rPr>
              <a:t>VS+Dev</a:t>
            </a:r>
            <a:r>
              <a:rPr lang="zh-CN" altLang="en-US" sz="1600" b="1" dirty="0">
                <a:latin typeface="+mn-ea"/>
              </a:rPr>
              <a:t>的，则如果两个编译器运行结果一致，贴</a:t>
            </a:r>
            <a:r>
              <a:rPr lang="en-US" altLang="zh-CN" sz="1600" b="1" dirty="0">
                <a:latin typeface="+mn-ea"/>
              </a:rPr>
              <a:t>VS</a:t>
            </a:r>
            <a:r>
              <a:rPr lang="zh-CN" altLang="en-US" sz="1600" b="1" dirty="0">
                <a:latin typeface="+mn-ea"/>
              </a:rPr>
              <a:t>的一张图即可，如果不一致，则两个图都要贴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3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21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日前</a:t>
            </a:r>
            <a:r>
              <a:rPr lang="zh-CN" altLang="en-US" sz="1600" b="1" dirty="0">
                <a:latin typeface="+mn-ea"/>
              </a:rPr>
              <a:t>网上提交本次作业（在“文档作业”中提交）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82000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D.</a:t>
            </a:r>
            <a:r>
              <a:rPr lang="en-US" altLang="zh-CN" sz="1600" b="1" kern="12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ios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::uppercase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</a:t>
            </a:r>
            <a:r>
              <a:rPr lang="zh-CN" altLang="en-US" sz="1600" b="1" dirty="0">
                <a:latin typeface="+mn-ea"/>
              </a:rPr>
              <a:t>：按要求自行构造测试程序，能对比看出用和不用的差别即可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1B6A17-5E7C-4625-90AE-6C7D682CA9B0}"/>
              </a:ext>
            </a:extLst>
          </p:cNvPr>
          <p:cNvSpPr/>
          <p:nvPr/>
        </p:nvSpPr>
        <p:spPr bwMode="auto">
          <a:xfrm>
            <a:off x="5013434" y="1323974"/>
            <a:ext cx="5821978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测试程序中的数据类型为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int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，自行构造若干组测试数据，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运行并截图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>
                <a:latin typeface="+mn-ea"/>
              </a:rPr>
              <a:t>uppercase</a:t>
            </a:r>
            <a:r>
              <a:rPr kumimoji="1" lang="zh-CN" altLang="en-US" sz="1600" b="1" dirty="0">
                <a:latin typeface="+mn-ea"/>
              </a:rPr>
              <a:t>和十六进制一起使用才能看出效果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>
                <a:latin typeface="+mn-ea"/>
              </a:rPr>
              <a:t>uppercase</a:t>
            </a:r>
            <a:r>
              <a:rPr kumimoji="1" lang="zh-CN" altLang="en-US" sz="1600" b="1" dirty="0">
                <a:latin typeface="+mn-ea"/>
              </a:rPr>
              <a:t>设置后，对后面的所有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仅一个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所有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数据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有效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、同一个程序中，设置完</a:t>
            </a:r>
            <a:r>
              <a:rPr kumimoji="1" lang="en-US" altLang="zh-CN" sz="1600" b="1" dirty="0">
                <a:latin typeface="+mn-ea"/>
              </a:rPr>
              <a:t>uppercase</a:t>
            </a:r>
            <a:r>
              <a:rPr kumimoji="1" lang="zh-CN" altLang="en-US" sz="1600" b="1" dirty="0">
                <a:latin typeface="+mn-ea"/>
              </a:rPr>
              <a:t>，如果想恢复小写，具体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的做法是使用</a:t>
            </a:r>
            <a:r>
              <a:rPr kumimoji="1" lang="en-US" altLang="zh-CN" sz="1600" b="1" dirty="0" err="1">
                <a:latin typeface="+mn-ea"/>
              </a:rPr>
              <a:t>nouppercase</a:t>
            </a:r>
            <a:r>
              <a:rPr kumimoji="1" lang="zh-CN" altLang="en-US" sz="1600" b="1" dirty="0">
                <a:latin typeface="+mn-ea"/>
              </a:rPr>
              <a:t>恢复小写。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(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本小问如果不会，先不要问，先往后做，看后面的题目是否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有相似问题可以启发你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A606D2-55A2-40E0-8D6D-3A0DF7E73037}"/>
              </a:ext>
            </a:extLst>
          </p:cNvPr>
          <p:cNvSpPr/>
          <p:nvPr/>
        </p:nvSpPr>
        <p:spPr bwMode="auto">
          <a:xfrm>
            <a:off x="592115" y="1323973"/>
            <a:ext cx="4421319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iomanip</a:t>
            </a:r>
            <a:r>
              <a:rPr lang="en-US" altLang="zh-CN" sz="1600" b="1" dirty="0">
                <a:latin typeface="+mn-ea"/>
              </a:rPr>
              <a:t>&gt;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}//</a:t>
            </a:r>
            <a:r>
              <a:rPr lang="zh-CN" altLang="en-US" sz="1600" b="1" dirty="0">
                <a:latin typeface="+mn-ea"/>
              </a:rPr>
              <a:t>允许直接贴构造的程序，不用再输入到这里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构造的程序要求能看出对右侧问题的回答</a:t>
            </a:r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将构造的程序直接贴图上来，左侧不写也可</a:t>
            </a:r>
            <a:endParaRPr lang="zh-CN" altLang="en-US" sz="1600" b="1" dirty="0">
              <a:latin typeface="+mn-ea"/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3917EB92-A5CE-525D-6C90-878674369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777" y="3548062"/>
            <a:ext cx="289560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09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E.</a:t>
            </a:r>
            <a:r>
              <a:rPr lang="en-US" altLang="zh-CN" sz="1600" b="1" kern="12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ios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::</a:t>
            </a:r>
            <a:r>
              <a:rPr lang="en-US" altLang="zh-CN" sz="1600" b="1" kern="12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showpos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</a:t>
            </a:r>
            <a:r>
              <a:rPr lang="zh-CN" altLang="en-US" sz="1600" b="1" dirty="0">
                <a:latin typeface="+mn-ea"/>
              </a:rPr>
              <a:t>：按要求自行构造测试程序，能对比看出用和不用的差别即可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1B6A17-5E7C-4625-90AE-6C7D682CA9B0}"/>
              </a:ext>
            </a:extLst>
          </p:cNvPr>
          <p:cNvSpPr/>
          <p:nvPr/>
        </p:nvSpPr>
        <p:spPr bwMode="auto">
          <a:xfrm>
            <a:off x="5013434" y="1323974"/>
            <a:ext cx="5821978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测试程序中的数据类型为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int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，自行构造若干组测试数据，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运行并截图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 err="1">
                <a:latin typeface="+mn-ea"/>
              </a:rPr>
              <a:t>showpos</a:t>
            </a:r>
            <a:r>
              <a:rPr kumimoji="1" lang="zh-CN" altLang="en-US" sz="1600" b="1" dirty="0">
                <a:latin typeface="+mn-ea"/>
              </a:rPr>
              <a:t>和十进制一起使用才能看出效果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 err="1">
                <a:latin typeface="+mn-ea"/>
              </a:rPr>
              <a:t>showpos</a:t>
            </a:r>
            <a:r>
              <a:rPr kumimoji="1" lang="zh-CN" altLang="en-US" sz="1600" b="1" dirty="0">
                <a:latin typeface="+mn-ea"/>
              </a:rPr>
              <a:t>设置后，对后面的所有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仅一个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所有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数据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有效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、同一个程序中，设置完</a:t>
            </a:r>
            <a:r>
              <a:rPr kumimoji="1" lang="en-US" altLang="zh-CN" sz="1600" b="1" dirty="0" err="1">
                <a:latin typeface="+mn-ea"/>
              </a:rPr>
              <a:t>showpos</a:t>
            </a:r>
            <a:r>
              <a:rPr kumimoji="1" lang="zh-CN" altLang="en-US" sz="1600" b="1" dirty="0">
                <a:latin typeface="+mn-ea"/>
              </a:rPr>
              <a:t>，如果想取消，具体的做法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是</a:t>
            </a:r>
            <a:r>
              <a:rPr kumimoji="1" lang="en-US" altLang="zh-CN" sz="1600" b="1" dirty="0">
                <a:latin typeface="+mn-ea"/>
              </a:rPr>
              <a:t>______________________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(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本小问如果不会，先不要问，先往后做，看后面的题目是否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有相似问题可以启发你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A606D2-55A2-40E0-8D6D-3A0DF7E73037}"/>
              </a:ext>
            </a:extLst>
          </p:cNvPr>
          <p:cNvSpPr/>
          <p:nvPr/>
        </p:nvSpPr>
        <p:spPr bwMode="auto">
          <a:xfrm>
            <a:off x="592115" y="1323973"/>
            <a:ext cx="4421319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iomanip</a:t>
            </a:r>
            <a:r>
              <a:rPr lang="en-US" altLang="zh-CN" sz="1600" b="1" dirty="0">
                <a:latin typeface="+mn-ea"/>
              </a:rPr>
              <a:t>&gt;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}//</a:t>
            </a:r>
            <a:r>
              <a:rPr lang="zh-CN" altLang="en-US" sz="1600" b="1" dirty="0">
                <a:latin typeface="+mn-ea"/>
              </a:rPr>
              <a:t>允许直接贴构造的程序，不用再输入到这里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构造的程序要求能看出对右侧问题的回答</a:t>
            </a:r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将构造的程序直接贴图上来，左侧不写也可</a:t>
            </a:r>
            <a:endParaRPr lang="zh-CN" altLang="en-US" sz="1600" b="1" dirty="0">
              <a:latin typeface="+mn-ea"/>
            </a:endParaRPr>
          </a:p>
        </p:txBody>
      </p:sp>
      <p:pic>
        <p:nvPicPr>
          <p:cNvPr id="4" name="图片 3" descr="图形用户界面, 文本&#10;&#10;描述已自动生成">
            <a:extLst>
              <a:ext uri="{FF2B5EF4-FFF2-40B4-BE49-F238E27FC236}">
                <a16:creationId xmlns:a16="http://schemas.microsoft.com/office/drawing/2014/main" id="{411C7C4C-E709-6F29-4818-EEE9571B9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236" y="3429000"/>
            <a:ext cx="250507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379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F.</a:t>
            </a:r>
            <a:r>
              <a:rPr lang="en-US" altLang="zh-CN" sz="1600" b="1" dirty="0" err="1">
                <a:latin typeface="+mn-ea"/>
                <a:cs typeface="Times New Roman" panose="02020603050405020304" pitchFamily="18" charset="0"/>
              </a:rPr>
              <a:t>setprecision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单独使用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(1)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1B6A17-5E7C-4625-90AE-6C7D682CA9B0}"/>
              </a:ext>
            </a:extLst>
          </p:cNvPr>
          <p:cNvSpPr/>
          <p:nvPr/>
        </p:nvSpPr>
        <p:spPr bwMode="auto">
          <a:xfrm>
            <a:off x="5009396" y="1323974"/>
            <a:ext cx="582601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本例贴图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A606D2-55A2-40E0-8D6D-3A0DF7E73037}"/>
              </a:ext>
            </a:extLst>
          </p:cNvPr>
          <p:cNvSpPr/>
          <p:nvPr/>
        </p:nvSpPr>
        <p:spPr bwMode="auto">
          <a:xfrm>
            <a:off x="592115" y="1323973"/>
            <a:ext cx="441728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000" b="1" dirty="0">
                <a:latin typeface="+mn-ea"/>
              </a:rPr>
              <a:t>#include &lt;iostream&gt;</a:t>
            </a:r>
          </a:p>
          <a:p>
            <a:r>
              <a:rPr lang="en-US" altLang="zh-CN" sz="1000" b="1" dirty="0">
                <a:latin typeface="+mn-ea"/>
              </a:rPr>
              <a:t>#include &lt;</a:t>
            </a:r>
            <a:r>
              <a:rPr lang="en-US" altLang="zh-CN" sz="1000" b="1" dirty="0" err="1">
                <a:latin typeface="+mn-ea"/>
              </a:rPr>
              <a:t>iomanip</a:t>
            </a:r>
            <a:r>
              <a:rPr lang="en-US" altLang="zh-CN" sz="1000" b="1" dirty="0">
                <a:latin typeface="+mn-ea"/>
              </a:rPr>
              <a:t>&gt;</a:t>
            </a:r>
          </a:p>
          <a:p>
            <a:r>
              <a:rPr lang="en-US" altLang="zh-CN" sz="1000" b="1" dirty="0">
                <a:latin typeface="+mn-ea"/>
              </a:rPr>
              <a:t>using namespace std;</a:t>
            </a:r>
          </a:p>
          <a:p>
            <a:r>
              <a:rPr lang="en-US" altLang="zh-CN" sz="1000" b="1" dirty="0">
                <a:latin typeface="+mn-ea"/>
              </a:rPr>
              <a:t>int main()</a:t>
            </a:r>
          </a:p>
          <a:p>
            <a:r>
              <a:rPr lang="en-US" altLang="zh-CN" sz="1000" b="1" dirty="0">
                <a:latin typeface="+mn-ea"/>
              </a:rPr>
              <a:t>{</a:t>
            </a:r>
          </a:p>
          <a:p>
            <a:r>
              <a:rPr lang="en-US" altLang="zh-CN" sz="1000" b="1" dirty="0">
                <a:latin typeface="+mn-ea"/>
              </a:rPr>
              <a:t>    float f1 = 1234.5678F;</a:t>
            </a:r>
          </a:p>
          <a:p>
            <a:r>
              <a:rPr lang="en-US" altLang="zh-CN" sz="1000" b="1" dirty="0">
                <a:latin typeface="+mn-ea"/>
              </a:rPr>
              <a:t>    float f2 = 8765.4321F;</a:t>
            </a:r>
          </a:p>
          <a:p>
            <a:endParaRPr lang="en-US" altLang="zh-CN" sz="1000" b="1" dirty="0">
              <a:latin typeface="+mn-ea"/>
            </a:endParaRPr>
          </a:p>
          <a:p>
            <a:r>
              <a:rPr lang="zh-CN" altLang="en-US" sz="1000" b="1" dirty="0">
                <a:latin typeface="+mn-ea"/>
              </a:rPr>
              <a:t>    </a:t>
            </a:r>
            <a:r>
              <a:rPr lang="en-US" altLang="zh-CN" sz="1000" b="1" dirty="0">
                <a:latin typeface="+mn-ea"/>
              </a:rPr>
              <a:t>/* </a:t>
            </a:r>
            <a:r>
              <a:rPr lang="zh-CN" altLang="en-US" sz="1000" b="1" dirty="0">
                <a:latin typeface="+mn-ea"/>
              </a:rPr>
              <a:t>第</a:t>
            </a:r>
            <a:r>
              <a:rPr lang="en-US" altLang="zh-CN" sz="1000" b="1" dirty="0">
                <a:latin typeface="+mn-ea"/>
              </a:rPr>
              <a:t>1</a:t>
            </a:r>
            <a:r>
              <a:rPr lang="zh-CN" altLang="en-US" sz="1000" b="1" dirty="0">
                <a:latin typeface="+mn-ea"/>
              </a:rPr>
              <a:t>组：不设或非法 *</a:t>
            </a:r>
            <a:r>
              <a:rPr lang="en-US" altLang="zh-CN" sz="1000" b="1" dirty="0">
                <a:latin typeface="+mn-ea"/>
              </a:rPr>
              <a:t>/</a:t>
            </a:r>
            <a:endParaRPr lang="zh-CN" altLang="en-US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f1 &lt;&lt; ' ' &lt;&lt; f2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setprecision</a:t>
            </a:r>
            <a:r>
              <a:rPr lang="en-US" altLang="zh-CN" sz="1000" b="1" dirty="0">
                <a:latin typeface="+mn-ea"/>
              </a:rPr>
              <a:t>(0) &lt;&lt; f1 &lt;&lt; ' ' &lt;&lt; f2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</a:p>
          <a:p>
            <a:endParaRPr lang="en-US" altLang="zh-CN" sz="1000" b="1" dirty="0">
              <a:latin typeface="+mn-ea"/>
            </a:endParaRPr>
          </a:p>
          <a:p>
            <a:r>
              <a:rPr lang="zh-CN" altLang="en-US" sz="1000" b="1" dirty="0">
                <a:latin typeface="+mn-ea"/>
              </a:rPr>
              <a:t>    </a:t>
            </a:r>
            <a:r>
              <a:rPr lang="en-US" altLang="zh-CN" sz="1000" b="1" dirty="0">
                <a:latin typeface="+mn-ea"/>
              </a:rPr>
              <a:t>/* </a:t>
            </a:r>
            <a:r>
              <a:rPr lang="zh-CN" altLang="en-US" sz="1000" b="1" dirty="0">
                <a:latin typeface="+mn-ea"/>
              </a:rPr>
              <a:t>第</a:t>
            </a:r>
            <a:r>
              <a:rPr lang="en-US" altLang="zh-CN" sz="1000" b="1" dirty="0">
                <a:latin typeface="+mn-ea"/>
              </a:rPr>
              <a:t>2</a:t>
            </a:r>
            <a:r>
              <a:rPr lang="zh-CN" altLang="en-US" sz="1000" b="1" dirty="0">
                <a:latin typeface="+mn-ea"/>
              </a:rPr>
              <a:t>组：小于等于整数位数 *</a:t>
            </a:r>
            <a:r>
              <a:rPr lang="en-US" altLang="zh-CN" sz="1000" b="1" dirty="0">
                <a:latin typeface="+mn-ea"/>
              </a:rPr>
              <a:t>/</a:t>
            </a:r>
            <a:endParaRPr lang="zh-CN" altLang="en-US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setprecision</a:t>
            </a:r>
            <a:r>
              <a:rPr lang="en-US" altLang="zh-CN" sz="1000" b="1" dirty="0">
                <a:latin typeface="+mn-ea"/>
              </a:rPr>
              <a:t>(1) &lt;&lt; f1 &lt;&lt; ' ' &lt;&lt; f2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setprecision</a:t>
            </a:r>
            <a:r>
              <a:rPr lang="en-US" altLang="zh-CN" sz="1000" b="1" dirty="0">
                <a:latin typeface="+mn-ea"/>
              </a:rPr>
              <a:t>(2) &lt;&lt; f1 &lt;&lt; ' ' &lt;&lt; f2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setprecision</a:t>
            </a:r>
            <a:r>
              <a:rPr lang="en-US" altLang="zh-CN" sz="1000" b="1" dirty="0">
                <a:latin typeface="+mn-ea"/>
              </a:rPr>
              <a:t>(3) &lt;&lt; f1 &lt;&lt; ' ' &lt;&lt; f2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setprecision</a:t>
            </a:r>
            <a:r>
              <a:rPr lang="en-US" altLang="zh-CN" sz="1000" b="1" dirty="0">
                <a:latin typeface="+mn-ea"/>
              </a:rPr>
              <a:t>(4) &lt;&lt; f1 &lt;&lt; ' ' &lt;&lt; f2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</a:p>
          <a:p>
            <a:endParaRPr lang="en-US" altLang="zh-CN" sz="1000" b="1" dirty="0">
              <a:latin typeface="+mn-ea"/>
            </a:endParaRPr>
          </a:p>
          <a:p>
            <a:r>
              <a:rPr lang="zh-CN" altLang="en-US" sz="1000" b="1" dirty="0">
                <a:latin typeface="+mn-ea"/>
              </a:rPr>
              <a:t>    </a:t>
            </a:r>
            <a:r>
              <a:rPr lang="en-US" altLang="zh-CN" sz="1000" b="1" dirty="0">
                <a:latin typeface="+mn-ea"/>
              </a:rPr>
              <a:t>/* </a:t>
            </a:r>
            <a:r>
              <a:rPr lang="zh-CN" altLang="en-US" sz="1000" b="1" dirty="0">
                <a:latin typeface="+mn-ea"/>
              </a:rPr>
              <a:t>第</a:t>
            </a:r>
            <a:r>
              <a:rPr lang="en-US" altLang="zh-CN" sz="1000" b="1" dirty="0">
                <a:latin typeface="+mn-ea"/>
              </a:rPr>
              <a:t>3</a:t>
            </a:r>
            <a:r>
              <a:rPr lang="zh-CN" altLang="en-US" sz="1000" b="1" dirty="0">
                <a:latin typeface="+mn-ea"/>
              </a:rPr>
              <a:t>组：大于整数位数，但小与等于</a:t>
            </a:r>
            <a:r>
              <a:rPr lang="en-US" altLang="zh-CN" sz="1000" b="1" dirty="0">
                <a:latin typeface="+mn-ea"/>
              </a:rPr>
              <a:t>float</a:t>
            </a:r>
            <a:r>
              <a:rPr lang="zh-CN" altLang="en-US" sz="1000" b="1" dirty="0">
                <a:latin typeface="+mn-ea"/>
              </a:rPr>
              <a:t>型有效数字 *</a:t>
            </a:r>
            <a:r>
              <a:rPr lang="en-US" altLang="zh-CN" sz="1000" b="1" dirty="0">
                <a:latin typeface="+mn-ea"/>
              </a:rPr>
              <a:t>/</a:t>
            </a:r>
            <a:endParaRPr lang="zh-CN" altLang="en-US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setprecision</a:t>
            </a:r>
            <a:r>
              <a:rPr lang="en-US" altLang="zh-CN" sz="1000" b="1" dirty="0">
                <a:latin typeface="+mn-ea"/>
              </a:rPr>
              <a:t>(5) &lt;&lt; f1 &lt;&lt; ' ' &lt;&lt; f2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setprecision</a:t>
            </a:r>
            <a:r>
              <a:rPr lang="en-US" altLang="zh-CN" sz="1000" b="1" dirty="0">
                <a:latin typeface="+mn-ea"/>
              </a:rPr>
              <a:t>(6) &lt;&lt; f1 &lt;&lt; ' ' &lt;&lt; f2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setprecision</a:t>
            </a:r>
            <a:r>
              <a:rPr lang="en-US" altLang="zh-CN" sz="1000" b="1" dirty="0">
                <a:latin typeface="+mn-ea"/>
              </a:rPr>
              <a:t>(7) &lt;&lt; f1 &lt;&lt; ' ' &lt;&lt; f2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</a:p>
          <a:p>
            <a:endParaRPr lang="en-US" altLang="zh-CN" sz="1000" b="1" dirty="0">
              <a:latin typeface="+mn-ea"/>
            </a:endParaRPr>
          </a:p>
          <a:p>
            <a:r>
              <a:rPr lang="zh-CN" altLang="en-US" sz="1000" b="1" dirty="0">
                <a:latin typeface="+mn-ea"/>
              </a:rPr>
              <a:t>    </a:t>
            </a:r>
            <a:r>
              <a:rPr lang="en-US" altLang="zh-CN" sz="1000" b="1" dirty="0">
                <a:latin typeface="+mn-ea"/>
              </a:rPr>
              <a:t>/* </a:t>
            </a:r>
            <a:r>
              <a:rPr lang="zh-CN" altLang="en-US" sz="1000" b="1" dirty="0">
                <a:latin typeface="+mn-ea"/>
              </a:rPr>
              <a:t>第</a:t>
            </a:r>
            <a:r>
              <a:rPr lang="en-US" altLang="zh-CN" sz="1000" b="1" dirty="0">
                <a:latin typeface="+mn-ea"/>
              </a:rPr>
              <a:t>4</a:t>
            </a:r>
            <a:r>
              <a:rPr lang="zh-CN" altLang="en-US" sz="1000" b="1" dirty="0">
                <a:latin typeface="+mn-ea"/>
              </a:rPr>
              <a:t>组：大于</a:t>
            </a:r>
            <a:r>
              <a:rPr lang="en-US" altLang="zh-CN" sz="1000" b="1" dirty="0">
                <a:latin typeface="+mn-ea"/>
              </a:rPr>
              <a:t>float</a:t>
            </a:r>
            <a:r>
              <a:rPr lang="zh-CN" altLang="en-US" sz="1000" b="1" dirty="0">
                <a:latin typeface="+mn-ea"/>
              </a:rPr>
              <a:t>型有效数字 *</a:t>
            </a:r>
            <a:r>
              <a:rPr lang="en-US" altLang="zh-CN" sz="1000" b="1" dirty="0">
                <a:latin typeface="+mn-ea"/>
              </a:rPr>
              <a:t>/</a:t>
            </a:r>
            <a:endParaRPr lang="zh-CN" altLang="en-US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setprecision</a:t>
            </a:r>
            <a:r>
              <a:rPr lang="en-US" altLang="zh-CN" sz="1000" b="1" dirty="0">
                <a:latin typeface="+mn-ea"/>
              </a:rPr>
              <a:t>(8) &lt;&lt; f1 &lt;&lt; ' ' &lt;&lt; f2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setprecision</a:t>
            </a:r>
            <a:r>
              <a:rPr lang="en-US" altLang="zh-CN" sz="1000" b="1" dirty="0">
                <a:latin typeface="+mn-ea"/>
              </a:rPr>
              <a:t>(9) &lt;&lt; f1 &lt;&lt; ' ' &lt;&lt; f2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setprecision</a:t>
            </a:r>
            <a:r>
              <a:rPr lang="en-US" altLang="zh-CN" sz="1000" b="1" dirty="0">
                <a:latin typeface="+mn-ea"/>
              </a:rPr>
              <a:t>(10) &lt;&lt; f1 &lt;&lt; ' ' &lt;&lt; f2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setprecision</a:t>
            </a:r>
            <a:r>
              <a:rPr lang="en-US" altLang="zh-CN" sz="1000" b="1" dirty="0">
                <a:latin typeface="+mn-ea"/>
              </a:rPr>
              <a:t>(25) &lt;&lt; f1 &lt;&lt; ' ' &lt;&lt; f2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</a:p>
          <a:p>
            <a:endParaRPr lang="zh-CN" altLang="en-US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return 0;</a:t>
            </a:r>
          </a:p>
          <a:p>
            <a:r>
              <a:rPr lang="en-US" altLang="zh-CN" sz="1000" b="1" dirty="0">
                <a:latin typeface="+mn-ea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5F4BCE1-7EFF-4574-A662-0B3C3B991C9B}"/>
              </a:ext>
            </a:extLst>
          </p:cNvPr>
          <p:cNvSpPr/>
          <p:nvPr/>
        </p:nvSpPr>
        <p:spPr bwMode="auto">
          <a:xfrm>
            <a:off x="861848" y="2133601"/>
            <a:ext cx="1538452" cy="34289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3D884A9-1A51-163D-A728-A59022EDA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679" y="2043112"/>
            <a:ext cx="309562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478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F.</a:t>
            </a:r>
            <a:r>
              <a:rPr lang="en-US" altLang="zh-CN" sz="1600" b="1" dirty="0" err="1">
                <a:latin typeface="+mn-ea"/>
                <a:cs typeface="Times New Roman" panose="02020603050405020304" pitchFamily="18" charset="0"/>
              </a:rPr>
              <a:t>setprecision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单独使用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(2)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A606D2-55A2-40E0-8D6D-3A0DF7E73037}"/>
              </a:ext>
            </a:extLst>
          </p:cNvPr>
          <p:cNvSpPr/>
          <p:nvPr/>
        </p:nvSpPr>
        <p:spPr bwMode="auto">
          <a:xfrm>
            <a:off x="592114" y="1323973"/>
            <a:ext cx="10247335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050" b="1" dirty="0">
                <a:latin typeface="+mn-ea"/>
              </a:rPr>
              <a:t>#include &lt;iostream&gt;</a:t>
            </a:r>
          </a:p>
          <a:p>
            <a:r>
              <a:rPr lang="en-US" altLang="zh-CN" sz="1050" b="1" dirty="0">
                <a:latin typeface="+mn-ea"/>
              </a:rPr>
              <a:t>#include &lt;</a:t>
            </a:r>
            <a:r>
              <a:rPr lang="en-US" altLang="zh-CN" sz="1050" b="1" dirty="0" err="1">
                <a:latin typeface="+mn-ea"/>
              </a:rPr>
              <a:t>iomanip</a:t>
            </a:r>
            <a:r>
              <a:rPr lang="en-US" altLang="zh-CN" sz="1050" b="1" dirty="0">
                <a:latin typeface="+mn-ea"/>
              </a:rPr>
              <a:t>&gt;</a:t>
            </a:r>
          </a:p>
          <a:p>
            <a:r>
              <a:rPr lang="en-US" altLang="zh-CN" sz="1050" b="1" dirty="0">
                <a:latin typeface="+mn-ea"/>
              </a:rPr>
              <a:t>using namespace std;</a:t>
            </a:r>
          </a:p>
          <a:p>
            <a:r>
              <a:rPr lang="en-US" altLang="zh-CN" sz="1050" b="1" dirty="0">
                <a:latin typeface="+mn-ea"/>
              </a:rPr>
              <a:t>int main()</a:t>
            </a:r>
          </a:p>
          <a:p>
            <a:r>
              <a:rPr lang="en-US" altLang="zh-CN" sz="1050" b="1" dirty="0">
                <a:latin typeface="+mn-ea"/>
              </a:rPr>
              <a:t>{</a:t>
            </a:r>
          </a:p>
          <a:p>
            <a:r>
              <a:rPr lang="en-US" altLang="zh-CN" sz="1050" b="1" dirty="0">
                <a:latin typeface="+mn-ea"/>
              </a:rPr>
              <a:t>    float f1 = 1234567890123456789.0F;</a:t>
            </a:r>
          </a:p>
          <a:p>
            <a:r>
              <a:rPr lang="en-US" altLang="zh-CN" sz="1050" b="1" dirty="0">
                <a:latin typeface="+mn-ea"/>
              </a:rPr>
              <a:t>    float f2 = 9876543210987654321.0F;</a:t>
            </a:r>
          </a:p>
          <a:p>
            <a:endParaRPr lang="zh-CN" altLang="en-US" sz="1050" b="1" dirty="0">
              <a:latin typeface="+mn-ea"/>
            </a:endParaRPr>
          </a:p>
          <a:p>
            <a:r>
              <a:rPr lang="zh-CN" altLang="en-US" sz="1050" b="1" dirty="0">
                <a:latin typeface="+mn-ea"/>
              </a:rPr>
              <a:t>    </a:t>
            </a:r>
            <a:r>
              <a:rPr lang="en-US" altLang="zh-CN" sz="1050" b="1" dirty="0">
                <a:latin typeface="+mn-ea"/>
              </a:rPr>
              <a:t>/* </a:t>
            </a:r>
            <a:r>
              <a:rPr lang="zh-CN" altLang="en-US" sz="1050" b="1" dirty="0">
                <a:latin typeface="+mn-ea"/>
              </a:rPr>
              <a:t>第</a:t>
            </a:r>
            <a:r>
              <a:rPr lang="en-US" altLang="zh-CN" sz="1050" b="1" dirty="0">
                <a:latin typeface="+mn-ea"/>
              </a:rPr>
              <a:t>1</a:t>
            </a:r>
            <a:r>
              <a:rPr lang="zh-CN" altLang="en-US" sz="1050" b="1" dirty="0">
                <a:latin typeface="+mn-ea"/>
              </a:rPr>
              <a:t>组：不设或非法 *</a:t>
            </a:r>
            <a:r>
              <a:rPr lang="en-US" altLang="zh-CN" sz="1050" b="1" dirty="0">
                <a:latin typeface="+mn-ea"/>
              </a:rPr>
              <a:t>/</a:t>
            </a:r>
            <a:endParaRPr lang="zh-CN" altLang="en-US" sz="1050" b="1" dirty="0">
              <a:latin typeface="+mn-ea"/>
            </a:endParaRP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f1 &lt;&lt; ' ' &lt;&lt; f2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setprecision</a:t>
            </a:r>
            <a:r>
              <a:rPr lang="en-US" altLang="zh-CN" sz="1050" b="1" dirty="0">
                <a:latin typeface="+mn-ea"/>
              </a:rPr>
              <a:t>(0) &lt;&lt; f1 &lt;&lt; ' ' &lt;&lt; f2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</a:p>
          <a:p>
            <a:endParaRPr lang="en-US" altLang="zh-CN" sz="1050" b="1" dirty="0">
              <a:latin typeface="+mn-ea"/>
            </a:endParaRPr>
          </a:p>
          <a:p>
            <a:r>
              <a:rPr lang="zh-CN" altLang="en-US" sz="1050" b="1" dirty="0">
                <a:latin typeface="+mn-ea"/>
              </a:rPr>
              <a:t>    </a:t>
            </a:r>
            <a:r>
              <a:rPr lang="en-US" altLang="zh-CN" sz="1050" b="1" dirty="0">
                <a:latin typeface="+mn-ea"/>
              </a:rPr>
              <a:t>/* </a:t>
            </a:r>
            <a:r>
              <a:rPr lang="zh-CN" altLang="en-US" sz="1050" b="1" dirty="0">
                <a:latin typeface="+mn-ea"/>
              </a:rPr>
              <a:t>第</a:t>
            </a:r>
            <a:r>
              <a:rPr lang="en-US" altLang="zh-CN" sz="1050" b="1" dirty="0">
                <a:latin typeface="+mn-ea"/>
              </a:rPr>
              <a:t>2</a:t>
            </a:r>
            <a:r>
              <a:rPr lang="zh-CN" altLang="en-US" sz="1050" b="1" dirty="0">
                <a:latin typeface="+mn-ea"/>
              </a:rPr>
              <a:t>组：小于等于整数位数 并且 小与等于</a:t>
            </a:r>
            <a:r>
              <a:rPr lang="en-US" altLang="zh-CN" sz="1050" b="1" dirty="0">
                <a:latin typeface="+mn-ea"/>
              </a:rPr>
              <a:t>float</a:t>
            </a:r>
            <a:r>
              <a:rPr lang="zh-CN" altLang="en-US" sz="1050" b="1" dirty="0">
                <a:latin typeface="+mn-ea"/>
              </a:rPr>
              <a:t>型有效数字 *</a:t>
            </a:r>
            <a:r>
              <a:rPr lang="en-US" altLang="zh-CN" sz="1050" b="1" dirty="0">
                <a:latin typeface="+mn-ea"/>
              </a:rPr>
              <a:t>/</a:t>
            </a:r>
            <a:endParaRPr lang="zh-CN" altLang="en-US" sz="1050" b="1" dirty="0">
              <a:latin typeface="+mn-ea"/>
            </a:endParaRP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setprecision</a:t>
            </a:r>
            <a:r>
              <a:rPr lang="en-US" altLang="zh-CN" sz="1050" b="1" dirty="0">
                <a:latin typeface="+mn-ea"/>
              </a:rPr>
              <a:t>(1) &lt;&lt; f1 &lt;&lt; ' ' &lt;&lt; f2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setprecision</a:t>
            </a:r>
            <a:r>
              <a:rPr lang="en-US" altLang="zh-CN" sz="1050" b="1" dirty="0">
                <a:latin typeface="+mn-ea"/>
              </a:rPr>
              <a:t>(2) &lt;&lt; f1 &lt;&lt; ' ' &lt;&lt; f2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setprecision</a:t>
            </a:r>
            <a:r>
              <a:rPr lang="en-US" altLang="zh-CN" sz="1050" b="1" dirty="0">
                <a:latin typeface="+mn-ea"/>
              </a:rPr>
              <a:t>(3) &lt;&lt; f1 &lt;&lt; ' ' &lt;&lt; f2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setprecision</a:t>
            </a:r>
            <a:r>
              <a:rPr lang="en-US" altLang="zh-CN" sz="1050" b="1" dirty="0">
                <a:latin typeface="+mn-ea"/>
              </a:rPr>
              <a:t>(4) &lt;&lt; f1 &lt;&lt; ' ' &lt;&lt; f2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setprecision</a:t>
            </a:r>
            <a:r>
              <a:rPr lang="en-US" altLang="zh-CN" sz="1050" b="1" dirty="0">
                <a:latin typeface="+mn-ea"/>
              </a:rPr>
              <a:t>(5) &lt;&lt; f1 &lt;&lt; ' ' &lt;&lt; f2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setprecision</a:t>
            </a:r>
            <a:r>
              <a:rPr lang="en-US" altLang="zh-CN" sz="1050" b="1" dirty="0">
                <a:latin typeface="+mn-ea"/>
              </a:rPr>
              <a:t>(6) &lt;&lt; f1 &lt;&lt; ' ' &lt;&lt; f2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setprecision</a:t>
            </a:r>
            <a:r>
              <a:rPr lang="en-US" altLang="zh-CN" sz="1050" b="1" dirty="0">
                <a:latin typeface="+mn-ea"/>
              </a:rPr>
              <a:t>(7) &lt;&lt; f1 &lt;&lt; ' ' &lt;&lt; f2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</a:p>
          <a:p>
            <a:endParaRPr lang="zh-CN" altLang="en-US" sz="1050" b="1" dirty="0">
              <a:latin typeface="+mn-ea"/>
            </a:endParaRPr>
          </a:p>
          <a:p>
            <a:r>
              <a:rPr lang="zh-CN" altLang="en-US" sz="1050" b="1" dirty="0">
                <a:latin typeface="+mn-ea"/>
              </a:rPr>
              <a:t>    </a:t>
            </a:r>
            <a:r>
              <a:rPr lang="en-US" altLang="zh-CN" sz="1050" b="1" dirty="0">
                <a:latin typeface="+mn-ea"/>
              </a:rPr>
              <a:t>/* </a:t>
            </a:r>
            <a:r>
              <a:rPr lang="zh-CN" altLang="en-US" sz="1050" b="1" dirty="0">
                <a:latin typeface="+mn-ea"/>
              </a:rPr>
              <a:t>第</a:t>
            </a:r>
            <a:r>
              <a:rPr lang="en-US" altLang="zh-CN" sz="1050" b="1" dirty="0">
                <a:latin typeface="+mn-ea"/>
              </a:rPr>
              <a:t>3</a:t>
            </a:r>
            <a:r>
              <a:rPr lang="zh-CN" altLang="en-US" sz="1050" b="1" dirty="0">
                <a:latin typeface="+mn-ea"/>
              </a:rPr>
              <a:t>组：大于</a:t>
            </a:r>
            <a:r>
              <a:rPr lang="en-US" altLang="zh-CN" sz="1050" b="1" dirty="0">
                <a:latin typeface="+mn-ea"/>
              </a:rPr>
              <a:t>float</a:t>
            </a:r>
            <a:r>
              <a:rPr lang="zh-CN" altLang="en-US" sz="1050" b="1" dirty="0">
                <a:latin typeface="+mn-ea"/>
              </a:rPr>
              <a:t>型有效数字 *</a:t>
            </a:r>
            <a:r>
              <a:rPr lang="en-US" altLang="zh-CN" sz="1050" b="1" dirty="0">
                <a:latin typeface="+mn-ea"/>
              </a:rPr>
              <a:t>/</a:t>
            </a:r>
            <a:endParaRPr lang="zh-CN" altLang="en-US" sz="1050" b="1" dirty="0">
              <a:latin typeface="+mn-ea"/>
            </a:endParaRP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setprecision</a:t>
            </a:r>
            <a:r>
              <a:rPr lang="en-US" altLang="zh-CN" sz="1050" b="1" dirty="0">
                <a:latin typeface="+mn-ea"/>
              </a:rPr>
              <a:t>(8) &lt;&lt; f1 &lt;&lt; ' ' &lt;&lt; f2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setprecision</a:t>
            </a:r>
            <a:r>
              <a:rPr lang="en-US" altLang="zh-CN" sz="1050" b="1" dirty="0">
                <a:latin typeface="+mn-ea"/>
              </a:rPr>
              <a:t>(9) &lt;&lt; f1 &lt;&lt; ' ' &lt;&lt; f2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setprecision</a:t>
            </a:r>
            <a:r>
              <a:rPr lang="en-US" altLang="zh-CN" sz="1050" b="1" dirty="0">
                <a:latin typeface="+mn-ea"/>
              </a:rPr>
              <a:t>(10) &lt;&lt; f1 &lt;&lt; ' ' &lt;&lt; f2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  <a:r>
              <a:rPr lang="en-US" altLang="zh-CN" sz="1050" b="1" dirty="0">
                <a:solidFill>
                  <a:srgbClr val="FF0000"/>
                </a:solidFill>
                <a:latin typeface="+mn-ea"/>
              </a:rPr>
              <a:t> //</a:t>
            </a:r>
            <a:r>
              <a:rPr lang="zh-CN" altLang="en-US" sz="1050" b="1" dirty="0">
                <a:solidFill>
                  <a:srgbClr val="FF0000"/>
                </a:solidFill>
                <a:latin typeface="+mn-ea"/>
              </a:rPr>
              <a:t>为什么</a:t>
            </a:r>
            <a:r>
              <a:rPr lang="en-US" altLang="zh-CN" sz="1050" b="1" dirty="0">
                <a:solidFill>
                  <a:srgbClr val="FF0000"/>
                </a:solidFill>
                <a:latin typeface="+mn-ea"/>
              </a:rPr>
              <a:t>f1</a:t>
            </a:r>
            <a:r>
              <a:rPr lang="zh-CN" altLang="en-US" sz="1050" b="1" dirty="0">
                <a:solidFill>
                  <a:srgbClr val="FF0000"/>
                </a:solidFill>
                <a:latin typeface="+mn-ea"/>
              </a:rPr>
              <a:t>比</a:t>
            </a:r>
            <a:r>
              <a:rPr lang="en-US" altLang="zh-CN" sz="1050" b="1" dirty="0">
                <a:solidFill>
                  <a:srgbClr val="FF0000"/>
                </a:solidFill>
                <a:latin typeface="+mn-ea"/>
              </a:rPr>
              <a:t>f2</a:t>
            </a:r>
            <a:r>
              <a:rPr lang="zh-CN" altLang="en-US" sz="1050" b="1" dirty="0">
                <a:solidFill>
                  <a:srgbClr val="FF0000"/>
                </a:solidFill>
                <a:latin typeface="+mn-ea"/>
              </a:rPr>
              <a:t>少一位？</a:t>
            </a: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setprecision</a:t>
            </a:r>
            <a:r>
              <a:rPr lang="en-US" altLang="zh-CN" sz="1050" b="1" dirty="0">
                <a:latin typeface="+mn-ea"/>
              </a:rPr>
              <a:t>(11) &lt;&lt; f1 &lt;&lt; ' ' &lt;&lt; f2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setprecision</a:t>
            </a:r>
            <a:r>
              <a:rPr lang="en-US" altLang="zh-CN" sz="1050" b="1" dirty="0">
                <a:latin typeface="+mn-ea"/>
              </a:rPr>
              <a:t>(25) &lt;&lt; f1 &lt;&lt; ' ' &lt;&lt; f2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</a:p>
          <a:p>
            <a:endParaRPr lang="zh-CN" altLang="en-US" sz="1050" b="1" dirty="0">
              <a:latin typeface="+mn-ea"/>
            </a:endParaRPr>
          </a:p>
          <a:p>
            <a:r>
              <a:rPr lang="en-US" altLang="zh-CN" sz="1050" b="1" dirty="0">
                <a:latin typeface="+mn-ea"/>
              </a:rPr>
              <a:t>    return 0;</a:t>
            </a:r>
          </a:p>
          <a:p>
            <a:r>
              <a:rPr lang="en-US" altLang="zh-CN" sz="1050" b="1" dirty="0">
                <a:latin typeface="+mn-ea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5F4BCE1-7EFF-4574-A662-0B3C3B991C9B}"/>
              </a:ext>
            </a:extLst>
          </p:cNvPr>
          <p:cNvSpPr/>
          <p:nvPr/>
        </p:nvSpPr>
        <p:spPr bwMode="auto">
          <a:xfrm>
            <a:off x="861848" y="2133600"/>
            <a:ext cx="2481427" cy="3810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D0A027E-79CD-478C-9BC0-EBEA804C1C8B}"/>
              </a:ext>
            </a:extLst>
          </p:cNvPr>
          <p:cNvSpPr/>
          <p:nvPr/>
        </p:nvSpPr>
        <p:spPr bwMode="auto">
          <a:xfrm>
            <a:off x="6276974" y="1323974"/>
            <a:ext cx="455843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本例贴图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EEFE42ED-6D2A-5B03-850E-61BB3486B1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687" y="2047875"/>
            <a:ext cx="36195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854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F.</a:t>
            </a:r>
            <a:r>
              <a:rPr lang="en-US" altLang="zh-CN" sz="1600" b="1" dirty="0" err="1">
                <a:latin typeface="+mn-ea"/>
                <a:cs typeface="Times New Roman" panose="02020603050405020304" pitchFamily="18" charset="0"/>
              </a:rPr>
              <a:t>setprecision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单独使用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(3)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1B6A17-5E7C-4625-90AE-6C7D682CA9B0}"/>
              </a:ext>
            </a:extLst>
          </p:cNvPr>
          <p:cNvSpPr/>
          <p:nvPr/>
        </p:nvSpPr>
        <p:spPr bwMode="auto">
          <a:xfrm>
            <a:off x="5009396" y="1323974"/>
            <a:ext cx="582601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本例贴图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A606D2-55A2-40E0-8D6D-3A0DF7E73037}"/>
              </a:ext>
            </a:extLst>
          </p:cNvPr>
          <p:cNvSpPr/>
          <p:nvPr/>
        </p:nvSpPr>
        <p:spPr bwMode="auto">
          <a:xfrm>
            <a:off x="592115" y="1323973"/>
            <a:ext cx="441728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100" b="1" dirty="0">
                <a:latin typeface="+mn-ea"/>
              </a:rPr>
              <a:t>#include &lt;iostream&gt;</a:t>
            </a:r>
          </a:p>
          <a:p>
            <a:r>
              <a:rPr lang="en-US" altLang="zh-CN" sz="1100" b="1" dirty="0">
                <a:latin typeface="+mn-ea"/>
              </a:rPr>
              <a:t>#include &lt;</a:t>
            </a:r>
            <a:r>
              <a:rPr lang="en-US" altLang="zh-CN" sz="1100" b="1" dirty="0" err="1">
                <a:latin typeface="+mn-ea"/>
              </a:rPr>
              <a:t>iomanip</a:t>
            </a:r>
            <a:r>
              <a:rPr lang="en-US" altLang="zh-CN" sz="1100" b="1" dirty="0">
                <a:latin typeface="+mn-ea"/>
              </a:rPr>
              <a:t>&gt;</a:t>
            </a:r>
          </a:p>
          <a:p>
            <a:r>
              <a:rPr lang="en-US" altLang="zh-CN" sz="1100" b="1" dirty="0">
                <a:latin typeface="+mn-ea"/>
              </a:rPr>
              <a:t>using namespace std;</a:t>
            </a:r>
          </a:p>
          <a:p>
            <a:r>
              <a:rPr lang="en-US" altLang="zh-CN" sz="1100" b="1" dirty="0">
                <a:latin typeface="+mn-ea"/>
              </a:rPr>
              <a:t>int main()</a:t>
            </a:r>
          </a:p>
          <a:p>
            <a:r>
              <a:rPr lang="en-US" altLang="zh-CN" sz="1100" b="1" dirty="0">
                <a:latin typeface="+mn-ea"/>
              </a:rPr>
              <a:t>{</a:t>
            </a:r>
          </a:p>
          <a:p>
            <a:r>
              <a:rPr lang="en-US" altLang="zh-CN" sz="1100" b="1" dirty="0">
                <a:latin typeface="+mn-ea"/>
              </a:rPr>
              <a:t>    float f1 = 0.12345678F;</a:t>
            </a:r>
          </a:p>
          <a:p>
            <a:r>
              <a:rPr lang="en-US" altLang="zh-CN" sz="1100" b="1" dirty="0">
                <a:latin typeface="+mn-ea"/>
              </a:rPr>
              <a:t>    float f2 = 0.87654321F;</a:t>
            </a:r>
          </a:p>
          <a:p>
            <a:endParaRPr lang="zh-CN" altLang="en-US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第</a:t>
            </a:r>
            <a:r>
              <a:rPr lang="en-US" altLang="zh-CN" sz="1100" b="1" dirty="0">
                <a:latin typeface="+mn-ea"/>
              </a:rPr>
              <a:t>1</a:t>
            </a:r>
            <a:r>
              <a:rPr lang="zh-CN" altLang="en-US" sz="1100" b="1" dirty="0">
                <a:latin typeface="+mn-ea"/>
              </a:rPr>
              <a:t>组：不设或非法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(0)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endParaRPr lang="zh-CN" altLang="en-US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第</a:t>
            </a:r>
            <a:r>
              <a:rPr lang="en-US" altLang="zh-CN" sz="1100" b="1" dirty="0">
                <a:latin typeface="+mn-ea"/>
              </a:rPr>
              <a:t>2</a:t>
            </a:r>
            <a:r>
              <a:rPr lang="zh-CN" altLang="en-US" sz="1100" b="1" dirty="0">
                <a:latin typeface="+mn-ea"/>
              </a:rPr>
              <a:t>组：小与等于</a:t>
            </a:r>
            <a:r>
              <a:rPr lang="en-US" altLang="zh-CN" sz="1100" b="1" dirty="0">
                <a:latin typeface="+mn-ea"/>
              </a:rPr>
              <a:t>float</a:t>
            </a:r>
            <a:r>
              <a:rPr lang="zh-CN" altLang="en-US" sz="1100" b="1" dirty="0">
                <a:latin typeface="+mn-ea"/>
              </a:rPr>
              <a:t>型有效数字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(1)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(2)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(3)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(4)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(5)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(6)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(7)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endParaRPr lang="zh-CN" altLang="en-US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第</a:t>
            </a:r>
            <a:r>
              <a:rPr lang="en-US" altLang="zh-CN" sz="1100" b="1" dirty="0">
                <a:latin typeface="+mn-ea"/>
              </a:rPr>
              <a:t>3</a:t>
            </a:r>
            <a:r>
              <a:rPr lang="zh-CN" altLang="en-US" sz="1100" b="1" dirty="0">
                <a:latin typeface="+mn-ea"/>
              </a:rPr>
              <a:t>组：大于</a:t>
            </a:r>
            <a:r>
              <a:rPr lang="en-US" altLang="zh-CN" sz="1100" b="1" dirty="0">
                <a:latin typeface="+mn-ea"/>
              </a:rPr>
              <a:t>float</a:t>
            </a:r>
            <a:r>
              <a:rPr lang="zh-CN" altLang="en-US" sz="1100" b="1" dirty="0">
                <a:latin typeface="+mn-ea"/>
              </a:rPr>
              <a:t>型有效数字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(8)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(9)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(10)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(25)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return 0;</a:t>
            </a:r>
          </a:p>
          <a:p>
            <a:r>
              <a:rPr lang="en-US" altLang="zh-CN" sz="1100" b="1" dirty="0">
                <a:latin typeface="+mn-ea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5F4BCE1-7EFF-4574-A662-0B3C3B991C9B}"/>
              </a:ext>
            </a:extLst>
          </p:cNvPr>
          <p:cNvSpPr/>
          <p:nvPr/>
        </p:nvSpPr>
        <p:spPr bwMode="auto">
          <a:xfrm>
            <a:off x="899948" y="2181225"/>
            <a:ext cx="1795627" cy="40005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5" name="图片 4" descr="图形用户界面, 文本&#10;&#10;描述已自动生成">
            <a:extLst>
              <a:ext uri="{FF2B5EF4-FFF2-40B4-BE49-F238E27FC236}">
                <a16:creationId xmlns:a16="http://schemas.microsoft.com/office/drawing/2014/main" id="{B04D6DEF-C121-B13D-D1F1-A12DBBAC8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175" y="2305047"/>
            <a:ext cx="501015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780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F.</a:t>
            </a:r>
            <a:r>
              <a:rPr lang="en-US" altLang="zh-CN" sz="1600" b="1" dirty="0" err="1">
                <a:latin typeface="+mn-ea"/>
                <a:cs typeface="Times New Roman" panose="02020603050405020304" pitchFamily="18" charset="0"/>
              </a:rPr>
              <a:t>setprecision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单独使用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总结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1B6A17-5E7C-4625-90AE-6C7D682CA9B0}"/>
              </a:ext>
            </a:extLst>
          </p:cNvPr>
          <p:cNvSpPr/>
          <p:nvPr/>
        </p:nvSpPr>
        <p:spPr bwMode="auto">
          <a:xfrm>
            <a:off x="588076" y="1323974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重要结论：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setprecision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指定输出位数后，系统会按指定位数输出，即使指定位数超过数据的有效位数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      (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即：输出数据的某位开始是不可信的，但依然会输出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、给出</a:t>
            </a:r>
            <a:r>
              <a:rPr kumimoji="1" lang="en-US" altLang="zh-CN" sz="1600" b="1" dirty="0" err="1">
                <a:latin typeface="+mn-ea"/>
              </a:rPr>
              <a:t>setprecision</a:t>
            </a:r>
            <a:r>
              <a:rPr kumimoji="1" lang="zh-CN" altLang="en-US" sz="1600" b="1" dirty="0">
                <a:latin typeface="+mn-ea"/>
              </a:rPr>
              <a:t>单独使用时的显示规律总结（如果数据不够，可以再自己构造测试数据）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en-US" altLang="zh-CN" sz="1600" b="1" dirty="0" err="1">
                <a:latin typeface="+mn-ea"/>
              </a:rPr>
              <a:t>setprecision</a:t>
            </a:r>
            <a:r>
              <a:rPr kumimoji="1" lang="zh-CN" altLang="en-US" sz="1600" b="1" dirty="0">
                <a:latin typeface="+mn-ea"/>
              </a:rPr>
              <a:t>单独使用括号后面加精确位数，输出时若是小于整数位数和</a:t>
            </a:r>
            <a:r>
              <a:rPr kumimoji="1" lang="en-US" altLang="zh-CN" sz="1600" b="1" dirty="0">
                <a:latin typeface="+mn-ea"/>
              </a:rPr>
              <a:t>float</a:t>
            </a:r>
            <a:r>
              <a:rPr kumimoji="1" lang="zh-CN" altLang="en-US" sz="1600" b="1" dirty="0">
                <a:latin typeface="+mn-ea"/>
              </a:rPr>
              <a:t>型数则会按科学计数法显示结果并且小数位数为精确位数</a:t>
            </a:r>
            <a:r>
              <a:rPr kumimoji="1" lang="en-US" altLang="zh-CN" sz="1600" b="1" dirty="0">
                <a:latin typeface="+mn-ea"/>
              </a:rPr>
              <a:t>-1</a:t>
            </a:r>
            <a:r>
              <a:rPr kumimoji="1" lang="zh-CN" altLang="en-US" sz="1600" b="1" dirty="0">
                <a:latin typeface="+mn-ea"/>
              </a:rPr>
              <a:t>（四舍五入）；而大于</a:t>
            </a:r>
            <a:r>
              <a:rPr kumimoji="1" lang="en-US" altLang="zh-CN" sz="1600" b="1" dirty="0">
                <a:latin typeface="+mn-ea"/>
              </a:rPr>
              <a:t>float</a:t>
            </a:r>
            <a:r>
              <a:rPr kumimoji="1" lang="zh-CN" altLang="en-US" sz="1600" b="1" dirty="0">
                <a:latin typeface="+mn-ea"/>
              </a:rPr>
              <a:t>型位数则会将多余位数以不可靠数字呈现出来。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、将</a:t>
            </a:r>
            <a:r>
              <a:rPr kumimoji="1" lang="en-US" altLang="zh-CN" sz="1600" b="1" dirty="0">
                <a:latin typeface="+mn-ea"/>
              </a:rPr>
              <a:t>1.F-(1)~(3)</a:t>
            </a:r>
            <a:r>
              <a:rPr kumimoji="1" lang="zh-CN" altLang="en-US" sz="1600" b="1" dirty="0">
                <a:latin typeface="+mn-ea"/>
              </a:rPr>
              <a:t>中的数据类型换为</a:t>
            </a:r>
            <a:r>
              <a:rPr kumimoji="1" lang="en-US" altLang="zh-CN" sz="1600" b="1" dirty="0">
                <a:latin typeface="+mn-ea"/>
              </a:rPr>
              <a:t>double</a:t>
            </a:r>
            <a:r>
              <a:rPr kumimoji="1" lang="zh-CN" altLang="en-US" sz="1600" b="1" dirty="0">
                <a:latin typeface="+mn-ea"/>
              </a:rPr>
              <a:t>型（有效位数为</a:t>
            </a:r>
            <a:r>
              <a:rPr kumimoji="1" lang="en-US" altLang="zh-CN" sz="1600" b="1" dirty="0">
                <a:latin typeface="+mn-ea"/>
              </a:rPr>
              <a:t>15</a:t>
            </a:r>
            <a:r>
              <a:rPr kumimoji="1" lang="zh-CN" altLang="en-US" sz="1600" b="1" dirty="0">
                <a:latin typeface="+mn-ea"/>
              </a:rPr>
              <a:t>位），自行构造测试数据，验证总结出的</a:t>
            </a:r>
            <a:r>
              <a:rPr kumimoji="1" lang="en-US" altLang="zh-CN" sz="1600" b="1" dirty="0">
                <a:latin typeface="+mn-ea"/>
              </a:rPr>
              <a:t>float</a:t>
            </a:r>
            <a:r>
              <a:rPr kumimoji="1" lang="zh-CN" altLang="en-US" sz="1600" b="1" dirty="0">
                <a:latin typeface="+mn-ea"/>
              </a:rPr>
              <a:t>型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数据的显示规律是否同样适用于</a:t>
            </a:r>
            <a:r>
              <a:rPr kumimoji="1" lang="en-US" altLang="zh-CN" sz="1600" b="1" dirty="0">
                <a:latin typeface="+mn-ea"/>
              </a:rPr>
              <a:t>double</a:t>
            </a:r>
            <a:r>
              <a:rPr kumimoji="1" lang="zh-CN" altLang="en-US" sz="1600" b="1" dirty="0">
                <a:latin typeface="+mn-ea"/>
              </a:rPr>
              <a:t>型（如果适用，不用贴图，如果不适用，贴对应代码及运行截图）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适用。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1AB2A64E-E01E-277D-F671-70FC49711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761" y="4333558"/>
            <a:ext cx="3521626" cy="230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852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G.</a:t>
            </a:r>
            <a:r>
              <a:rPr lang="en-US" altLang="zh-CN" sz="1600" b="1" dirty="0" err="1">
                <a:latin typeface="+mn-ea"/>
                <a:cs typeface="Times New Roman" panose="02020603050405020304" pitchFamily="18" charset="0"/>
              </a:rPr>
              <a:t>setprecision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和</a:t>
            </a:r>
            <a:r>
              <a:rPr lang="en-US" altLang="zh-CN" sz="1600" b="1" kern="12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ios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::fixed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一起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(1)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1B6A17-5E7C-4625-90AE-6C7D682CA9B0}"/>
              </a:ext>
            </a:extLst>
          </p:cNvPr>
          <p:cNvSpPr/>
          <p:nvPr/>
        </p:nvSpPr>
        <p:spPr bwMode="auto">
          <a:xfrm>
            <a:off x="5705474" y="1323974"/>
            <a:ext cx="512993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贴图：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A606D2-55A2-40E0-8D6D-3A0DF7E73037}"/>
              </a:ext>
            </a:extLst>
          </p:cNvPr>
          <p:cNvSpPr/>
          <p:nvPr/>
        </p:nvSpPr>
        <p:spPr bwMode="auto">
          <a:xfrm>
            <a:off x="592115" y="1323973"/>
            <a:ext cx="511336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iomanip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</a:p>
          <a:p>
            <a:r>
              <a:rPr lang="en-US" altLang="zh-CN" sz="1200" b="1" dirty="0">
                <a:latin typeface="+mn-ea"/>
              </a:rPr>
              <a:t>int main()</a:t>
            </a:r>
          </a:p>
          <a:p>
            <a:r>
              <a:rPr lang="en-US" altLang="zh-CN" sz="1200" b="1" dirty="0">
                <a:latin typeface="+mn-ea"/>
              </a:rPr>
              <a:t>{</a:t>
            </a:r>
          </a:p>
          <a:p>
            <a:r>
              <a:rPr lang="en-US" altLang="zh-CN" sz="1200" b="1" dirty="0">
                <a:latin typeface="+mn-ea"/>
              </a:rPr>
              <a:t>    float f1 = 1234.5678F;</a:t>
            </a:r>
          </a:p>
          <a:p>
            <a:r>
              <a:rPr lang="en-US" altLang="zh-CN" sz="1200" b="1" dirty="0">
                <a:latin typeface="+mn-ea"/>
              </a:rPr>
              <a:t>    float f2 = 8765.4321F;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zh-CN" altLang="en-US" sz="1200" b="1" dirty="0">
                <a:latin typeface="+mn-ea"/>
              </a:rPr>
              <a:t>    </a:t>
            </a:r>
            <a:r>
              <a:rPr lang="en-US" altLang="zh-CN" sz="1200" b="1" dirty="0">
                <a:latin typeface="+mn-ea"/>
              </a:rPr>
              <a:t>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1</a:t>
            </a:r>
            <a:r>
              <a:rPr lang="zh-CN" altLang="en-US" sz="1200" b="1" dirty="0">
                <a:latin typeface="+mn-ea"/>
              </a:rPr>
              <a:t>组：不设</a:t>
            </a:r>
            <a:r>
              <a:rPr lang="en-US" altLang="zh-CN" sz="1200" b="1" dirty="0">
                <a:latin typeface="+mn-ea"/>
              </a:rPr>
              <a:t>precision */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setiosflags</a:t>
            </a:r>
            <a:r>
              <a:rPr lang="en-US" altLang="zh-CN" sz="1200" b="1" dirty="0">
                <a:latin typeface="+mn-ea"/>
              </a:rPr>
              <a:t>(</a:t>
            </a:r>
            <a:r>
              <a:rPr lang="en-US" altLang="zh-CN" sz="1200" b="1" dirty="0" err="1">
                <a:latin typeface="+mn-ea"/>
              </a:rPr>
              <a:t>ios</a:t>
            </a:r>
            <a:r>
              <a:rPr lang="en-US" altLang="zh-CN" sz="1200" b="1" dirty="0">
                <a:latin typeface="+mn-ea"/>
              </a:rPr>
              <a:t>::fixed)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zh-CN" altLang="en-US" sz="1200" b="1" dirty="0">
                <a:latin typeface="+mn-ea"/>
              </a:rPr>
              <a:t>    </a:t>
            </a:r>
            <a:r>
              <a:rPr lang="en-US" altLang="zh-CN" sz="1200" b="1" dirty="0">
                <a:latin typeface="+mn-ea"/>
              </a:rPr>
              <a:t>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2</a:t>
            </a:r>
            <a:r>
              <a:rPr lang="zh-CN" altLang="en-US" sz="1200" b="1" dirty="0">
                <a:latin typeface="+mn-ea"/>
              </a:rPr>
              <a:t>组：设置</a:t>
            </a:r>
            <a:r>
              <a:rPr lang="en-US" altLang="zh-CN" sz="1200" b="1" dirty="0">
                <a:latin typeface="+mn-ea"/>
              </a:rPr>
              <a:t>precision */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(1)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(4)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(7)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(10)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(25)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</a:p>
          <a:p>
            <a:r>
              <a:rPr lang="en-US" altLang="zh-CN" sz="1200" b="1" dirty="0">
                <a:latin typeface="+mn-ea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716A9BA-D166-49C9-A5DF-48802B39394F}"/>
              </a:ext>
            </a:extLst>
          </p:cNvPr>
          <p:cNvSpPr/>
          <p:nvPr/>
        </p:nvSpPr>
        <p:spPr bwMode="auto">
          <a:xfrm>
            <a:off x="909545" y="2438400"/>
            <a:ext cx="1967005" cy="46672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4" name="图片 3" descr="图形用户界面, 文本, 应用程序&#10;&#10;描述已自动生成">
            <a:extLst>
              <a:ext uri="{FF2B5EF4-FFF2-40B4-BE49-F238E27FC236}">
                <a16:creationId xmlns:a16="http://schemas.microsoft.com/office/drawing/2014/main" id="{3C2EBEE0-9D1D-7CAD-DB1C-31389FF413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474" y="2576512"/>
            <a:ext cx="537210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860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G.</a:t>
            </a:r>
            <a:r>
              <a:rPr lang="en-US" altLang="zh-CN" sz="1600" b="1" dirty="0" err="1">
                <a:latin typeface="+mn-ea"/>
                <a:cs typeface="Times New Roman" panose="02020603050405020304" pitchFamily="18" charset="0"/>
              </a:rPr>
              <a:t>setprecision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和</a:t>
            </a:r>
            <a:r>
              <a:rPr lang="en-US" altLang="zh-CN" sz="1600" b="1" kern="12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ios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::fixed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一起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(2)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A606D2-55A2-40E0-8D6D-3A0DF7E73037}"/>
              </a:ext>
            </a:extLst>
          </p:cNvPr>
          <p:cNvSpPr/>
          <p:nvPr/>
        </p:nvSpPr>
        <p:spPr bwMode="auto">
          <a:xfrm>
            <a:off x="592115" y="1323973"/>
            <a:ext cx="511336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iomanip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</a:p>
          <a:p>
            <a:r>
              <a:rPr lang="en-US" altLang="zh-CN" sz="1200" b="1" dirty="0">
                <a:latin typeface="+mn-ea"/>
              </a:rPr>
              <a:t>int main()</a:t>
            </a:r>
          </a:p>
          <a:p>
            <a:r>
              <a:rPr lang="en-US" altLang="zh-CN" sz="1200" b="1" dirty="0">
                <a:latin typeface="+mn-ea"/>
              </a:rPr>
              <a:t>{</a:t>
            </a:r>
          </a:p>
          <a:p>
            <a:r>
              <a:rPr lang="en-US" altLang="zh-CN" sz="1200" b="1" dirty="0">
                <a:latin typeface="+mn-ea"/>
              </a:rPr>
              <a:t>    float f1 = 1234567890123456789.0F;</a:t>
            </a:r>
          </a:p>
          <a:p>
            <a:r>
              <a:rPr lang="en-US" altLang="zh-CN" sz="1200" b="1" dirty="0">
                <a:latin typeface="+mn-ea"/>
              </a:rPr>
              <a:t>    float f2 = 9876543210987654321.0F;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zh-CN" altLang="en-US" sz="1200" b="1" dirty="0">
                <a:latin typeface="+mn-ea"/>
              </a:rPr>
              <a:t>    </a:t>
            </a:r>
            <a:r>
              <a:rPr lang="en-US" altLang="zh-CN" sz="1200" b="1" dirty="0">
                <a:latin typeface="+mn-ea"/>
              </a:rPr>
              <a:t>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1</a:t>
            </a:r>
            <a:r>
              <a:rPr lang="zh-CN" altLang="en-US" sz="1200" b="1" dirty="0">
                <a:latin typeface="+mn-ea"/>
              </a:rPr>
              <a:t>组：不设</a:t>
            </a:r>
            <a:r>
              <a:rPr lang="en-US" altLang="zh-CN" sz="1200" b="1" dirty="0">
                <a:latin typeface="+mn-ea"/>
              </a:rPr>
              <a:t>precision */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setiosflags</a:t>
            </a:r>
            <a:r>
              <a:rPr lang="en-US" altLang="zh-CN" sz="1200" b="1" dirty="0">
                <a:latin typeface="+mn-ea"/>
              </a:rPr>
              <a:t>(</a:t>
            </a:r>
            <a:r>
              <a:rPr lang="en-US" altLang="zh-CN" sz="1200" b="1" dirty="0" err="1">
                <a:latin typeface="+mn-ea"/>
              </a:rPr>
              <a:t>ios</a:t>
            </a:r>
            <a:r>
              <a:rPr lang="en-US" altLang="zh-CN" sz="1200" b="1" dirty="0">
                <a:latin typeface="+mn-ea"/>
              </a:rPr>
              <a:t>::fixed)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zh-CN" altLang="en-US" sz="1200" b="1" dirty="0">
                <a:latin typeface="+mn-ea"/>
              </a:rPr>
              <a:t>    </a:t>
            </a:r>
            <a:r>
              <a:rPr lang="en-US" altLang="zh-CN" sz="1200" b="1" dirty="0">
                <a:latin typeface="+mn-ea"/>
              </a:rPr>
              <a:t>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2</a:t>
            </a:r>
            <a:r>
              <a:rPr lang="zh-CN" altLang="en-US" sz="1200" b="1" dirty="0">
                <a:latin typeface="+mn-ea"/>
              </a:rPr>
              <a:t>组：设置</a:t>
            </a:r>
            <a:r>
              <a:rPr lang="en-US" altLang="zh-CN" sz="1200" b="1" dirty="0">
                <a:latin typeface="+mn-ea"/>
              </a:rPr>
              <a:t>precision */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(1)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(4)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(7)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(10)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(25)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</a:p>
          <a:p>
            <a:r>
              <a:rPr lang="en-US" altLang="zh-CN" sz="1200" b="1" dirty="0">
                <a:latin typeface="+mn-ea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E1E8AA7-BBB1-4354-A1E5-7F71C65FAD13}"/>
              </a:ext>
            </a:extLst>
          </p:cNvPr>
          <p:cNvSpPr/>
          <p:nvPr/>
        </p:nvSpPr>
        <p:spPr bwMode="auto">
          <a:xfrm>
            <a:off x="5705476" y="1323974"/>
            <a:ext cx="51299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贴图：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26ADC00-436C-437A-9F72-84B8A146F06D}"/>
              </a:ext>
            </a:extLst>
          </p:cNvPr>
          <p:cNvSpPr/>
          <p:nvPr/>
        </p:nvSpPr>
        <p:spPr bwMode="auto">
          <a:xfrm>
            <a:off x="909545" y="2438400"/>
            <a:ext cx="2757580" cy="46672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8DB251A3-2687-2829-0CF5-AF1954801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801" y="1719900"/>
            <a:ext cx="6756654" cy="168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825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G.</a:t>
            </a:r>
            <a:r>
              <a:rPr lang="en-US" altLang="zh-CN" sz="1600" b="1" dirty="0" err="1">
                <a:latin typeface="+mn-ea"/>
                <a:cs typeface="Times New Roman" panose="02020603050405020304" pitchFamily="18" charset="0"/>
              </a:rPr>
              <a:t>setprecision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和</a:t>
            </a:r>
            <a:r>
              <a:rPr lang="en-US" altLang="zh-CN" sz="1600" b="1" kern="12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ios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::fixed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一起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(3)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A606D2-55A2-40E0-8D6D-3A0DF7E73037}"/>
              </a:ext>
            </a:extLst>
          </p:cNvPr>
          <p:cNvSpPr/>
          <p:nvPr/>
        </p:nvSpPr>
        <p:spPr bwMode="auto">
          <a:xfrm>
            <a:off x="592115" y="1323973"/>
            <a:ext cx="511336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iomanip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</a:p>
          <a:p>
            <a:r>
              <a:rPr lang="en-US" altLang="zh-CN" sz="1200" b="1" dirty="0">
                <a:latin typeface="+mn-ea"/>
              </a:rPr>
              <a:t>int main()</a:t>
            </a:r>
          </a:p>
          <a:p>
            <a:r>
              <a:rPr lang="en-US" altLang="zh-CN" sz="1200" b="1" dirty="0">
                <a:latin typeface="+mn-ea"/>
              </a:rPr>
              <a:t>{</a:t>
            </a:r>
          </a:p>
          <a:p>
            <a:r>
              <a:rPr lang="en-US" altLang="zh-CN" sz="1200" b="1" dirty="0">
                <a:latin typeface="+mn-ea"/>
              </a:rPr>
              <a:t>    float f1 = 0.12345678F;</a:t>
            </a:r>
          </a:p>
          <a:p>
            <a:r>
              <a:rPr lang="en-US" altLang="zh-CN" sz="1200" b="1" dirty="0">
                <a:latin typeface="+mn-ea"/>
              </a:rPr>
              <a:t>    float f2 = 0.87654321F;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zh-CN" altLang="en-US" sz="1200" b="1" dirty="0">
                <a:latin typeface="+mn-ea"/>
              </a:rPr>
              <a:t>    </a:t>
            </a:r>
            <a:r>
              <a:rPr lang="en-US" altLang="zh-CN" sz="1200" b="1" dirty="0">
                <a:latin typeface="+mn-ea"/>
              </a:rPr>
              <a:t>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1</a:t>
            </a:r>
            <a:r>
              <a:rPr lang="zh-CN" altLang="en-US" sz="1200" b="1" dirty="0">
                <a:latin typeface="+mn-ea"/>
              </a:rPr>
              <a:t>组：不设</a:t>
            </a:r>
            <a:r>
              <a:rPr lang="en-US" altLang="zh-CN" sz="1200" b="1" dirty="0">
                <a:latin typeface="+mn-ea"/>
              </a:rPr>
              <a:t>precision */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setiosflags</a:t>
            </a:r>
            <a:r>
              <a:rPr lang="en-US" altLang="zh-CN" sz="1200" b="1" dirty="0">
                <a:latin typeface="+mn-ea"/>
              </a:rPr>
              <a:t>(</a:t>
            </a:r>
            <a:r>
              <a:rPr lang="en-US" altLang="zh-CN" sz="1200" b="1" dirty="0" err="1">
                <a:latin typeface="+mn-ea"/>
              </a:rPr>
              <a:t>ios</a:t>
            </a:r>
            <a:r>
              <a:rPr lang="en-US" altLang="zh-CN" sz="1200" b="1" dirty="0">
                <a:latin typeface="+mn-ea"/>
              </a:rPr>
              <a:t>::fixed)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zh-CN" altLang="en-US" sz="1200" b="1" dirty="0">
                <a:latin typeface="+mn-ea"/>
              </a:rPr>
              <a:t>    </a:t>
            </a:r>
            <a:r>
              <a:rPr lang="en-US" altLang="zh-CN" sz="1200" b="1" dirty="0">
                <a:latin typeface="+mn-ea"/>
              </a:rPr>
              <a:t>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2</a:t>
            </a:r>
            <a:r>
              <a:rPr lang="zh-CN" altLang="en-US" sz="1200" b="1" dirty="0">
                <a:latin typeface="+mn-ea"/>
              </a:rPr>
              <a:t>组：设置</a:t>
            </a:r>
            <a:r>
              <a:rPr lang="en-US" altLang="zh-CN" sz="1200" b="1" dirty="0">
                <a:latin typeface="+mn-ea"/>
              </a:rPr>
              <a:t>precision */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(1)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(4)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(7)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(10)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(25)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</a:p>
          <a:p>
            <a:r>
              <a:rPr lang="en-US" altLang="zh-CN" sz="1200" b="1" dirty="0">
                <a:latin typeface="+mn-ea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E1E8AA7-BBB1-4354-A1E5-7F71C65FAD13}"/>
              </a:ext>
            </a:extLst>
          </p:cNvPr>
          <p:cNvSpPr/>
          <p:nvPr/>
        </p:nvSpPr>
        <p:spPr bwMode="auto">
          <a:xfrm>
            <a:off x="5705476" y="1323974"/>
            <a:ext cx="51299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贴图：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70DDE2F-A66F-4E8E-9769-C79801CB59DE}"/>
              </a:ext>
            </a:extLst>
          </p:cNvPr>
          <p:cNvSpPr/>
          <p:nvPr/>
        </p:nvSpPr>
        <p:spPr bwMode="auto">
          <a:xfrm>
            <a:off x="909545" y="2438400"/>
            <a:ext cx="1884481" cy="46672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4" name="图片 3" descr="图形用户界面, 文本, 应用程序&#10;&#10;描述已自动生成">
            <a:extLst>
              <a:ext uri="{FF2B5EF4-FFF2-40B4-BE49-F238E27FC236}">
                <a16:creationId xmlns:a16="http://schemas.microsoft.com/office/drawing/2014/main" id="{ED955A97-64F0-2DDF-C53B-68E1D4F4C3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587" y="1928812"/>
            <a:ext cx="485775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421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G.</a:t>
            </a:r>
            <a:r>
              <a:rPr lang="en-US" altLang="zh-CN" sz="1600" b="1" dirty="0" err="1">
                <a:latin typeface="+mn-ea"/>
                <a:cs typeface="Times New Roman" panose="02020603050405020304" pitchFamily="18" charset="0"/>
              </a:rPr>
              <a:t>setprecision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和</a:t>
            </a:r>
            <a:r>
              <a:rPr lang="en-US" altLang="zh-CN" sz="1600" b="1" kern="12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ios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::fixed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一起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总结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A606D2-55A2-40E0-8D6D-3A0DF7E73037}"/>
              </a:ext>
            </a:extLst>
          </p:cNvPr>
          <p:cNvSpPr/>
          <p:nvPr/>
        </p:nvSpPr>
        <p:spPr bwMode="auto">
          <a:xfrm>
            <a:off x="592114" y="1323973"/>
            <a:ext cx="10247335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、给出</a:t>
            </a:r>
            <a:r>
              <a:rPr kumimoji="1" lang="en-US" altLang="zh-CN" sz="1600" b="1" dirty="0" err="1">
                <a:latin typeface="+mn-ea"/>
              </a:rPr>
              <a:t>setprecision+ios</a:t>
            </a:r>
            <a:r>
              <a:rPr kumimoji="1" lang="en-US" altLang="zh-CN" sz="1600" b="1" dirty="0">
                <a:latin typeface="+mn-ea"/>
              </a:rPr>
              <a:t>::fixed</a:t>
            </a:r>
            <a:r>
              <a:rPr kumimoji="1" lang="zh-CN" altLang="en-US" sz="1600" b="1" dirty="0">
                <a:latin typeface="+mn-ea"/>
              </a:rPr>
              <a:t>使用时的显示规律总结（如果数据不够，可以再自己构造测试数据）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en-US" altLang="zh-CN" sz="1600" b="1" dirty="0" err="1">
                <a:latin typeface="+mn-ea"/>
              </a:rPr>
              <a:t>setprecision+ios</a:t>
            </a:r>
            <a:r>
              <a:rPr kumimoji="1" lang="en-US" altLang="zh-CN" sz="1600" b="1" dirty="0">
                <a:latin typeface="+mn-ea"/>
              </a:rPr>
              <a:t>::fixed</a:t>
            </a:r>
            <a:r>
              <a:rPr kumimoji="1" lang="zh-CN" altLang="en-US" sz="1600" b="1" dirty="0">
                <a:latin typeface="+mn-ea"/>
              </a:rPr>
              <a:t>使用时会不使用科学计数法，而是使用常规方法计数，并将小数点后的位数锁至</a:t>
            </a:r>
            <a:r>
              <a:rPr kumimoji="1" lang="en-US" altLang="zh-CN" sz="1600" b="1" dirty="0">
                <a:latin typeface="+mn-ea"/>
              </a:rPr>
              <a:t>5</a:t>
            </a:r>
            <a:r>
              <a:rPr kumimoji="1" lang="zh-CN" altLang="en-US" sz="1600" b="1" dirty="0">
                <a:latin typeface="+mn-ea"/>
              </a:rPr>
              <a:t>位。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、将</a:t>
            </a:r>
            <a:r>
              <a:rPr kumimoji="1" lang="en-US" altLang="zh-CN" sz="1600" b="1" dirty="0">
                <a:latin typeface="+mn-ea"/>
              </a:rPr>
              <a:t>1.G-(1)~(3)</a:t>
            </a:r>
            <a:r>
              <a:rPr kumimoji="1" lang="zh-CN" altLang="en-US" sz="1600" b="1" dirty="0">
                <a:latin typeface="+mn-ea"/>
              </a:rPr>
              <a:t>中的数据类型换为</a:t>
            </a:r>
            <a:r>
              <a:rPr kumimoji="1" lang="en-US" altLang="zh-CN" sz="1600" b="1" dirty="0">
                <a:latin typeface="+mn-ea"/>
              </a:rPr>
              <a:t>double</a:t>
            </a:r>
            <a:r>
              <a:rPr kumimoji="1" lang="zh-CN" altLang="en-US" sz="1600" b="1" dirty="0">
                <a:latin typeface="+mn-ea"/>
              </a:rPr>
              <a:t>型（有效位数为</a:t>
            </a:r>
            <a:r>
              <a:rPr kumimoji="1" lang="en-US" altLang="zh-CN" sz="1600" b="1" dirty="0">
                <a:latin typeface="+mn-ea"/>
              </a:rPr>
              <a:t>15</a:t>
            </a:r>
            <a:r>
              <a:rPr kumimoji="1" lang="zh-CN" altLang="en-US" sz="1600" b="1" dirty="0">
                <a:latin typeface="+mn-ea"/>
              </a:rPr>
              <a:t>位），自行构造测试数据，验证总结出的</a:t>
            </a:r>
            <a:r>
              <a:rPr kumimoji="1" lang="en-US" altLang="zh-CN" sz="1600" b="1" dirty="0">
                <a:latin typeface="+mn-ea"/>
              </a:rPr>
              <a:t>float</a:t>
            </a:r>
            <a:r>
              <a:rPr kumimoji="1" lang="zh-CN" altLang="en-US" sz="1600" b="1" dirty="0">
                <a:latin typeface="+mn-ea"/>
              </a:rPr>
              <a:t>型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数据的显示规律是否同样适用于</a:t>
            </a:r>
            <a:r>
              <a:rPr kumimoji="1" lang="en-US" altLang="zh-CN" sz="1600" b="1" dirty="0">
                <a:latin typeface="+mn-ea"/>
              </a:rPr>
              <a:t>double</a:t>
            </a:r>
            <a:r>
              <a:rPr kumimoji="1" lang="zh-CN" altLang="en-US" sz="1600" b="1" dirty="0">
                <a:latin typeface="+mn-ea"/>
              </a:rPr>
              <a:t>型（如果适用，不用贴图，如果不适用，贴对应代码及运行截图）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数据显示同样适用。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 descr="图形用户界面, 文本, 应用程序&#10;&#10;描述已自动生成">
            <a:extLst>
              <a:ext uri="{FF2B5EF4-FFF2-40B4-BE49-F238E27FC236}">
                <a16:creationId xmlns:a16="http://schemas.microsoft.com/office/drawing/2014/main" id="{189855CE-5D7B-0FEA-2820-749B69B73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550" y="3726180"/>
            <a:ext cx="489585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342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贴图要求：只需要截取输出窗口中的有效部分即可，如果全部截取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截取过大，则视为无效贴图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例：无效贴图                                                                       例：有效贴图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F2BCB20-A7D3-4325-B240-F17B741FF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53" y="1614221"/>
            <a:ext cx="8291512" cy="489989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C82EAA-7133-41BE-BA1F-9E1E13399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5148" y="1614221"/>
            <a:ext cx="2257143" cy="6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49971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  </a:t>
            </a:r>
            <a:r>
              <a:rPr lang="en-US" altLang="zh-CN" sz="1600" b="1" dirty="0" err="1">
                <a:latin typeface="+mn-ea"/>
              </a:rPr>
              <a:t>H.</a:t>
            </a:r>
            <a:r>
              <a:rPr lang="en-US" altLang="zh-CN" sz="1600" b="1" dirty="0" err="1">
                <a:latin typeface="+mn-ea"/>
                <a:cs typeface="Times New Roman" panose="02020603050405020304" pitchFamily="18" charset="0"/>
              </a:rPr>
              <a:t>setprecision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和</a:t>
            </a:r>
            <a:r>
              <a:rPr lang="en-US" altLang="zh-CN" sz="1600" b="1" kern="12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ios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::</a:t>
            </a:r>
            <a:r>
              <a:rPr lang="en-US" altLang="zh-CN" sz="1600" b="1" dirty="0">
                <a:latin typeface="+mn-ea"/>
                <a:cs typeface="Times New Roman" panose="02020603050405020304" pitchFamily="18" charset="0"/>
              </a:rPr>
              <a:t>scientific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一起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(1)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A606D2-55A2-40E0-8D6D-3A0DF7E73037}"/>
              </a:ext>
            </a:extLst>
          </p:cNvPr>
          <p:cNvSpPr/>
          <p:nvPr/>
        </p:nvSpPr>
        <p:spPr bwMode="auto">
          <a:xfrm>
            <a:off x="592115" y="1323973"/>
            <a:ext cx="539911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iomanip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</a:p>
          <a:p>
            <a:r>
              <a:rPr lang="en-US" altLang="zh-CN" sz="1200" b="1" dirty="0">
                <a:latin typeface="+mn-ea"/>
              </a:rPr>
              <a:t>int main()</a:t>
            </a:r>
          </a:p>
          <a:p>
            <a:r>
              <a:rPr lang="en-US" altLang="zh-CN" sz="1200" b="1" dirty="0">
                <a:latin typeface="+mn-ea"/>
              </a:rPr>
              <a:t>{</a:t>
            </a:r>
          </a:p>
          <a:p>
            <a:r>
              <a:rPr lang="en-US" altLang="zh-CN" sz="1200" b="1" dirty="0">
                <a:latin typeface="+mn-ea"/>
              </a:rPr>
              <a:t>    float f1 = 1234.5678F;</a:t>
            </a:r>
          </a:p>
          <a:p>
            <a:r>
              <a:rPr lang="en-US" altLang="zh-CN" sz="1200" b="1" dirty="0">
                <a:latin typeface="+mn-ea"/>
              </a:rPr>
              <a:t>    float f2 = 8765.4321F;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1</a:t>
            </a:r>
            <a:r>
              <a:rPr lang="zh-CN" altLang="en-US" sz="1200" b="1" dirty="0">
                <a:latin typeface="+mn-ea"/>
              </a:rPr>
              <a:t>组：不设</a:t>
            </a:r>
            <a:r>
              <a:rPr lang="en-US" altLang="zh-CN" sz="1200" b="1" dirty="0">
                <a:latin typeface="+mn-ea"/>
              </a:rPr>
              <a:t>precision */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setiosflags</a:t>
            </a:r>
            <a:r>
              <a:rPr lang="en-US" altLang="zh-CN" sz="1200" b="1" dirty="0">
                <a:latin typeface="+mn-ea"/>
              </a:rPr>
              <a:t>(</a:t>
            </a:r>
            <a:r>
              <a:rPr lang="en-US" altLang="zh-CN" sz="1200" b="1" dirty="0" err="1">
                <a:latin typeface="+mn-ea"/>
              </a:rPr>
              <a:t>ios</a:t>
            </a:r>
            <a:r>
              <a:rPr lang="en-US" altLang="zh-CN" sz="1200" b="1" dirty="0">
                <a:latin typeface="+mn-ea"/>
              </a:rPr>
              <a:t>::scientific)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2</a:t>
            </a:r>
            <a:r>
              <a:rPr lang="zh-CN" altLang="en-US" sz="1200" b="1" dirty="0">
                <a:latin typeface="+mn-ea"/>
              </a:rPr>
              <a:t>组：设置</a:t>
            </a:r>
            <a:r>
              <a:rPr lang="en-US" altLang="zh-CN" sz="1200" b="1" dirty="0">
                <a:latin typeface="+mn-ea"/>
              </a:rPr>
              <a:t>precision */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(1)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(4)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(7)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(10)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(25)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</a:p>
          <a:p>
            <a:r>
              <a:rPr lang="en-US" altLang="zh-CN" sz="1200" b="1" dirty="0">
                <a:latin typeface="+mn-ea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18D7843-6240-4609-AA4E-A1ABB7067693}"/>
              </a:ext>
            </a:extLst>
          </p:cNvPr>
          <p:cNvSpPr/>
          <p:nvPr/>
        </p:nvSpPr>
        <p:spPr bwMode="auto">
          <a:xfrm>
            <a:off x="5991226" y="1323974"/>
            <a:ext cx="4844185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贴图：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4FBDEC9-22C7-46F1-9EC4-D358B6E0D5CB}"/>
              </a:ext>
            </a:extLst>
          </p:cNvPr>
          <p:cNvSpPr/>
          <p:nvPr/>
        </p:nvSpPr>
        <p:spPr bwMode="auto">
          <a:xfrm>
            <a:off x="909545" y="2438400"/>
            <a:ext cx="1884481" cy="46672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4" name="图片 3" descr="图形用户界面, 文本&#10;&#10;描述已自动生成">
            <a:extLst>
              <a:ext uri="{FF2B5EF4-FFF2-40B4-BE49-F238E27FC236}">
                <a16:creationId xmlns:a16="http://schemas.microsoft.com/office/drawing/2014/main" id="{0D598EEF-39BD-3AEF-1391-482CE9E569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235" y="1657349"/>
            <a:ext cx="558165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237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  </a:t>
            </a:r>
            <a:r>
              <a:rPr lang="en-US" altLang="zh-CN" sz="1600" b="1" dirty="0" err="1">
                <a:latin typeface="+mn-ea"/>
              </a:rPr>
              <a:t>H.</a:t>
            </a:r>
            <a:r>
              <a:rPr lang="en-US" altLang="zh-CN" sz="1600" b="1" dirty="0" err="1">
                <a:latin typeface="+mn-ea"/>
                <a:cs typeface="Times New Roman" panose="02020603050405020304" pitchFamily="18" charset="0"/>
              </a:rPr>
              <a:t>setprecision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和</a:t>
            </a:r>
            <a:r>
              <a:rPr lang="en-US" altLang="zh-CN" sz="1600" b="1" kern="12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ios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::</a:t>
            </a:r>
            <a:r>
              <a:rPr lang="en-US" altLang="zh-CN" sz="1600" b="1" dirty="0">
                <a:latin typeface="+mn-ea"/>
                <a:cs typeface="Times New Roman" panose="02020603050405020304" pitchFamily="18" charset="0"/>
              </a:rPr>
              <a:t>scientific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一起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(2)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A606D2-55A2-40E0-8D6D-3A0DF7E73037}"/>
              </a:ext>
            </a:extLst>
          </p:cNvPr>
          <p:cNvSpPr/>
          <p:nvPr/>
        </p:nvSpPr>
        <p:spPr bwMode="auto">
          <a:xfrm>
            <a:off x="592115" y="1323973"/>
            <a:ext cx="539911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iomanip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</a:p>
          <a:p>
            <a:r>
              <a:rPr lang="en-US" altLang="zh-CN" sz="1200" b="1" dirty="0">
                <a:latin typeface="+mn-ea"/>
              </a:rPr>
              <a:t>int main()</a:t>
            </a:r>
          </a:p>
          <a:p>
            <a:r>
              <a:rPr lang="en-US" altLang="zh-CN" sz="1200" b="1" dirty="0">
                <a:latin typeface="+mn-ea"/>
              </a:rPr>
              <a:t>{</a:t>
            </a:r>
          </a:p>
          <a:p>
            <a:r>
              <a:rPr lang="en-US" altLang="zh-CN" sz="1200" b="1" dirty="0">
                <a:latin typeface="+mn-ea"/>
              </a:rPr>
              <a:t>    float f1 = 1234567890123456789.0F;</a:t>
            </a:r>
          </a:p>
          <a:p>
            <a:r>
              <a:rPr lang="en-US" altLang="zh-CN" sz="1200" b="1" dirty="0">
                <a:latin typeface="+mn-ea"/>
              </a:rPr>
              <a:t>    float f2 = 9876543210987654321.0F;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1</a:t>
            </a:r>
            <a:r>
              <a:rPr lang="zh-CN" altLang="en-US" sz="1200" b="1" dirty="0">
                <a:latin typeface="+mn-ea"/>
              </a:rPr>
              <a:t>组：不设</a:t>
            </a:r>
            <a:r>
              <a:rPr lang="en-US" altLang="zh-CN" sz="1200" b="1" dirty="0">
                <a:latin typeface="+mn-ea"/>
              </a:rPr>
              <a:t>precision */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setiosflags</a:t>
            </a:r>
            <a:r>
              <a:rPr lang="en-US" altLang="zh-CN" sz="1200" b="1" dirty="0">
                <a:latin typeface="+mn-ea"/>
              </a:rPr>
              <a:t>(</a:t>
            </a:r>
            <a:r>
              <a:rPr lang="en-US" altLang="zh-CN" sz="1200" b="1" dirty="0" err="1">
                <a:latin typeface="+mn-ea"/>
              </a:rPr>
              <a:t>ios</a:t>
            </a:r>
            <a:r>
              <a:rPr lang="en-US" altLang="zh-CN" sz="1200" b="1" dirty="0">
                <a:latin typeface="+mn-ea"/>
              </a:rPr>
              <a:t>::scientific)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2</a:t>
            </a:r>
            <a:r>
              <a:rPr lang="zh-CN" altLang="en-US" sz="1200" b="1" dirty="0">
                <a:latin typeface="+mn-ea"/>
              </a:rPr>
              <a:t>组：设置</a:t>
            </a:r>
            <a:r>
              <a:rPr lang="en-US" altLang="zh-CN" sz="1200" b="1" dirty="0">
                <a:latin typeface="+mn-ea"/>
              </a:rPr>
              <a:t>precision */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(1)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(4)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(7)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(10)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(25)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</a:p>
          <a:p>
            <a:r>
              <a:rPr lang="en-US" altLang="zh-CN" sz="1200" b="1" dirty="0">
                <a:latin typeface="+mn-ea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18D7843-6240-4609-AA4E-A1ABB7067693}"/>
              </a:ext>
            </a:extLst>
          </p:cNvPr>
          <p:cNvSpPr/>
          <p:nvPr/>
        </p:nvSpPr>
        <p:spPr bwMode="auto">
          <a:xfrm>
            <a:off x="5991226" y="1323974"/>
            <a:ext cx="4844185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贴图：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6C250AE-7F5B-4F4A-B04C-ECEAA05F1BEA}"/>
              </a:ext>
            </a:extLst>
          </p:cNvPr>
          <p:cNvSpPr/>
          <p:nvPr/>
        </p:nvSpPr>
        <p:spPr bwMode="auto">
          <a:xfrm>
            <a:off x="909545" y="2438400"/>
            <a:ext cx="2757580" cy="46672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4" name="图片 3" descr="图形用户界面, 文本&#10;&#10;描述已自动生成">
            <a:extLst>
              <a:ext uri="{FF2B5EF4-FFF2-40B4-BE49-F238E27FC236}">
                <a16:creationId xmlns:a16="http://schemas.microsoft.com/office/drawing/2014/main" id="{34D714F5-7D4A-EC66-397A-CECB5FF829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226" y="1828800"/>
            <a:ext cx="55816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857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  </a:t>
            </a:r>
            <a:r>
              <a:rPr lang="en-US" altLang="zh-CN" sz="1600" b="1" dirty="0" err="1">
                <a:latin typeface="+mn-ea"/>
              </a:rPr>
              <a:t>H.</a:t>
            </a:r>
            <a:r>
              <a:rPr lang="en-US" altLang="zh-CN" sz="1600" b="1" dirty="0" err="1">
                <a:latin typeface="+mn-ea"/>
                <a:cs typeface="Times New Roman" panose="02020603050405020304" pitchFamily="18" charset="0"/>
              </a:rPr>
              <a:t>setprecision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和</a:t>
            </a:r>
            <a:r>
              <a:rPr lang="en-US" altLang="zh-CN" sz="1600" b="1" kern="12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ios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::</a:t>
            </a:r>
            <a:r>
              <a:rPr lang="en-US" altLang="zh-CN" sz="1600" b="1" dirty="0">
                <a:latin typeface="+mn-ea"/>
                <a:cs typeface="Times New Roman" panose="02020603050405020304" pitchFamily="18" charset="0"/>
              </a:rPr>
              <a:t>scientific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一起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(3)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A606D2-55A2-40E0-8D6D-3A0DF7E73037}"/>
              </a:ext>
            </a:extLst>
          </p:cNvPr>
          <p:cNvSpPr/>
          <p:nvPr/>
        </p:nvSpPr>
        <p:spPr bwMode="auto">
          <a:xfrm>
            <a:off x="592115" y="1323973"/>
            <a:ext cx="539911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iomanip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</a:p>
          <a:p>
            <a:r>
              <a:rPr lang="en-US" altLang="zh-CN" sz="1200" b="1" dirty="0">
                <a:latin typeface="+mn-ea"/>
              </a:rPr>
              <a:t>int main()</a:t>
            </a:r>
          </a:p>
          <a:p>
            <a:r>
              <a:rPr lang="en-US" altLang="zh-CN" sz="1200" b="1" dirty="0">
                <a:latin typeface="+mn-ea"/>
              </a:rPr>
              <a:t>{</a:t>
            </a:r>
          </a:p>
          <a:p>
            <a:r>
              <a:rPr lang="en-US" altLang="zh-CN" sz="1200" b="1" dirty="0">
                <a:latin typeface="+mn-ea"/>
              </a:rPr>
              <a:t>    float f1 = 0.12345678F;</a:t>
            </a:r>
          </a:p>
          <a:p>
            <a:r>
              <a:rPr lang="en-US" altLang="zh-CN" sz="1200" b="1" dirty="0">
                <a:latin typeface="+mn-ea"/>
              </a:rPr>
              <a:t>    float f2 = 0.87654321F;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1</a:t>
            </a:r>
            <a:r>
              <a:rPr lang="zh-CN" altLang="en-US" sz="1200" b="1" dirty="0">
                <a:latin typeface="+mn-ea"/>
              </a:rPr>
              <a:t>组：不设</a:t>
            </a:r>
            <a:r>
              <a:rPr lang="en-US" altLang="zh-CN" sz="1200" b="1" dirty="0">
                <a:latin typeface="+mn-ea"/>
              </a:rPr>
              <a:t>precision */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setiosflags</a:t>
            </a:r>
            <a:r>
              <a:rPr lang="en-US" altLang="zh-CN" sz="1200" b="1" dirty="0">
                <a:latin typeface="+mn-ea"/>
              </a:rPr>
              <a:t>(</a:t>
            </a:r>
            <a:r>
              <a:rPr lang="en-US" altLang="zh-CN" sz="1200" b="1" dirty="0" err="1">
                <a:latin typeface="+mn-ea"/>
              </a:rPr>
              <a:t>ios</a:t>
            </a:r>
            <a:r>
              <a:rPr lang="en-US" altLang="zh-CN" sz="1200" b="1" dirty="0">
                <a:latin typeface="+mn-ea"/>
              </a:rPr>
              <a:t>::scientific)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2</a:t>
            </a:r>
            <a:r>
              <a:rPr lang="zh-CN" altLang="en-US" sz="1200" b="1" dirty="0">
                <a:latin typeface="+mn-ea"/>
              </a:rPr>
              <a:t>组：设置</a:t>
            </a:r>
            <a:r>
              <a:rPr lang="en-US" altLang="zh-CN" sz="1200" b="1" dirty="0">
                <a:latin typeface="+mn-ea"/>
              </a:rPr>
              <a:t>precision */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(1)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(4)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(7)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(10)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(25)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</a:p>
          <a:p>
            <a:r>
              <a:rPr lang="en-US" altLang="zh-CN" sz="1200" b="1" dirty="0">
                <a:latin typeface="+mn-ea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18D7843-6240-4609-AA4E-A1ABB7067693}"/>
              </a:ext>
            </a:extLst>
          </p:cNvPr>
          <p:cNvSpPr/>
          <p:nvPr/>
        </p:nvSpPr>
        <p:spPr bwMode="auto">
          <a:xfrm>
            <a:off x="5991226" y="1323974"/>
            <a:ext cx="4844185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贴图：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56B08D7-A4CB-4B95-BDF6-E8C1A74EAE32}"/>
              </a:ext>
            </a:extLst>
          </p:cNvPr>
          <p:cNvSpPr/>
          <p:nvPr/>
        </p:nvSpPr>
        <p:spPr bwMode="auto">
          <a:xfrm>
            <a:off x="909545" y="2438400"/>
            <a:ext cx="1884481" cy="46672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4" name="图片 3" descr="图形用户界面, 文本&#10;&#10;描述已自动生成">
            <a:extLst>
              <a:ext uri="{FF2B5EF4-FFF2-40B4-BE49-F238E27FC236}">
                <a16:creationId xmlns:a16="http://schemas.microsoft.com/office/drawing/2014/main" id="{9F42AEBD-685A-BCF5-EEF9-A237061FD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226" y="1633537"/>
            <a:ext cx="557212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20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  </a:t>
            </a:r>
            <a:r>
              <a:rPr lang="en-US" altLang="zh-CN" sz="1600" b="1" dirty="0" err="1">
                <a:latin typeface="+mn-ea"/>
              </a:rPr>
              <a:t>H.</a:t>
            </a:r>
            <a:r>
              <a:rPr lang="en-US" altLang="zh-CN" sz="1600" b="1" dirty="0" err="1">
                <a:latin typeface="+mn-ea"/>
                <a:cs typeface="Times New Roman" panose="02020603050405020304" pitchFamily="18" charset="0"/>
              </a:rPr>
              <a:t>setprecision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和</a:t>
            </a:r>
            <a:r>
              <a:rPr lang="en-US" altLang="zh-CN" sz="1600" b="1" kern="12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ios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::</a:t>
            </a:r>
            <a:r>
              <a:rPr lang="en-US" altLang="zh-CN" sz="1600" b="1" dirty="0">
                <a:latin typeface="+mn-ea"/>
                <a:cs typeface="Times New Roman" panose="02020603050405020304" pitchFamily="18" charset="0"/>
              </a:rPr>
              <a:t>scientific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一起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总结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18D7843-6240-4609-AA4E-A1ABB7067693}"/>
              </a:ext>
            </a:extLst>
          </p:cNvPr>
          <p:cNvSpPr/>
          <p:nvPr/>
        </p:nvSpPr>
        <p:spPr bwMode="auto">
          <a:xfrm>
            <a:off x="588076" y="1333599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、给出</a:t>
            </a:r>
            <a:r>
              <a:rPr kumimoji="1" lang="en-US" altLang="zh-CN" sz="1600" b="1" dirty="0" err="1">
                <a:latin typeface="+mn-ea"/>
              </a:rPr>
              <a:t>setprecision+ios</a:t>
            </a:r>
            <a:r>
              <a:rPr kumimoji="1" lang="en-US" altLang="zh-CN" sz="1600" b="1" dirty="0">
                <a:latin typeface="+mn-ea"/>
              </a:rPr>
              <a:t>::scientific</a:t>
            </a:r>
            <a:r>
              <a:rPr kumimoji="1" lang="zh-CN" altLang="en-US" sz="1600" b="1" dirty="0">
                <a:latin typeface="+mn-ea"/>
              </a:rPr>
              <a:t>使用时的显示规律总结（如果数据不够，可以再自己构造测试数据）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en-US" altLang="zh-CN" sz="1600" b="1" dirty="0" err="1">
                <a:latin typeface="+mn-ea"/>
              </a:rPr>
              <a:t>setprecision</a:t>
            </a:r>
            <a:r>
              <a:rPr kumimoji="1" lang="zh-CN" altLang="en-US" sz="1600" b="1" dirty="0">
                <a:latin typeface="+mn-ea"/>
              </a:rPr>
              <a:t>同理为一个十以内数为整数，其余位数均转换为相应精确度的小数（四舍五入），数字后跟相应地科学计数法的次方大小。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、将</a:t>
            </a:r>
            <a:r>
              <a:rPr kumimoji="1" lang="en-US" altLang="zh-CN" sz="1600" b="1" dirty="0">
                <a:latin typeface="+mn-ea"/>
              </a:rPr>
              <a:t>1.H-(1)~(3)</a:t>
            </a:r>
            <a:r>
              <a:rPr kumimoji="1" lang="zh-CN" altLang="en-US" sz="1600" b="1" dirty="0">
                <a:latin typeface="+mn-ea"/>
              </a:rPr>
              <a:t>中的数据类型换为</a:t>
            </a:r>
            <a:r>
              <a:rPr kumimoji="1" lang="en-US" altLang="zh-CN" sz="1600" b="1" dirty="0">
                <a:latin typeface="+mn-ea"/>
              </a:rPr>
              <a:t>double</a:t>
            </a:r>
            <a:r>
              <a:rPr kumimoji="1" lang="zh-CN" altLang="en-US" sz="1600" b="1" dirty="0">
                <a:latin typeface="+mn-ea"/>
              </a:rPr>
              <a:t>型（有效位数为</a:t>
            </a:r>
            <a:r>
              <a:rPr kumimoji="1" lang="en-US" altLang="zh-CN" sz="1600" b="1" dirty="0">
                <a:latin typeface="+mn-ea"/>
              </a:rPr>
              <a:t>15</a:t>
            </a:r>
            <a:r>
              <a:rPr kumimoji="1" lang="zh-CN" altLang="en-US" sz="1600" b="1" dirty="0">
                <a:latin typeface="+mn-ea"/>
              </a:rPr>
              <a:t>位），自行构造测试数据，验证总结出的</a:t>
            </a:r>
            <a:r>
              <a:rPr kumimoji="1" lang="en-US" altLang="zh-CN" sz="1600" b="1" dirty="0">
                <a:latin typeface="+mn-ea"/>
              </a:rPr>
              <a:t>float</a:t>
            </a:r>
            <a:r>
              <a:rPr kumimoji="1" lang="zh-CN" altLang="en-US" sz="1600" b="1" dirty="0">
                <a:latin typeface="+mn-ea"/>
              </a:rPr>
              <a:t>型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数据的显示规律是否同样适用于</a:t>
            </a:r>
            <a:r>
              <a:rPr kumimoji="1" lang="en-US" altLang="zh-CN" sz="1600" b="1" dirty="0">
                <a:latin typeface="+mn-ea"/>
              </a:rPr>
              <a:t>double</a:t>
            </a:r>
            <a:r>
              <a:rPr kumimoji="1" lang="zh-CN" altLang="en-US" sz="1600" b="1" dirty="0">
                <a:latin typeface="+mn-ea"/>
              </a:rPr>
              <a:t>型（如果适用，不用贴图，如果不适用，贴对应代码及运行截图）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相同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7" name="图片 6" descr="文本&#10;&#10;描述已自动生成">
            <a:extLst>
              <a:ext uri="{FF2B5EF4-FFF2-40B4-BE49-F238E27FC236}">
                <a16:creationId xmlns:a16="http://schemas.microsoft.com/office/drawing/2014/main" id="{1F22C7E9-D8FA-5A87-7A58-9DE0FE0AD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925" y="4457700"/>
            <a:ext cx="55245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1888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  </a:t>
            </a:r>
            <a:r>
              <a:rPr lang="en-US" altLang="zh-CN" sz="1600" b="1" dirty="0" err="1">
                <a:latin typeface="+mn-ea"/>
              </a:rPr>
              <a:t>I.ios</a:t>
            </a:r>
            <a:r>
              <a:rPr lang="en-US" altLang="zh-CN" sz="1600" b="1" dirty="0">
                <a:latin typeface="+mn-ea"/>
              </a:rPr>
              <a:t>::fixed</a:t>
            </a:r>
            <a:r>
              <a:rPr lang="zh-CN" altLang="en-US" sz="1600" b="1" dirty="0">
                <a:latin typeface="+mn-ea"/>
              </a:rPr>
              <a:t>和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</a:t>
            </a:r>
            <a:r>
              <a:rPr lang="en-US" altLang="zh-CN" sz="1600" b="1" dirty="0">
                <a:latin typeface="+mn-ea"/>
                <a:cs typeface="Times New Roman" panose="02020603050405020304" pitchFamily="18" charset="0"/>
              </a:rPr>
              <a:t>scientific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的混合使用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错误用法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1B6A17-5E7C-4625-90AE-6C7D682CA9B0}"/>
              </a:ext>
            </a:extLst>
          </p:cNvPr>
          <p:cNvSpPr/>
          <p:nvPr/>
        </p:nvSpPr>
        <p:spPr bwMode="auto">
          <a:xfrm>
            <a:off x="5577612" y="1323975"/>
            <a:ext cx="5257799" cy="320992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100" b="1" dirty="0">
                <a:latin typeface="+mn-ea"/>
              </a:rPr>
              <a:t>#include &lt;iostream&gt;</a:t>
            </a:r>
          </a:p>
          <a:p>
            <a:r>
              <a:rPr lang="en-US" altLang="zh-CN" sz="1100" b="1" dirty="0">
                <a:latin typeface="+mn-ea"/>
              </a:rPr>
              <a:t>#include &lt;</a:t>
            </a:r>
            <a:r>
              <a:rPr lang="en-US" altLang="zh-CN" sz="1100" b="1" dirty="0" err="1">
                <a:latin typeface="+mn-ea"/>
              </a:rPr>
              <a:t>iomanip</a:t>
            </a:r>
            <a:r>
              <a:rPr lang="en-US" altLang="zh-CN" sz="1100" b="1" dirty="0">
                <a:latin typeface="+mn-ea"/>
              </a:rPr>
              <a:t>&gt;</a:t>
            </a:r>
          </a:p>
          <a:p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using namespace std;</a:t>
            </a:r>
          </a:p>
          <a:p>
            <a:r>
              <a:rPr lang="en-US" altLang="zh-CN" sz="1100" b="1" dirty="0">
                <a:latin typeface="+mn-ea"/>
              </a:rPr>
              <a:t>int main()</a:t>
            </a:r>
          </a:p>
          <a:p>
            <a:r>
              <a:rPr lang="en-US" altLang="zh-CN" sz="1100" b="1" dirty="0">
                <a:latin typeface="+mn-ea"/>
              </a:rPr>
              <a:t>{</a:t>
            </a:r>
          </a:p>
          <a:p>
            <a:r>
              <a:rPr lang="en-US" altLang="zh-CN" sz="1100" b="1" dirty="0">
                <a:latin typeface="+mn-ea"/>
              </a:rPr>
              <a:t>    float f1 = 1234.5678F, f2 = 8765.4321F;</a:t>
            </a:r>
          </a:p>
          <a:p>
            <a:endParaRPr lang="zh-CN" altLang="en-US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第</a:t>
            </a:r>
            <a:r>
              <a:rPr lang="en-US" altLang="zh-CN" sz="1100" b="1" dirty="0">
                <a:latin typeface="+mn-ea"/>
              </a:rPr>
              <a:t>1</a:t>
            </a:r>
            <a:r>
              <a:rPr lang="zh-CN" altLang="en-US" sz="1100" b="1" dirty="0">
                <a:latin typeface="+mn-ea"/>
              </a:rPr>
              <a:t>组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fr-FR" altLang="zh-CN" sz="1100" b="1" dirty="0">
                <a:latin typeface="+mn-ea"/>
              </a:rPr>
              <a:t>    cout &lt;&lt; setiosflags(ios::scientific) &lt;&lt; f1 &lt;&lt; ' ' &lt;&lt; f2 &lt;&lt; endl;    </a:t>
            </a:r>
          </a:p>
          <a:p>
            <a:endParaRPr lang="zh-CN" altLang="en-US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第</a:t>
            </a:r>
            <a:r>
              <a:rPr lang="en-US" altLang="zh-CN" sz="1100" b="1" dirty="0">
                <a:latin typeface="+mn-ea"/>
              </a:rPr>
              <a:t>2</a:t>
            </a:r>
            <a:r>
              <a:rPr lang="zh-CN" altLang="en-US" sz="1100" b="1" dirty="0">
                <a:latin typeface="+mn-ea"/>
              </a:rPr>
              <a:t>组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fr-FR" altLang="zh-CN" sz="1100" b="1" dirty="0">
                <a:latin typeface="+mn-ea"/>
              </a:rPr>
              <a:t>    cout &lt;&lt; setiosflags(ios::</a:t>
            </a:r>
            <a:r>
              <a:rPr lang="en-US" altLang="zh-CN" sz="1100" b="1" dirty="0">
                <a:latin typeface="+mn-ea"/>
              </a:rPr>
              <a:t>fixed</a:t>
            </a:r>
            <a:r>
              <a:rPr lang="fr-FR" altLang="zh-CN" sz="1100" b="1" dirty="0">
                <a:latin typeface="+mn-ea"/>
              </a:rPr>
              <a:t>) &lt;&lt; f1 &lt;&lt; ' ' &lt;&lt; f2 &lt;&lt; endl;</a:t>
            </a:r>
          </a:p>
          <a:p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return 0;</a:t>
            </a:r>
          </a:p>
          <a:p>
            <a:r>
              <a:rPr lang="en-US" altLang="zh-CN" sz="1100" b="1" dirty="0">
                <a:latin typeface="+mn-ea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A606D2-55A2-40E0-8D6D-3A0DF7E73037}"/>
              </a:ext>
            </a:extLst>
          </p:cNvPr>
          <p:cNvSpPr/>
          <p:nvPr/>
        </p:nvSpPr>
        <p:spPr bwMode="auto">
          <a:xfrm>
            <a:off x="592115" y="1323973"/>
            <a:ext cx="4985497" cy="32099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100" b="1" dirty="0">
                <a:latin typeface="+mn-ea"/>
              </a:rPr>
              <a:t>#include &lt;iostream&gt;</a:t>
            </a:r>
          </a:p>
          <a:p>
            <a:r>
              <a:rPr lang="en-US" altLang="zh-CN" sz="1100" b="1" dirty="0">
                <a:latin typeface="+mn-ea"/>
              </a:rPr>
              <a:t>#include &lt;</a:t>
            </a:r>
            <a:r>
              <a:rPr lang="en-US" altLang="zh-CN" sz="1100" b="1" dirty="0" err="1">
                <a:latin typeface="+mn-ea"/>
              </a:rPr>
              <a:t>iomanip</a:t>
            </a:r>
            <a:r>
              <a:rPr lang="en-US" altLang="zh-CN" sz="1100" b="1" dirty="0">
                <a:latin typeface="+mn-ea"/>
              </a:rPr>
              <a:t>&gt;</a:t>
            </a:r>
          </a:p>
          <a:p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using namespace std;</a:t>
            </a:r>
          </a:p>
          <a:p>
            <a:r>
              <a:rPr lang="en-US" altLang="zh-CN" sz="1100" b="1" dirty="0">
                <a:latin typeface="+mn-ea"/>
              </a:rPr>
              <a:t>int main()</a:t>
            </a:r>
          </a:p>
          <a:p>
            <a:r>
              <a:rPr lang="en-US" altLang="zh-CN" sz="1100" b="1" dirty="0">
                <a:latin typeface="+mn-ea"/>
              </a:rPr>
              <a:t>{</a:t>
            </a:r>
          </a:p>
          <a:p>
            <a:r>
              <a:rPr lang="en-US" altLang="zh-CN" sz="1100" b="1" dirty="0">
                <a:latin typeface="+mn-ea"/>
              </a:rPr>
              <a:t>    float f1 = 1234.5678F, f2 = 8765.4321F;</a:t>
            </a:r>
          </a:p>
          <a:p>
            <a:endParaRPr lang="zh-CN" altLang="en-US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第</a:t>
            </a:r>
            <a:r>
              <a:rPr lang="en-US" altLang="zh-CN" sz="1100" b="1" dirty="0">
                <a:latin typeface="+mn-ea"/>
              </a:rPr>
              <a:t>1</a:t>
            </a:r>
            <a:r>
              <a:rPr lang="zh-CN" altLang="en-US" sz="1100" b="1" dirty="0">
                <a:latin typeface="+mn-ea"/>
              </a:rPr>
              <a:t>组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fr-FR" altLang="zh-CN" sz="1100" b="1" dirty="0">
                <a:latin typeface="+mn-ea"/>
              </a:rPr>
              <a:t>    cout &lt;&lt; setiosflags(ios::</a:t>
            </a:r>
            <a:r>
              <a:rPr lang="en-US" altLang="zh-CN" sz="1100" b="1" dirty="0">
                <a:latin typeface="+mn-ea"/>
              </a:rPr>
              <a:t>fixed</a:t>
            </a:r>
            <a:r>
              <a:rPr lang="fr-FR" altLang="zh-CN" sz="1100" b="1" dirty="0">
                <a:latin typeface="+mn-ea"/>
              </a:rPr>
              <a:t>) &lt;&lt; f1 &lt;&lt; ' ' &lt;&lt; f2 &lt;&lt; endl;</a:t>
            </a:r>
          </a:p>
          <a:p>
            <a:endParaRPr lang="zh-CN" altLang="en-US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第</a:t>
            </a:r>
            <a:r>
              <a:rPr lang="en-US" altLang="zh-CN" sz="1100" b="1" dirty="0">
                <a:latin typeface="+mn-ea"/>
              </a:rPr>
              <a:t>2</a:t>
            </a:r>
            <a:r>
              <a:rPr lang="zh-CN" altLang="en-US" sz="1100" b="1" dirty="0">
                <a:latin typeface="+mn-ea"/>
              </a:rPr>
              <a:t>组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fr-FR" altLang="zh-CN" sz="1100" b="1" dirty="0">
                <a:latin typeface="+mn-ea"/>
              </a:rPr>
              <a:t>    cout &lt;&lt; setiosflags(ios::scientific) &lt;&lt; f1 &lt;&lt; ' ' &lt;&lt; f2 &lt;&lt; endl;</a:t>
            </a:r>
          </a:p>
          <a:p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return 0;</a:t>
            </a:r>
          </a:p>
          <a:p>
            <a:r>
              <a:rPr lang="en-US" altLang="zh-CN" sz="1100" b="1" dirty="0">
                <a:latin typeface="+mn-ea"/>
              </a:rPr>
              <a:t>}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1BC6C0C-AEE3-4A6C-90FE-95B88A9ED498}"/>
              </a:ext>
            </a:extLst>
          </p:cNvPr>
          <p:cNvSpPr/>
          <p:nvPr/>
        </p:nvSpPr>
        <p:spPr bwMode="auto">
          <a:xfrm>
            <a:off x="596153" y="4533900"/>
            <a:ext cx="4981460" cy="20002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5C615DC-9794-4F74-9CB7-ABF469B814F7}"/>
              </a:ext>
            </a:extLst>
          </p:cNvPr>
          <p:cNvSpPr/>
          <p:nvPr/>
        </p:nvSpPr>
        <p:spPr bwMode="auto">
          <a:xfrm>
            <a:off x="5577612" y="4533900"/>
            <a:ext cx="5257799" cy="20002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3" name="图片 2" descr="图形用户界面, 文本&#10;&#10;描述已自动生成">
            <a:extLst>
              <a:ext uri="{FF2B5EF4-FFF2-40B4-BE49-F238E27FC236}">
                <a16:creationId xmlns:a16="http://schemas.microsoft.com/office/drawing/2014/main" id="{538D74BC-58D2-70DC-812D-AB77DFDFC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62" y="5114288"/>
            <a:ext cx="3800475" cy="1162050"/>
          </a:xfrm>
          <a:prstGeom prst="rect">
            <a:avLst/>
          </a:prstGeom>
        </p:spPr>
      </p:pic>
      <p:pic>
        <p:nvPicPr>
          <p:cNvPr id="5" name="图片 4" descr="图形用户界面, 文本, 应用程序&#10;&#10;描述已自动生成">
            <a:extLst>
              <a:ext uri="{FF2B5EF4-FFF2-40B4-BE49-F238E27FC236}">
                <a16:creationId xmlns:a16="http://schemas.microsoft.com/office/drawing/2014/main" id="{8AAB1B40-A8C5-6CD3-E305-9F010CECD5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511" y="5085713"/>
            <a:ext cx="385762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6516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I.ios</a:t>
            </a:r>
            <a:r>
              <a:rPr lang="en-US" altLang="zh-CN" sz="1600" b="1" dirty="0">
                <a:latin typeface="+mn-ea"/>
              </a:rPr>
              <a:t>::fixed</a:t>
            </a:r>
            <a:r>
              <a:rPr lang="zh-CN" altLang="en-US" sz="1600" b="1" dirty="0">
                <a:latin typeface="+mn-ea"/>
              </a:rPr>
              <a:t>和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</a:t>
            </a:r>
            <a:r>
              <a:rPr lang="en-US" altLang="zh-CN" sz="1600" b="1" dirty="0">
                <a:latin typeface="+mn-ea"/>
                <a:cs typeface="Times New Roman" panose="02020603050405020304" pitchFamily="18" charset="0"/>
              </a:rPr>
              <a:t>scientific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的混合使用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在上一页的基础上将程序改正确，并给出截图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1B6A17-5E7C-4625-90AE-6C7D682CA9B0}"/>
              </a:ext>
            </a:extLst>
          </p:cNvPr>
          <p:cNvSpPr/>
          <p:nvPr/>
        </p:nvSpPr>
        <p:spPr bwMode="auto">
          <a:xfrm>
            <a:off x="5572124" y="1323974"/>
            <a:ext cx="526328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100" b="1" dirty="0">
                <a:latin typeface="+mn-ea"/>
              </a:rPr>
              <a:t>#include &lt;iostream&gt;</a:t>
            </a:r>
          </a:p>
          <a:p>
            <a:r>
              <a:rPr lang="en-US" altLang="zh-CN" sz="1100" b="1" dirty="0">
                <a:latin typeface="+mn-ea"/>
              </a:rPr>
              <a:t>#include &lt;</a:t>
            </a:r>
            <a:r>
              <a:rPr lang="en-US" altLang="zh-CN" sz="1100" b="1" dirty="0" err="1">
                <a:latin typeface="+mn-ea"/>
              </a:rPr>
              <a:t>iomanip</a:t>
            </a:r>
            <a:r>
              <a:rPr lang="en-US" altLang="zh-CN" sz="1100" b="1" dirty="0">
                <a:latin typeface="+mn-ea"/>
              </a:rPr>
              <a:t>&gt;</a:t>
            </a:r>
          </a:p>
          <a:p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using namespace std;</a:t>
            </a:r>
          </a:p>
          <a:p>
            <a:r>
              <a:rPr lang="en-US" altLang="zh-CN" sz="1100" b="1" dirty="0">
                <a:latin typeface="+mn-ea"/>
              </a:rPr>
              <a:t>int main()</a:t>
            </a:r>
          </a:p>
          <a:p>
            <a:r>
              <a:rPr lang="en-US" altLang="zh-CN" sz="1100" b="1" dirty="0">
                <a:latin typeface="+mn-ea"/>
              </a:rPr>
              <a:t>{</a:t>
            </a:r>
          </a:p>
          <a:p>
            <a:r>
              <a:rPr lang="en-US" altLang="zh-CN" sz="1100" b="1" dirty="0">
                <a:latin typeface="+mn-ea"/>
              </a:rPr>
              <a:t>    float f1 = 1234.5678F, f2 = 8765.4321F;</a:t>
            </a:r>
          </a:p>
          <a:p>
            <a:endParaRPr lang="zh-CN" altLang="en-US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第</a:t>
            </a:r>
            <a:r>
              <a:rPr lang="en-US" altLang="zh-CN" sz="1100" b="1" dirty="0">
                <a:latin typeface="+mn-ea"/>
              </a:rPr>
              <a:t>1</a:t>
            </a:r>
            <a:r>
              <a:rPr lang="zh-CN" altLang="en-US" sz="1100" b="1" dirty="0">
                <a:latin typeface="+mn-ea"/>
              </a:rPr>
              <a:t>组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fr-FR" altLang="zh-CN" sz="1100" b="1" dirty="0">
                <a:latin typeface="+mn-ea"/>
              </a:rPr>
              <a:t>    cout &lt;&lt; setiosflags(ios::scientific) &lt;&lt; f1 &lt;&lt; ' ' &lt;&lt; f2 &lt;&lt; endl;    </a:t>
            </a: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solidFill>
                  <a:schemeClr val="tx1"/>
                </a:solidFill>
                <a:effectLst/>
                <a:latin typeface="+mn-ea"/>
                <a:ea typeface="+mn-ea"/>
              </a:rPr>
              <a:t>resetiosflags</a:t>
            </a:r>
            <a:r>
              <a:rPr lang="en-US" altLang="zh-CN" sz="1100" b="1" dirty="0">
                <a:solidFill>
                  <a:schemeClr val="tx1"/>
                </a:solidFill>
                <a:effectLst/>
                <a:latin typeface="+mn-ea"/>
                <a:ea typeface="+mn-ea"/>
              </a:rPr>
              <a:t>(</a:t>
            </a:r>
            <a:r>
              <a:rPr lang="fr-FR" altLang="zh-CN" sz="1100" b="1" dirty="0">
                <a:latin typeface="+mn-ea"/>
              </a:rPr>
              <a:t>ios::</a:t>
            </a:r>
            <a:r>
              <a:rPr lang="en-US" altLang="zh-CN" sz="1100" b="1" dirty="0">
                <a:latin typeface="+mn-ea"/>
              </a:rPr>
              <a:t>scientific</a:t>
            </a:r>
            <a:r>
              <a:rPr lang="en-US" altLang="zh-CN" sz="1100" b="1" dirty="0">
                <a:solidFill>
                  <a:schemeClr val="tx1"/>
                </a:solidFill>
                <a:effectLst/>
                <a:latin typeface="+mn-ea"/>
                <a:ea typeface="+mn-ea"/>
              </a:rPr>
              <a:t>) &lt;&lt; </a:t>
            </a:r>
            <a:r>
              <a:rPr lang="en-US" altLang="zh-CN" sz="1100" b="1" dirty="0" err="1">
                <a:solidFill>
                  <a:schemeClr val="tx1"/>
                </a:solidFill>
                <a:effectLst/>
                <a:latin typeface="+mn-ea"/>
                <a:ea typeface="+mn-ea"/>
              </a:rPr>
              <a:t>endl</a:t>
            </a:r>
            <a:r>
              <a:rPr lang="en-US" altLang="zh-CN" sz="1100" b="1" dirty="0">
                <a:solidFill>
                  <a:schemeClr val="tx1"/>
                </a:solidFill>
                <a:effectLst/>
                <a:latin typeface="+mn-ea"/>
                <a:ea typeface="+mn-ea"/>
              </a:rPr>
              <a:t>;</a:t>
            </a:r>
            <a:endParaRPr lang="zh-CN" altLang="en-US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第</a:t>
            </a:r>
            <a:r>
              <a:rPr lang="en-US" altLang="zh-CN" sz="1100" b="1" dirty="0">
                <a:latin typeface="+mn-ea"/>
              </a:rPr>
              <a:t>2</a:t>
            </a:r>
            <a:r>
              <a:rPr lang="zh-CN" altLang="en-US" sz="1100" b="1" dirty="0">
                <a:latin typeface="+mn-ea"/>
              </a:rPr>
              <a:t>组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fr-FR" altLang="zh-CN" sz="1100" b="1" dirty="0">
                <a:latin typeface="+mn-ea"/>
              </a:rPr>
              <a:t>    cout &lt;&lt; setiosflags(ios::</a:t>
            </a:r>
            <a:r>
              <a:rPr lang="en-US" altLang="zh-CN" sz="1100" b="1" dirty="0">
                <a:latin typeface="+mn-ea"/>
              </a:rPr>
              <a:t>fixed</a:t>
            </a:r>
            <a:r>
              <a:rPr lang="fr-FR" altLang="zh-CN" sz="1100" b="1" dirty="0">
                <a:latin typeface="+mn-ea"/>
              </a:rPr>
              <a:t>) &lt;&lt; f1 &lt;&lt; ' ' &lt;&lt; f2 &lt;&lt; endl;</a:t>
            </a:r>
          </a:p>
          <a:p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return 0;</a:t>
            </a:r>
          </a:p>
          <a:p>
            <a:r>
              <a:rPr lang="en-US" altLang="zh-CN" sz="1100" b="1" dirty="0">
                <a:latin typeface="+mn-ea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A606D2-55A2-40E0-8D6D-3A0DF7E73037}"/>
              </a:ext>
            </a:extLst>
          </p:cNvPr>
          <p:cNvSpPr/>
          <p:nvPr/>
        </p:nvSpPr>
        <p:spPr bwMode="auto">
          <a:xfrm>
            <a:off x="586629" y="1323973"/>
            <a:ext cx="499098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100" b="1" dirty="0">
                <a:latin typeface="+mn-ea"/>
              </a:rPr>
              <a:t>#include &lt;iostream&gt;</a:t>
            </a:r>
          </a:p>
          <a:p>
            <a:r>
              <a:rPr lang="en-US" altLang="zh-CN" sz="1100" b="1" dirty="0">
                <a:latin typeface="+mn-ea"/>
              </a:rPr>
              <a:t>#include &lt;</a:t>
            </a:r>
            <a:r>
              <a:rPr lang="en-US" altLang="zh-CN" sz="1100" b="1" dirty="0" err="1">
                <a:latin typeface="+mn-ea"/>
              </a:rPr>
              <a:t>iomanip</a:t>
            </a:r>
            <a:r>
              <a:rPr lang="en-US" altLang="zh-CN" sz="1100" b="1" dirty="0">
                <a:latin typeface="+mn-ea"/>
              </a:rPr>
              <a:t>&gt;</a:t>
            </a:r>
          </a:p>
          <a:p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using namespace std;</a:t>
            </a:r>
          </a:p>
          <a:p>
            <a:r>
              <a:rPr lang="en-US" altLang="zh-CN" sz="1100" b="1" dirty="0">
                <a:latin typeface="+mn-ea"/>
              </a:rPr>
              <a:t>int main()</a:t>
            </a:r>
          </a:p>
          <a:p>
            <a:r>
              <a:rPr lang="en-US" altLang="zh-CN" sz="1100" b="1" dirty="0">
                <a:latin typeface="+mn-ea"/>
              </a:rPr>
              <a:t>{</a:t>
            </a:r>
          </a:p>
          <a:p>
            <a:r>
              <a:rPr lang="en-US" altLang="zh-CN" sz="1100" b="1" dirty="0">
                <a:latin typeface="+mn-ea"/>
              </a:rPr>
              <a:t>    float f1 = 1234.5678F, f2 = 8765.4321F;</a:t>
            </a:r>
          </a:p>
          <a:p>
            <a:endParaRPr lang="zh-CN" altLang="en-US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第</a:t>
            </a:r>
            <a:r>
              <a:rPr lang="en-US" altLang="zh-CN" sz="1100" b="1" dirty="0">
                <a:latin typeface="+mn-ea"/>
              </a:rPr>
              <a:t>1</a:t>
            </a:r>
            <a:r>
              <a:rPr lang="zh-CN" altLang="en-US" sz="1100" b="1" dirty="0">
                <a:latin typeface="+mn-ea"/>
              </a:rPr>
              <a:t>组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fr-FR" altLang="zh-CN" sz="1100" b="1" dirty="0">
                <a:latin typeface="+mn-ea"/>
              </a:rPr>
              <a:t>    cout &lt;&lt; setiosflags(ios::</a:t>
            </a:r>
            <a:r>
              <a:rPr lang="en-US" altLang="zh-CN" sz="1100" b="1" dirty="0">
                <a:latin typeface="+mn-ea"/>
              </a:rPr>
              <a:t>fixed</a:t>
            </a:r>
            <a:r>
              <a:rPr lang="fr-FR" altLang="zh-CN" sz="1100" b="1" dirty="0">
                <a:latin typeface="+mn-ea"/>
              </a:rPr>
              <a:t>) &lt;&lt; f1 &lt;&lt; ' ' &lt;&lt; f2 &lt;&lt; endl;</a:t>
            </a: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solidFill>
                  <a:schemeClr val="tx1"/>
                </a:solidFill>
                <a:effectLst/>
                <a:latin typeface="+mn-ea"/>
                <a:ea typeface="+mn-ea"/>
              </a:rPr>
              <a:t>resetiosflags</a:t>
            </a:r>
            <a:r>
              <a:rPr lang="en-US" altLang="zh-CN" sz="1100" b="1" dirty="0">
                <a:solidFill>
                  <a:schemeClr val="tx1"/>
                </a:solidFill>
                <a:effectLst/>
                <a:latin typeface="+mn-ea"/>
                <a:ea typeface="+mn-ea"/>
              </a:rPr>
              <a:t>(</a:t>
            </a:r>
            <a:r>
              <a:rPr lang="fr-FR" altLang="zh-CN" sz="1100" b="1" dirty="0">
                <a:latin typeface="+mn-ea"/>
              </a:rPr>
              <a:t>ios::</a:t>
            </a:r>
            <a:r>
              <a:rPr lang="en-US" altLang="zh-CN" sz="1100" b="1" dirty="0">
                <a:latin typeface="+mn-ea"/>
              </a:rPr>
              <a:t>fixed</a:t>
            </a:r>
            <a:r>
              <a:rPr lang="en-US" altLang="zh-CN" sz="1100" b="1" dirty="0">
                <a:solidFill>
                  <a:schemeClr val="tx1"/>
                </a:solidFill>
                <a:effectLst/>
                <a:latin typeface="+mn-ea"/>
                <a:ea typeface="+mn-ea"/>
              </a:rPr>
              <a:t>) &lt;&lt; </a:t>
            </a:r>
            <a:r>
              <a:rPr lang="en-US" altLang="zh-CN" sz="1100" b="1" dirty="0" err="1">
                <a:solidFill>
                  <a:schemeClr val="tx1"/>
                </a:solidFill>
                <a:effectLst/>
                <a:latin typeface="+mn-ea"/>
                <a:ea typeface="+mn-ea"/>
              </a:rPr>
              <a:t>endl</a:t>
            </a:r>
            <a:r>
              <a:rPr lang="en-US" altLang="zh-CN" sz="1100" b="1" dirty="0">
                <a:solidFill>
                  <a:schemeClr val="tx1"/>
                </a:solidFill>
                <a:effectLst/>
                <a:latin typeface="+mn-ea"/>
                <a:ea typeface="+mn-ea"/>
              </a:rPr>
              <a:t>;</a:t>
            </a:r>
            <a:endParaRPr lang="zh-CN" altLang="en-US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第</a:t>
            </a:r>
            <a:r>
              <a:rPr lang="en-US" altLang="zh-CN" sz="1100" b="1" dirty="0">
                <a:latin typeface="+mn-ea"/>
              </a:rPr>
              <a:t>2</a:t>
            </a:r>
            <a:r>
              <a:rPr lang="zh-CN" altLang="en-US" sz="1100" b="1" dirty="0">
                <a:latin typeface="+mn-ea"/>
              </a:rPr>
              <a:t>组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fr-FR" altLang="zh-CN" sz="1100" b="1" dirty="0">
                <a:latin typeface="+mn-ea"/>
              </a:rPr>
              <a:t>    cout &lt;&lt; setiosflags(ios::scientific) &lt;&lt; f1 &lt;&lt; ' ' &lt;&lt; f2 &lt;&lt; endl;</a:t>
            </a:r>
          </a:p>
          <a:p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return 0;</a:t>
            </a:r>
          </a:p>
          <a:p>
            <a:r>
              <a:rPr lang="en-US" altLang="zh-CN" sz="1100" b="1" dirty="0">
                <a:latin typeface="+mn-ea"/>
              </a:rPr>
              <a:t>}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1BC6C0C-AEE3-4A6C-90FE-95B88A9ED498}"/>
              </a:ext>
            </a:extLst>
          </p:cNvPr>
          <p:cNvSpPr/>
          <p:nvPr/>
        </p:nvSpPr>
        <p:spPr bwMode="auto">
          <a:xfrm>
            <a:off x="586629" y="4533900"/>
            <a:ext cx="4985496" cy="100012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5C615DC-9794-4F74-9CB7-ABF469B814F7}"/>
              </a:ext>
            </a:extLst>
          </p:cNvPr>
          <p:cNvSpPr/>
          <p:nvPr/>
        </p:nvSpPr>
        <p:spPr bwMode="auto">
          <a:xfrm>
            <a:off x="5572124" y="4533900"/>
            <a:ext cx="5263287" cy="100012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0FA0EC0-EC10-4F3D-A88F-5FF103AF9D13}"/>
              </a:ext>
            </a:extLst>
          </p:cNvPr>
          <p:cNvSpPr/>
          <p:nvPr/>
        </p:nvSpPr>
        <p:spPr bwMode="auto">
          <a:xfrm>
            <a:off x="586630" y="5534025"/>
            <a:ext cx="10248782" cy="10001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再强调一遍，先去读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P.5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，后续不再提示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如果想要在一个程序中同时显示</a:t>
            </a:r>
            <a:r>
              <a:rPr kumimoji="1" lang="en-US" altLang="zh-CN" sz="1600" b="1" dirty="0">
                <a:latin typeface="+mn-ea"/>
              </a:rPr>
              <a:t>fixed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scientific</a:t>
            </a:r>
            <a:r>
              <a:rPr kumimoji="1" lang="zh-CN" altLang="en-US" sz="1600" b="1" dirty="0">
                <a:latin typeface="+mn-ea"/>
              </a:rPr>
              <a:t>形式，需要在两者之间加入一句：</a:t>
            </a:r>
            <a:endParaRPr kumimoji="1" lang="en-US" altLang="zh-CN" sz="1600" b="1" dirty="0">
              <a:latin typeface="+mn-ea"/>
            </a:endParaRPr>
          </a:p>
          <a:p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</a:t>
            </a:r>
            <a:r>
              <a:rPr lang="en-US" altLang="zh-CN" sz="1600" b="1" dirty="0" err="1">
                <a:solidFill>
                  <a:schemeClr val="tx1"/>
                </a:solidFill>
                <a:effectLst/>
                <a:latin typeface="+mn-ea"/>
                <a:ea typeface="+mn-ea"/>
              </a:rPr>
              <a:t>resetiosflags</a:t>
            </a:r>
            <a:r>
              <a:rPr lang="en-US" altLang="zh-CN" sz="1600" b="1" dirty="0">
                <a:solidFill>
                  <a:schemeClr val="tx1"/>
                </a:solidFill>
                <a:effectLst/>
                <a:latin typeface="+mn-ea"/>
                <a:ea typeface="+mn-ea"/>
              </a:rPr>
              <a:t>(</a:t>
            </a:r>
            <a:r>
              <a:rPr lang="fr-FR" altLang="zh-CN" sz="1600" b="1" dirty="0">
                <a:latin typeface="+mn-ea"/>
              </a:rPr>
              <a:t>ios::</a:t>
            </a:r>
            <a:r>
              <a:rPr lang="en-US" altLang="zh-CN" sz="1600" b="1" dirty="0" err="1">
                <a:latin typeface="+mn-ea"/>
              </a:rPr>
              <a:t>scientifi</a:t>
            </a:r>
            <a:r>
              <a:rPr lang="zh-CN" altLang="en-US" sz="1600" b="1" dirty="0">
                <a:latin typeface="+mn-ea"/>
              </a:rPr>
              <a:t>或</a:t>
            </a:r>
            <a:r>
              <a:rPr lang="en-US" altLang="zh-CN" sz="1600" b="1" dirty="0">
                <a:latin typeface="+mn-ea"/>
              </a:rPr>
              <a:t>fixed</a:t>
            </a:r>
            <a:r>
              <a:rPr lang="en-US" altLang="zh-CN" sz="1600" b="1" dirty="0">
                <a:solidFill>
                  <a:schemeClr val="tx1"/>
                </a:solidFill>
                <a:effectLst/>
                <a:latin typeface="+mn-ea"/>
                <a:ea typeface="+mn-ea"/>
              </a:rPr>
              <a:t>) &lt;&lt; </a:t>
            </a:r>
            <a:r>
              <a:rPr lang="en-US" altLang="zh-CN" sz="1600" b="1" dirty="0" err="1">
                <a:solidFill>
                  <a:schemeClr val="tx1"/>
                </a:solidFill>
                <a:effectLst/>
                <a:latin typeface="+mn-ea"/>
                <a:ea typeface="+mn-ea"/>
              </a:rPr>
              <a:t>endl</a:t>
            </a:r>
            <a:r>
              <a:rPr lang="en-US" altLang="zh-CN" sz="1600" b="1" dirty="0">
                <a:solidFill>
                  <a:schemeClr val="tx1"/>
                </a:solidFill>
                <a:effectLst/>
                <a:latin typeface="+mn-ea"/>
                <a:ea typeface="+mn-ea"/>
              </a:rPr>
              <a:t>;</a:t>
            </a:r>
            <a:endParaRPr lang="zh-CN" altLang="en-US" sz="1600" b="1" dirty="0">
              <a:latin typeface="+mn-ea"/>
            </a:endParaRPr>
          </a:p>
        </p:txBody>
      </p:sp>
      <p:pic>
        <p:nvPicPr>
          <p:cNvPr id="3" name="图片 2" descr="文本&#10;&#10;描述已自动生成">
            <a:extLst>
              <a:ext uri="{FF2B5EF4-FFF2-40B4-BE49-F238E27FC236}">
                <a16:creationId xmlns:a16="http://schemas.microsoft.com/office/drawing/2014/main" id="{6DAE5172-8720-A3F4-43E1-DBE2354A6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277" y="4281487"/>
            <a:ext cx="2362200" cy="1323975"/>
          </a:xfrm>
          <a:prstGeom prst="rect">
            <a:avLst/>
          </a:prstGeom>
        </p:spPr>
      </p:pic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E17DF480-ABDE-9D8E-CA1B-36FE9A7159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374" y="4095749"/>
            <a:ext cx="22479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8909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J.setw</a:t>
            </a:r>
            <a:r>
              <a:rPr lang="zh-CN" altLang="en-US" sz="1600" b="1" dirty="0">
                <a:latin typeface="+mn-ea"/>
              </a:rPr>
              <a:t>的基本使用 </a:t>
            </a:r>
            <a:r>
              <a:rPr lang="en-US" altLang="zh-CN" sz="1600" b="1" dirty="0">
                <a:latin typeface="+mn-ea"/>
              </a:rPr>
              <a:t>- (1)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1B6A17-5E7C-4625-90AE-6C7D682CA9B0}"/>
              </a:ext>
            </a:extLst>
          </p:cNvPr>
          <p:cNvSpPr/>
          <p:nvPr/>
        </p:nvSpPr>
        <p:spPr bwMode="auto">
          <a:xfrm>
            <a:off x="5717628" y="1323974"/>
            <a:ext cx="5117783" cy="359486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A606D2-55A2-40E0-8D6D-3A0DF7E73037}"/>
              </a:ext>
            </a:extLst>
          </p:cNvPr>
          <p:cNvSpPr/>
          <p:nvPr/>
        </p:nvSpPr>
        <p:spPr bwMode="auto">
          <a:xfrm>
            <a:off x="592115" y="1323973"/>
            <a:ext cx="512551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iomanip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</a:p>
          <a:p>
            <a:r>
              <a:rPr lang="en-US" altLang="zh-CN" sz="1200" b="1" dirty="0">
                <a:latin typeface="+mn-ea"/>
              </a:rPr>
              <a:t>int main()</a:t>
            </a:r>
          </a:p>
          <a:p>
            <a:r>
              <a:rPr lang="en-US" altLang="zh-CN" sz="1200" b="1" dirty="0">
                <a:latin typeface="+mn-ea"/>
              </a:rPr>
              <a:t>{</a:t>
            </a:r>
          </a:p>
          <a:p>
            <a:r>
              <a:rPr lang="en-US" altLang="zh-CN" sz="1200" b="1" dirty="0">
                <a:latin typeface="+mn-ea"/>
              </a:rPr>
              <a:t>    int a = 12345;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fr-FR" altLang="zh-CN" sz="1200" b="1" dirty="0">
                <a:latin typeface="+mn-ea"/>
              </a:rPr>
              <a:t>    cout &lt;&lt; "0         1         2         3" &lt;&lt; endl;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"0123456789012345678901234567890123456789"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(3) &lt;&lt; a &lt;&lt; '#' &lt;&lt; a + 1 &lt;&lt; '*'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(6) &lt;&lt; a &lt;&lt; '#' &lt;&lt; a + 1 &lt;&lt; '*'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(10) &lt;&lt; a &lt;&lt; '#' &lt;&lt; a + 1 &lt;&lt; '*'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(15) &lt;&lt; a &lt;&lt; '#' &lt;&lt; a + 1 &lt;&lt; '*'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</a:p>
          <a:p>
            <a:r>
              <a:rPr lang="en-US" altLang="zh-CN" sz="1200" b="1" dirty="0">
                <a:latin typeface="+mn-ea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C5CE073-0217-4BFF-8DE1-C53D69470CA4}"/>
              </a:ext>
            </a:extLst>
          </p:cNvPr>
          <p:cNvSpPr/>
          <p:nvPr/>
        </p:nvSpPr>
        <p:spPr bwMode="auto">
          <a:xfrm>
            <a:off x="592114" y="4918841"/>
            <a:ext cx="10243297" cy="161530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 err="1">
                <a:latin typeface="+mn-ea"/>
              </a:rPr>
              <a:t>setw</a:t>
            </a:r>
            <a:r>
              <a:rPr kumimoji="1" lang="zh-CN" altLang="en-US" sz="1600" b="1" dirty="0">
                <a:latin typeface="+mn-ea"/>
              </a:rPr>
              <a:t>指定的宽度是总宽度，当总宽度大于数据宽度时，显示规律为空格长度为总宽度</a:t>
            </a:r>
            <a:r>
              <a:rPr kumimoji="1" lang="en-US" altLang="zh-CN" sz="1600" b="1" dirty="0">
                <a:latin typeface="+mn-ea"/>
              </a:rPr>
              <a:t>-</a:t>
            </a:r>
            <a:r>
              <a:rPr kumimoji="1" lang="zh-CN" altLang="en-US" sz="1600" b="1" dirty="0">
                <a:latin typeface="+mn-ea"/>
              </a:rPr>
              <a:t>字符宽度；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                        当总宽度小于数据宽度时，显示规律为 正常显示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 err="1">
                <a:latin typeface="+mn-ea"/>
              </a:rPr>
              <a:t>setw</a:t>
            </a:r>
            <a:r>
              <a:rPr kumimoji="1" lang="zh-CN" altLang="en-US" sz="1600" b="1" dirty="0">
                <a:latin typeface="+mn-ea"/>
              </a:rPr>
              <a:t>的设置后，对后面的仅一个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仅一个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所有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数据有效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、程序最前面两行的输出，目的是什么？头文件，调用库中的函数。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、每行输出的最后一个</a:t>
            </a:r>
            <a:r>
              <a:rPr kumimoji="1" lang="en-US" altLang="zh-CN" sz="1600" b="1" dirty="0">
                <a:latin typeface="+mn-ea"/>
              </a:rPr>
              <a:t>*</a:t>
            </a:r>
            <a:r>
              <a:rPr kumimoji="1" lang="zh-CN" altLang="en-US" sz="1600" b="1" dirty="0">
                <a:latin typeface="+mn-ea"/>
              </a:rPr>
              <a:t>，目的是什么？结束输出标志，防止数字有不可见的空格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74ACB24D-0E68-3E8F-C454-F80625A8C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74" y="2487996"/>
            <a:ext cx="364807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0530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J.setw</a:t>
            </a:r>
            <a:r>
              <a:rPr lang="zh-CN" altLang="en-US" sz="1600" b="1" dirty="0">
                <a:latin typeface="+mn-ea"/>
              </a:rPr>
              <a:t>的基本使用 </a:t>
            </a:r>
            <a:r>
              <a:rPr lang="en-US" altLang="zh-CN" sz="1600" b="1" dirty="0">
                <a:latin typeface="+mn-ea"/>
              </a:rPr>
              <a:t>- (2)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1B6A17-5E7C-4625-90AE-6C7D682CA9B0}"/>
              </a:ext>
            </a:extLst>
          </p:cNvPr>
          <p:cNvSpPr/>
          <p:nvPr/>
        </p:nvSpPr>
        <p:spPr bwMode="auto">
          <a:xfrm>
            <a:off x="5717628" y="1323974"/>
            <a:ext cx="5117783" cy="359486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A606D2-55A2-40E0-8D6D-3A0DF7E73037}"/>
              </a:ext>
            </a:extLst>
          </p:cNvPr>
          <p:cNvSpPr/>
          <p:nvPr/>
        </p:nvSpPr>
        <p:spPr bwMode="auto">
          <a:xfrm>
            <a:off x="592115" y="1323973"/>
            <a:ext cx="512551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iomanip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</a:p>
          <a:p>
            <a:r>
              <a:rPr lang="en-US" altLang="zh-CN" sz="1200" b="1" dirty="0">
                <a:latin typeface="+mn-ea"/>
              </a:rPr>
              <a:t>int main()</a:t>
            </a:r>
          </a:p>
          <a:p>
            <a:r>
              <a:rPr lang="en-US" altLang="zh-CN" sz="1200" b="1" dirty="0">
                <a:latin typeface="+mn-ea"/>
              </a:rPr>
              <a:t>{</a:t>
            </a:r>
          </a:p>
          <a:p>
            <a:r>
              <a:rPr lang="en-US" altLang="zh-CN" sz="1200" b="1" dirty="0">
                <a:latin typeface="+mn-ea"/>
              </a:rPr>
              <a:t>    double a = 0.123456789012345;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fr-FR" altLang="zh-CN" sz="1200" b="1" dirty="0">
                <a:latin typeface="+mn-ea"/>
              </a:rPr>
              <a:t>    cout &lt;&lt; "0         1         2         3" &lt;&lt; endl;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"0123456789012345678901234567890123456789"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(6) &lt;&lt; a &lt;&lt; '*'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(9) &lt;&lt; a &lt;&lt; '*'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(15) &lt;&lt; a &lt;&lt; '*'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(30) &lt;&lt; a &lt;&lt; '*'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</a:p>
          <a:p>
            <a:r>
              <a:rPr lang="en-US" altLang="zh-CN" sz="1200" b="1" dirty="0">
                <a:latin typeface="+mn-ea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C5CE073-0217-4BFF-8DE1-C53D69470CA4}"/>
              </a:ext>
            </a:extLst>
          </p:cNvPr>
          <p:cNvSpPr/>
          <p:nvPr/>
        </p:nvSpPr>
        <p:spPr bwMode="auto">
          <a:xfrm>
            <a:off x="592114" y="4918841"/>
            <a:ext cx="10243297" cy="161530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 err="1">
                <a:latin typeface="+mn-ea"/>
              </a:rPr>
              <a:t>setw</a:t>
            </a:r>
            <a:r>
              <a:rPr kumimoji="1" lang="zh-CN" altLang="en-US" sz="1600" b="1" dirty="0">
                <a:latin typeface="+mn-ea"/>
              </a:rPr>
              <a:t>指定的宽度是总宽度，对于实型数据，包含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包含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不包含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小数点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 descr="图形用户界面, 文本, 应用程序&#10;&#10;描述已自动生成">
            <a:extLst>
              <a:ext uri="{FF2B5EF4-FFF2-40B4-BE49-F238E27FC236}">
                <a16:creationId xmlns:a16="http://schemas.microsoft.com/office/drawing/2014/main" id="{50F41528-E200-287B-D751-731E24DC9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837" y="2462210"/>
            <a:ext cx="347662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4443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K.setw+setfill</a:t>
            </a:r>
            <a:r>
              <a:rPr lang="zh-CN" altLang="en-US" sz="1600" b="1" dirty="0">
                <a:latin typeface="+mn-ea"/>
              </a:rPr>
              <a:t>的使用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A606D2-55A2-40E0-8D6D-3A0DF7E73037}"/>
              </a:ext>
            </a:extLst>
          </p:cNvPr>
          <p:cNvSpPr/>
          <p:nvPr/>
        </p:nvSpPr>
        <p:spPr bwMode="auto">
          <a:xfrm>
            <a:off x="592115" y="1323973"/>
            <a:ext cx="668104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iomanip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</a:p>
          <a:p>
            <a:r>
              <a:rPr lang="en-US" altLang="zh-CN" sz="1200" b="1" dirty="0">
                <a:latin typeface="+mn-ea"/>
              </a:rPr>
              <a:t>int main()</a:t>
            </a:r>
          </a:p>
          <a:p>
            <a:r>
              <a:rPr lang="en-US" altLang="zh-CN" sz="1200" b="1" dirty="0">
                <a:latin typeface="+mn-ea"/>
              </a:rPr>
              <a:t>{</a:t>
            </a:r>
          </a:p>
          <a:p>
            <a:r>
              <a:rPr lang="en-US" altLang="zh-CN" sz="1200" b="1" dirty="0">
                <a:latin typeface="+mn-ea"/>
              </a:rPr>
              <a:t>    int a = 12345;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fr-FR" altLang="zh-CN" sz="1200" b="1" dirty="0">
                <a:latin typeface="+mn-ea"/>
              </a:rPr>
              <a:t>    cout &lt;&lt; "0         1         2         3" &lt;&lt; endl;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"0123456789012345678901234567890123456789"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setfill</a:t>
            </a:r>
            <a:r>
              <a:rPr lang="en-US" altLang="zh-CN" sz="1200" b="1" dirty="0">
                <a:latin typeface="+mn-ea"/>
              </a:rPr>
              <a:t>('=')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(10) &lt;&lt; a &lt;&lt; '#'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(10) &lt;&lt; a + 1 &lt;&lt; '*'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(15) &lt;&lt; </a:t>
            </a:r>
            <a:r>
              <a:rPr lang="en-US" altLang="zh-CN" sz="1200" b="1" dirty="0" err="1">
                <a:latin typeface="+mn-ea"/>
              </a:rPr>
              <a:t>setfill</a:t>
            </a:r>
            <a:r>
              <a:rPr lang="en-US" altLang="zh-CN" sz="1200" b="1" dirty="0">
                <a:latin typeface="+mn-ea"/>
              </a:rPr>
              <a:t>('-') &lt;&lt; a &lt;&lt; '#' &lt;&lt; a + 1 &lt;&lt; '*'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</a:p>
          <a:p>
            <a:r>
              <a:rPr lang="en-US" altLang="zh-CN" sz="1200" b="1" dirty="0">
                <a:latin typeface="+mn-ea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09CDD72-FB4B-410F-AA54-02896F718219}"/>
              </a:ext>
            </a:extLst>
          </p:cNvPr>
          <p:cNvSpPr/>
          <p:nvPr/>
        </p:nvSpPr>
        <p:spPr bwMode="auto">
          <a:xfrm>
            <a:off x="7273158" y="1323972"/>
            <a:ext cx="3562254" cy="333210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1B6A17-5E7C-4625-90AE-6C7D682CA9B0}"/>
              </a:ext>
            </a:extLst>
          </p:cNvPr>
          <p:cNvSpPr/>
          <p:nvPr/>
        </p:nvSpPr>
        <p:spPr bwMode="auto">
          <a:xfrm>
            <a:off x="588076" y="4656083"/>
            <a:ext cx="10247336" cy="187806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 err="1">
                <a:latin typeface="+mn-ea"/>
              </a:rPr>
              <a:t>setfill</a:t>
            </a:r>
            <a:r>
              <a:rPr kumimoji="1" lang="zh-CN" altLang="en-US" sz="1600" b="1" dirty="0">
                <a:latin typeface="+mn-ea"/>
              </a:rPr>
              <a:t>的作用是用一个字符填充空格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 err="1">
                <a:latin typeface="+mn-ea"/>
              </a:rPr>
              <a:t>setfill</a:t>
            </a:r>
            <a:r>
              <a:rPr kumimoji="1" lang="zh-CN" altLang="en-US" sz="1600" b="1" dirty="0">
                <a:latin typeface="+mn-ea"/>
              </a:rPr>
              <a:t>的设置后，对后面的仅一个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仅一个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所有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数据有效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、解释为什么第</a:t>
            </a: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行的第</a:t>
            </a: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个数</a:t>
            </a:r>
            <a:r>
              <a:rPr kumimoji="1" lang="en-US" altLang="zh-CN" sz="1600" b="1" dirty="0">
                <a:latin typeface="+mn-ea"/>
              </a:rPr>
              <a:t>(12346)</a:t>
            </a:r>
            <a:r>
              <a:rPr kumimoji="1" lang="zh-CN" altLang="en-US" sz="1600" b="1" dirty="0">
                <a:latin typeface="+mn-ea"/>
              </a:rPr>
              <a:t>前面没有</a:t>
            </a:r>
            <a:r>
              <a:rPr kumimoji="1" lang="en-US" altLang="zh-CN" sz="1600" b="1" dirty="0">
                <a:latin typeface="+mn-ea"/>
              </a:rPr>
              <a:t>-</a:t>
            </a:r>
            <a:r>
              <a:rPr kumimoji="1" lang="zh-CN" altLang="en-US" sz="1600" b="1" dirty="0">
                <a:latin typeface="+mn-ea"/>
              </a:rPr>
              <a:t>因为</a:t>
            </a:r>
            <a:r>
              <a:rPr kumimoji="1" lang="en-US" altLang="zh-CN" sz="1600" b="1" dirty="0" err="1">
                <a:latin typeface="+mn-ea"/>
              </a:rPr>
              <a:t>setfill</a:t>
            </a:r>
            <a:r>
              <a:rPr kumimoji="1" lang="zh-CN" altLang="en-US" sz="1600" b="1" dirty="0">
                <a:latin typeface="+mn-ea"/>
              </a:rPr>
              <a:t>只对仅一个数据有效。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 descr="图形用户界面, 文本, 应用程序&#10;&#10;描述已自动生成">
            <a:extLst>
              <a:ext uri="{FF2B5EF4-FFF2-40B4-BE49-F238E27FC236}">
                <a16:creationId xmlns:a16="http://schemas.microsoft.com/office/drawing/2014/main" id="{D6850B9B-A993-8174-FDD8-28A66FB48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120" y="1780672"/>
            <a:ext cx="355282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1139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L.setw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en-US" altLang="zh-CN" sz="1600" b="1" dirty="0" err="1">
                <a:latin typeface="+mn-ea"/>
              </a:rPr>
              <a:t>setfill</a:t>
            </a:r>
            <a:r>
              <a:rPr lang="zh-CN" altLang="en-US" sz="1600" b="1" dirty="0">
                <a:latin typeface="+mn-ea"/>
              </a:rPr>
              <a:t>与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::left/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::right</a:t>
            </a:r>
            <a:r>
              <a:rPr lang="zh-CN" altLang="en-US" sz="1600" b="1" dirty="0">
                <a:latin typeface="+mn-ea"/>
              </a:rPr>
              <a:t>的混合使用 </a:t>
            </a:r>
            <a:r>
              <a:rPr lang="en-US" altLang="zh-CN" sz="1600" b="1" dirty="0">
                <a:latin typeface="+mn-ea"/>
              </a:rPr>
              <a:t>- (1)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1B6A17-5E7C-4625-90AE-6C7D682CA9B0}"/>
              </a:ext>
            </a:extLst>
          </p:cNvPr>
          <p:cNvSpPr/>
          <p:nvPr/>
        </p:nvSpPr>
        <p:spPr bwMode="auto">
          <a:xfrm>
            <a:off x="592115" y="3832160"/>
            <a:ext cx="6901761" cy="270199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iomanip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</a:p>
          <a:p>
            <a:r>
              <a:rPr lang="en-US" altLang="zh-CN" sz="1200" b="1" dirty="0">
                <a:latin typeface="+mn-ea"/>
              </a:rPr>
              <a:t>int main()</a:t>
            </a:r>
          </a:p>
          <a:p>
            <a:r>
              <a:rPr lang="en-US" altLang="zh-CN" sz="1200" b="1" dirty="0">
                <a:latin typeface="+mn-ea"/>
              </a:rPr>
              <a:t>{</a:t>
            </a:r>
          </a:p>
          <a:p>
            <a:r>
              <a:rPr lang="en-US" altLang="zh-CN" sz="1200" b="1" dirty="0">
                <a:latin typeface="+mn-ea"/>
              </a:rPr>
              <a:t>    int a = 12345;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"0         1         2         3"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"0123456789012345678901234567890123456789"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setfill</a:t>
            </a:r>
            <a:r>
              <a:rPr lang="en-US" altLang="zh-CN" sz="1200" b="1" dirty="0">
                <a:latin typeface="+mn-ea"/>
              </a:rPr>
              <a:t>('=')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(10) &lt;&lt; a &lt;&lt; '#'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(10) &lt;&lt; a + 1 &lt;&lt; '*'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setiosflags</a:t>
            </a:r>
            <a:r>
              <a:rPr lang="en-US" altLang="zh-CN" sz="1200" b="1" dirty="0">
                <a:latin typeface="+mn-ea"/>
              </a:rPr>
              <a:t>(</a:t>
            </a:r>
            <a:r>
              <a:rPr lang="en-US" altLang="zh-CN" sz="1200" b="1" dirty="0" err="1">
                <a:latin typeface="+mn-ea"/>
              </a:rPr>
              <a:t>ios</a:t>
            </a:r>
            <a:r>
              <a:rPr lang="en-US" altLang="zh-CN" sz="1200" b="1" dirty="0">
                <a:latin typeface="+mn-ea"/>
              </a:rPr>
              <a:t>::left);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setfill</a:t>
            </a:r>
            <a:r>
              <a:rPr lang="en-US" altLang="zh-CN" sz="1200" b="1" dirty="0">
                <a:latin typeface="+mn-ea"/>
              </a:rPr>
              <a:t>('=')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(10) &lt;&lt; a &lt;&lt; '#'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(10) &lt;&lt; a + 1 &lt;&lt; '*'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return 0;</a:t>
            </a:r>
          </a:p>
          <a:p>
            <a:r>
              <a:rPr lang="en-US" altLang="zh-CN" sz="1200" b="1" dirty="0">
                <a:latin typeface="+mn-ea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A606D2-55A2-40E0-8D6D-3A0DF7E73037}"/>
              </a:ext>
            </a:extLst>
          </p:cNvPr>
          <p:cNvSpPr/>
          <p:nvPr/>
        </p:nvSpPr>
        <p:spPr bwMode="auto">
          <a:xfrm>
            <a:off x="592115" y="1323973"/>
            <a:ext cx="6901761" cy="25081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100" b="1" dirty="0">
                <a:latin typeface="+mn-ea"/>
              </a:rPr>
              <a:t>#include &lt;iostream&gt;</a:t>
            </a:r>
          </a:p>
          <a:p>
            <a:r>
              <a:rPr lang="en-US" altLang="zh-CN" sz="1100" b="1" dirty="0">
                <a:latin typeface="+mn-ea"/>
              </a:rPr>
              <a:t>#include &lt;</a:t>
            </a:r>
            <a:r>
              <a:rPr lang="en-US" altLang="zh-CN" sz="1100" b="1" dirty="0" err="1">
                <a:latin typeface="+mn-ea"/>
              </a:rPr>
              <a:t>iomanip</a:t>
            </a:r>
            <a:r>
              <a:rPr lang="en-US" altLang="zh-CN" sz="1100" b="1" dirty="0">
                <a:latin typeface="+mn-ea"/>
              </a:rPr>
              <a:t>&gt;</a:t>
            </a:r>
          </a:p>
          <a:p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using namespace std;</a:t>
            </a:r>
          </a:p>
          <a:p>
            <a:r>
              <a:rPr lang="en-US" altLang="zh-CN" sz="1100" b="1" dirty="0">
                <a:latin typeface="+mn-ea"/>
              </a:rPr>
              <a:t>int main()</a:t>
            </a:r>
          </a:p>
          <a:p>
            <a:r>
              <a:rPr lang="en-US" altLang="zh-CN" sz="1100" b="1" dirty="0">
                <a:latin typeface="+mn-ea"/>
              </a:rPr>
              <a:t>{</a:t>
            </a:r>
          </a:p>
          <a:p>
            <a:r>
              <a:rPr lang="en-US" altLang="zh-CN" sz="1100" b="1" dirty="0">
                <a:latin typeface="+mn-ea"/>
              </a:rPr>
              <a:t>    int a = 12345;</a:t>
            </a: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"0         1         2         3"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"0123456789012345678901234567890123456789"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&lt;&lt; '#'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+ 1 &lt;&lt; '*'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setiosflags</a:t>
            </a:r>
            <a:r>
              <a:rPr lang="en-US" altLang="zh-CN" sz="1100" b="1" dirty="0">
                <a:latin typeface="+mn-ea"/>
              </a:rPr>
              <a:t>(</a:t>
            </a:r>
            <a:r>
              <a:rPr lang="en-US" altLang="zh-CN" sz="1100" b="1" dirty="0" err="1">
                <a:latin typeface="+mn-ea"/>
              </a:rPr>
              <a:t>ios</a:t>
            </a:r>
            <a:r>
              <a:rPr lang="en-US" altLang="zh-CN" sz="1100" b="1" dirty="0">
                <a:latin typeface="+mn-ea"/>
              </a:rPr>
              <a:t>::left);</a:t>
            </a: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&lt;&lt; '#'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+ 1 &lt;&lt; '*'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en-US" altLang="zh-CN" sz="1100" b="1" dirty="0">
                <a:latin typeface="+mn-ea"/>
              </a:rPr>
              <a:t>    return 0;</a:t>
            </a:r>
          </a:p>
          <a:p>
            <a:r>
              <a:rPr lang="en-US" altLang="zh-CN" sz="1100" b="1" dirty="0">
                <a:latin typeface="+mn-ea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32164CD-4F8F-4A0F-B90D-84749264FDD1}"/>
              </a:ext>
            </a:extLst>
          </p:cNvPr>
          <p:cNvSpPr/>
          <p:nvPr/>
        </p:nvSpPr>
        <p:spPr bwMode="auto">
          <a:xfrm>
            <a:off x="7493876" y="1323973"/>
            <a:ext cx="3341536" cy="25081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40BA480-9B03-4433-A2D5-0CAC0E7C79E2}"/>
              </a:ext>
            </a:extLst>
          </p:cNvPr>
          <p:cNvSpPr/>
          <p:nvPr/>
        </p:nvSpPr>
        <p:spPr bwMode="auto">
          <a:xfrm>
            <a:off x="7493876" y="3832158"/>
            <a:ext cx="3341536" cy="270199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3B780A1-11FE-4A73-8A14-82B7DDA2A631}"/>
              </a:ext>
            </a:extLst>
          </p:cNvPr>
          <p:cNvSpPr/>
          <p:nvPr/>
        </p:nvSpPr>
        <p:spPr bwMode="auto">
          <a:xfrm>
            <a:off x="2854273" y="3832157"/>
            <a:ext cx="4643641" cy="9421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 err="1">
                <a:latin typeface="+mn-ea"/>
              </a:rPr>
              <a:t>ios</a:t>
            </a:r>
            <a:r>
              <a:rPr kumimoji="1" lang="en-US" altLang="zh-CN" sz="1600" b="1" dirty="0">
                <a:latin typeface="+mn-ea"/>
              </a:rPr>
              <a:t>::left</a:t>
            </a:r>
            <a:r>
              <a:rPr kumimoji="1" lang="zh-CN" altLang="en-US" sz="1600" b="1" dirty="0">
                <a:latin typeface="+mn-ea"/>
              </a:rPr>
              <a:t>的作用是左对齐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、如果不设置，缺省是左对齐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左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右对齐</a:t>
            </a:r>
            <a:r>
              <a:rPr kumimoji="1" lang="en-US" altLang="zh-CN" sz="1600" b="1" dirty="0">
                <a:latin typeface="+mn-ea"/>
              </a:rPr>
              <a:t>)</a:t>
            </a:r>
          </a:p>
        </p:txBody>
      </p:sp>
      <p:pic>
        <p:nvPicPr>
          <p:cNvPr id="3" name="图片 2" descr="文本&#10;&#10;描述已自动生成">
            <a:extLst>
              <a:ext uri="{FF2B5EF4-FFF2-40B4-BE49-F238E27FC236}">
                <a16:creationId xmlns:a16="http://schemas.microsoft.com/office/drawing/2014/main" id="{E9AB0A6E-76B2-1729-DF39-5F7011898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876" y="1699380"/>
            <a:ext cx="3581400" cy="1190625"/>
          </a:xfrm>
          <a:prstGeom prst="rect">
            <a:avLst/>
          </a:prstGeom>
        </p:spPr>
      </p:pic>
      <p:pic>
        <p:nvPicPr>
          <p:cNvPr id="5" name="图片 4" descr="手机屏幕的截图&#10;&#10;描述已自动生成">
            <a:extLst>
              <a:ext uri="{FF2B5EF4-FFF2-40B4-BE49-F238E27FC236}">
                <a16:creationId xmlns:a16="http://schemas.microsoft.com/office/drawing/2014/main" id="{2676846C-8713-F7D0-E60E-0543C36B90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876" y="4375907"/>
            <a:ext cx="351472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340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附：用</a:t>
            </a:r>
            <a:r>
              <a:rPr lang="en-US" altLang="zh-CN" sz="1600" b="1" dirty="0">
                <a:latin typeface="+mn-ea"/>
              </a:rPr>
              <a:t>WPS</a:t>
            </a:r>
            <a:r>
              <a:rPr lang="zh-CN" altLang="en-US" sz="1600" b="1" dirty="0">
                <a:latin typeface="+mn-ea"/>
              </a:rPr>
              <a:t>等其他第三方软件打开</a:t>
            </a:r>
            <a:r>
              <a:rPr lang="en-US" altLang="zh-CN" sz="1600" b="1" dirty="0">
                <a:latin typeface="+mn-ea"/>
              </a:rPr>
              <a:t>PPT</a:t>
            </a:r>
            <a:r>
              <a:rPr lang="zh-CN" altLang="en-US" sz="1600" b="1" dirty="0">
                <a:latin typeface="+mn-ea"/>
              </a:rPr>
              <a:t>，将代码复制到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中后，如果出现类似下面的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r>
              <a:rPr lang="zh-CN" altLang="en-US" sz="1600" b="1" dirty="0">
                <a:latin typeface="+mn-ea"/>
              </a:rPr>
              <a:t>，则观察源程序编辑窗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的右下角是否为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，如果是，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单击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，在弹出中选择</a:t>
            </a:r>
            <a:r>
              <a:rPr lang="en-US" altLang="zh-CN" sz="1600" b="1" dirty="0">
                <a:latin typeface="+mn-ea"/>
              </a:rPr>
              <a:t>CRLF</a:t>
            </a:r>
            <a:r>
              <a:rPr lang="zh-CN" altLang="en-US" sz="1600" b="1" dirty="0">
                <a:latin typeface="+mn-ea"/>
              </a:rPr>
              <a:t>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再次</a:t>
            </a:r>
            <a:r>
              <a:rPr lang="en-US" altLang="zh-CN" sz="1600" b="1" dirty="0">
                <a:latin typeface="+mn-ea"/>
              </a:rPr>
              <a:t>CTRL+F5</a:t>
            </a:r>
            <a:r>
              <a:rPr lang="zh-CN" altLang="en-US" sz="1600" b="1" dirty="0">
                <a:latin typeface="+mn-ea"/>
              </a:rPr>
              <a:t>运行即可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4F729A-2D3C-4354-85A0-5C9158A13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635" y="3090983"/>
            <a:ext cx="2123810" cy="193333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DD2CE91-BE2A-4B86-AC07-767012B39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58" y="1329084"/>
            <a:ext cx="7914286" cy="5314286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83A95833-2AE8-4AB2-8186-65B0BE7B5B20}"/>
              </a:ext>
            </a:extLst>
          </p:cNvPr>
          <p:cNvSpPr/>
          <p:nvPr/>
        </p:nvSpPr>
        <p:spPr bwMode="auto">
          <a:xfrm>
            <a:off x="8023460" y="4571893"/>
            <a:ext cx="638175" cy="452423"/>
          </a:xfrm>
          <a:prstGeom prst="rightArrow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82973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L.setw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en-US" altLang="zh-CN" sz="1600" b="1" dirty="0" err="1">
                <a:latin typeface="+mn-ea"/>
              </a:rPr>
              <a:t>setfill</a:t>
            </a:r>
            <a:r>
              <a:rPr lang="zh-CN" altLang="en-US" sz="1600" b="1" dirty="0">
                <a:latin typeface="+mn-ea"/>
              </a:rPr>
              <a:t>与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::left/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::right</a:t>
            </a:r>
            <a:r>
              <a:rPr lang="zh-CN" altLang="en-US" sz="1600" b="1" dirty="0">
                <a:latin typeface="+mn-ea"/>
              </a:rPr>
              <a:t>的混合使用 </a:t>
            </a:r>
            <a:r>
              <a:rPr lang="en-US" altLang="zh-CN" sz="1600" b="1" dirty="0">
                <a:latin typeface="+mn-ea"/>
              </a:rPr>
              <a:t>- (2) - </a:t>
            </a:r>
            <a:r>
              <a:rPr lang="zh-CN" altLang="en-US" sz="1600" b="1" dirty="0">
                <a:latin typeface="+mn-ea"/>
              </a:rPr>
              <a:t>同时使用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错误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A606D2-55A2-40E0-8D6D-3A0DF7E73037}"/>
              </a:ext>
            </a:extLst>
          </p:cNvPr>
          <p:cNvSpPr/>
          <p:nvPr/>
        </p:nvSpPr>
        <p:spPr bwMode="auto">
          <a:xfrm>
            <a:off x="592115" y="1323973"/>
            <a:ext cx="6897723" cy="27855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100" b="1" dirty="0">
                <a:latin typeface="+mn-ea"/>
              </a:rPr>
              <a:t>#include &lt;iostream&gt;</a:t>
            </a:r>
          </a:p>
          <a:p>
            <a:r>
              <a:rPr lang="en-US" altLang="zh-CN" sz="1100" b="1" dirty="0">
                <a:latin typeface="+mn-ea"/>
              </a:rPr>
              <a:t>#include &lt;</a:t>
            </a:r>
            <a:r>
              <a:rPr lang="en-US" altLang="zh-CN" sz="1100" b="1" dirty="0" err="1">
                <a:latin typeface="+mn-ea"/>
              </a:rPr>
              <a:t>iomanip</a:t>
            </a:r>
            <a:r>
              <a:rPr lang="en-US" altLang="zh-CN" sz="1100" b="1" dirty="0">
                <a:latin typeface="+mn-ea"/>
              </a:rPr>
              <a:t>&gt;</a:t>
            </a:r>
          </a:p>
          <a:p>
            <a:r>
              <a:rPr lang="en-US" altLang="zh-CN" sz="1100" b="1" dirty="0">
                <a:latin typeface="+mn-ea"/>
              </a:rPr>
              <a:t>using namespace std;</a:t>
            </a:r>
          </a:p>
          <a:p>
            <a:r>
              <a:rPr lang="en-US" altLang="zh-CN" sz="1100" b="1" dirty="0">
                <a:latin typeface="+mn-ea"/>
              </a:rPr>
              <a:t>int main()</a:t>
            </a:r>
          </a:p>
          <a:p>
            <a:r>
              <a:rPr lang="en-US" altLang="zh-CN" sz="1100" b="1" dirty="0">
                <a:latin typeface="+mn-ea"/>
              </a:rPr>
              <a:t>{</a:t>
            </a:r>
          </a:p>
          <a:p>
            <a:r>
              <a:rPr lang="en-US" altLang="zh-CN" sz="1100" b="1" dirty="0">
                <a:latin typeface="+mn-ea"/>
              </a:rPr>
              <a:t>    int a = 12345;</a:t>
            </a:r>
          </a:p>
          <a:p>
            <a:r>
              <a:rPr lang="fr-FR" altLang="zh-CN" sz="1100" b="1" dirty="0">
                <a:latin typeface="+mn-ea"/>
              </a:rPr>
              <a:t>    cout &lt;&lt; "0         1         2         3" &lt;&lt; endl;</a:t>
            </a: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"0123456789012345678901234567890123456789"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左对齐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setiosflags</a:t>
            </a:r>
            <a:r>
              <a:rPr lang="en-US" altLang="zh-CN" sz="1100" b="1" dirty="0">
                <a:latin typeface="+mn-ea"/>
              </a:rPr>
              <a:t>(</a:t>
            </a:r>
            <a:r>
              <a:rPr lang="en-US" altLang="zh-CN" sz="1100" b="1" dirty="0" err="1">
                <a:latin typeface="+mn-ea"/>
              </a:rPr>
              <a:t>ios</a:t>
            </a:r>
            <a:r>
              <a:rPr lang="en-US" altLang="zh-CN" sz="1100" b="1" dirty="0">
                <a:latin typeface="+mn-ea"/>
              </a:rPr>
              <a:t>::left)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&lt;&lt; '#'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+ 1 &lt;&lt; '*'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右对齐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setiosflags</a:t>
            </a:r>
            <a:r>
              <a:rPr lang="en-US" altLang="zh-CN" sz="1100" b="1" dirty="0">
                <a:latin typeface="+mn-ea"/>
              </a:rPr>
              <a:t>(</a:t>
            </a:r>
            <a:r>
              <a:rPr lang="en-US" altLang="zh-CN" sz="1100" b="1" dirty="0" err="1">
                <a:latin typeface="+mn-ea"/>
              </a:rPr>
              <a:t>ios</a:t>
            </a:r>
            <a:r>
              <a:rPr lang="en-US" altLang="zh-CN" sz="1100" b="1" dirty="0">
                <a:latin typeface="+mn-ea"/>
              </a:rPr>
              <a:t>::right)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&lt;&lt; '#'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+ 1 &lt;&lt; '*'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左对齐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setiosflags</a:t>
            </a:r>
            <a:r>
              <a:rPr lang="en-US" altLang="zh-CN" sz="1100" b="1" dirty="0">
                <a:latin typeface="+mn-ea"/>
              </a:rPr>
              <a:t>(</a:t>
            </a:r>
            <a:r>
              <a:rPr lang="en-US" altLang="zh-CN" sz="1100" b="1" dirty="0" err="1">
                <a:latin typeface="+mn-ea"/>
              </a:rPr>
              <a:t>ios</a:t>
            </a:r>
            <a:r>
              <a:rPr lang="en-US" altLang="zh-CN" sz="1100" b="1" dirty="0">
                <a:latin typeface="+mn-ea"/>
              </a:rPr>
              <a:t>::left)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&lt;&lt; '#'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+ 1 &lt;&lt; '*'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en-US" altLang="zh-CN" sz="1100" b="1" dirty="0">
                <a:latin typeface="+mn-ea"/>
              </a:rPr>
              <a:t>    return 0;</a:t>
            </a:r>
          </a:p>
          <a:p>
            <a:r>
              <a:rPr lang="en-US" altLang="zh-CN" sz="1100" b="1" dirty="0">
                <a:latin typeface="+mn-ea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32164CD-4F8F-4A0F-B90D-84749264FDD1}"/>
              </a:ext>
            </a:extLst>
          </p:cNvPr>
          <p:cNvSpPr/>
          <p:nvPr/>
        </p:nvSpPr>
        <p:spPr bwMode="auto">
          <a:xfrm>
            <a:off x="7489838" y="1323972"/>
            <a:ext cx="3345574" cy="278557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40BA480-9B03-4433-A2D5-0CAC0E7C79E2}"/>
              </a:ext>
            </a:extLst>
          </p:cNvPr>
          <p:cNvSpPr/>
          <p:nvPr/>
        </p:nvSpPr>
        <p:spPr bwMode="auto">
          <a:xfrm>
            <a:off x="7489838" y="4109545"/>
            <a:ext cx="3345574" cy="242460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A01A248-64DE-4177-A73B-DD4C6923EDAB}"/>
              </a:ext>
            </a:extLst>
          </p:cNvPr>
          <p:cNvSpPr/>
          <p:nvPr/>
        </p:nvSpPr>
        <p:spPr bwMode="auto">
          <a:xfrm>
            <a:off x="592115" y="4109545"/>
            <a:ext cx="6897723" cy="242460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100" b="1" dirty="0">
                <a:latin typeface="+mn-ea"/>
              </a:rPr>
              <a:t>#include &lt;iostream&gt;</a:t>
            </a:r>
          </a:p>
          <a:p>
            <a:r>
              <a:rPr lang="en-US" altLang="zh-CN" sz="1100" b="1" dirty="0">
                <a:latin typeface="+mn-ea"/>
              </a:rPr>
              <a:t>#include &lt;</a:t>
            </a:r>
            <a:r>
              <a:rPr lang="en-US" altLang="zh-CN" sz="1100" b="1" dirty="0" err="1">
                <a:latin typeface="+mn-ea"/>
              </a:rPr>
              <a:t>iomanip</a:t>
            </a:r>
            <a:r>
              <a:rPr lang="en-US" altLang="zh-CN" sz="1100" b="1" dirty="0">
                <a:latin typeface="+mn-ea"/>
              </a:rPr>
              <a:t>&gt;</a:t>
            </a:r>
          </a:p>
          <a:p>
            <a:r>
              <a:rPr lang="en-US" altLang="zh-CN" sz="1100" b="1" dirty="0">
                <a:latin typeface="+mn-ea"/>
              </a:rPr>
              <a:t>using namespace std;</a:t>
            </a:r>
          </a:p>
          <a:p>
            <a:r>
              <a:rPr lang="en-US" altLang="zh-CN" sz="1100" b="1" dirty="0">
                <a:latin typeface="+mn-ea"/>
              </a:rPr>
              <a:t>int main()</a:t>
            </a:r>
          </a:p>
          <a:p>
            <a:r>
              <a:rPr lang="en-US" altLang="zh-CN" sz="1100" b="1" dirty="0">
                <a:latin typeface="+mn-ea"/>
              </a:rPr>
              <a:t>{</a:t>
            </a:r>
          </a:p>
          <a:p>
            <a:r>
              <a:rPr lang="en-US" altLang="zh-CN" sz="1100" b="1" dirty="0">
                <a:latin typeface="+mn-ea"/>
              </a:rPr>
              <a:t>    int a = 12345;</a:t>
            </a:r>
          </a:p>
          <a:p>
            <a:r>
              <a:rPr lang="fr-FR" altLang="zh-CN" sz="1100" b="1" dirty="0">
                <a:latin typeface="+mn-ea"/>
              </a:rPr>
              <a:t>    cout &lt;&lt; "0         1         2         3" &lt;&lt; endl;</a:t>
            </a: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"0123456789012345678901234567890123456789"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右对齐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setiosflags</a:t>
            </a:r>
            <a:r>
              <a:rPr lang="en-US" altLang="zh-CN" sz="1100" b="1" dirty="0">
                <a:latin typeface="+mn-ea"/>
              </a:rPr>
              <a:t>(</a:t>
            </a:r>
            <a:r>
              <a:rPr lang="en-US" altLang="zh-CN" sz="1100" b="1" dirty="0" err="1">
                <a:latin typeface="+mn-ea"/>
              </a:rPr>
              <a:t>ios</a:t>
            </a:r>
            <a:r>
              <a:rPr lang="en-US" altLang="zh-CN" sz="1100" b="1" dirty="0">
                <a:latin typeface="+mn-ea"/>
              </a:rPr>
              <a:t>::right)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&lt;&lt; '#'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+ 1 &lt;&lt; '*'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左对齐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setiosflags</a:t>
            </a:r>
            <a:r>
              <a:rPr lang="en-US" altLang="zh-CN" sz="1100" b="1" dirty="0">
                <a:latin typeface="+mn-ea"/>
              </a:rPr>
              <a:t>(</a:t>
            </a:r>
            <a:r>
              <a:rPr lang="en-US" altLang="zh-CN" sz="1100" b="1" dirty="0" err="1">
                <a:latin typeface="+mn-ea"/>
              </a:rPr>
              <a:t>ios</a:t>
            </a:r>
            <a:r>
              <a:rPr lang="en-US" altLang="zh-CN" sz="1100" b="1" dirty="0">
                <a:latin typeface="+mn-ea"/>
              </a:rPr>
              <a:t>::left)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&lt;&lt; '#'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+ 1 &lt;&lt; '*'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en-US" altLang="zh-CN" sz="1100" b="1" dirty="0">
                <a:latin typeface="+mn-ea"/>
              </a:rPr>
              <a:t>    return 0;</a:t>
            </a:r>
          </a:p>
          <a:p>
            <a:r>
              <a:rPr lang="en-US" altLang="zh-CN" sz="1100" b="1" dirty="0">
                <a:latin typeface="+mn-ea"/>
              </a:rPr>
              <a:t>}</a:t>
            </a: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F8460A35-A78E-C4DF-F8F7-804A80E8B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838" y="1709737"/>
            <a:ext cx="3514725" cy="1362075"/>
          </a:xfrm>
          <a:prstGeom prst="rect">
            <a:avLst/>
          </a:prstGeom>
        </p:spPr>
      </p:pic>
      <p:pic>
        <p:nvPicPr>
          <p:cNvPr id="6" name="图片 5" descr="图形用户界面, 文本, 应用程序&#10;&#10;描述已自动生成">
            <a:extLst>
              <a:ext uri="{FF2B5EF4-FFF2-40B4-BE49-F238E27FC236}">
                <a16:creationId xmlns:a16="http://schemas.microsoft.com/office/drawing/2014/main" id="{54533E5C-91F1-1A7A-0414-2C5055117D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838" y="4551963"/>
            <a:ext cx="357187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4502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L.setw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en-US" altLang="zh-CN" sz="1600" b="1" dirty="0" err="1">
                <a:latin typeface="+mn-ea"/>
              </a:rPr>
              <a:t>setfill</a:t>
            </a:r>
            <a:r>
              <a:rPr lang="zh-CN" altLang="en-US" sz="1600" b="1" dirty="0">
                <a:latin typeface="+mn-ea"/>
              </a:rPr>
              <a:t>与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::left/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::right</a:t>
            </a:r>
            <a:r>
              <a:rPr lang="zh-CN" altLang="en-US" sz="1600" b="1" dirty="0">
                <a:latin typeface="+mn-ea"/>
              </a:rPr>
              <a:t>的混合使用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在上一页的基础上将程序改正确，并给出截图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A606D2-55A2-40E0-8D6D-3A0DF7E73037}"/>
              </a:ext>
            </a:extLst>
          </p:cNvPr>
          <p:cNvSpPr/>
          <p:nvPr/>
        </p:nvSpPr>
        <p:spPr bwMode="auto">
          <a:xfrm>
            <a:off x="592115" y="1323973"/>
            <a:ext cx="6897723" cy="27855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100" b="1" dirty="0">
                <a:latin typeface="+mn-ea"/>
              </a:rPr>
              <a:t>#include &lt;iostream&gt;</a:t>
            </a:r>
          </a:p>
          <a:p>
            <a:r>
              <a:rPr lang="en-US" altLang="zh-CN" sz="1100" b="1" dirty="0">
                <a:latin typeface="+mn-ea"/>
              </a:rPr>
              <a:t>#include &lt;</a:t>
            </a:r>
            <a:r>
              <a:rPr lang="en-US" altLang="zh-CN" sz="1100" b="1" dirty="0" err="1">
                <a:latin typeface="+mn-ea"/>
              </a:rPr>
              <a:t>iomanip</a:t>
            </a:r>
            <a:r>
              <a:rPr lang="en-US" altLang="zh-CN" sz="1100" b="1" dirty="0">
                <a:latin typeface="+mn-ea"/>
              </a:rPr>
              <a:t>&gt;</a:t>
            </a:r>
          </a:p>
          <a:p>
            <a:r>
              <a:rPr lang="en-US" altLang="zh-CN" sz="1100" b="1" dirty="0">
                <a:latin typeface="+mn-ea"/>
              </a:rPr>
              <a:t>using namespace std;</a:t>
            </a:r>
          </a:p>
          <a:p>
            <a:r>
              <a:rPr lang="en-US" altLang="zh-CN" sz="1100" b="1" dirty="0">
                <a:latin typeface="+mn-ea"/>
              </a:rPr>
              <a:t>int main()</a:t>
            </a:r>
          </a:p>
          <a:p>
            <a:r>
              <a:rPr lang="en-US" altLang="zh-CN" sz="1100" b="1" dirty="0">
                <a:latin typeface="+mn-ea"/>
              </a:rPr>
              <a:t>{</a:t>
            </a:r>
          </a:p>
          <a:p>
            <a:r>
              <a:rPr lang="en-US" altLang="zh-CN" sz="1100" b="1" dirty="0">
                <a:latin typeface="+mn-ea"/>
              </a:rPr>
              <a:t>    int a = 12345;</a:t>
            </a:r>
          </a:p>
          <a:p>
            <a:r>
              <a:rPr lang="fr-FR" altLang="zh-CN" sz="1100" b="1" dirty="0">
                <a:latin typeface="+mn-ea"/>
              </a:rPr>
              <a:t>    cout &lt;&lt; "0         1         2         3" &lt;&lt; endl;</a:t>
            </a: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"0123456789012345678901234567890123456789"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左对齐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setiosflags</a:t>
            </a:r>
            <a:r>
              <a:rPr lang="en-US" altLang="zh-CN" sz="1100" b="1" dirty="0">
                <a:latin typeface="+mn-ea"/>
              </a:rPr>
              <a:t>(</a:t>
            </a:r>
            <a:r>
              <a:rPr lang="en-US" altLang="zh-CN" sz="1100" b="1" dirty="0" err="1">
                <a:latin typeface="+mn-ea"/>
              </a:rPr>
              <a:t>ios</a:t>
            </a:r>
            <a:r>
              <a:rPr lang="en-US" altLang="zh-CN" sz="1100" b="1" dirty="0">
                <a:latin typeface="+mn-ea"/>
              </a:rPr>
              <a:t>::left)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&lt;&lt; '#'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+ 1 &lt;&lt; '*'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右对齐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setiosflags</a:t>
            </a:r>
            <a:r>
              <a:rPr lang="en-US" altLang="zh-CN" sz="1100" b="1" dirty="0">
                <a:latin typeface="+mn-ea"/>
              </a:rPr>
              <a:t>(</a:t>
            </a:r>
            <a:r>
              <a:rPr lang="en-US" altLang="zh-CN" sz="1100" b="1" dirty="0" err="1">
                <a:latin typeface="+mn-ea"/>
              </a:rPr>
              <a:t>ios</a:t>
            </a:r>
            <a:r>
              <a:rPr lang="en-US" altLang="zh-CN" sz="1100" b="1" dirty="0">
                <a:latin typeface="+mn-ea"/>
              </a:rPr>
              <a:t>::right)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&lt;&lt; '#'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+ 1 &lt;&lt; '*'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左对齐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setiosflags</a:t>
            </a:r>
            <a:r>
              <a:rPr lang="en-US" altLang="zh-CN" sz="1100" b="1" dirty="0">
                <a:latin typeface="+mn-ea"/>
              </a:rPr>
              <a:t>(</a:t>
            </a:r>
            <a:r>
              <a:rPr lang="en-US" altLang="zh-CN" sz="1100" b="1" dirty="0" err="1">
                <a:latin typeface="+mn-ea"/>
              </a:rPr>
              <a:t>ios</a:t>
            </a:r>
            <a:r>
              <a:rPr lang="en-US" altLang="zh-CN" sz="1100" b="1" dirty="0">
                <a:latin typeface="+mn-ea"/>
              </a:rPr>
              <a:t>::left)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&lt;&lt; '#'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+ 1 &lt;&lt; '*'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en-US" altLang="zh-CN" sz="1100" b="1" dirty="0">
                <a:latin typeface="+mn-ea"/>
              </a:rPr>
              <a:t>    return 0;</a:t>
            </a:r>
          </a:p>
          <a:p>
            <a:r>
              <a:rPr lang="en-US" altLang="zh-CN" sz="1100" b="1" dirty="0">
                <a:latin typeface="+mn-ea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32164CD-4F8F-4A0F-B90D-84749264FDD1}"/>
              </a:ext>
            </a:extLst>
          </p:cNvPr>
          <p:cNvSpPr/>
          <p:nvPr/>
        </p:nvSpPr>
        <p:spPr bwMode="auto">
          <a:xfrm>
            <a:off x="7489838" y="1323972"/>
            <a:ext cx="3345574" cy="278557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40BA480-9B03-4433-A2D5-0CAC0E7C79E2}"/>
              </a:ext>
            </a:extLst>
          </p:cNvPr>
          <p:cNvSpPr/>
          <p:nvPr/>
        </p:nvSpPr>
        <p:spPr bwMode="auto">
          <a:xfrm>
            <a:off x="7489838" y="4109545"/>
            <a:ext cx="3345574" cy="242460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A01A248-64DE-4177-A73B-DD4C6923EDAB}"/>
              </a:ext>
            </a:extLst>
          </p:cNvPr>
          <p:cNvSpPr/>
          <p:nvPr/>
        </p:nvSpPr>
        <p:spPr bwMode="auto">
          <a:xfrm>
            <a:off x="592115" y="4109545"/>
            <a:ext cx="6897723" cy="242460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100" b="1" dirty="0">
                <a:latin typeface="+mn-ea"/>
              </a:rPr>
              <a:t>#include &lt;iostream&gt;</a:t>
            </a:r>
          </a:p>
          <a:p>
            <a:r>
              <a:rPr lang="en-US" altLang="zh-CN" sz="1100" b="1" dirty="0">
                <a:latin typeface="+mn-ea"/>
              </a:rPr>
              <a:t>#include &lt;</a:t>
            </a:r>
            <a:r>
              <a:rPr lang="en-US" altLang="zh-CN" sz="1100" b="1" dirty="0" err="1">
                <a:latin typeface="+mn-ea"/>
              </a:rPr>
              <a:t>iomanip</a:t>
            </a:r>
            <a:r>
              <a:rPr lang="en-US" altLang="zh-CN" sz="1100" b="1" dirty="0">
                <a:latin typeface="+mn-ea"/>
              </a:rPr>
              <a:t>&gt;</a:t>
            </a:r>
          </a:p>
          <a:p>
            <a:r>
              <a:rPr lang="en-US" altLang="zh-CN" sz="1100" b="1" dirty="0">
                <a:latin typeface="+mn-ea"/>
              </a:rPr>
              <a:t>using namespace std;</a:t>
            </a:r>
          </a:p>
          <a:p>
            <a:r>
              <a:rPr lang="en-US" altLang="zh-CN" sz="1100" b="1" dirty="0">
                <a:latin typeface="+mn-ea"/>
              </a:rPr>
              <a:t>int main()</a:t>
            </a:r>
          </a:p>
          <a:p>
            <a:r>
              <a:rPr lang="en-US" altLang="zh-CN" sz="1100" b="1" dirty="0">
                <a:latin typeface="+mn-ea"/>
              </a:rPr>
              <a:t>{</a:t>
            </a:r>
          </a:p>
          <a:p>
            <a:r>
              <a:rPr lang="en-US" altLang="zh-CN" sz="1100" b="1" dirty="0">
                <a:latin typeface="+mn-ea"/>
              </a:rPr>
              <a:t>    int a = 12345;</a:t>
            </a:r>
          </a:p>
          <a:p>
            <a:r>
              <a:rPr lang="fr-FR" altLang="zh-CN" sz="1100" b="1" dirty="0">
                <a:latin typeface="+mn-ea"/>
              </a:rPr>
              <a:t>    cout &lt;&lt; "0         1         2         3" &lt;&lt; endl;</a:t>
            </a: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"0123456789012345678901234567890123456789"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右对齐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setiosflags</a:t>
            </a:r>
            <a:r>
              <a:rPr lang="en-US" altLang="zh-CN" sz="1100" b="1" dirty="0">
                <a:latin typeface="+mn-ea"/>
              </a:rPr>
              <a:t>(</a:t>
            </a:r>
            <a:r>
              <a:rPr lang="en-US" altLang="zh-CN" sz="1100" b="1" dirty="0" err="1">
                <a:latin typeface="+mn-ea"/>
              </a:rPr>
              <a:t>ios</a:t>
            </a:r>
            <a:r>
              <a:rPr lang="en-US" altLang="zh-CN" sz="1100" b="1" dirty="0">
                <a:latin typeface="+mn-ea"/>
              </a:rPr>
              <a:t>::right)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&lt;&lt; '#'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+ 1 &lt;&lt; '*'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左对齐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setiosflags</a:t>
            </a:r>
            <a:r>
              <a:rPr lang="en-US" altLang="zh-CN" sz="1100" b="1" dirty="0">
                <a:latin typeface="+mn-ea"/>
              </a:rPr>
              <a:t>(</a:t>
            </a:r>
            <a:r>
              <a:rPr lang="en-US" altLang="zh-CN" sz="1100" b="1" dirty="0" err="1">
                <a:latin typeface="+mn-ea"/>
              </a:rPr>
              <a:t>ios</a:t>
            </a:r>
            <a:r>
              <a:rPr lang="en-US" altLang="zh-CN" sz="1100" b="1" dirty="0">
                <a:latin typeface="+mn-ea"/>
              </a:rPr>
              <a:t>::left)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&lt;&lt; '#'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+ 1 &lt;&lt; '*'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en-US" altLang="zh-CN" sz="1100" b="1" dirty="0">
                <a:latin typeface="+mn-ea"/>
              </a:rPr>
              <a:t>    return 0;</a:t>
            </a:r>
          </a:p>
          <a:p>
            <a:r>
              <a:rPr lang="en-US" altLang="zh-CN" sz="1100" b="1" dirty="0">
                <a:latin typeface="+mn-ea"/>
              </a:rPr>
              <a:t>}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49093D-B3B1-4293-9381-7327E5A68609}"/>
              </a:ext>
            </a:extLst>
          </p:cNvPr>
          <p:cNvSpPr/>
          <p:nvPr/>
        </p:nvSpPr>
        <p:spPr bwMode="auto">
          <a:xfrm>
            <a:off x="2574532" y="4109543"/>
            <a:ext cx="4915306" cy="8408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结论：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如果想要</a:t>
            </a:r>
            <a:r>
              <a:rPr kumimoji="1" lang="en-US" altLang="zh-CN" sz="1200" b="1" dirty="0">
                <a:latin typeface="+mn-ea"/>
              </a:rPr>
              <a:t>right</a:t>
            </a:r>
            <a:r>
              <a:rPr kumimoji="1" lang="zh-CN" altLang="en-US" sz="1200" b="1" dirty="0">
                <a:latin typeface="+mn-ea"/>
              </a:rPr>
              <a:t>对齐后再</a:t>
            </a:r>
            <a:r>
              <a:rPr kumimoji="1" lang="en-US" altLang="zh-CN" sz="1200" b="1" dirty="0">
                <a:latin typeface="+mn-ea"/>
              </a:rPr>
              <a:t>left</a:t>
            </a:r>
            <a:r>
              <a:rPr kumimoji="1" lang="zh-CN" altLang="en-US" sz="1200" b="1" dirty="0">
                <a:latin typeface="+mn-ea"/>
              </a:rPr>
              <a:t>对齐，需要在两者之间加入一句：</a:t>
            </a:r>
            <a:endParaRPr kumimoji="1" lang="en-US" altLang="zh-CN" sz="1200" b="1" dirty="0">
              <a:latin typeface="+mn-ea"/>
            </a:endParaRPr>
          </a:p>
          <a:p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solidFill>
                  <a:schemeClr val="tx1"/>
                </a:solidFill>
                <a:effectLst/>
                <a:latin typeface="+mn-ea"/>
                <a:ea typeface="+mn-ea"/>
              </a:rPr>
              <a:t>resetiosflags</a:t>
            </a:r>
            <a:r>
              <a:rPr lang="en-US" altLang="zh-CN" sz="1200" b="1" dirty="0">
                <a:solidFill>
                  <a:schemeClr val="tx1"/>
                </a:solidFill>
                <a:effectLst/>
                <a:latin typeface="+mn-ea"/>
                <a:ea typeface="+mn-ea"/>
              </a:rPr>
              <a:t>(</a:t>
            </a:r>
            <a:r>
              <a:rPr lang="fr-FR" altLang="zh-CN" sz="1200" b="1" dirty="0">
                <a:latin typeface="+mn-ea"/>
              </a:rPr>
              <a:t>ios::</a:t>
            </a:r>
            <a:r>
              <a:rPr lang="en-US" altLang="zh-CN" sz="1200" b="1" dirty="0">
                <a:latin typeface="+mn-ea"/>
              </a:rPr>
              <a:t>right</a:t>
            </a:r>
            <a:r>
              <a:rPr lang="en-US" altLang="zh-CN" sz="1200" b="1" dirty="0">
                <a:solidFill>
                  <a:schemeClr val="tx1"/>
                </a:solidFill>
                <a:effectLst/>
                <a:latin typeface="+mn-ea"/>
                <a:ea typeface="+mn-ea"/>
              </a:rPr>
              <a:t>) &lt;&lt; </a:t>
            </a:r>
            <a:r>
              <a:rPr lang="en-US" altLang="zh-CN" sz="1200" b="1" dirty="0" err="1">
                <a:solidFill>
                  <a:schemeClr val="tx1"/>
                </a:solidFill>
                <a:effectLst/>
                <a:latin typeface="+mn-ea"/>
                <a:ea typeface="+mn-ea"/>
              </a:rPr>
              <a:t>endl</a:t>
            </a:r>
            <a:r>
              <a:rPr lang="en-US" altLang="zh-CN" sz="1200" b="1" dirty="0">
                <a:solidFill>
                  <a:schemeClr val="tx1"/>
                </a:solidFill>
                <a:effectLst/>
                <a:latin typeface="+mn-ea"/>
                <a:ea typeface="+mn-ea"/>
              </a:rPr>
              <a:t>;</a:t>
            </a:r>
            <a:endParaRPr lang="zh-CN" altLang="en-US" sz="1200" b="1" dirty="0">
              <a:latin typeface="+mn-ea"/>
            </a:endParaRPr>
          </a:p>
        </p:txBody>
      </p:sp>
      <p:pic>
        <p:nvPicPr>
          <p:cNvPr id="4" name="图片 3" descr="图形用户界面, 文本, 应用程序&#10;&#10;描述已自动生成">
            <a:extLst>
              <a:ext uri="{FF2B5EF4-FFF2-40B4-BE49-F238E27FC236}">
                <a16:creationId xmlns:a16="http://schemas.microsoft.com/office/drawing/2014/main" id="{EA879691-3885-1B9C-DCEF-7D5276FDA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838" y="4585155"/>
            <a:ext cx="3543300" cy="1371600"/>
          </a:xfrm>
          <a:prstGeom prst="rect">
            <a:avLst/>
          </a:prstGeom>
        </p:spPr>
      </p:pic>
      <p:pic>
        <p:nvPicPr>
          <p:cNvPr id="6" name="图片 5" descr="图形用户界面, 文本, 应用程序&#10;&#10;描述已自动生成">
            <a:extLst>
              <a:ext uri="{FF2B5EF4-FFF2-40B4-BE49-F238E27FC236}">
                <a16:creationId xmlns:a16="http://schemas.microsoft.com/office/drawing/2014/main" id="{64C2AE60-7379-EF2C-0ABA-71DBC9C8FB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838" y="1863866"/>
            <a:ext cx="356235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7355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722144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基本要求：从键盘输入</a:t>
            </a:r>
            <a:r>
              <a:rPr lang="en-US" altLang="zh-CN" sz="1600" b="1" dirty="0">
                <a:latin typeface="+mn-ea"/>
              </a:rPr>
              <a:t>16</a:t>
            </a:r>
            <a:r>
              <a:rPr lang="zh-CN" altLang="en-US" sz="1600" b="1" dirty="0">
                <a:latin typeface="+mn-ea"/>
              </a:rPr>
              <a:t>进制数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5772F63-C142-43E7-B13D-87DC0D16BE02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iomanip</a:t>
            </a:r>
            <a:r>
              <a:rPr lang="en-US" altLang="zh-CN" sz="1600" b="1" dirty="0">
                <a:latin typeface="+mn-ea"/>
              </a:rPr>
              <a:t>&gt;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short a;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en-US" altLang="zh-CN" sz="1600" b="1" dirty="0">
                <a:latin typeface="+mn-ea"/>
              </a:rPr>
              <a:t> &gt;&gt; hex &gt;&gt; a;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</a:t>
            </a:r>
            <a:r>
              <a:rPr lang="en-US" altLang="zh-CN" sz="1600" b="1" dirty="0" err="1">
                <a:latin typeface="+mn-ea"/>
              </a:rPr>
              <a:t>dec</a:t>
            </a:r>
            <a:r>
              <a:rPr lang="en-US" altLang="zh-CN" sz="1600" b="1" dirty="0">
                <a:latin typeface="+mn-ea"/>
              </a:rPr>
              <a:t>:" &lt;&lt; </a:t>
            </a:r>
            <a:r>
              <a:rPr lang="en-US" altLang="zh-CN" sz="1600" b="1" dirty="0" err="1">
                <a:latin typeface="+mn-ea"/>
              </a:rPr>
              <a:t>dec</a:t>
            </a:r>
            <a:r>
              <a:rPr lang="en-US" altLang="zh-CN" sz="1600" b="1" dirty="0">
                <a:latin typeface="+mn-ea"/>
              </a:rPr>
              <a:t> &lt;&lt; a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 </a:t>
            </a:r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"hex:" &lt;&lt; hex &lt;&lt; a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 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"oct:" &lt;&lt; oct &lt;&lt; a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 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D4FF99D-558A-46DC-B3D6-DF68BA966D2E}"/>
              </a:ext>
            </a:extLst>
          </p:cNvPr>
          <p:cNvSpPr/>
          <p:nvPr/>
        </p:nvSpPr>
        <p:spPr bwMode="auto">
          <a:xfrm>
            <a:off x="4953000" y="1323974"/>
            <a:ext cx="588241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1a2b↙ </a:t>
            </a:r>
            <a:r>
              <a:rPr kumimoji="1" lang="zh-CN" altLang="en-US" sz="1600" b="1" dirty="0">
                <a:latin typeface="+mn-ea"/>
              </a:rPr>
              <a:t>（合理正数）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a1b2↙</a:t>
            </a:r>
            <a:r>
              <a:rPr kumimoji="1" lang="zh-CN" altLang="en-US" sz="1600" b="1" dirty="0">
                <a:latin typeface="+mn-ea"/>
              </a:rPr>
              <a:t> （超上限但未超同类型的</a:t>
            </a:r>
            <a:r>
              <a:rPr kumimoji="1" lang="en-US" altLang="zh-CN" sz="1600" b="1" dirty="0">
                <a:latin typeface="+mn-ea"/>
              </a:rPr>
              <a:t>unsigned</a:t>
            </a:r>
            <a:r>
              <a:rPr kumimoji="1" lang="zh-CN" altLang="en-US" sz="1600" b="1" dirty="0">
                <a:latin typeface="+mn-ea"/>
              </a:rPr>
              <a:t>上限）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 err="1">
                <a:latin typeface="+mn-ea"/>
              </a:rPr>
              <a:t>fffff</a:t>
            </a:r>
            <a:r>
              <a:rPr kumimoji="1" lang="en-US" altLang="zh-CN" sz="1600" b="1" dirty="0">
                <a:latin typeface="+mn-ea"/>
              </a:rPr>
              <a:t>↙</a:t>
            </a:r>
            <a:r>
              <a:rPr kumimoji="1" lang="zh-CN" altLang="en-US" sz="1600" b="1" dirty="0">
                <a:latin typeface="+mn-ea"/>
              </a:rPr>
              <a:t> （超上限且超过同类型的</a:t>
            </a:r>
            <a:r>
              <a:rPr kumimoji="1" lang="en-US" altLang="zh-CN" sz="1600" b="1" dirty="0">
                <a:latin typeface="+mn-ea"/>
              </a:rPr>
              <a:t>unsigned</a:t>
            </a:r>
            <a:r>
              <a:rPr kumimoji="1" lang="zh-CN" altLang="en-US" sz="1600" b="1" dirty="0">
                <a:latin typeface="+mn-ea"/>
              </a:rPr>
              <a:t>上限）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-1a2b↙</a:t>
            </a:r>
            <a:r>
              <a:rPr kumimoji="1" lang="zh-CN" altLang="en-US" sz="1600" b="1" dirty="0">
                <a:latin typeface="+mn-ea"/>
              </a:rPr>
              <a:t>（合理负数）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5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</a:t>
            </a:r>
            <a:r>
              <a:rPr kumimoji="1" lang="en-US" altLang="zh-CN" sz="1600" b="1" dirty="0" err="1">
                <a:latin typeface="+mn-ea"/>
              </a:rPr>
              <a:t>fffff</a:t>
            </a:r>
            <a:r>
              <a:rPr kumimoji="1" lang="en-US" altLang="zh-CN" sz="1600" b="1" dirty="0">
                <a:latin typeface="+mn-ea"/>
              </a:rPr>
              <a:t>↙</a:t>
            </a:r>
            <a:r>
              <a:rPr kumimoji="1" lang="zh-CN" altLang="en-US" sz="1600" b="1" dirty="0">
                <a:latin typeface="+mn-ea"/>
              </a:rPr>
              <a:t>（超下限）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、贴图即可，不需要写分析结果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、暂不考虑输入错误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 descr="图形用户界面, 文本, 应用程序&#10;&#10;描述已自动生成">
            <a:extLst>
              <a:ext uri="{FF2B5EF4-FFF2-40B4-BE49-F238E27FC236}">
                <a16:creationId xmlns:a16="http://schemas.microsoft.com/office/drawing/2014/main" id="{805BCFF5-CAF2-6B85-30E8-B59FE3BBE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37" y="3595687"/>
            <a:ext cx="962025" cy="1247775"/>
          </a:xfrm>
          <a:prstGeom prst="rect">
            <a:avLst/>
          </a:prstGeom>
        </p:spPr>
      </p:pic>
      <p:pic>
        <p:nvPicPr>
          <p:cNvPr id="6" name="图片 5" descr="图形用户界面, 文本, 应用程序&#10;&#10;描述已自动生成">
            <a:extLst>
              <a:ext uri="{FF2B5EF4-FFF2-40B4-BE49-F238E27FC236}">
                <a16:creationId xmlns:a16="http://schemas.microsoft.com/office/drawing/2014/main" id="{9104141C-5C69-8D74-8EAC-A68CC80C73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340" y="3605212"/>
            <a:ext cx="876300" cy="1238250"/>
          </a:xfrm>
          <a:prstGeom prst="rect">
            <a:avLst/>
          </a:prstGeom>
        </p:spPr>
      </p:pic>
      <p:pic>
        <p:nvPicPr>
          <p:cNvPr id="8" name="图片 7" descr="图形用户界面, 文本, 应用程序&#10;&#10;描述已自动生成">
            <a:extLst>
              <a:ext uri="{FF2B5EF4-FFF2-40B4-BE49-F238E27FC236}">
                <a16:creationId xmlns:a16="http://schemas.microsoft.com/office/drawing/2014/main" id="{302E9CD7-51D6-92D9-E509-B8DAE58DA0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640" y="3595687"/>
            <a:ext cx="971550" cy="1228725"/>
          </a:xfrm>
          <a:prstGeom prst="rect">
            <a:avLst/>
          </a:prstGeom>
        </p:spPr>
      </p:pic>
      <p:pic>
        <p:nvPicPr>
          <p:cNvPr id="10" name="图片 9" descr="图形用户界面, 文本, 应用程序&#10;&#10;描述已自动生成">
            <a:extLst>
              <a:ext uri="{FF2B5EF4-FFF2-40B4-BE49-F238E27FC236}">
                <a16:creationId xmlns:a16="http://schemas.microsoft.com/office/drawing/2014/main" id="{70564D4C-915F-E462-8F72-9C66F9B1EA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730" y="3595687"/>
            <a:ext cx="1009650" cy="1266825"/>
          </a:xfrm>
          <a:prstGeom prst="rect">
            <a:avLst/>
          </a:prstGeom>
        </p:spPr>
      </p:pic>
      <p:pic>
        <p:nvPicPr>
          <p:cNvPr id="12" name="图片 11" descr="图形用户界面, 文本, 应用程序&#10;&#10;描述已自动生成">
            <a:extLst>
              <a:ext uri="{FF2B5EF4-FFF2-40B4-BE49-F238E27FC236}">
                <a16:creationId xmlns:a16="http://schemas.microsoft.com/office/drawing/2014/main" id="{7A3B329C-5683-A317-8E65-FED271507D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380" y="3581399"/>
            <a:ext cx="104775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2757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基本要求：从键盘输入</a:t>
            </a:r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进制数（自行构造测试数据）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5772F63-C142-43E7-B13D-87DC0D16BE02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iomanip</a:t>
            </a:r>
            <a:r>
              <a:rPr lang="en-US" altLang="zh-CN" sz="1600" b="1" dirty="0">
                <a:latin typeface="+mn-ea"/>
              </a:rPr>
              <a:t>&gt;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int a;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en-US" altLang="zh-CN" sz="1600" b="1" dirty="0">
                <a:latin typeface="+mn-ea"/>
              </a:rPr>
              <a:t> &gt;&gt; </a:t>
            </a:r>
            <a:r>
              <a:rPr lang="en-US" altLang="zh-CN" sz="1600" b="1" dirty="0" err="1">
                <a:latin typeface="+mn-ea"/>
              </a:rPr>
              <a:t>setbase</a:t>
            </a:r>
            <a:r>
              <a:rPr lang="en-US" altLang="zh-CN" sz="1600" b="1" dirty="0">
                <a:latin typeface="+mn-ea"/>
              </a:rPr>
              <a:t>(8) &gt;&gt; a;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</a:t>
            </a:r>
            <a:r>
              <a:rPr lang="en-US" altLang="zh-CN" sz="1600" b="1" dirty="0" err="1">
                <a:latin typeface="+mn-ea"/>
              </a:rPr>
              <a:t>dec</a:t>
            </a:r>
            <a:r>
              <a:rPr lang="en-US" altLang="zh-CN" sz="1600" b="1" dirty="0">
                <a:latin typeface="+mn-ea"/>
              </a:rPr>
              <a:t>:" &lt;&lt; </a:t>
            </a:r>
            <a:r>
              <a:rPr lang="en-US" altLang="zh-CN" sz="1600" b="1" dirty="0" err="1">
                <a:latin typeface="+mn-ea"/>
              </a:rPr>
              <a:t>dec</a:t>
            </a:r>
            <a:r>
              <a:rPr lang="en-US" altLang="zh-CN" sz="1600" b="1" dirty="0">
                <a:latin typeface="+mn-ea"/>
              </a:rPr>
              <a:t> &lt;&lt; a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 </a:t>
            </a:r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"hex:" &lt;&lt; hex &lt;&lt; a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 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"oct:" &lt;&lt; oct &lt;&lt; a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 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D4FF99D-558A-46DC-B3D6-DF68BA966D2E}"/>
              </a:ext>
            </a:extLst>
          </p:cNvPr>
          <p:cNvSpPr/>
          <p:nvPr/>
        </p:nvSpPr>
        <p:spPr bwMode="auto">
          <a:xfrm>
            <a:off x="4953000" y="1323974"/>
            <a:ext cx="588241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1111↙ </a:t>
            </a:r>
            <a:r>
              <a:rPr kumimoji="1" lang="zh-CN" altLang="en-US" sz="1600" b="1" dirty="0">
                <a:latin typeface="+mn-ea"/>
              </a:rPr>
              <a:t>（合理正数）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70000 ↙</a:t>
            </a:r>
            <a:r>
              <a:rPr kumimoji="1" lang="zh-CN" altLang="en-US" sz="1600" b="1" dirty="0">
                <a:latin typeface="+mn-ea"/>
              </a:rPr>
              <a:t> （超上限但未超同类型的</a:t>
            </a:r>
            <a:r>
              <a:rPr kumimoji="1" lang="en-US" altLang="zh-CN" sz="1600" b="1" dirty="0">
                <a:latin typeface="+mn-ea"/>
              </a:rPr>
              <a:t>unsigned</a:t>
            </a:r>
            <a:r>
              <a:rPr kumimoji="1" lang="zh-CN" altLang="en-US" sz="1600" b="1" dirty="0">
                <a:latin typeface="+mn-ea"/>
              </a:rPr>
              <a:t>上限）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777777 ↙</a:t>
            </a:r>
            <a:r>
              <a:rPr kumimoji="1" lang="zh-CN" altLang="en-US" sz="1600" b="1" dirty="0">
                <a:latin typeface="+mn-ea"/>
              </a:rPr>
              <a:t> （超上限且超过同类型的</a:t>
            </a:r>
            <a:r>
              <a:rPr kumimoji="1" lang="en-US" altLang="zh-CN" sz="1600" b="1" dirty="0">
                <a:latin typeface="+mn-ea"/>
              </a:rPr>
              <a:t>unsigned</a:t>
            </a:r>
            <a:r>
              <a:rPr kumimoji="1" lang="zh-CN" altLang="en-US" sz="1600" b="1" dirty="0">
                <a:latin typeface="+mn-ea"/>
              </a:rPr>
              <a:t>上限）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-1111 ↙</a:t>
            </a:r>
            <a:r>
              <a:rPr kumimoji="1" lang="zh-CN" altLang="en-US" sz="1600" b="1" dirty="0">
                <a:latin typeface="+mn-ea"/>
              </a:rPr>
              <a:t>（合理负数）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5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-70000↙</a:t>
            </a:r>
            <a:r>
              <a:rPr kumimoji="1" lang="zh-CN" altLang="en-US" sz="1600" b="1" dirty="0">
                <a:latin typeface="+mn-ea"/>
              </a:rPr>
              <a:t>（超下限）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、贴图即可，不需要写分析结果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、暂不考虑输入错误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4" name="图片 3" descr="图形用户界面, 文本, 应用程序&#10;&#10;描述已自动生成">
            <a:extLst>
              <a:ext uri="{FF2B5EF4-FFF2-40B4-BE49-F238E27FC236}">
                <a16:creationId xmlns:a16="http://schemas.microsoft.com/office/drawing/2014/main" id="{61261719-D1A0-35B9-E89E-76BD13836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111" y="3967160"/>
            <a:ext cx="885825" cy="1190625"/>
          </a:xfrm>
          <a:prstGeom prst="rect">
            <a:avLst/>
          </a:prstGeom>
        </p:spPr>
      </p:pic>
      <p:pic>
        <p:nvPicPr>
          <p:cNvPr id="6" name="图片 5" descr="图形用户界面, 文本, 应用程序&#10;&#10;描述已自动生成">
            <a:extLst>
              <a:ext uri="{FF2B5EF4-FFF2-40B4-BE49-F238E27FC236}">
                <a16:creationId xmlns:a16="http://schemas.microsoft.com/office/drawing/2014/main" id="{5483A030-2FD2-3BED-30FB-60824E2C1E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936" y="3929061"/>
            <a:ext cx="1028700" cy="1228725"/>
          </a:xfrm>
          <a:prstGeom prst="rect">
            <a:avLst/>
          </a:prstGeom>
        </p:spPr>
      </p:pic>
      <p:pic>
        <p:nvPicPr>
          <p:cNvPr id="8" name="图片 7" descr="图形用户界面, 文本&#10;&#10;描述已自动生成">
            <a:extLst>
              <a:ext uri="{FF2B5EF4-FFF2-40B4-BE49-F238E27FC236}">
                <a16:creationId xmlns:a16="http://schemas.microsoft.com/office/drawing/2014/main" id="{BEE51E46-DCA7-DF5F-BF04-94576BC354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829" y="3890961"/>
            <a:ext cx="1076325" cy="1266825"/>
          </a:xfrm>
          <a:prstGeom prst="rect">
            <a:avLst/>
          </a:prstGeom>
        </p:spPr>
      </p:pic>
      <p:pic>
        <p:nvPicPr>
          <p:cNvPr id="10" name="图片 9" descr="文本&#10;&#10;描述已自动生成">
            <a:extLst>
              <a:ext uri="{FF2B5EF4-FFF2-40B4-BE49-F238E27FC236}">
                <a16:creationId xmlns:a16="http://schemas.microsoft.com/office/drawing/2014/main" id="{A233D847-F046-7A78-56D3-5A996C7113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275" y="3948111"/>
            <a:ext cx="1466850" cy="1209675"/>
          </a:xfrm>
          <a:prstGeom prst="rect">
            <a:avLst/>
          </a:prstGeom>
        </p:spPr>
      </p:pic>
      <p:pic>
        <p:nvPicPr>
          <p:cNvPr id="12" name="图片 11" descr="文本&#10;&#10;描述已自动生成">
            <a:extLst>
              <a:ext uri="{FF2B5EF4-FFF2-40B4-BE49-F238E27FC236}">
                <a16:creationId xmlns:a16="http://schemas.microsoft.com/office/drawing/2014/main" id="{3BB69968-B076-2C79-46BD-2CE267A80C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3197" y="3943348"/>
            <a:ext cx="145732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5993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格式控制符</a:t>
            </a:r>
            <a:r>
              <a:rPr lang="en-US" altLang="zh-CN" sz="1600" b="1" dirty="0" err="1">
                <a:latin typeface="+mn-ea"/>
              </a:rPr>
              <a:t>setiosflags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</a:t>
            </a:r>
            <a:r>
              <a:rPr lang="en-US" altLang="zh-CN" sz="1600" b="1" dirty="0" err="1">
                <a:latin typeface="+mn-ea"/>
              </a:rPr>
              <a:t>skipws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的使用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5772F63-C142-43E7-B13D-87DC0D16BE02}"/>
              </a:ext>
            </a:extLst>
          </p:cNvPr>
          <p:cNvSpPr/>
          <p:nvPr/>
        </p:nvSpPr>
        <p:spPr bwMode="auto">
          <a:xfrm>
            <a:off x="592114" y="1323975"/>
            <a:ext cx="267496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a, b;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&gt;&gt; a &gt;&gt; b;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6B28C72-FA6E-405F-A229-208F8DAB25C0}"/>
              </a:ext>
            </a:extLst>
          </p:cNvPr>
          <p:cNvSpPr/>
          <p:nvPr/>
        </p:nvSpPr>
        <p:spPr bwMode="auto">
          <a:xfrm>
            <a:off x="3267076" y="1323974"/>
            <a:ext cx="4016592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iomanip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a, b;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&gt;&gt;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setiosflags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ios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::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skipws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);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&gt;&gt; a &gt;&gt; b;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10C7E5C-63E8-4246-BCEB-6A5AD344DFA1}"/>
              </a:ext>
            </a:extLst>
          </p:cNvPr>
          <p:cNvSpPr/>
          <p:nvPr/>
        </p:nvSpPr>
        <p:spPr bwMode="auto">
          <a:xfrm>
            <a:off x="7283669" y="1323974"/>
            <a:ext cx="3555782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iomanip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a, b;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cin.unsetf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ios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::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skipws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);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&gt;&gt; a &gt;&gt; b;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9BE673F-475D-4829-90D6-5F5404A85144}"/>
              </a:ext>
            </a:extLst>
          </p:cNvPr>
          <p:cNvSpPr/>
          <p:nvPr/>
        </p:nvSpPr>
        <p:spPr bwMode="auto">
          <a:xfrm>
            <a:off x="592113" y="4645572"/>
            <a:ext cx="2674961" cy="188857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假设键盘输入为：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12 34</a:t>
            </a:r>
            <a:r>
              <a:rPr kumimoji="1" lang="en-US" altLang="zh-CN" sz="1600" b="1" dirty="0">
                <a:latin typeface="宋体"/>
              </a:rPr>
              <a:t>↙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则输出为：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12 34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9092854-E69B-4D22-8E67-20448F644FD8}"/>
              </a:ext>
            </a:extLst>
          </p:cNvPr>
          <p:cNvSpPr/>
          <p:nvPr/>
        </p:nvSpPr>
        <p:spPr bwMode="auto">
          <a:xfrm>
            <a:off x="3267075" y="4645572"/>
            <a:ext cx="4016592" cy="188857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假设键盘输入为：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12 34</a:t>
            </a:r>
            <a:r>
              <a:rPr kumimoji="1" lang="en-US" altLang="zh-CN" sz="1600" b="1" dirty="0">
                <a:latin typeface="宋体"/>
              </a:rPr>
              <a:t>↙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则输出为：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12 34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6B18340-B457-4691-BA2A-EDF711533F9E}"/>
              </a:ext>
            </a:extLst>
          </p:cNvPr>
          <p:cNvSpPr/>
          <p:nvPr/>
        </p:nvSpPr>
        <p:spPr bwMode="auto">
          <a:xfrm>
            <a:off x="7283667" y="4645571"/>
            <a:ext cx="3555782" cy="18887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假设键盘输入为：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12 34</a:t>
            </a:r>
            <a:r>
              <a:rPr kumimoji="1" lang="en-US" altLang="zh-CN" sz="1600" b="1" dirty="0">
                <a:latin typeface="宋体"/>
              </a:rPr>
              <a:t>↙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则输出为：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12 0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105B215-7B00-48D1-98E3-AAFEAE3A9B5D}"/>
              </a:ext>
            </a:extLst>
          </p:cNvPr>
          <p:cNvSpPr/>
          <p:nvPr/>
        </p:nvSpPr>
        <p:spPr bwMode="auto">
          <a:xfrm>
            <a:off x="592112" y="5423338"/>
            <a:ext cx="10247336" cy="11108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综合以上三个例子可以得到如下结论：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、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“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忽略前导空格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”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的意思，是空格不作为区别变量的分界，而是做为结束的标志（因此导致第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3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个例子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b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未取得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34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）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、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setiosflags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ios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::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skipws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在缺省情况下是无效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有效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/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无效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的，即不设置也生效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3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、如果想取消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"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忽略前导空格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"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的设置，应使用</a:t>
            </a:r>
            <a:r>
              <a:rPr lang="en-US" altLang="zh-CN" sz="1600" b="1" dirty="0" err="1">
                <a:solidFill>
                  <a:schemeClr val="tx1"/>
                </a:solidFill>
                <a:effectLst/>
                <a:latin typeface="+mn-ea"/>
                <a:ea typeface="+mn-ea"/>
              </a:rPr>
              <a:t>resetiosflags</a:t>
            </a:r>
            <a:r>
              <a:rPr lang="en-US" altLang="zh-CN" sz="1600" b="1" dirty="0">
                <a:solidFill>
                  <a:schemeClr val="tx1"/>
                </a:solidFill>
                <a:effectLst/>
                <a:latin typeface="+mn-ea"/>
                <a:ea typeface="+mn-ea"/>
              </a:rPr>
              <a:t>(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ios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::</a:t>
            </a:r>
            <a:r>
              <a:rPr kumimoji="1" lang="en-US" altLang="zh-CN" sz="1600" b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skipws</a:t>
            </a:r>
            <a:r>
              <a:rPr lang="en-US" altLang="zh-CN" sz="1600" b="1">
                <a:solidFill>
                  <a:schemeClr val="tx1"/>
                </a:solidFill>
                <a:effectLst/>
                <a:latin typeface="+mn-ea"/>
                <a:ea typeface="+mn-ea"/>
              </a:rPr>
              <a:t>)</a:t>
            </a:r>
            <a:endParaRPr lang="en-US" altLang="zh-CN" sz="1600" b="1" dirty="0">
              <a:solidFill>
                <a:schemeClr val="tx1"/>
              </a:solidFill>
              <a:effectLst/>
              <a:latin typeface="+mn-ea"/>
              <a:ea typeface="+mn-ea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36235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5989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2800" b="1" dirty="0">
                <a:latin typeface="+mn-ea"/>
              </a:rPr>
              <a:t>特别提示：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1</a:t>
            </a:r>
            <a:r>
              <a:rPr lang="zh-CN" altLang="en-US" sz="2800" b="1" dirty="0">
                <a:latin typeface="+mn-ea"/>
              </a:rPr>
              <a:t>、做题过程中，先按要求输入，如果想替换数据，也要先做完指定输入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2</a:t>
            </a:r>
            <a:r>
              <a:rPr lang="zh-CN" altLang="en-US" sz="2800" b="1" dirty="0">
                <a:latin typeface="+mn-ea"/>
              </a:rPr>
              <a:t>、如果替换数据后出现某些问题，先记录下来，不要问，等全部完成后，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   </a:t>
            </a:r>
            <a:r>
              <a:rPr lang="zh-CN" altLang="en-US" sz="2800" b="1" dirty="0">
                <a:latin typeface="+mn-ea"/>
              </a:rPr>
              <a:t>还想不通再问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也许你的问题在后面的题目中有答案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 algn="l"/>
            <a:r>
              <a:rPr lang="en-US" altLang="zh-CN" sz="2800" b="1" dirty="0">
                <a:latin typeface="+mn-ea"/>
              </a:rPr>
              <a:t>3</a:t>
            </a:r>
            <a:r>
              <a:rPr lang="zh-CN" altLang="en-US" sz="2800" b="1" dirty="0">
                <a:latin typeface="+mn-ea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不要偷懒、不要自以为是的脑补结论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!!!</a:t>
            </a:r>
          </a:p>
          <a:p>
            <a:pPr algn="l"/>
            <a:r>
              <a:rPr lang="en-US" altLang="zh-CN" sz="2800" b="1" dirty="0">
                <a:latin typeface="+mn-ea"/>
              </a:rPr>
              <a:t>4</a:t>
            </a:r>
            <a:r>
              <a:rPr lang="zh-CN" altLang="en-US" sz="2800" b="1" dirty="0">
                <a:latin typeface="+mn-ea"/>
              </a:rPr>
              <a:t>、先得到题目要求的小结论，再综合考虑上下题目间关系，得到综合结论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5</a:t>
            </a:r>
            <a:r>
              <a:rPr lang="zh-CN" altLang="en-US" sz="2800" b="1" dirty="0">
                <a:latin typeface="+mn-ea"/>
              </a:rPr>
              <a:t>、这些结论，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是让你记住的，不是让你完成作业后就忘掉了</a:t>
            </a:r>
          </a:p>
          <a:p>
            <a:pPr algn="l"/>
            <a:r>
              <a:rPr lang="en-US" altLang="zh-CN" sz="2800" b="1" dirty="0">
                <a:latin typeface="+mn-ea"/>
              </a:rPr>
              <a:t>6</a:t>
            </a:r>
            <a:r>
              <a:rPr lang="zh-CN" altLang="en-US" sz="2800" b="1" dirty="0">
                <a:latin typeface="+mn-ea"/>
              </a:rPr>
              <a:t>、换位思考</a:t>
            </a:r>
            <a:r>
              <a:rPr lang="en-US" altLang="zh-CN" sz="2800" b="1" dirty="0">
                <a:latin typeface="+mn-ea"/>
              </a:rPr>
              <a:t>(</a:t>
            </a:r>
            <a:r>
              <a:rPr lang="zh-CN" altLang="en-US" sz="2800" b="1" dirty="0">
                <a:latin typeface="+mn-ea"/>
              </a:rPr>
              <a:t>从老师角度出发</a:t>
            </a:r>
            <a:r>
              <a:rPr lang="en-US" altLang="zh-CN" sz="2800" b="1" dirty="0">
                <a:latin typeface="+mn-ea"/>
              </a:rPr>
              <a:t>)</a:t>
            </a:r>
            <a:r>
              <a:rPr lang="zh-CN" altLang="en-US" sz="2800" b="1" dirty="0">
                <a:latin typeface="+mn-ea"/>
              </a:rPr>
              <a:t>，这些题的目的是希望掌握什么学习方法？</a:t>
            </a:r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0352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说明：</a:t>
            </a:r>
            <a:r>
              <a:rPr lang="en-US" altLang="zh-CN" sz="1600" b="1" dirty="0">
                <a:latin typeface="+mn-ea"/>
              </a:rPr>
              <a:t>C++</a:t>
            </a:r>
            <a:r>
              <a:rPr lang="zh-CN" altLang="en-US" sz="1600" b="1" dirty="0">
                <a:latin typeface="+mn-ea"/>
              </a:rPr>
              <a:t>中的格式控制很丰富，实现方法也有多种，下表列出的只是常用一部分，用于本次作业</a:t>
            </a:r>
            <a:endParaRPr lang="en-US" altLang="zh-CN" sz="1600" b="1" dirty="0">
              <a:latin typeface="+mn-ea"/>
            </a:endParaRPr>
          </a:p>
        </p:txBody>
      </p:sp>
      <p:graphicFrame>
        <p:nvGraphicFramePr>
          <p:cNvPr id="6" name="表格 11">
            <a:extLst>
              <a:ext uri="{FF2B5EF4-FFF2-40B4-BE49-F238E27FC236}">
                <a16:creationId xmlns:a16="http://schemas.microsoft.com/office/drawing/2014/main" id="{077349B2-0795-42D4-B88A-83371CD83D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65386"/>
              </p:ext>
            </p:extLst>
          </p:nvPr>
        </p:nvGraphicFramePr>
        <p:xfrm>
          <a:off x="859057" y="1370538"/>
          <a:ext cx="10158413" cy="508740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01983">
                  <a:extLst>
                    <a:ext uri="{9D8B030D-6E8A-4147-A177-3AD203B41FA5}">
                      <a16:colId xmlns:a16="http://schemas.microsoft.com/office/drawing/2014/main" val="2298219816"/>
                    </a:ext>
                  </a:extLst>
                </a:gridCol>
                <a:gridCol w="7156430">
                  <a:extLst>
                    <a:ext uri="{9D8B030D-6E8A-4147-A177-3AD203B41FA5}">
                      <a16:colId xmlns:a16="http://schemas.microsoft.com/office/drawing/2014/main" val="1624764447"/>
                    </a:ext>
                  </a:extLst>
                </a:gridCol>
              </a:tblGrid>
              <a:tr h="2998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控制符</a:t>
                      </a:r>
                    </a:p>
                  </a:txBody>
                  <a:tcPr marL="7471" marR="7471" marT="4269" marB="42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作用</a:t>
                      </a:r>
                    </a:p>
                  </a:txBody>
                  <a:tcPr marL="7471" marR="7471" marT="4269" marB="42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1858551"/>
                  </a:ext>
                </a:extLst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dec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设置整数为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进制</a:t>
                      </a:r>
                      <a:endParaRPr lang="en-US" altLang="zh-CN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919502"/>
                  </a:ext>
                </a:extLst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hex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设置整数为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进制</a:t>
                      </a:r>
                      <a:endParaRPr lang="en-US" altLang="zh-CN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6101644"/>
                  </a:ext>
                </a:extLst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oct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设置整数为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进制</a:t>
                      </a:r>
                      <a:endParaRPr lang="en-US" altLang="zh-CN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416682"/>
                  </a:ext>
                </a:extLst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setbase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(n)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设置整数为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进制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(n=8,10,16)</a:t>
                      </a: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7631303"/>
                  </a:ext>
                </a:extLst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setfill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(c)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设置填充字符，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可以是字符常量或字符变量</a:t>
                      </a: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1947795"/>
                  </a:ext>
                </a:extLst>
              </a:tr>
              <a:tr h="589568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setprecision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(n)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设置实数的精度为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位。在以一般十进制形式输出时，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代表有效数字。</a:t>
                      </a:r>
                      <a:endParaRPr lang="en-US" altLang="zh-CN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在以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fixed(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固定小数位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形式和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scientific(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指数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形式输出时，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为小数位数</a:t>
                      </a: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5579112"/>
                  </a:ext>
                </a:extLst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setw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(n)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设置字段宽度为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044405"/>
                  </a:ext>
                </a:extLst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setiosflags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::fixed)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设置浮点数以固定的小数位数显示</a:t>
                      </a: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823469"/>
                  </a:ext>
                </a:extLst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setiosflags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::scientific)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设置浮点数以科学计数法（即指数形式）显示</a:t>
                      </a: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5854254"/>
                  </a:ext>
                </a:extLst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setiosflags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::left)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输出数据左对齐</a:t>
                      </a: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4189258"/>
                  </a:ext>
                </a:extLst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setiosflags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::right)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输出数据右对齐</a:t>
                      </a: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1628640"/>
                  </a:ext>
                </a:extLst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setiosflags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::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skipws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忽略前导的空格</a:t>
                      </a: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7431080"/>
                  </a:ext>
                </a:extLst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setiosflags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::uppercase)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在以科学计数法输出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和十六进制输出字母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时，以大写表示</a:t>
                      </a: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23211"/>
                  </a:ext>
                </a:extLst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setiosflags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::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showpos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输出正数时，给出“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+”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号</a:t>
                      </a: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49764"/>
                  </a:ext>
                </a:extLst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esetiosflags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(*)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终止已设置的输出格式状态，括号内为具体内容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本处用*替代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6194680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F971B0D8-CF69-458E-B399-EDA0A8708DD2}"/>
              </a:ext>
            </a:extLst>
          </p:cNvPr>
          <p:cNvSpPr/>
          <p:nvPr/>
        </p:nvSpPr>
        <p:spPr bwMode="auto">
          <a:xfrm>
            <a:off x="8380071" y="1370538"/>
            <a:ext cx="3631843" cy="17886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重要提示：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、后面作业需要的知识点，除非明确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提示自行上网查找，都先在本文档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中查找是否有符合要求的设置项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、不看本页，网上瞎找，然后说作业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多的，本课程及本作业不背锅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7172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进制前导符的使用：回答问题并将程序的运行结果截图贴上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允许多页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A606D2-55A2-40E0-8D6D-3A0DF7E73037}"/>
              </a:ext>
            </a:extLst>
          </p:cNvPr>
          <p:cNvSpPr/>
          <p:nvPr/>
        </p:nvSpPr>
        <p:spPr bwMode="auto">
          <a:xfrm>
            <a:off x="592114" y="1323973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iomanip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r>
              <a:rPr lang="en-US" altLang="zh-CN" sz="1200" b="1" dirty="0">
                <a:latin typeface="+mn-ea"/>
              </a:rPr>
              <a:t>using namespace std;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</a:p>
          <a:p>
            <a:r>
              <a:rPr lang="en-US" altLang="zh-CN" sz="1200" b="1" dirty="0">
                <a:latin typeface="+mn-ea"/>
              </a:rPr>
              <a:t>{</a:t>
            </a:r>
          </a:p>
          <a:p>
            <a:r>
              <a:rPr lang="en-US" altLang="zh-CN" sz="1200" b="1" dirty="0">
                <a:latin typeface="+mn-ea"/>
              </a:rPr>
              <a:t>    short a1 = 1234, a2 = 0x1234, a3 = 01234, a4 = 0b1101001;  //</a:t>
            </a:r>
            <a:r>
              <a:rPr lang="zh-CN" altLang="en-US" sz="1200" b="1" dirty="0">
                <a:latin typeface="+mn-ea"/>
              </a:rPr>
              <a:t>常量为各进制表示正数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</a:t>
            </a:r>
            <a:r>
              <a:rPr lang="en-US" altLang="zh-CN" sz="1200" b="1" dirty="0" err="1">
                <a:latin typeface="+mn-ea"/>
              </a:rPr>
              <a:t>dec</a:t>
            </a:r>
            <a:r>
              <a:rPr lang="en-US" altLang="zh-CN" sz="1200" b="1" dirty="0">
                <a:latin typeface="+mn-ea"/>
              </a:rPr>
              <a:t>:" &lt;&lt; </a:t>
            </a:r>
            <a:r>
              <a:rPr lang="en-US" altLang="zh-CN" sz="1200" b="1" dirty="0" err="1">
                <a:latin typeface="+mn-ea"/>
              </a:rPr>
              <a:t>dec</a:t>
            </a:r>
            <a:r>
              <a:rPr lang="en-US" altLang="zh-CN" sz="1200" b="1" dirty="0">
                <a:latin typeface="+mn-ea"/>
              </a:rPr>
              <a:t> &lt;&lt; a1 &lt;&lt; ' ' &lt;&lt; a2 &lt;&lt; ' ' &lt;&lt; a3 &lt;&lt; ' ' &lt;&lt; a4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"hex:" &lt;&lt; hex &lt;&lt; a1 &lt;&lt; ' ' &lt;&lt; a2 &lt;&lt; ' ' &lt;&lt; a3 &lt;&lt; ' ' &lt;&lt; a4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"oct:" &lt;&lt; oct &lt;&lt; a1 &lt;&lt; ' ' &lt;&lt; a2 &lt;&lt; ' ' &lt;&lt; a3 &lt;&lt; ' ' &lt;&lt; a4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short b1 = -1234, b2 = -0x1234, b3 = -01234, b4 = -0b1101001;  //</a:t>
            </a:r>
            <a:r>
              <a:rPr lang="zh-CN" altLang="en-US" sz="1200" b="1" dirty="0">
                <a:latin typeface="+mn-ea"/>
              </a:rPr>
              <a:t>常量为各进制表示负数</a:t>
            </a:r>
          </a:p>
          <a:p>
            <a:r>
              <a:rPr lang="fr-FR" altLang="zh-CN" sz="1200" b="1" dirty="0">
                <a:latin typeface="+mn-ea"/>
              </a:rPr>
              <a:t>    cout &lt;&lt; "dec:" &lt;&lt; dec &lt;&lt; b1 &lt;&lt; ' ' &lt;&lt; b2 &lt;&lt; ' ' &lt;&lt; b3 &lt;&lt; ' ' &lt;&lt; b4 &lt;&lt; endl;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"hex:" &lt;&lt; hex &lt;&lt; b1 &lt;&lt; ' ' &lt;&lt; b2 &lt;&lt; ' ' &lt;&lt; b3 &lt;&lt; ' ' &lt;&lt; b4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"oct:" &lt;&lt; oct &lt;&lt; b1 &lt;&lt; ' ' &lt;&lt; b2 &lt;&lt; ' ' &lt;&lt; b3 &lt;&lt; ' ' &lt;&lt; b4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short c1 = 40000, c2 = 0x9876, c3 = 0171234, c4 = 0b1101010100111100;  //</a:t>
            </a:r>
            <a:r>
              <a:rPr lang="zh-CN" altLang="en-US" sz="1200" b="1" dirty="0">
                <a:latin typeface="+mn-ea"/>
              </a:rPr>
              <a:t>赋值后最高位均为</a:t>
            </a:r>
            <a:r>
              <a:rPr lang="en-US" altLang="zh-CN" sz="1200" b="1" dirty="0">
                <a:latin typeface="+mn-ea"/>
              </a:rPr>
              <a:t>1</a:t>
            </a:r>
            <a:r>
              <a:rPr lang="zh-CN" altLang="en-US" sz="1200" b="1" dirty="0">
                <a:latin typeface="+mn-ea"/>
              </a:rPr>
              <a:t>，有</a:t>
            </a:r>
            <a:r>
              <a:rPr lang="en-US" altLang="zh-CN" sz="1200" b="1" dirty="0">
                <a:latin typeface="+mn-ea"/>
              </a:rPr>
              <a:t>warning</a:t>
            </a:r>
            <a:endParaRPr lang="zh-CN" altLang="en-US" sz="1200" b="1" dirty="0">
              <a:latin typeface="+mn-ea"/>
            </a:endParaRPr>
          </a:p>
          <a:p>
            <a:r>
              <a:rPr lang="fr-FR" altLang="zh-CN" sz="1200" b="1" dirty="0">
                <a:latin typeface="+mn-ea"/>
              </a:rPr>
              <a:t>    cout &lt;&lt; "dec:" &lt;&lt; dec &lt;&lt; c1 &lt;&lt; ' ' &lt;&lt; c2 &lt;&lt; ' ' &lt;&lt; c3 &lt;&lt; ' ' &lt;&lt; c4 &lt;&lt; endl;</a:t>
            </a:r>
          </a:p>
          <a:p>
            <a:r>
              <a:rPr lang="fr-FR" altLang="zh-CN" sz="1200" b="1" dirty="0">
                <a:latin typeface="+mn-ea"/>
              </a:rPr>
              <a:t>    cout &lt;&lt; "hex:" &lt;&lt; hex &lt;&lt; c1 &lt;&lt; ' ' &lt;&lt; c2 &lt;&lt; ' ' &lt;&lt; c3 &lt;&lt; ' ' &lt;&lt; c4 &lt;&lt; endl;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"oct:" &lt;&lt; oct &lt;&lt; c1 &lt;&lt; ' ' &lt;&lt; c2 &lt;&lt; ' ' &lt;&lt; c3 &lt;&lt; ' ' &lt;&lt; c4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</a:p>
          <a:p>
            <a:r>
              <a:rPr lang="en-US" altLang="zh-CN" sz="1200" b="1" dirty="0">
                <a:latin typeface="+mn-ea"/>
              </a:rPr>
              <a:t>}</a:t>
            </a:r>
          </a:p>
          <a:p>
            <a:endParaRPr lang="en-US" altLang="zh-CN" sz="12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允许贴图覆盖代码部分</a:t>
            </a: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CF5B5D90-877B-F6F6-9159-C54A60B4B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900" y="1747837"/>
            <a:ext cx="287655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303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总结及结论：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、源程序中的整数，有</a:t>
            </a: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种不同进制的表示形式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、无论源程序中整型常量表示为何种进制，它的机内存储均为</a:t>
            </a: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形式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、如果想使数据输出时使用不同进制，要加</a:t>
            </a:r>
            <a:r>
              <a:rPr kumimoji="1" lang="en-US" altLang="zh-CN" sz="1600" b="1" dirty="0">
                <a:latin typeface="+mn-ea"/>
              </a:rPr>
              <a:t>0x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>
                <a:latin typeface="+mn-ea"/>
              </a:rPr>
              <a:t>0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>
                <a:latin typeface="+mn-ea"/>
              </a:rPr>
              <a:t>0b</a:t>
            </a:r>
            <a:r>
              <a:rPr kumimoji="1" lang="zh-CN" altLang="en-US" sz="1600" b="1" dirty="0">
                <a:latin typeface="+mn-ea"/>
              </a:rPr>
              <a:t>等进制前导符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、输出无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有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无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二进制前导符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5</a:t>
            </a:r>
            <a:r>
              <a:rPr kumimoji="1" lang="zh-CN" altLang="en-US" sz="1600" b="1" dirty="0">
                <a:latin typeface="+mn-ea"/>
              </a:rPr>
              <a:t>、只有十进制有负数形式输出；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16</a:t>
            </a:r>
            <a:r>
              <a:rPr kumimoji="1" lang="zh-CN" altLang="en-US" sz="1600" b="1" dirty="0">
                <a:latin typeface="+mn-ea"/>
              </a:rPr>
              <a:t>进制输出负数时，特征是先将十进制负数转化为二进制补码，再三个三个结合形成八进制数；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8</a:t>
            </a:r>
            <a:r>
              <a:rPr kumimoji="1" lang="zh-CN" altLang="en-US" sz="1600" b="1" dirty="0">
                <a:latin typeface="+mn-ea"/>
              </a:rPr>
              <a:t>进制输出负数时，特征是先将十进制负数转化为二进制补码，再四个四个结合形成十六进制数</a:t>
            </a:r>
            <a:endParaRPr lang="zh-CN" altLang="en-US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3904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进制前导符的连续使用：回答问题并将程序的运行结果截图贴上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1B6A17-5E7C-4625-90AE-6C7D682CA9B0}"/>
              </a:ext>
            </a:extLst>
          </p:cNvPr>
          <p:cNvSpPr/>
          <p:nvPr/>
        </p:nvSpPr>
        <p:spPr bwMode="auto">
          <a:xfrm>
            <a:off x="588076" y="5534025"/>
            <a:ext cx="10247336" cy="100012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err="1">
                <a:latin typeface="+mn-ea"/>
              </a:rPr>
              <a:t>dec</a:t>
            </a:r>
            <a:r>
              <a:rPr kumimoji="1" lang="en-US" altLang="zh-CN" sz="1600" b="1" dirty="0">
                <a:latin typeface="+mn-ea"/>
              </a:rPr>
              <a:t>/hex/oct</a:t>
            </a:r>
            <a:r>
              <a:rPr kumimoji="1" lang="zh-CN" altLang="en-US" sz="1600" b="1" dirty="0">
                <a:latin typeface="+mn-ea"/>
              </a:rPr>
              <a:t>等进制前导符设置后，对后面的所有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仅一个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所有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数据有效，直到用另一个控制符去改变为止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A606D2-55A2-40E0-8D6D-3A0DF7E73037}"/>
              </a:ext>
            </a:extLst>
          </p:cNvPr>
          <p:cNvSpPr/>
          <p:nvPr/>
        </p:nvSpPr>
        <p:spPr bwMode="auto">
          <a:xfrm>
            <a:off x="588075" y="1323973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400" b="1" dirty="0">
                <a:latin typeface="+mn-ea"/>
              </a:rPr>
              <a:t>#include &lt;iostream&gt;</a:t>
            </a:r>
          </a:p>
          <a:p>
            <a:r>
              <a:rPr lang="en-US" altLang="zh-CN" sz="1400" b="1" dirty="0">
                <a:latin typeface="+mn-ea"/>
              </a:rPr>
              <a:t>#include &lt;</a:t>
            </a:r>
            <a:r>
              <a:rPr lang="en-US" altLang="zh-CN" sz="1400" b="1" dirty="0" err="1">
                <a:latin typeface="+mn-ea"/>
              </a:rPr>
              <a:t>iomanip</a:t>
            </a:r>
            <a:r>
              <a:rPr lang="en-US" altLang="zh-CN" sz="1400" b="1" dirty="0">
                <a:latin typeface="+mn-ea"/>
              </a:rPr>
              <a:t>&gt;</a:t>
            </a:r>
          </a:p>
          <a:p>
            <a:endParaRPr lang="en-US" altLang="zh-CN" sz="1400" b="1" dirty="0">
              <a:latin typeface="+mn-ea"/>
            </a:endParaRPr>
          </a:p>
          <a:p>
            <a:r>
              <a:rPr lang="en-US" altLang="zh-CN" sz="1400" b="1" dirty="0">
                <a:latin typeface="+mn-ea"/>
              </a:rPr>
              <a:t>using namespace std;</a:t>
            </a:r>
          </a:p>
          <a:p>
            <a:r>
              <a:rPr lang="en-US" altLang="zh-CN" sz="1400" b="1" dirty="0">
                <a:latin typeface="+mn-ea"/>
              </a:rPr>
              <a:t>int main()</a:t>
            </a:r>
          </a:p>
          <a:p>
            <a:r>
              <a:rPr lang="en-US" altLang="zh-CN" sz="1400" b="1" dirty="0">
                <a:latin typeface="+mn-ea"/>
              </a:rPr>
              <a:t>{</a:t>
            </a:r>
          </a:p>
          <a:p>
            <a:r>
              <a:rPr lang="en-US" altLang="zh-CN" sz="1400" b="1" dirty="0">
                <a:latin typeface="+mn-ea"/>
              </a:rPr>
              <a:t>    int a = 10;</a:t>
            </a:r>
          </a:p>
          <a:p>
            <a:endParaRPr lang="en-US" altLang="zh-CN" sz="1400" b="1" dirty="0">
              <a:latin typeface="+mn-ea"/>
            </a:endParaRPr>
          </a:p>
          <a:p>
            <a:r>
              <a:rPr lang="en-US" altLang="zh-CN" sz="1400" b="1" dirty="0">
                <a:latin typeface="+mn-ea"/>
              </a:rPr>
              <a:t>    </a:t>
            </a:r>
            <a:r>
              <a:rPr lang="en-US" altLang="zh-CN" sz="1400" b="1" dirty="0" err="1">
                <a:latin typeface="+mn-ea"/>
              </a:rPr>
              <a:t>cout</a:t>
            </a:r>
            <a:r>
              <a:rPr lang="en-US" altLang="zh-CN" sz="1400" b="1" dirty="0">
                <a:latin typeface="+mn-ea"/>
              </a:rPr>
              <a:t> &lt;&lt; a &lt;&lt; ' ' &lt;&lt; a+1 &lt;&lt; ' ' &lt;&lt; a+2 &lt;&lt; </a:t>
            </a:r>
            <a:r>
              <a:rPr lang="en-US" altLang="zh-CN" sz="1400" b="1" dirty="0" err="1">
                <a:latin typeface="+mn-ea"/>
              </a:rPr>
              <a:t>endl</a:t>
            </a:r>
            <a:r>
              <a:rPr lang="en-US" altLang="zh-CN" sz="1400" b="1" dirty="0">
                <a:latin typeface="+mn-ea"/>
              </a:rPr>
              <a:t>; </a:t>
            </a:r>
          </a:p>
          <a:p>
            <a:r>
              <a:rPr lang="en-US" altLang="zh-CN" sz="1400" b="1" dirty="0">
                <a:latin typeface="+mn-ea"/>
              </a:rPr>
              <a:t>    </a:t>
            </a:r>
            <a:r>
              <a:rPr lang="en-US" altLang="zh-CN" sz="1400" b="1" dirty="0" err="1">
                <a:latin typeface="+mn-ea"/>
              </a:rPr>
              <a:t>cout</a:t>
            </a:r>
            <a:r>
              <a:rPr lang="en-US" altLang="zh-CN" sz="1400" b="1" dirty="0">
                <a:latin typeface="+mn-ea"/>
              </a:rPr>
              <a:t> &lt;&lt; hex;</a:t>
            </a:r>
          </a:p>
          <a:p>
            <a:r>
              <a:rPr lang="en-US" altLang="zh-CN" sz="1400" b="1" dirty="0">
                <a:latin typeface="+mn-ea"/>
              </a:rPr>
              <a:t>    </a:t>
            </a:r>
            <a:r>
              <a:rPr lang="en-US" altLang="zh-CN" sz="1400" b="1" dirty="0" err="1">
                <a:latin typeface="+mn-ea"/>
              </a:rPr>
              <a:t>cout</a:t>
            </a:r>
            <a:r>
              <a:rPr lang="en-US" altLang="zh-CN" sz="1400" b="1" dirty="0">
                <a:latin typeface="+mn-ea"/>
              </a:rPr>
              <a:t> &lt;&lt; a &lt;&lt; ' ' &lt;&lt; a+1 &lt;&lt; ' ' &lt;&lt; a+2 &lt;&lt; </a:t>
            </a:r>
            <a:r>
              <a:rPr lang="en-US" altLang="zh-CN" sz="1400" b="1" dirty="0" err="1">
                <a:latin typeface="+mn-ea"/>
              </a:rPr>
              <a:t>endl</a:t>
            </a:r>
            <a:r>
              <a:rPr lang="en-US" altLang="zh-CN" sz="1400" b="1" dirty="0">
                <a:latin typeface="+mn-ea"/>
              </a:rPr>
              <a:t>; </a:t>
            </a:r>
            <a:endParaRPr lang="zh-CN" altLang="en-US" sz="1400" b="1" dirty="0">
              <a:latin typeface="+mn-ea"/>
            </a:endParaRPr>
          </a:p>
          <a:p>
            <a:r>
              <a:rPr lang="en-US" altLang="zh-CN" sz="1400" b="1" dirty="0">
                <a:latin typeface="+mn-ea"/>
              </a:rPr>
              <a:t>    </a:t>
            </a:r>
            <a:r>
              <a:rPr lang="en-US" altLang="zh-CN" sz="1400" b="1" dirty="0" err="1">
                <a:latin typeface="+mn-ea"/>
              </a:rPr>
              <a:t>cout</a:t>
            </a:r>
            <a:r>
              <a:rPr lang="en-US" altLang="zh-CN" sz="1400" b="1" dirty="0">
                <a:latin typeface="+mn-ea"/>
              </a:rPr>
              <a:t> &lt;&lt; oct;</a:t>
            </a:r>
          </a:p>
          <a:p>
            <a:r>
              <a:rPr lang="en-US" altLang="zh-CN" sz="1400" b="1" dirty="0">
                <a:latin typeface="+mn-ea"/>
              </a:rPr>
              <a:t>    </a:t>
            </a:r>
            <a:r>
              <a:rPr lang="en-US" altLang="zh-CN" sz="1400" b="1" dirty="0" err="1">
                <a:latin typeface="+mn-ea"/>
              </a:rPr>
              <a:t>cout</a:t>
            </a:r>
            <a:r>
              <a:rPr lang="en-US" altLang="zh-CN" sz="1400" b="1" dirty="0">
                <a:latin typeface="+mn-ea"/>
              </a:rPr>
              <a:t> &lt;&lt; a &lt;&lt; ' ' &lt;&lt; a+1 &lt;&lt; ' ' &lt;&lt; a+2 &lt;&lt; </a:t>
            </a:r>
            <a:r>
              <a:rPr lang="en-US" altLang="zh-CN" sz="1400" b="1" dirty="0" err="1">
                <a:latin typeface="+mn-ea"/>
              </a:rPr>
              <a:t>endl</a:t>
            </a:r>
            <a:r>
              <a:rPr lang="en-US" altLang="zh-CN" sz="1400" b="1" dirty="0">
                <a:latin typeface="+mn-ea"/>
              </a:rPr>
              <a:t>; </a:t>
            </a:r>
          </a:p>
          <a:p>
            <a:r>
              <a:rPr lang="en-US" altLang="zh-CN" sz="1400" b="1" dirty="0">
                <a:latin typeface="+mn-ea"/>
              </a:rPr>
              <a:t>    </a:t>
            </a:r>
            <a:r>
              <a:rPr lang="en-US" altLang="zh-CN" sz="1400" b="1" dirty="0" err="1">
                <a:latin typeface="+mn-ea"/>
              </a:rPr>
              <a:t>cout</a:t>
            </a:r>
            <a:r>
              <a:rPr lang="en-US" altLang="zh-CN" sz="1400" b="1" dirty="0">
                <a:latin typeface="+mn-ea"/>
              </a:rPr>
              <a:t> &lt;&lt; </a:t>
            </a:r>
            <a:r>
              <a:rPr lang="en-US" altLang="zh-CN" sz="1400" b="1" dirty="0" err="1">
                <a:latin typeface="+mn-ea"/>
              </a:rPr>
              <a:t>dec</a:t>
            </a:r>
            <a:r>
              <a:rPr lang="en-US" altLang="zh-CN" sz="1400" b="1" dirty="0">
                <a:latin typeface="+mn-ea"/>
              </a:rPr>
              <a:t>;</a:t>
            </a:r>
          </a:p>
          <a:p>
            <a:r>
              <a:rPr lang="en-US" altLang="zh-CN" sz="1400" b="1" dirty="0">
                <a:latin typeface="+mn-ea"/>
              </a:rPr>
              <a:t>    </a:t>
            </a:r>
            <a:r>
              <a:rPr lang="en-US" altLang="zh-CN" sz="1400" b="1" dirty="0" err="1">
                <a:latin typeface="+mn-ea"/>
              </a:rPr>
              <a:t>cout</a:t>
            </a:r>
            <a:r>
              <a:rPr lang="en-US" altLang="zh-CN" sz="1400" b="1" dirty="0">
                <a:latin typeface="+mn-ea"/>
              </a:rPr>
              <a:t> &lt;&lt; a &lt;&lt; ' ' &lt;&lt; a+1 &lt;&lt; ' ' &lt;&lt; a+2 &lt;&lt; </a:t>
            </a:r>
            <a:r>
              <a:rPr lang="en-US" altLang="zh-CN" sz="1400" b="1" dirty="0" err="1">
                <a:latin typeface="+mn-ea"/>
              </a:rPr>
              <a:t>endl</a:t>
            </a:r>
            <a:r>
              <a:rPr lang="en-US" altLang="zh-CN" sz="1400" b="1" dirty="0">
                <a:latin typeface="+mn-ea"/>
              </a:rPr>
              <a:t>; </a:t>
            </a:r>
          </a:p>
          <a:p>
            <a:endParaRPr lang="en-US" altLang="zh-CN" sz="1400" b="1" dirty="0">
              <a:latin typeface="+mn-ea"/>
            </a:endParaRPr>
          </a:p>
          <a:p>
            <a:r>
              <a:rPr lang="en-US" altLang="zh-CN" sz="1400" b="1" dirty="0">
                <a:latin typeface="+mn-ea"/>
              </a:rPr>
              <a:t>    return 0;</a:t>
            </a:r>
          </a:p>
          <a:p>
            <a:r>
              <a:rPr lang="en-US" altLang="zh-CN" sz="1400" b="1" dirty="0">
                <a:latin typeface="+mn-ea"/>
              </a:rPr>
              <a:t>}</a:t>
            </a:r>
          </a:p>
          <a:p>
            <a:endParaRPr lang="en-US" altLang="zh-CN" sz="1400" b="1" dirty="0">
              <a:latin typeface="+mn-ea"/>
            </a:endParaRPr>
          </a:p>
        </p:txBody>
      </p:sp>
      <p:pic>
        <p:nvPicPr>
          <p:cNvPr id="3" name="图片 2" descr="图形用户界面, 文本, 应用程序&#10;&#10;描述已自动生成">
            <a:extLst>
              <a:ext uri="{FF2B5EF4-FFF2-40B4-BE49-F238E27FC236}">
                <a16:creationId xmlns:a16="http://schemas.microsoft.com/office/drawing/2014/main" id="{AE7C02A6-49C1-2393-703F-9DD969A28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312" y="2466975"/>
            <a:ext cx="101917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288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C.setbase</a:t>
            </a:r>
            <a:r>
              <a:rPr lang="zh-CN" altLang="en-US" sz="1600" b="1" dirty="0">
                <a:latin typeface="+mn-ea"/>
              </a:rPr>
              <a:t>的使用：同</a:t>
            </a:r>
            <a:r>
              <a:rPr lang="en-US" altLang="zh-CN" sz="1600" b="1" dirty="0">
                <a:latin typeface="+mn-ea"/>
              </a:rPr>
              <a:t>1.A</a:t>
            </a:r>
            <a:r>
              <a:rPr lang="zh-CN" altLang="en-US" sz="1600" b="1" dirty="0">
                <a:latin typeface="+mn-ea"/>
              </a:rPr>
              <a:t>的形式，按要求自行构造测试程序，回答问题并将程序的运行结果截图贴上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允许多页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1B6A17-5E7C-4625-90AE-6C7D682CA9B0}"/>
              </a:ext>
            </a:extLst>
          </p:cNvPr>
          <p:cNvSpPr/>
          <p:nvPr/>
        </p:nvSpPr>
        <p:spPr bwMode="auto">
          <a:xfrm>
            <a:off x="5013434" y="1323974"/>
            <a:ext cx="5821978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自行构造若干组测试数据，运行并截图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 err="1">
                <a:latin typeface="+mn-ea"/>
              </a:rPr>
              <a:t>setbase</a:t>
            </a:r>
            <a:r>
              <a:rPr kumimoji="1" lang="zh-CN" altLang="en-US" sz="1600" b="1" dirty="0">
                <a:latin typeface="+mn-ea"/>
              </a:rPr>
              <a:t>中允许的合法值有</a:t>
            </a:r>
            <a:r>
              <a:rPr kumimoji="1" lang="en-US" altLang="zh-CN" sz="1600" b="1" dirty="0">
                <a:latin typeface="+mn-ea"/>
              </a:rPr>
              <a:t>8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>
                <a:latin typeface="+mn-ea"/>
              </a:rPr>
              <a:t>10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>
                <a:latin typeface="+mn-ea"/>
              </a:rPr>
              <a:t>16</a:t>
            </a:r>
            <a:r>
              <a:rPr kumimoji="1" lang="zh-CN" altLang="en-US" sz="1600" b="1" dirty="0">
                <a:latin typeface="+mn-ea"/>
              </a:rPr>
              <a:t>进制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、当</a:t>
            </a:r>
            <a:r>
              <a:rPr kumimoji="1" lang="en-US" altLang="zh-CN" sz="1600" b="1" dirty="0" err="1">
                <a:latin typeface="+mn-ea"/>
              </a:rPr>
              <a:t>setbase</a:t>
            </a:r>
            <a:r>
              <a:rPr kumimoji="1" lang="zh-CN" altLang="en-US" sz="1600" b="1" dirty="0">
                <a:latin typeface="+mn-ea"/>
              </a:rPr>
              <a:t>中出现非法值时，处理方法是自动转化为十进制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 err="1">
                <a:latin typeface="+mn-ea"/>
              </a:rPr>
              <a:t>setbase</a:t>
            </a:r>
            <a:r>
              <a:rPr kumimoji="1" lang="zh-CN" altLang="en-US" sz="1600" b="1" dirty="0">
                <a:latin typeface="+mn-ea"/>
              </a:rPr>
              <a:t>设置后，对后面的所有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仅一个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所有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数据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有效，直到用另一个</a:t>
            </a:r>
            <a:r>
              <a:rPr kumimoji="1" lang="en-US" altLang="zh-CN" sz="1600" b="1" dirty="0" err="1">
                <a:latin typeface="+mn-ea"/>
              </a:rPr>
              <a:t>setbase</a:t>
            </a:r>
            <a:r>
              <a:rPr kumimoji="1" lang="zh-CN" altLang="en-US" sz="1600" b="1" dirty="0">
                <a:latin typeface="+mn-ea"/>
              </a:rPr>
              <a:t>去改变为止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A606D2-55A2-40E0-8D6D-3A0DF7E73037}"/>
              </a:ext>
            </a:extLst>
          </p:cNvPr>
          <p:cNvSpPr/>
          <p:nvPr/>
        </p:nvSpPr>
        <p:spPr bwMode="auto">
          <a:xfrm>
            <a:off x="592115" y="1323973"/>
            <a:ext cx="4421319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iomanip</a:t>
            </a:r>
            <a:r>
              <a:rPr lang="en-US" altLang="zh-CN" sz="1600" b="1" dirty="0">
                <a:latin typeface="+mn-ea"/>
              </a:rPr>
              <a:t>&gt;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}//</a:t>
            </a:r>
            <a:r>
              <a:rPr lang="zh-CN" altLang="en-US" sz="1600" b="1" dirty="0">
                <a:latin typeface="+mn-ea"/>
              </a:rPr>
              <a:t>允许直接贴构造的程序，不用再输入到这里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构造的程序要求能看出对右侧问题的回答</a:t>
            </a:r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将构造的程序直接贴图上来，左侧不写也可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EA4E1752-B707-8A1C-FE88-C8F4107D4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626" y="3429000"/>
            <a:ext cx="3107624" cy="1926301"/>
          </a:xfrm>
          <a:prstGeom prst="rect">
            <a:avLst/>
          </a:prstGeom>
        </p:spPr>
      </p:pic>
      <p:pic>
        <p:nvPicPr>
          <p:cNvPr id="8" name="图片 7" descr="图形用户界面, 文本&#10;&#10;描述已自动生成">
            <a:extLst>
              <a:ext uri="{FF2B5EF4-FFF2-40B4-BE49-F238E27FC236}">
                <a16:creationId xmlns:a16="http://schemas.microsoft.com/office/drawing/2014/main" id="{A0961691-4396-EF28-B804-E3A79CA43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219" y="3929060"/>
            <a:ext cx="3562350" cy="2324100"/>
          </a:xfrm>
          <a:prstGeom prst="rect">
            <a:avLst/>
          </a:prstGeom>
        </p:spPr>
      </p:pic>
      <p:pic>
        <p:nvPicPr>
          <p:cNvPr id="10" name="图片 9" descr="手机屏幕的截图&#10;&#10;描述已自动生成">
            <a:extLst>
              <a:ext uri="{FF2B5EF4-FFF2-40B4-BE49-F238E27FC236}">
                <a16:creationId xmlns:a16="http://schemas.microsoft.com/office/drawing/2014/main" id="{3CA73A6B-A409-73BF-1FC6-B5B735FB6E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053" y="3867147"/>
            <a:ext cx="353377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057008"/>
      </p:ext>
    </p:extLst>
  </p:cSld>
  <p:clrMapOvr>
    <a:masterClrMapping/>
  </p:clrMapOvr>
</p:sld>
</file>

<file path=ppt/theme/theme1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2038</TotalTime>
  <Words>8102</Words>
  <Application>Microsoft Office PowerPoint</Application>
  <PresentationFormat>宽屏</PresentationFormat>
  <Paragraphs>962</Paragraphs>
  <Slides>36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0" baseType="lpstr">
      <vt:lpstr>等线</vt:lpstr>
      <vt:lpstr>宋体</vt:lpstr>
      <vt:lpstr>Times New Roman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 Y</dc:creator>
  <cp:lastModifiedBy>煜超 付</cp:lastModifiedBy>
  <cp:revision>239</cp:revision>
  <dcterms:created xsi:type="dcterms:W3CDTF">2020-08-13T13:39:53Z</dcterms:created>
  <dcterms:modified xsi:type="dcterms:W3CDTF">2024-03-16T08:10:52Z</dcterms:modified>
</cp:coreProperties>
</file>