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9"/>
  </p:notesMasterIdLst>
  <p:sldIdLst>
    <p:sldId id="1236" r:id="rId2"/>
    <p:sldId id="1275" r:id="rId3"/>
    <p:sldId id="1237" r:id="rId4"/>
    <p:sldId id="1230" r:id="rId5"/>
    <p:sldId id="1276" r:id="rId6"/>
    <p:sldId id="1076" r:id="rId7"/>
    <p:sldId id="1238" r:id="rId8"/>
    <p:sldId id="492" r:id="rId9"/>
    <p:sldId id="1240" r:id="rId10"/>
    <p:sldId id="1241" r:id="rId11"/>
    <p:sldId id="1248" r:id="rId12"/>
    <p:sldId id="1242" r:id="rId13"/>
    <p:sldId id="1249" r:id="rId14"/>
    <p:sldId id="1250" r:id="rId15"/>
    <p:sldId id="1244" r:id="rId16"/>
    <p:sldId id="1246" r:id="rId17"/>
    <p:sldId id="1245" r:id="rId18"/>
    <p:sldId id="1251" r:id="rId19"/>
    <p:sldId id="520" r:id="rId20"/>
    <p:sldId id="1253" r:id="rId21"/>
    <p:sldId id="1254" r:id="rId22"/>
    <p:sldId id="1265" r:id="rId23"/>
    <p:sldId id="1257" r:id="rId24"/>
    <p:sldId id="1255" r:id="rId25"/>
    <p:sldId id="1259" r:id="rId26"/>
    <p:sldId id="1258" r:id="rId27"/>
    <p:sldId id="1261" r:id="rId28"/>
    <p:sldId id="1262" r:id="rId29"/>
    <p:sldId id="1269" r:id="rId30"/>
    <p:sldId id="1270" r:id="rId31"/>
    <p:sldId id="1267" r:id="rId32"/>
    <p:sldId id="1268" r:id="rId33"/>
    <p:sldId id="1266" r:id="rId34"/>
    <p:sldId id="1273" r:id="rId35"/>
    <p:sldId id="1271" r:id="rId36"/>
    <p:sldId id="1272" r:id="rId37"/>
    <p:sldId id="127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7" autoAdjust="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7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58688-ABC7-453E-BA22-F4813582A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7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163D1-1ED6-4CC4-B47B-DD6F56C1FF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74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4CDD7-A086-4F78-BFF3-313ED457E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81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4EA91-AA2B-41BE-A574-976C7F879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0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F3E9-4CC2-493B-A23D-F9F5DAD62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75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390DD-0C99-43A2-9CF3-1A84E3C54C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50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9EA07-C8E8-4665-81DA-F8AA97A80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9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3C32B-E4BA-46A5-BF69-35FA665700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28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BF182-C675-4BC9-81D4-CCF465CAED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56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2D58-1AC3-4A23-B7F9-A30D8EF4EF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77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57AF-6576-4E74-9C99-9873E1BD6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1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1E16A2B-F58A-4135-8A28-11C3BD506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AE808F-93CC-471E-AA2B-6DAA03959C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86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ret1, ret2, ret3, ret4, ret5;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ret1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,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b=%d\n",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ret2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b=%d\n", a, 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跟上面比，少一个逗号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ret3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1000);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ret4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ret5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("Hello");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跟上面比，少一个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 %d %d %d\n", ret1, ret2, ret3, ret4, ret5);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7232073" y="1323975"/>
            <a:ext cx="360737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对运行结果进行分析后，你认为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的返回值的含义是：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后面的值或字符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AD439FD-1130-E97F-1DB7-6CDD6BE6C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303" y="1214755"/>
            <a:ext cx="13144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4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0613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short a = -2;</a:t>
            </a:r>
          </a:p>
          <a:p>
            <a:r>
              <a:rPr lang="pt-BR" altLang="zh-CN" sz="1200" b="1" dirty="0">
                <a:latin typeface="+mn-ea"/>
              </a:rPr>
              <a:t>    printf("a=%hi %hd %hu %ho %hx %hX\n", a, a, a, a, a, a);</a:t>
            </a:r>
          </a:p>
          <a:p>
            <a:r>
              <a:rPr lang="pt-BR" altLang="zh-CN" sz="1200" b="1" dirty="0">
                <a:latin typeface="+mn-ea"/>
              </a:rPr>
              <a:t>    printf("a=%i %d %u %o %x %X\n", a, a, a, a, a, a);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("a=%li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a, a, a, a, a, a);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unsigned short b = 40000;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b, b, b, b, b, b);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 %d %u %o %x %X\n", b, b, b, b, b, b);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b, b, b, b, b, b);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c = 70000;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("c=%hi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c, c, c, c, c, c);</a:t>
            </a:r>
          </a:p>
          <a:p>
            <a:r>
              <a:rPr lang="pt-BR" altLang="zh-CN" sz="1200" b="1" dirty="0">
                <a:latin typeface="+mn-ea"/>
              </a:rPr>
              <a:t>    printf("c=%i %d %u %o %x %X\n", c, c, c, c, c, c);</a:t>
            </a:r>
          </a:p>
          <a:p>
            <a:r>
              <a:rPr lang="it-IT" altLang="zh-CN" sz="1200" b="1" dirty="0">
                <a:latin typeface="+mn-ea"/>
              </a:rPr>
              <a:t>    printf("c=%li %ld %lu %lo %lx %lX\n", c, c, c, c, c, c);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653454" y="1323972"/>
            <a:ext cx="51829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的作用：将数字变为长整型，即有效位数变为特定的长整型长度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h</a:t>
            </a:r>
            <a:r>
              <a:rPr kumimoji="1" lang="zh-CN" altLang="en-US" sz="1600" b="1" dirty="0">
                <a:latin typeface="+mn-ea"/>
              </a:rPr>
              <a:t>的作用：将数字变为短整型，即有效位数变为特定的短整型长度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在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方式中，如果要输出的数据类型与格式控制符的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类型不一致，则以数据类型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数据类型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格式控制符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为准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提醒：先看清楚，是字母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l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还是数字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5F9E3C6-7E48-1E28-C142-A03CB84EE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55" y="1320432"/>
            <a:ext cx="3030104" cy="15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 = 70000;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ld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("a=%10ld*\n",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("a=%-10ld*\n\n",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-a);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("a=%-10d*\n", -a);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("a=%10hd*\n",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("a=%-10hd*\n\n",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ld</a:t>
            </a: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：以长整型类型的数据类型输出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%10ld </a:t>
            </a:r>
            <a:r>
              <a:rPr kumimoji="1" lang="zh-CN" altLang="en-US" sz="1600" b="1" dirty="0">
                <a:latin typeface="+mn-ea"/>
              </a:rPr>
              <a:t>：以长整型类型输出，总宽度</a:t>
            </a:r>
            <a:r>
              <a:rPr kumimoji="1" lang="en-US" altLang="zh-CN" sz="1600" b="1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，右对齐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%-10ld</a:t>
            </a:r>
            <a:r>
              <a:rPr kumimoji="1" lang="zh-CN" altLang="en-US" sz="1600" b="1" dirty="0">
                <a:latin typeface="+mn-ea"/>
              </a:rPr>
              <a:t>：以长整型类型输出，总宽度</a:t>
            </a:r>
            <a:r>
              <a:rPr kumimoji="1" lang="en-US" altLang="zh-CN" sz="1600" b="1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，左对齐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%d   </a:t>
            </a:r>
            <a:r>
              <a:rPr kumimoji="1" lang="zh-CN" altLang="en-US" sz="1600" b="1" dirty="0">
                <a:latin typeface="+mn-ea"/>
              </a:rPr>
              <a:t>：以整型类型的数据类型输出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%10d </a:t>
            </a:r>
            <a:r>
              <a:rPr kumimoji="1" lang="zh-CN" altLang="en-US" sz="1600" b="1" dirty="0">
                <a:latin typeface="+mn-ea"/>
              </a:rPr>
              <a:t>：以整型类型输出，总宽度</a:t>
            </a:r>
            <a:r>
              <a:rPr kumimoji="1" lang="en-US" altLang="zh-CN" sz="1600" b="1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，右对齐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%-10d</a:t>
            </a:r>
            <a:r>
              <a:rPr kumimoji="1" lang="zh-CN" altLang="en-US" sz="1600" b="1" dirty="0">
                <a:latin typeface="+mn-ea"/>
              </a:rPr>
              <a:t>：以整型类型输出，总宽度</a:t>
            </a:r>
            <a:r>
              <a:rPr kumimoji="1" lang="en-US" altLang="zh-CN" sz="1600" b="1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，左对齐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hd</a:t>
            </a: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：以短整型类型的数据类型输出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%10hd </a:t>
            </a:r>
            <a:r>
              <a:rPr kumimoji="1" lang="zh-CN" altLang="en-US" sz="1600" b="1" dirty="0">
                <a:latin typeface="+mn-ea"/>
              </a:rPr>
              <a:t>：以短整型类型输出，总宽度</a:t>
            </a:r>
            <a:r>
              <a:rPr kumimoji="1" lang="en-US" altLang="zh-CN" sz="1600" b="1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，右对齐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%-10hd</a:t>
            </a:r>
            <a:r>
              <a:rPr kumimoji="1" lang="zh-CN" altLang="en-US" sz="1600" b="1" dirty="0">
                <a:latin typeface="+mn-ea"/>
              </a:rPr>
              <a:t>：以短整型类型输出，总宽度</a:t>
            </a:r>
            <a:r>
              <a:rPr kumimoji="1" lang="en-US" altLang="zh-CN" sz="1600" b="1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，左对齐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如果输出负数且指定宽度，负号占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占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总宽度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图片包含 图表&#10;&#10;描述已自动生成">
            <a:extLst>
              <a:ext uri="{FF2B5EF4-FFF2-40B4-BE49-F238E27FC236}">
                <a16:creationId xmlns:a16="http://schemas.microsoft.com/office/drawing/2014/main" id="{DA6B0EA1-DE7F-FA38-6054-F349573AE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82" y="1214749"/>
            <a:ext cx="748722" cy="16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 = 123.456f;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0.123456789f;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123456789.0f;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  <a:endParaRPr kumimoji="1" lang="zh-CN" altLang="en-US" sz="10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：将浮点数以十进制的小数形式输出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：将浮点数以十进制的指数形式输出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：将浮点数以十进制的指数形式输出，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的区别是使用</a:t>
            </a: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则指数显示为小写，</a:t>
            </a: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为大写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%g/%G</a:t>
            </a:r>
            <a:r>
              <a:rPr kumimoji="1" lang="zh-CN" altLang="en-US" sz="1600" b="1" dirty="0">
                <a:latin typeface="+mn-ea"/>
              </a:rPr>
              <a:t>：输出形式为科学计数法形式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仔细观察并叙述清楚，如果觉得左例还不足以理解，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可以自己再构造测试数据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%g/%G</a:t>
            </a:r>
            <a:r>
              <a:rPr kumimoji="1" lang="zh-CN" altLang="en-US" sz="1600" b="1" dirty="0">
                <a:latin typeface="+mn-ea"/>
              </a:rPr>
              <a:t>：输出形式的差别为</a:t>
            </a:r>
            <a:r>
              <a:rPr kumimoji="1" lang="en-US" altLang="zh-CN" sz="1600" b="1" dirty="0">
                <a:latin typeface="+mn-ea"/>
              </a:rPr>
              <a:t>g</a:t>
            </a:r>
            <a:r>
              <a:rPr kumimoji="1" lang="zh-CN" altLang="en-US" sz="1600" b="1" dirty="0">
                <a:latin typeface="+mn-ea"/>
              </a:rPr>
              <a:t>对应小写</a:t>
            </a:r>
            <a:r>
              <a:rPr kumimoji="1" lang="en-US" altLang="zh-CN" sz="1600" b="1" dirty="0">
                <a:latin typeface="+mn-ea"/>
              </a:rPr>
              <a:t>e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G</a:t>
            </a:r>
            <a:r>
              <a:rPr kumimoji="1" lang="zh-CN" altLang="en-US" sz="1600" b="1" dirty="0">
                <a:latin typeface="+mn-ea"/>
              </a:rPr>
              <a:t>对应大写</a:t>
            </a:r>
            <a:r>
              <a:rPr kumimoji="1" lang="en-US" altLang="zh-CN" sz="1600" b="1" dirty="0">
                <a:latin typeface="+mn-ea"/>
              </a:rPr>
              <a:t>E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757F3E0-3147-A8CD-C6FE-B5981F98E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29" y="1524144"/>
            <a:ext cx="16478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double f = 123.456;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数据：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、格式符</a:t>
            </a: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zh-CN" altLang="en-US" sz="1600" b="1" dirty="0">
                <a:latin typeface="+mn-ea"/>
              </a:rPr>
              <a:t>是否有区别？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没区别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、如何证明你给出的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的结论？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提示：三组数据的哪组能证明？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三组数据均无差别，都可以证明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的结论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8273AA4-C4E8-FFEE-807C-805220BE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79" y="1524002"/>
            <a:ext cx="16668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2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#include &lt;</a:t>
            </a:r>
            <a:r>
              <a:rPr kumimoji="1" lang="en-US" altLang="zh-CN" sz="1200" b="1" dirty="0" err="1">
                <a:latin typeface="+mn-ea"/>
              </a:rPr>
              <a:t>stdio.h</a:t>
            </a:r>
            <a:r>
              <a:rPr kumimoji="1" lang="en-US" altLang="zh-CN" sz="1200" b="1" dirty="0"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double f = 123456.789;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("f=%f*\n",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("f=%.2f*\n",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("f=%10.2f*\n",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("f=%-10.2f*\n\n",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("f=%e*\n",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("f=%.2e*\n",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("f=%10.2e*\n",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("f=%-10.2e*\n\n",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("f=%.3g*\n",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("f=%10.2g*\n", -f);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("f=%10.3g*\n",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("f=%-10.2g*\n", -f);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("f=%-10.3g*\n",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运行结果：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参考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zh-CN" altLang="en-US" sz="1200" b="1" dirty="0">
                <a:latin typeface="+mn-ea"/>
              </a:rPr>
              <a:t>的格式控制符和附加格式控制符，给出解释：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%10.2f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float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位，右对齐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%-10.2f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float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位，左对齐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%10.2e </a:t>
            </a:r>
            <a:r>
              <a:rPr kumimoji="1" lang="zh-CN" altLang="en-US" sz="1200" b="1" dirty="0">
                <a:latin typeface="+mn-ea"/>
              </a:rPr>
              <a:t>：以科学计数法类型输出，总宽度</a:t>
            </a:r>
            <a:r>
              <a:rPr kumimoji="1" lang="en-US" altLang="zh-CN" sz="1200" b="1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位，右对齐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%-10.2e</a:t>
            </a:r>
            <a:r>
              <a:rPr kumimoji="1" lang="zh-CN" altLang="en-US" sz="1200" b="1" dirty="0">
                <a:latin typeface="+mn-ea"/>
              </a:rPr>
              <a:t>：以科学计数法类型输出，总宽度</a:t>
            </a:r>
            <a:r>
              <a:rPr kumimoji="1" lang="en-US" altLang="zh-CN" sz="1200" b="1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位，左对齐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+mn-ea"/>
              </a:rPr>
              <a:t>对</a:t>
            </a:r>
            <a:r>
              <a:rPr lang="en-US" altLang="zh-CN" sz="1200" b="1" dirty="0">
                <a:latin typeface="+mn-ea"/>
              </a:rPr>
              <a:t>%f</a:t>
            </a:r>
            <a:r>
              <a:rPr lang="zh-CN" altLang="en-US" sz="1200" b="1" dirty="0">
                <a:latin typeface="+mn-ea"/>
              </a:rPr>
              <a:t>和</a:t>
            </a:r>
            <a:r>
              <a:rPr lang="en-US" altLang="zh-CN" sz="1200" b="1" dirty="0">
                <a:latin typeface="+mn-ea"/>
              </a:rPr>
              <a:t>%e</a:t>
            </a:r>
            <a:r>
              <a:rPr lang="zh-CN" altLang="en-US" sz="1200" b="1" dirty="0">
                <a:latin typeface="+mn-ea"/>
              </a:rPr>
              <a:t>而言，指定的总宽度包含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包含</a:t>
            </a:r>
            <a:r>
              <a:rPr lang="en-US" altLang="zh-CN" sz="1200" b="1" dirty="0">
                <a:latin typeface="+mn-ea"/>
              </a:rPr>
              <a:t>/</a:t>
            </a:r>
            <a:r>
              <a:rPr lang="zh-CN" altLang="en-US" sz="1200" b="1" dirty="0">
                <a:latin typeface="+mn-ea"/>
              </a:rPr>
              <a:t>不包含</a:t>
            </a:r>
            <a:r>
              <a:rPr lang="en-US" altLang="zh-CN" sz="1200" b="1" dirty="0">
                <a:latin typeface="+mn-ea"/>
              </a:rPr>
              <a:t>)</a:t>
            </a:r>
            <a:r>
              <a:rPr lang="zh-CN" altLang="en-US" sz="1200" b="1" dirty="0">
                <a:latin typeface="+mn-ea"/>
              </a:rPr>
              <a:t>小数点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%g</a:t>
            </a:r>
            <a:r>
              <a:rPr kumimoji="1" lang="zh-CN" altLang="en-US" sz="1200" b="1" dirty="0">
                <a:latin typeface="+mn-ea"/>
              </a:rPr>
              <a:t>而言，</a:t>
            </a:r>
            <a:r>
              <a:rPr kumimoji="1" lang="en-US" altLang="zh-CN" sz="1200" b="1" dirty="0">
                <a:latin typeface="+mn-ea"/>
              </a:rPr>
              <a:t>%</a:t>
            </a:r>
            <a:r>
              <a:rPr kumimoji="1" lang="en-US" altLang="zh-CN" sz="1200" b="1" dirty="0" err="1">
                <a:latin typeface="+mn-ea"/>
              </a:rPr>
              <a:t>m.n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代表的位数是指小数点后保留的位数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如果输出负数且指定宽度，负号占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占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不占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总宽度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AE5A0E-4AAC-93F3-724E-DA67C6992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54" y="1949305"/>
            <a:ext cx="14859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1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float f = 123456789.123;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("f=%f*\n", f);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("f=%10.2f*\n", f);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("f=%-10.2f*\n", f);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("f=%.2f*\n\n", f);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12345678901234567.6789;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("d=%f*\n", 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("d=%10.2f*\n", 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("d=%-10.2f*\n", 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("d=%.2f*\n\n", d);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给出下面两个概念的结论：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、在数据的有效位数超过精度时，则输出：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小数点后精度位四舍五入后的结果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、如果指定的总宽度小于有效位数的宽度，则输出：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有效位数的宽度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385EEF60-8F2F-4CC7-0EA2-A0BADF1E6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923" y="1323971"/>
            <a:ext cx="24003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4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</a:t>
            </a:r>
            <a:r>
              <a:rPr kumimoji="1" lang="en-US" altLang="zh-CN" sz="1600" b="1" dirty="0" err="1">
                <a:latin typeface="+mn-ea"/>
              </a:rPr>
              <a:t>stdio.h</a:t>
            </a:r>
            <a:r>
              <a:rPr kumimoji="1" lang="en-US" altLang="zh-CN" sz="1600" b="1" dirty="0"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#define str "</a:t>
            </a:r>
            <a:r>
              <a:rPr kumimoji="1" lang="en-US" altLang="zh-CN" sz="1600" b="1" dirty="0" err="1">
                <a:latin typeface="+mn-ea"/>
              </a:rPr>
              <a:t>abcdefghijklmnopqrstuvwxyz</a:t>
            </a:r>
            <a:r>
              <a:rPr kumimoji="1" lang="en-US" altLang="zh-CN" sz="1600" b="1" dirty="0">
                <a:latin typeface="+mn-ea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("str=%30s*\n",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("str=%-30s*\n",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("str=%10.5s*\n",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("str=%-10.5s*\n",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%s   </a:t>
            </a:r>
            <a:r>
              <a:rPr kumimoji="1" lang="zh-CN" altLang="en-US" sz="1600" b="1" dirty="0">
                <a:latin typeface="+mn-ea"/>
              </a:rPr>
              <a:t>：输出字符串类型的数据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%30s </a:t>
            </a:r>
            <a:r>
              <a:rPr kumimoji="1" lang="zh-CN" altLang="en-US" sz="1600" b="1" dirty="0">
                <a:latin typeface="+mn-ea"/>
              </a:rPr>
              <a:t>：输出字符串类型的数据，总宽度</a:t>
            </a:r>
            <a:r>
              <a:rPr kumimoji="1" lang="en-US" altLang="zh-CN" sz="1600" b="1" dirty="0">
                <a:latin typeface="+mn-ea"/>
              </a:rPr>
              <a:t>30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</a:t>
            </a:r>
            <a:r>
              <a:rPr kumimoji="1" lang="zh-CN" altLang="en-US" sz="1600" b="1" dirty="0">
                <a:latin typeface="+mn-ea"/>
              </a:rPr>
              <a:t>右对齐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%-30s</a:t>
            </a:r>
            <a:r>
              <a:rPr kumimoji="1" lang="zh-CN" altLang="en-US" sz="1600" b="1" dirty="0">
                <a:latin typeface="+mn-ea"/>
              </a:rPr>
              <a:t>：输出字符串类型的数据，总宽度</a:t>
            </a:r>
            <a:r>
              <a:rPr kumimoji="1" lang="en-US" altLang="zh-CN" sz="1600" b="1" dirty="0">
                <a:latin typeface="+mn-ea"/>
              </a:rPr>
              <a:t>30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</a:t>
            </a:r>
            <a:r>
              <a:rPr kumimoji="1" lang="zh-CN" altLang="en-US" sz="1600" b="1" dirty="0">
                <a:latin typeface="+mn-ea"/>
              </a:rPr>
              <a:t>左对齐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如果指定的总宽度小于字符串的长度，则：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按照总宽度的长度输入前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位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</a:t>
            </a:r>
            <a:r>
              <a:rPr kumimoji="1" lang="en-US" altLang="zh-CN" sz="1600" b="1" dirty="0">
                <a:latin typeface="+mn-ea"/>
              </a:rPr>
              <a:t>%s</a:t>
            </a:r>
            <a:r>
              <a:rPr kumimoji="1" lang="zh-CN" altLang="en-US" sz="1600" b="1" dirty="0">
                <a:latin typeface="+mn-ea"/>
              </a:rPr>
              <a:t>而言，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m.n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代表的位数是指从左到右输入的字符串的位数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22C15F28-C92A-BE47-0CA1-E35E2755D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82" y="1276325"/>
            <a:ext cx="2060286" cy="13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7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#define str "Student"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int a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printf("a=%o\n",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printf("a=%x\n",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printf("ch=%c\n",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printf("s=%s\n\n",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printf("a=0%o\n",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printf("a=0x%x\n",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printf("ch=\'%c\'\n",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printf("s=\"%s\"\n\n",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double d = 0.783;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</a:t>
            </a:r>
            <a:r>
              <a:rPr kumimoji="1" lang="zh-CN" altLang="pt-BR" sz="1600" b="1" dirty="0">
                <a:latin typeface="+mn-ea"/>
              </a:rPr>
              <a:t>百分比</a:t>
            </a:r>
            <a:r>
              <a:rPr kumimoji="1" lang="pt-BR" altLang="zh-CN" sz="1600" b="1" dirty="0">
                <a:latin typeface="+mn-ea"/>
              </a:rPr>
              <a:t>=%.2f%%\n", d * 100);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、对比第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组和第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组输出，得出的结论是：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    格式控制符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附加格式控制符，只负责给出所求数字或字符的输出，若需要前导字符、单双引号等，需要在后面加对应的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、输出字符</a:t>
            </a:r>
            <a:r>
              <a:rPr kumimoji="1" lang="en-US" altLang="zh-CN" sz="1600" b="1" dirty="0">
                <a:latin typeface="+mn-ea"/>
              </a:rPr>
              <a:t>‘%’</a:t>
            </a:r>
            <a:r>
              <a:rPr kumimoji="1" lang="zh-CN" altLang="en-US" sz="1600" b="1" dirty="0">
                <a:latin typeface="+mn-ea"/>
              </a:rPr>
              <a:t>的方法是：用对应的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>
                <a:latin typeface="+mn-ea"/>
              </a:rPr>
              <a:t>码代替输出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 descr="图片包含 文本&#10;&#10;描述已自动生成">
            <a:extLst>
              <a:ext uri="{FF2B5EF4-FFF2-40B4-BE49-F238E27FC236}">
                <a16:creationId xmlns:a16="http://schemas.microsoft.com/office/drawing/2014/main" id="{0C78AE33-E462-BEE0-1739-AC892B03F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807" y="1323971"/>
            <a:ext cx="14382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16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格式控制表列，地址表列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>
                <a:latin typeface="+mn-ea"/>
              </a:rPr>
              <a:t>格式控制表列的</a:t>
            </a:r>
            <a:r>
              <a:rPr lang="zh-CN" altLang="en-US" sz="1600" b="1" dirty="0">
                <a:latin typeface="+mn-ea"/>
              </a:rPr>
              <a:t>内容：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格式字符，表示按格式输入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地址表列：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表示取地址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变量名：取该变量的内存地址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★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不能跟表达式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理由与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等相同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常用的格式符种类：</a:t>
            </a:r>
          </a:p>
        </p:txBody>
      </p:sp>
      <p:graphicFrame>
        <p:nvGraphicFramePr>
          <p:cNvPr id="6" name="Group 40">
            <a:extLst>
              <a:ext uri="{FF2B5EF4-FFF2-40B4-BE49-F238E27FC236}">
                <a16:creationId xmlns:a16="http://schemas.microsoft.com/office/drawing/2014/main" id="{998B7E31-38FF-44BF-91F3-EFFD7A706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82130"/>
              </p:ext>
            </p:extLst>
          </p:nvPr>
        </p:nvGraphicFramePr>
        <p:xfrm>
          <a:off x="821879" y="3938435"/>
          <a:ext cx="4991472" cy="26822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输入带符号的十进制形式整数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输入八进制无符号形式整数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x,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输入十六进制无符号形式整数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输入十进制无符号形式整数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输入单个字符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输入小数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指数形式的浮点数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e,E,g,G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ED3010C0-1634-4294-B99E-70A93C1AA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99583"/>
              </p:ext>
            </p:extLst>
          </p:nvPr>
        </p:nvGraphicFramePr>
        <p:xfrm>
          <a:off x="6096000" y="4988893"/>
          <a:ext cx="3960440" cy="163373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输入长整型数，用于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double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f,e,g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h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输入短整型数，用于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指定输入数据所占的宽度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*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本输入项不赋给相应的变量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FDA51A5-C6A0-40F4-B38B-69CBDDB70A83}"/>
              </a:ext>
            </a:extLst>
          </p:cNvPr>
          <p:cNvSpPr/>
          <p:nvPr/>
        </p:nvSpPr>
        <p:spPr bwMode="auto">
          <a:xfrm>
            <a:off x="821879" y="3574531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C19727-16CB-4D35-B28F-88D5119FEA89}"/>
              </a:ext>
            </a:extLst>
          </p:cNvPr>
          <p:cNvSpPr/>
          <p:nvPr/>
        </p:nvSpPr>
        <p:spPr bwMode="auto">
          <a:xfrm>
            <a:off x="6096000" y="4618457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D9655E-1A30-4440-B075-E877ECC3AE71}"/>
              </a:ext>
            </a:extLst>
          </p:cNvPr>
          <p:cNvSpPr/>
          <p:nvPr/>
        </p:nvSpPr>
        <p:spPr bwMode="auto">
          <a:xfrm>
            <a:off x="6096000" y="1195488"/>
            <a:ext cx="5915914" cy="3319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特别说明：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    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系列认为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函数是不安全的输入，因此缺省禁止使用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编译报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error)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，如果想继续使用，必须在源程序一开始加定义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为了和其它编译器兼容，以及方便后续课程的学习，我们仍然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会继续使用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/>
              </a:rPr>
              <a:t>scanf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FF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FF"/>
                </a:solidFill>
                <a:latin typeface="宋体"/>
                <a:ea typeface="宋体"/>
              </a:rPr>
              <a:t>另：加 </a:t>
            </a:r>
            <a:r>
              <a:rPr kumimoji="1" lang="en-US" altLang="zh-CN" sz="1600" b="1" dirty="0">
                <a:solidFill>
                  <a:srgbClr val="FF00FF"/>
                </a:solidFill>
                <a:latin typeface="宋体"/>
                <a:ea typeface="宋体"/>
              </a:rPr>
              <a:t>_CRT_SECURE_NO_WARNINGS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/>
                <a:ea typeface="宋体"/>
              </a:rPr>
              <a:t>的程序在其它编译器中可</a:t>
            </a:r>
            <a:endParaRPr kumimoji="1" lang="en-US" altLang="zh-CN" sz="1600" b="1" dirty="0">
              <a:solidFill>
                <a:srgbClr val="FF00FF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FF"/>
                </a:solidFill>
                <a:latin typeface="宋体"/>
                <a:ea typeface="宋体"/>
              </a:rPr>
              <a:t>   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/>
                <a:ea typeface="宋体"/>
              </a:rPr>
              <a:t>正常使用</a:t>
            </a:r>
            <a:endParaRPr kumimoji="1" lang="en-US" altLang="zh-CN" sz="1600" b="1" dirty="0">
              <a:solidFill>
                <a:srgbClr val="FF00FF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注：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VS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系列中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C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语言用于安全输入的函数是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，使用方法</a:t>
            </a:r>
            <a:endParaRPr kumimoji="1" lang="en-US" altLang="zh-CN" sz="1600" b="1" dirty="0">
              <a:solidFill>
                <a:srgbClr val="3333CC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同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scanf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，考虑到兼容性，不建议大家使用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，有兴</a:t>
            </a:r>
            <a:endParaRPr kumimoji="1" lang="en-US" altLang="zh-CN" sz="1600" b="1" dirty="0">
              <a:solidFill>
                <a:srgbClr val="3333CC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趣可以自行查阅有关资料</a:t>
            </a:r>
            <a:endParaRPr kumimoji="1" lang="zh-CN" altLang="en-US" sz="1600" b="1" dirty="0">
              <a:solidFill>
                <a:srgbClr val="FF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61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(↙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表示回车键，下同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结论：用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输入时，如果地址表列中直接跟变量名，则错误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(</a:t>
            </a:r>
            <a:r>
              <a:rPr kumimoji="1" lang="zh-CN" altLang="en-US" sz="1200" b="1" dirty="0">
                <a:latin typeface="+mn-ea"/>
              </a:rPr>
              <a:t>错误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正确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，其中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的表现是报错，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的表现是赋予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一个不可信的数字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17F3C24-5DE2-3549-8D93-150B39465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08" y="3983655"/>
            <a:ext cx="3065607" cy="1143520"/>
          </a:xfrm>
          <a:prstGeom prst="rect">
            <a:avLst/>
          </a:prstGeom>
        </p:spPr>
      </p:pic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71FC203F-CE20-A473-5FA4-8EF1E8AD2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337" y="5647892"/>
            <a:ext cx="1000125" cy="771525"/>
          </a:xfrm>
          <a:prstGeom prst="rect">
            <a:avLst/>
          </a:prstGeom>
        </p:spPr>
      </p:pic>
      <p:pic>
        <p:nvPicPr>
          <p:cNvPr id="11" name="图片 10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AACFD044-881F-5CB4-2305-399D87DA2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844" y="3451876"/>
            <a:ext cx="1466338" cy="1187204"/>
          </a:xfrm>
          <a:prstGeom prst="rect">
            <a:avLst/>
          </a:prstGeom>
        </p:spPr>
      </p:pic>
      <p:pic>
        <p:nvPicPr>
          <p:cNvPr id="13" name="图片 12" descr="手机屏幕的截图&#10;&#10;描述已自动生成">
            <a:extLst>
              <a:ext uri="{FF2B5EF4-FFF2-40B4-BE49-F238E27FC236}">
                <a16:creationId xmlns:a16="http://schemas.microsoft.com/office/drawing/2014/main" id="{2E3FFBBD-C342-3056-B16B-773B793C7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48" y="4760462"/>
            <a:ext cx="1114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90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4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//%d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结论：多个输入时，格式控制符间是否有空格影响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(</a:t>
            </a:r>
            <a:r>
              <a:rPr kumimoji="1" lang="zh-CN" altLang="en-US" sz="1600" b="1" dirty="0">
                <a:latin typeface="+mn-ea"/>
              </a:rPr>
              <a:t>影响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不影响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正确性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1E5DF77B-388B-0816-F71D-7FF7B82B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4286657"/>
            <a:ext cx="1025765" cy="747591"/>
          </a:xfrm>
          <a:prstGeom prst="rect">
            <a:avLst/>
          </a:prstGeom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E4E9D995-8AE2-B773-7D90-5632BBFC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5534027"/>
            <a:ext cx="952500" cy="809625"/>
          </a:xfrm>
          <a:prstGeom prst="rect">
            <a:avLst/>
          </a:prstGeom>
        </p:spPr>
      </p:pic>
      <p:pic>
        <p:nvPicPr>
          <p:cNvPr id="11" name="图片 10" descr="图形用户界面, 文本, 应用程序&#10;&#10;描述已自动生成">
            <a:extLst>
              <a:ext uri="{FF2B5EF4-FFF2-40B4-BE49-F238E27FC236}">
                <a16:creationId xmlns:a16="http://schemas.microsoft.com/office/drawing/2014/main" id="{0AAB2A11-C97D-55C1-9936-A0B1470F3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70" y="3983662"/>
            <a:ext cx="1390650" cy="838200"/>
          </a:xfrm>
          <a:prstGeom prst="rect">
            <a:avLst/>
          </a:prstGeom>
        </p:spPr>
      </p:pic>
      <p:pic>
        <p:nvPicPr>
          <p:cNvPr id="13" name="图片 12" descr="图形用户界面, 文本, 应用程序&#10;&#10;描述已自动生成">
            <a:extLst>
              <a:ext uri="{FF2B5EF4-FFF2-40B4-BE49-F238E27FC236}">
                <a16:creationId xmlns:a16="http://schemas.microsoft.com/office/drawing/2014/main" id="{A1FA9CD6-043A-BAAF-9575-CC7EBB243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70" y="4986339"/>
            <a:ext cx="1123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8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a=0, b=0;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&amp;a, &amp;b);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地址表列多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65"/>
            <a:ext cx="5122140" cy="25504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结论：当地址表列的个数多于格式控制符时，只正确显示第一个变量的赋值，其余的为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声明的变量大小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71"/>
            <a:ext cx="5122140" cy="2659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格式符多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71"/>
            <a:ext cx="2572496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则输出为：退出进程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则输出为：退出进程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44C284-3614-4037-9019-1818F6AE907B}"/>
              </a:ext>
            </a:extLst>
          </p:cNvPr>
          <p:cNvSpPr/>
          <p:nvPr/>
        </p:nvSpPr>
        <p:spPr bwMode="auto">
          <a:xfrm>
            <a:off x="8286750" y="3983669"/>
            <a:ext cx="2549644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55D18E-025F-4069-B6FC-7888B6149CF9}"/>
              </a:ext>
            </a:extLst>
          </p:cNvPr>
          <p:cNvSpPr/>
          <p:nvPr/>
        </p:nvSpPr>
        <p:spPr bwMode="auto">
          <a:xfrm>
            <a:off x="5714254" y="5638799"/>
            <a:ext cx="5122140" cy="8953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结论：当格式控制符的个数多个地址表列时只显示第一个变量的赋值，其余的则不显示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FD64A118-1A59-46BA-E349-17D5C3D8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81" y="3983665"/>
            <a:ext cx="971550" cy="781050"/>
          </a:xfrm>
          <a:prstGeom prst="rect">
            <a:avLst/>
          </a:prstGeom>
        </p:spPr>
      </p:pic>
      <p:pic>
        <p:nvPicPr>
          <p:cNvPr id="11" name="图片 10" descr="图形用户界面, 应用程序, 电子邮件&#10;&#10;描述已自动生成">
            <a:extLst>
              <a:ext uri="{FF2B5EF4-FFF2-40B4-BE49-F238E27FC236}">
                <a16:creationId xmlns:a16="http://schemas.microsoft.com/office/drawing/2014/main" id="{A26D2CBA-EBD8-ED8C-F528-8BD693CA2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81" y="4743452"/>
            <a:ext cx="876300" cy="790575"/>
          </a:xfrm>
          <a:prstGeom prst="rect">
            <a:avLst/>
          </a:prstGeom>
        </p:spPr>
      </p:pic>
      <p:pic>
        <p:nvPicPr>
          <p:cNvPr id="13" name="图片 12" descr="图形用户界面, 应用程序, Teams&#10;&#10;描述已自动生成">
            <a:extLst>
              <a:ext uri="{FF2B5EF4-FFF2-40B4-BE49-F238E27FC236}">
                <a16:creationId xmlns:a16="http://schemas.microsoft.com/office/drawing/2014/main" id="{E0BC6836-242B-FD8C-AC6E-9364855D4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694" y="3962402"/>
            <a:ext cx="647700" cy="781050"/>
          </a:xfrm>
          <a:prstGeom prst="rect">
            <a:avLst/>
          </a:prstGeom>
        </p:spPr>
      </p:pic>
      <p:pic>
        <p:nvPicPr>
          <p:cNvPr id="15" name="图片 14" descr="图形用户界面, 应用程序, Teams&#10;&#10;描述已自动生成">
            <a:extLst>
              <a:ext uri="{FF2B5EF4-FFF2-40B4-BE49-F238E27FC236}">
                <a16:creationId xmlns:a16="http://schemas.microsoft.com/office/drawing/2014/main" id="{A2110CC4-ADB6-9A56-EA38-2A765DF48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694" y="4764715"/>
            <a:ext cx="4857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8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ret=%d\n", a,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 ret=%d\n", a, b,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结论：在输入正确时，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的返回值是输入值的个数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BC0ABA04-1AE8-ECC5-B506-C15D014A0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139" y="4945928"/>
            <a:ext cx="1114425" cy="771525"/>
          </a:xfrm>
          <a:prstGeom prst="rect">
            <a:avLst/>
          </a:prstGeom>
        </p:spPr>
      </p:pic>
      <p:pic>
        <p:nvPicPr>
          <p:cNvPr id="9" name="图片 8" descr="图形用户界面, 文本&#10;&#10;描述已自动生成">
            <a:extLst>
              <a:ext uri="{FF2B5EF4-FFF2-40B4-BE49-F238E27FC236}">
                <a16:creationId xmlns:a16="http://schemas.microsoft.com/office/drawing/2014/main" id="{E5CEC7E2-9C91-FA82-A8C9-605842409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98" y="4765623"/>
            <a:ext cx="16097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0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66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10,15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=%d", &amp;a, &amp;b);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10,15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a=10,b=15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结论：当格式控制符中有其它字符（逗号，</a:t>
            </a:r>
            <a:r>
              <a:rPr kumimoji="1" lang="en-US" altLang="zh-CN" sz="1200" b="1" dirty="0">
                <a:latin typeface="+mn-ea"/>
              </a:rPr>
              <a:t>a=</a:t>
            </a:r>
            <a:r>
              <a:rPr kumimoji="1" lang="zh-CN" altLang="en-US" sz="1200" b="1" dirty="0">
                <a:latin typeface="+mn-ea"/>
              </a:rPr>
              <a:t>等）时，对这些字符的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输入方法是自动识别且正确赋值</a:t>
            </a:r>
          </a:p>
        </p:txBody>
      </p:sp>
      <p:pic>
        <p:nvPicPr>
          <p:cNvPr id="4" name="图片 3" descr="图形用户界面, 文本&#10;&#10;中度可信度描述已自动生成">
            <a:extLst>
              <a:ext uri="{FF2B5EF4-FFF2-40B4-BE49-F238E27FC236}">
                <a16:creationId xmlns:a16="http://schemas.microsoft.com/office/drawing/2014/main" id="{1D2D11F3-CD9C-DD7E-58FF-898683E65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7" y="3983665"/>
            <a:ext cx="1762125" cy="790575"/>
          </a:xfrm>
          <a:prstGeom prst="rect">
            <a:avLst/>
          </a:prstGeom>
        </p:spPr>
      </p:pic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5B685F69-3780-E11F-7546-75387F3FF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7" y="5262887"/>
            <a:ext cx="1000125" cy="809625"/>
          </a:xfrm>
          <a:prstGeom prst="rect">
            <a:avLst/>
          </a:prstGeom>
        </p:spPr>
      </p:pic>
      <p:pic>
        <p:nvPicPr>
          <p:cNvPr id="11" name="图片 10" descr="图形用户界面, 文本&#10;&#10;描述已自动生成">
            <a:extLst>
              <a:ext uri="{FF2B5EF4-FFF2-40B4-BE49-F238E27FC236}">
                <a16:creationId xmlns:a16="http://schemas.microsoft.com/office/drawing/2014/main" id="{DC887AB2-8548-7AB5-EAF1-32D1DA73B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452" y="3764251"/>
            <a:ext cx="2343150" cy="733425"/>
          </a:xfrm>
          <a:prstGeom prst="rect">
            <a:avLst/>
          </a:prstGeom>
        </p:spPr>
      </p:pic>
      <p:pic>
        <p:nvPicPr>
          <p:cNvPr id="13" name="图片 12" descr="图形用户界面, 文本&#10;&#10;描述已自动生成">
            <a:extLst>
              <a:ext uri="{FF2B5EF4-FFF2-40B4-BE49-F238E27FC236}">
                <a16:creationId xmlns:a16="http://schemas.microsoft.com/office/drawing/2014/main" id="{3A757004-DCF7-AD7F-9FC2-C7ACE7FCB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24" y="4506429"/>
            <a:ext cx="2352675" cy="752475"/>
          </a:xfrm>
          <a:prstGeom prst="rect">
            <a:avLst/>
          </a:prstGeom>
        </p:spPr>
      </p:pic>
      <p:pic>
        <p:nvPicPr>
          <p:cNvPr id="15" name="图片 14" descr="图形用户界面, 文本, 应用程序&#10;&#10;描述已自动生成">
            <a:extLst>
              <a:ext uri="{FF2B5EF4-FFF2-40B4-BE49-F238E27FC236}">
                <a16:creationId xmlns:a16="http://schemas.microsoft.com/office/drawing/2014/main" id="{259C97F0-9B1C-E035-8CC8-099428E572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929" y="5191131"/>
            <a:ext cx="10096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4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2"/>
            <a:ext cx="3446485" cy="31146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("%d",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\n",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0589" y="4438649"/>
            <a:ext cx="3446485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7480508" y="1323965"/>
            <a:ext cx="3520867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\n",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7486249" y="4438641"/>
            <a:ext cx="3512075" cy="12090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70000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0F3F63-DACA-4A70-834E-261EE777A3A4}"/>
              </a:ext>
            </a:extLst>
          </p:cNvPr>
          <p:cNvSpPr/>
          <p:nvPr/>
        </p:nvSpPr>
        <p:spPr bwMode="auto">
          <a:xfrm>
            <a:off x="4038600" y="1323969"/>
            <a:ext cx="3441908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("c=%d\n",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300598-E1EC-48F0-8F31-63C5AEA2936F}"/>
              </a:ext>
            </a:extLst>
          </p:cNvPr>
          <p:cNvSpPr/>
          <p:nvPr/>
        </p:nvSpPr>
        <p:spPr bwMode="auto">
          <a:xfrm>
            <a:off x="4037074" y="4438645"/>
            <a:ext cx="3443434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BC8F18-2F36-419F-9503-80B433A8719D}"/>
              </a:ext>
            </a:extLst>
          </p:cNvPr>
          <p:cNvSpPr/>
          <p:nvPr/>
        </p:nvSpPr>
        <p:spPr bwMode="auto">
          <a:xfrm>
            <a:off x="590589" y="5647691"/>
            <a:ext cx="10407735" cy="8864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、附加格式控制符</a:t>
            </a:r>
            <a:r>
              <a:rPr kumimoji="1" lang="en-US" altLang="zh-CN" sz="1200" b="1" dirty="0">
                <a:latin typeface="+mn-ea"/>
              </a:rPr>
              <a:t>h</a:t>
            </a:r>
            <a:r>
              <a:rPr kumimoji="1" lang="zh-CN" altLang="en-US" sz="1200" b="1" dirty="0">
                <a:latin typeface="+mn-ea"/>
              </a:rPr>
              <a:t>的作用是变为短整型数据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200" b="1" dirty="0">
                <a:latin typeface="+mn-ea"/>
              </a:rPr>
              <a:t>4/2</a:t>
            </a:r>
            <a:r>
              <a:rPr kumimoji="1" lang="zh-CN" altLang="en-US" sz="1200" b="1" dirty="0">
                <a:latin typeface="+mn-ea"/>
              </a:rPr>
              <a:t>字节），则会给出一个不可信的值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、记住这个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page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，相关错误的原理性分析，第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6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章完成后会明白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63B0D286-C033-9530-7594-74DD9D299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89" y="4116387"/>
            <a:ext cx="1159308" cy="1483674"/>
          </a:xfrm>
          <a:prstGeom prst="rect">
            <a:avLst/>
          </a:prstGeom>
        </p:spPr>
      </p:pic>
      <p:pic>
        <p:nvPicPr>
          <p:cNvPr id="12" name="图片 11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50F7C145-6309-093F-9FBB-D84C9A26F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35" y="4847973"/>
            <a:ext cx="1323975" cy="742950"/>
          </a:xfrm>
          <a:prstGeom prst="rect">
            <a:avLst/>
          </a:prstGeom>
        </p:spPr>
      </p:pic>
      <p:pic>
        <p:nvPicPr>
          <p:cNvPr id="14" name="图片 13" descr="图形用户界面, 文本, 应用程序&#10;&#10;描述已自动生成">
            <a:extLst>
              <a:ext uri="{FF2B5EF4-FFF2-40B4-BE49-F238E27FC236}">
                <a16:creationId xmlns:a16="http://schemas.microsoft.com/office/drawing/2014/main" id="{4BB3627A-FB1F-17AF-A8D7-57EE8791D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93" y="4152094"/>
            <a:ext cx="847725" cy="723900"/>
          </a:xfrm>
          <a:prstGeom prst="rect">
            <a:avLst/>
          </a:prstGeom>
        </p:spPr>
      </p:pic>
      <p:pic>
        <p:nvPicPr>
          <p:cNvPr id="16" name="图片 15" descr="图形用户界面, 应用程序&#10;&#10;描述已自动生成">
            <a:extLst>
              <a:ext uri="{FF2B5EF4-FFF2-40B4-BE49-F238E27FC236}">
                <a16:creationId xmlns:a16="http://schemas.microsoft.com/office/drawing/2014/main" id="{6362ABED-06E6-A115-1BC6-80E38F1AF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59" y="4895196"/>
            <a:ext cx="6953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4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("%d %x %o", &amp;a, &amp;b,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("a=%d, b=%d, c=%d\n", a, b,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C3251B-24D3-DA0C-4CB7-283569C7C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37" y="1631228"/>
            <a:ext cx="1533525" cy="695325"/>
          </a:xfrm>
          <a:prstGeom prst="rect">
            <a:avLst/>
          </a:prstGeo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EAB07A7A-A1CA-742F-247C-B34F45F6F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859" y="2633809"/>
            <a:ext cx="1342977" cy="748811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4CF17A1B-10E1-48DE-09FD-FE1F3DD4E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859" y="3689876"/>
            <a:ext cx="1543050" cy="571500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69119113-51C5-938E-0FED-A0B947359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712" y="4607688"/>
            <a:ext cx="16287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3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%hx %ho", &amp;a, &amp;b,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, b=%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, 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\n", a, b,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D92E6AD0-7212-09C0-8AF5-D608871B0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18" y="1616364"/>
            <a:ext cx="1301920" cy="721446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6F1A8DB3-024C-7700-8453-F657C9DE7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18" y="2630202"/>
            <a:ext cx="1609725" cy="571500"/>
          </a:xfrm>
          <a:prstGeom prst="rect">
            <a:avLst/>
          </a:prstGeom>
        </p:spPr>
      </p:pic>
      <p:pic>
        <p:nvPicPr>
          <p:cNvPr id="9" name="图片 8" descr="图形用户界面, 文本&#10;&#10;描述已自动生成">
            <a:extLst>
              <a:ext uri="{FF2B5EF4-FFF2-40B4-BE49-F238E27FC236}">
                <a16:creationId xmlns:a16="http://schemas.microsoft.com/office/drawing/2014/main" id="{0369A9F9-F021-DFF4-2EC4-2C8A402B2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18" y="3644040"/>
            <a:ext cx="1571625" cy="666750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B9A88FBA-92EB-02D8-74FB-EF1ED37E3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18" y="4757111"/>
            <a:ext cx="1657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3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714254" y="1323970"/>
            <a:ext cx="5122140" cy="31527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("%3d %*2d %3d",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("a=%d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4476749"/>
            <a:ext cx="5122140" cy="2057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*md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*m</a:t>
            </a:r>
            <a:r>
              <a:rPr kumimoji="1" lang="zh-CN" altLang="en-US" sz="1600" b="1" dirty="0">
                <a:latin typeface="+mn-ea"/>
              </a:rPr>
              <a:t>表示：从当前位数起跳过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位继续读取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1"/>
            <a:ext cx="5122140" cy="3152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("%3d",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4476750"/>
            <a:ext cx="5122140" cy="20478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%md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表示：从左到右读取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位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1662EC46-9E87-7B6D-77DF-ADBAD9656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86" y="4781554"/>
            <a:ext cx="876300" cy="752475"/>
          </a:xfrm>
          <a:prstGeom prst="rect">
            <a:avLst/>
          </a:prstGeom>
        </p:spPr>
      </p:pic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767DCDFD-6B67-5D53-2E3F-3D0DC7E23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40" y="4781554"/>
            <a:ext cx="10477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7514394" y="1323970"/>
            <a:ext cx="3537537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%3d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405325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1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AEFAD7-4E6A-40BB-8C6F-D16012EA5A30}"/>
              </a:ext>
            </a:extLst>
          </p:cNvPr>
          <p:cNvSpPr/>
          <p:nvPr/>
        </p:nvSpPr>
        <p:spPr bwMode="auto">
          <a:xfrm>
            <a:off x="4053254" y="1323969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%x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C01EBE-E02B-4308-936A-5E7671612492}"/>
              </a:ext>
            </a:extLst>
          </p:cNvPr>
          <p:cNvSpPr/>
          <p:nvPr/>
        </p:nvSpPr>
        <p:spPr bwMode="auto">
          <a:xfrm>
            <a:off x="7514394" y="3692769"/>
            <a:ext cx="3537537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3530A6-81DD-44C3-A9A3-E1D20B3C3295}"/>
              </a:ext>
            </a:extLst>
          </p:cNvPr>
          <p:cNvSpPr/>
          <p:nvPr/>
        </p:nvSpPr>
        <p:spPr bwMode="auto">
          <a:xfrm>
            <a:off x="590589" y="5723792"/>
            <a:ext cx="10461342" cy="8103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输入的终止条件是空格、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回车、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后面有非法字符和指定位置截止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共四项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560EB7-6E76-7A6F-F240-46E421C26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684" y="3639658"/>
            <a:ext cx="428625" cy="600075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F5DA0614-02B6-988D-F131-BA791E23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61" y="4239733"/>
            <a:ext cx="704850" cy="514350"/>
          </a:xfrm>
          <a:prstGeom prst="rect">
            <a:avLst/>
          </a:prstGeom>
        </p:spPr>
      </p:pic>
      <p:pic>
        <p:nvPicPr>
          <p:cNvPr id="14" name="图片 13" descr="图形用户界面, 文本, 应用程序&#10;&#10;描述已自动生成">
            <a:extLst>
              <a:ext uri="{FF2B5EF4-FFF2-40B4-BE49-F238E27FC236}">
                <a16:creationId xmlns:a16="http://schemas.microsoft.com/office/drawing/2014/main" id="{1610447D-1035-9A7A-932D-CBE323FA2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834" y="5054896"/>
            <a:ext cx="742950" cy="5619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7FAF500-93B0-B713-3BC9-702ED370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60" y="3639658"/>
            <a:ext cx="361950" cy="657225"/>
          </a:xfrm>
          <a:prstGeom prst="rect">
            <a:avLst/>
          </a:prstGeom>
        </p:spPr>
      </p:pic>
      <p:pic>
        <p:nvPicPr>
          <p:cNvPr id="18" name="图片 17" descr="文本&#10;&#10;描述已自动生成">
            <a:extLst>
              <a:ext uri="{FF2B5EF4-FFF2-40B4-BE49-F238E27FC236}">
                <a16:creationId xmlns:a16="http://schemas.microsoft.com/office/drawing/2014/main" id="{548B11F5-89F1-8A02-F620-E919A04A3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96883"/>
            <a:ext cx="695325" cy="495300"/>
          </a:xfrm>
          <a:prstGeom prst="rect">
            <a:avLst/>
          </a:prstGeom>
        </p:spPr>
      </p:pic>
      <p:pic>
        <p:nvPicPr>
          <p:cNvPr id="20" name="图片 19" descr="图形用户界面, 文本&#10;&#10;描述已自动生成">
            <a:extLst>
              <a:ext uri="{FF2B5EF4-FFF2-40B4-BE49-F238E27FC236}">
                <a16:creationId xmlns:a16="http://schemas.microsoft.com/office/drawing/2014/main" id="{A64B84CB-0362-7CFD-3ADC-994EA842A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11" y="5160389"/>
            <a:ext cx="695325" cy="5524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67B8976-5EBA-2CC3-A7DC-3C74F85F2C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582" y="3692767"/>
            <a:ext cx="409575" cy="552450"/>
          </a:xfrm>
          <a:prstGeom prst="rect">
            <a:avLst/>
          </a:prstGeom>
        </p:spPr>
      </p:pic>
      <p:pic>
        <p:nvPicPr>
          <p:cNvPr id="24" name="图片 23" descr="图形用户界面, 应用程序&#10;&#10;描述已自动生成">
            <a:extLst>
              <a:ext uri="{FF2B5EF4-FFF2-40B4-BE49-F238E27FC236}">
                <a16:creationId xmlns:a16="http://schemas.microsoft.com/office/drawing/2014/main" id="{CCAB656D-B5B8-804B-FF97-B88170AA8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752" y="4240472"/>
            <a:ext cx="733425" cy="695325"/>
          </a:xfrm>
          <a:prstGeom prst="rect">
            <a:avLst/>
          </a:prstGeom>
        </p:spPr>
      </p:pic>
      <p:pic>
        <p:nvPicPr>
          <p:cNvPr id="26" name="图片 25" descr="图形用户界面, 文本, 应用程序&#10;&#10;描述已自动生成">
            <a:extLst>
              <a:ext uri="{FF2B5EF4-FFF2-40B4-BE49-F238E27FC236}">
                <a16:creationId xmlns:a16="http://schemas.microsoft.com/office/drawing/2014/main" id="{88F79324-D45F-E020-5B79-BA4622480A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881" y="5043594"/>
            <a:ext cx="5238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714254" y="1323970"/>
            <a:ext cx="5122140" cy="23600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("%3d%*2d%3d", &amp;a, &amp;b);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</a:t>
            </a:r>
            <a:r>
              <a:rPr kumimoji="1" lang="en-US" altLang="zh-CN" sz="1600" b="1" dirty="0">
                <a:latin typeface="宋体"/>
              </a:rPr>
              <a:t> %d\n", a, 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3683977"/>
            <a:ext cx="5122140" cy="24530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123456↙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      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6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12345678↙    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123456789↙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6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 45 678↙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  ，输出：</a:t>
            </a:r>
            <a:endParaRPr kumimoji="1" lang="en-US" altLang="zh-CN" sz="1600" b="1" dirty="0">
              <a:latin typeface="宋体"/>
              <a:ea typeface="宋体" pitchFamily="2" charset="-122"/>
              <a:cs typeface="Times New Roman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2"/>
            <a:ext cx="5122140" cy="23600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("%3d%3d",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</a:t>
            </a:r>
            <a:r>
              <a:rPr kumimoji="1" lang="en-US" altLang="zh-CN" sz="1600" b="1" dirty="0">
                <a:latin typeface="+mn-ea"/>
              </a:rPr>
              <a:t> %d\n", a,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3680314"/>
            <a:ext cx="5122140" cy="24567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</a:rPr>
              <a:t>12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↙ 345↙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12↙ 3456↙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  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123↙456↙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1234︺5678↙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 ，输出：</a:t>
            </a: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123456↙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</a:rPr>
              <a:t>1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2345678↙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注：特别关注第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项的结果，想想为什么？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CF29FC-145E-4F6B-97EC-4C0FF5963AAF}"/>
              </a:ext>
            </a:extLst>
          </p:cNvPr>
          <p:cNvSpPr/>
          <p:nvPr/>
        </p:nvSpPr>
        <p:spPr bwMode="auto">
          <a:xfrm>
            <a:off x="590589" y="6137030"/>
            <a:ext cx="10245806" cy="397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考查上题得出的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终止条件的结论是否完整，如果不完整，补充修改上题的结论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ACA48B-F69B-C2FE-F5D3-979A4D91B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27" y="3504966"/>
            <a:ext cx="609600" cy="447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F99857-4DCC-AB23-A55C-4D11991B1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26" y="3947388"/>
            <a:ext cx="647700" cy="4286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A1B4D7-4702-EDC5-E415-044F2ECB5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26" y="4351336"/>
            <a:ext cx="666750" cy="4000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F4D9957-5B7A-ABF8-63CB-A01043162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72" y="4720003"/>
            <a:ext cx="962025" cy="381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14B7E23-0463-E26A-A544-B7F036DC9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26" y="5103258"/>
            <a:ext cx="676275" cy="3714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E380D4D-4FB0-3F8C-0DD3-6435EC2B7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15" y="5462980"/>
            <a:ext cx="781050" cy="3429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06D7C79-300C-A8C3-35BE-770958274A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127" y="3689949"/>
            <a:ext cx="609600" cy="3905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4156A24-2F8B-D8A3-B944-A9BF716171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374" y="4203963"/>
            <a:ext cx="723900" cy="3333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FF90997-64F8-20C5-8ADC-F343F6298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374" y="4635224"/>
            <a:ext cx="962025" cy="4286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73ACA46-278F-2354-B812-B60AAA713B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127" y="5201288"/>
            <a:ext cx="10477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15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L.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3924296"/>
            <a:ext cx="2625871" cy="1236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2"/>
            <a:ext cx="2625871" cy="26003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("%f",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F4F30C-D298-4A21-A8F4-1F55688BD0E4}"/>
              </a:ext>
            </a:extLst>
          </p:cNvPr>
          <p:cNvSpPr/>
          <p:nvPr/>
        </p:nvSpPr>
        <p:spPr bwMode="auto">
          <a:xfrm>
            <a:off x="3217985" y="1323970"/>
            <a:ext cx="2625871" cy="2600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C60FD-4E38-446D-8B20-64D47E7A1088}"/>
              </a:ext>
            </a:extLst>
          </p:cNvPr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20665F-34AD-4023-A7B6-BCD20FF3D7DC}"/>
              </a:ext>
            </a:extLst>
          </p:cNvPr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("%f",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8DD6E2-C64B-46E5-8260-360139BA35CB}"/>
              </a:ext>
            </a:extLst>
          </p:cNvPr>
          <p:cNvSpPr/>
          <p:nvPr/>
        </p:nvSpPr>
        <p:spPr bwMode="auto">
          <a:xfrm>
            <a:off x="590589" y="5161083"/>
            <a:ext cx="10505009" cy="1373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、附加格式控制符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的作用是改变数据类型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600" b="1" dirty="0">
                <a:latin typeface="+mn-ea"/>
              </a:rPr>
              <a:t>4/8</a:t>
            </a:r>
            <a:r>
              <a:rPr kumimoji="1" lang="zh-CN" altLang="en-US" sz="1600" b="1" dirty="0">
                <a:latin typeface="+mn-ea"/>
              </a:rPr>
              <a:t>字节），则报错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中，输出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型数据时，</a:t>
            </a:r>
            <a:r>
              <a:rPr kumimoji="1" lang="en-US" altLang="zh-CN" sz="1600" b="1" dirty="0">
                <a:latin typeface="+mn-ea"/>
              </a:rPr>
              <a:t>%f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差别；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中， 输入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型数据时，</a:t>
            </a:r>
            <a:r>
              <a:rPr kumimoji="1" lang="en-US" altLang="zh-CN" sz="1600" b="1" dirty="0">
                <a:latin typeface="+mn-ea"/>
              </a:rPr>
              <a:t>%f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差别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38D766-ADD5-475B-B9E5-51B40EFC171D}"/>
              </a:ext>
            </a:extLst>
          </p:cNvPr>
          <p:cNvSpPr/>
          <p:nvPr/>
        </p:nvSpPr>
        <p:spPr bwMode="auto">
          <a:xfrm>
            <a:off x="3217984" y="3924294"/>
            <a:ext cx="2625871" cy="1236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B3BF6-88B9-4E83-BE3B-74341E329AF3}"/>
              </a:ext>
            </a:extLst>
          </p:cNvPr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EA7C76-F1BE-45D8-B43D-A071C46EAC67}"/>
              </a:ext>
            </a:extLst>
          </p:cNvPr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75C9F1-CF37-D940-101D-EB461A5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20" y="4469221"/>
            <a:ext cx="1181100" cy="438150"/>
          </a:xfrm>
          <a:prstGeom prst="rect">
            <a:avLst/>
          </a:prstGeo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7F9950F9-4B51-DBDB-CCC8-7FE3A7635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51" y="4242051"/>
            <a:ext cx="1436809" cy="89248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973E0D9-EA2A-A87E-7563-878F0F143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469726" y="4631362"/>
            <a:ext cx="2345572" cy="268577"/>
          </a:xfrm>
          <a:prstGeom prst="rect">
            <a:avLst/>
          </a:prstGeom>
        </p:spPr>
      </p:pic>
      <p:pic>
        <p:nvPicPr>
          <p:cNvPr id="20" name="图片 19" descr="文本&#10;&#10;描述已自动生成">
            <a:extLst>
              <a:ext uri="{FF2B5EF4-FFF2-40B4-BE49-F238E27FC236}">
                <a16:creationId xmlns:a16="http://schemas.microsoft.com/office/drawing/2014/main" id="{FB454EBC-8DD7-06D2-5369-2E6FEFBBA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71" y="4469221"/>
            <a:ext cx="1143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72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M.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714254" y="1323970"/>
            <a:ext cx="5122140" cy="2456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("%7f", &amp;f);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3780692"/>
            <a:ext cx="5122140" cy="20398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1"/>
            <a:ext cx="5122140" cy="2456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("%7.2f", &amp;f);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3780693"/>
            <a:ext cx="5122140" cy="203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582C0F-6A84-4677-9843-F794C5DAB88B}"/>
              </a:ext>
            </a:extLst>
          </p:cNvPr>
          <p:cNvSpPr/>
          <p:nvPr/>
        </p:nvSpPr>
        <p:spPr bwMode="auto">
          <a:xfrm>
            <a:off x="590589" y="5820507"/>
            <a:ext cx="10245805" cy="7136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%mf/%</a:t>
            </a:r>
            <a:r>
              <a:rPr kumimoji="1" lang="en-US" altLang="zh-CN" sz="1200" b="1" dirty="0" err="1">
                <a:latin typeface="+mn-ea"/>
              </a:rPr>
              <a:t>mlf</a:t>
            </a:r>
            <a:r>
              <a:rPr kumimoji="1" lang="zh-CN" altLang="en-US" sz="1200" b="1" dirty="0">
                <a:latin typeface="+mn-ea"/>
              </a:rPr>
              <a:t>如果指定了宽度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，则不支持此格式符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%m.nf/%</a:t>
            </a:r>
            <a:r>
              <a:rPr kumimoji="1" lang="en-US" altLang="zh-CN" sz="1200" b="1" dirty="0" err="1">
                <a:latin typeface="+mn-ea"/>
              </a:rPr>
              <a:t>m.nlf</a:t>
            </a:r>
            <a:r>
              <a:rPr kumimoji="1" lang="zh-CN" altLang="en-US" sz="1200" b="1" dirty="0">
                <a:latin typeface="+mn-ea"/>
              </a:rPr>
              <a:t>如果指定了精度（小数点后的位数），则按照四舍五入的规则精确到该位</a:t>
            </a:r>
            <a:r>
              <a:rPr kumimoji="1" lang="en-US" altLang="zh-CN" sz="1200" b="1" dirty="0">
                <a:latin typeface="+mn-ea"/>
              </a:rPr>
              <a:t>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（注：确认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%f/%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lf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是否支持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.n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形式的附加格式控制符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C5612B12-BC18-AF0D-54CB-427E1369F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29" y="3780690"/>
            <a:ext cx="1628775" cy="781050"/>
          </a:xfrm>
          <a:prstGeom prst="rect">
            <a:avLst/>
          </a:prstGeom>
        </p:spPr>
      </p:pic>
      <p:pic>
        <p:nvPicPr>
          <p:cNvPr id="9" name="图片 8" descr="图形用户界面, 文本&#10;&#10;描述已自动生成">
            <a:extLst>
              <a:ext uri="{FF2B5EF4-FFF2-40B4-BE49-F238E27FC236}">
                <a16:creationId xmlns:a16="http://schemas.microsoft.com/office/drawing/2014/main" id="{6B044C47-F8F9-F818-EE51-173F8E91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29" y="4561740"/>
            <a:ext cx="1543050" cy="752475"/>
          </a:xfrm>
          <a:prstGeom prst="rect">
            <a:avLst/>
          </a:prstGeom>
        </p:spPr>
      </p:pic>
      <p:pic>
        <p:nvPicPr>
          <p:cNvPr id="11" name="图片 10" descr="图形用户界面, 文本&#10;&#10;描述已自动生成">
            <a:extLst>
              <a:ext uri="{FF2B5EF4-FFF2-40B4-BE49-F238E27FC236}">
                <a16:creationId xmlns:a16="http://schemas.microsoft.com/office/drawing/2014/main" id="{E1041E09-268C-3B46-1EA2-EA824A216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29" y="5314215"/>
            <a:ext cx="1198906" cy="609970"/>
          </a:xfrm>
          <a:prstGeom prst="rect">
            <a:avLst/>
          </a:prstGeom>
        </p:spPr>
      </p:pic>
      <p:pic>
        <p:nvPicPr>
          <p:cNvPr id="13" name="图片 12" descr="文本&#10;&#10;中度可信度描述已自动生成">
            <a:extLst>
              <a:ext uri="{FF2B5EF4-FFF2-40B4-BE49-F238E27FC236}">
                <a16:creationId xmlns:a16="http://schemas.microsoft.com/office/drawing/2014/main" id="{32F3051E-C83B-34E1-C672-EAC17C815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497" y="3780690"/>
            <a:ext cx="1047750" cy="5048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A3A8F7D-D113-17B5-A75C-2AA87D0199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497" y="4537927"/>
            <a:ext cx="847725" cy="400050"/>
          </a:xfrm>
          <a:prstGeom prst="rect">
            <a:avLst/>
          </a:prstGeom>
        </p:spPr>
      </p:pic>
      <p:pic>
        <p:nvPicPr>
          <p:cNvPr id="18" name="图片 17" descr="文本&#10;&#10;描述已自动生成">
            <a:extLst>
              <a:ext uri="{FF2B5EF4-FFF2-40B4-BE49-F238E27FC236}">
                <a16:creationId xmlns:a16="http://schemas.microsoft.com/office/drawing/2014/main" id="{1ECFB87F-3ABF-717B-C5F3-BA43DE4DB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497" y="5295905"/>
            <a:ext cx="13525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N.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c1, c2;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 %c", &amp;c1, &amp;c2);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("c1=%c c2=%c\n", c1, c2);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539578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7959D9-7563-4E50-A1D2-30A83C78F62D}"/>
              </a:ext>
            </a:extLst>
          </p:cNvPr>
          <p:cNvSpPr/>
          <p:nvPr/>
        </p:nvSpPr>
        <p:spPr bwMode="auto">
          <a:xfrm>
            <a:off x="571425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c1, c2;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c%c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&amp;c1, &amp;c2);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两个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%c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("c1=%d c2=%d\n", c1, c2);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B3C8D2-A378-4628-9BEE-ED76837AB120}"/>
              </a:ext>
            </a:extLst>
          </p:cNvPr>
          <p:cNvSpPr/>
          <p:nvPr/>
        </p:nvSpPr>
        <p:spPr bwMode="auto">
          <a:xfrm>
            <a:off x="5714254" y="3539577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（特别关注此项的差异）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87CCDA-74EF-40B1-9633-868C0546D9E2}"/>
              </a:ext>
            </a:extLst>
          </p:cNvPr>
          <p:cNvSpPr/>
          <p:nvPr/>
        </p:nvSpPr>
        <p:spPr bwMode="auto">
          <a:xfrm>
            <a:off x="590589" y="5623353"/>
            <a:ext cx="10245805" cy="910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只读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在输入转义符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单引号等特殊字符时，得到的是特殊字符自身的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特殊字符自身的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特殊字符的转义含义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、空格不是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不是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方式的有效输入，但必须注意一次只读一个字符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4" name="图片 3" descr="图形用户界面, 应用程序, 电子邮件&#10;&#10;描述已自动生成">
            <a:extLst>
              <a:ext uri="{FF2B5EF4-FFF2-40B4-BE49-F238E27FC236}">
                <a16:creationId xmlns:a16="http://schemas.microsoft.com/office/drawing/2014/main" id="{72D7383B-0DD9-11D6-8776-3485611D8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38" y="3192526"/>
            <a:ext cx="1076325" cy="7715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E24EAB-ED55-ABAB-F196-003D40326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38" y="4028917"/>
            <a:ext cx="1066800" cy="3905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87C2A9-FE0C-A968-D6C6-593F770B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96" y="4565301"/>
            <a:ext cx="942975" cy="4095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8623083-7B8B-0965-4E10-CDD89DCB2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46" y="5067634"/>
            <a:ext cx="962025" cy="4191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2EBD02B-BFB7-50DE-5129-6F7707F85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61" y="3630570"/>
            <a:ext cx="1076325" cy="4286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CB5724F-C969-050E-D0A3-19FC5F801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063178"/>
            <a:ext cx="1066800" cy="4000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ACB9D78-2ADA-8D2A-6A81-BAA02B7746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743" y="4610434"/>
            <a:ext cx="1095375" cy="457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CB506FA-4B39-F569-B453-F4D04A8B6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12" y="5130052"/>
            <a:ext cx="11620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69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O.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3924295"/>
            <a:ext cx="2625871" cy="12367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2"/>
            <a:ext cx="2625871" cy="2600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F4F30C-D298-4A21-A8F4-1F55688BD0E4}"/>
              </a:ext>
            </a:extLst>
          </p:cNvPr>
          <p:cNvSpPr/>
          <p:nvPr/>
        </p:nvSpPr>
        <p:spPr bwMode="auto">
          <a:xfrm>
            <a:off x="3217985" y="1323970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C60FD-4E38-446D-8B20-64D47E7A1088}"/>
              </a:ext>
            </a:extLst>
          </p:cNvPr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long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ld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20665F-34AD-4023-A7B6-BCD20FF3D7DC}"/>
              </a:ext>
            </a:extLst>
          </p:cNvPr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float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=%f\n",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8DD6E2-C64B-46E5-8260-360139BA35CB}"/>
              </a:ext>
            </a:extLst>
          </p:cNvPr>
          <p:cNvSpPr/>
          <p:nvPr/>
        </p:nvSpPr>
        <p:spPr bwMode="auto">
          <a:xfrm>
            <a:off x="590589" y="5161083"/>
            <a:ext cx="10505009" cy="1373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%c</a:t>
            </a:r>
            <a:r>
              <a:rPr kumimoji="1" lang="zh-CN" altLang="en-US" sz="1600" b="1" dirty="0">
                <a:latin typeface="+mn-ea"/>
              </a:rPr>
              <a:t>方式读入时，地址表列中的变量不能是非字符类型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不要列</a:t>
            </a:r>
            <a:r>
              <a:rPr kumimoji="1" lang="en-US" altLang="zh-CN" sz="1600" b="1" dirty="0">
                <a:latin typeface="+mn-ea"/>
              </a:rPr>
              <a:t>short/int/long/float</a:t>
            </a:r>
            <a:r>
              <a:rPr kumimoji="1" lang="zh-CN" altLang="en-US" sz="1600" b="1" dirty="0">
                <a:latin typeface="+mn-ea"/>
              </a:rPr>
              <a:t>等具体名称，总结共性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目前只需要记住现象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结论，学习完第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章后，会从原理上理解为什么有错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38D766-ADD5-475B-B9E5-51B40EFC171D}"/>
              </a:ext>
            </a:extLst>
          </p:cNvPr>
          <p:cNvSpPr/>
          <p:nvPr/>
        </p:nvSpPr>
        <p:spPr bwMode="auto">
          <a:xfrm>
            <a:off x="3217984" y="3924296"/>
            <a:ext cx="2625871" cy="1236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B3BF6-88B9-4E83-BE3B-74341E329AF3}"/>
              </a:ext>
            </a:extLst>
          </p:cNvPr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EA7C76-F1BE-45D8-B43D-A071C46EAC67}"/>
              </a:ext>
            </a:extLst>
          </p:cNvPr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52E9B5D-2F3D-7345-0AA6-FCF1780B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6" y="4527977"/>
            <a:ext cx="952500" cy="523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93712A-8A09-B410-2DEE-B1337DD3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63" y="4542689"/>
            <a:ext cx="1304925" cy="457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EE5B647-6880-CCA4-3A08-35E96F00B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92" y="4632752"/>
            <a:ext cx="1219200" cy="4191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9313E63-3333-ED58-8860-E1742E56B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76" y="4625103"/>
            <a:ext cx="17811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07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P.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s1[10],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s2[10];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是数组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后续内容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("%s %s", s1, s2);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("s1=%s\ns2=%s\n", s1, s2);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 特别说明：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数组名，代表了数组的首地址，因此放在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中时，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可以不加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&amp;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，具体概念后续数组时再详细说明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 ji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ji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</a:t>
            </a:r>
            <a:r>
              <a:rPr kumimoji="1" lang="en-US" altLang="zh-CN" sz="1200" b="1" dirty="0">
                <a:latin typeface="+mn-ea"/>
              </a:rPr>
              <a:t>↙(9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hello12345</a:t>
            </a:r>
            <a:r>
              <a:rPr kumimoji="1" lang="en-US" altLang="zh-CN" sz="1200" b="1" dirty="0">
                <a:latin typeface="+mn-ea"/>
              </a:rPr>
              <a:t>↙(10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tongjiuniversity</a:t>
            </a:r>
            <a:r>
              <a:rPr kumimoji="1" lang="en-US" altLang="zh-CN" sz="1200" b="1" dirty="0">
                <a:latin typeface="+mn-ea"/>
              </a:rPr>
              <a:t>↙(</a:t>
            </a:r>
            <a:r>
              <a:rPr kumimoji="1" lang="zh-CN" altLang="en-US" sz="1200" b="1" dirty="0">
                <a:latin typeface="+mn-ea"/>
              </a:rPr>
              <a:t>超过</a:t>
            </a:r>
            <a:r>
              <a:rPr kumimoji="1" lang="en-US" altLang="zh-CN" sz="1200" b="1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个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</a:t>
            </a:r>
            <a:r>
              <a:rPr kumimoji="1" lang="zh-CN" altLang="en-US" sz="1200" b="1" dirty="0">
                <a:latin typeface="+mn-ea"/>
              </a:rPr>
              <a:t>不能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能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不能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读入含空格的字符串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</a:t>
            </a:r>
            <a:r>
              <a:rPr kumimoji="1" lang="zh-CN" altLang="en-US" sz="1200" b="1" dirty="0">
                <a:latin typeface="+mn-ea"/>
              </a:rPr>
              <a:t>输入时，如果数组的大小为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，则最多输入</a:t>
            </a:r>
            <a:r>
              <a:rPr kumimoji="1" lang="en-US" altLang="zh-CN" sz="1200" b="1" dirty="0">
                <a:latin typeface="+mn-ea"/>
              </a:rPr>
              <a:t>9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E20F016F-ED8A-0D5F-5E0F-9D7E1795B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32" y="1323970"/>
            <a:ext cx="790575" cy="676275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979EE71-1B8C-4A38-A246-8B41E0500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441" y="2000245"/>
            <a:ext cx="619125" cy="752475"/>
          </a:xfrm>
          <a:prstGeom prst="rect">
            <a:avLst/>
          </a:prstGeom>
        </p:spPr>
      </p:pic>
      <p:pic>
        <p:nvPicPr>
          <p:cNvPr id="9" name="图片 8" descr="形状&#10;&#10;中度可信度描述已自动生成">
            <a:extLst>
              <a:ext uri="{FF2B5EF4-FFF2-40B4-BE49-F238E27FC236}">
                <a16:creationId xmlns:a16="http://schemas.microsoft.com/office/drawing/2014/main" id="{17C46191-D58D-E65A-4C3A-53E4B22F4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564" y="3407307"/>
            <a:ext cx="2884968" cy="6613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B478BA-5BEA-0733-5B22-D4F353553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564" y="2631440"/>
            <a:ext cx="1171575" cy="771525"/>
          </a:xfrm>
          <a:prstGeom prst="rect">
            <a:avLst/>
          </a:prstGeom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883B18FD-51F6-1DF0-415E-1016B946E7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441" y="4407633"/>
            <a:ext cx="1903063" cy="8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15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Q.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2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("%s",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("%s\n",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4035668"/>
            <a:ext cx="5122140" cy="2498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charset="0"/>
              </a:rPr>
              <a:t>"\r\n\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charset="0"/>
              </a:rPr>
              <a:t>tabc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charset="0"/>
              </a:rPr>
              <a:t>"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该字符串真正的内存存储为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8</a:t>
            </a: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个字节，这些字节的值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分别是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34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7959D9-7563-4E50-A1D2-30A83C78F62D}"/>
              </a:ext>
            </a:extLst>
          </p:cNvPr>
          <p:cNvSpPr/>
          <p:nvPr/>
        </p:nvSpPr>
        <p:spPr bwMode="auto">
          <a:xfrm>
            <a:off x="5714254" y="1323973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s[80], t[80];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s,%s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s,t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("s=%s\n",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("t=%s\n", 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B3C8D2-A378-4628-9BEE-ED76837AB120}"/>
              </a:ext>
            </a:extLst>
          </p:cNvPr>
          <p:cNvSpPr/>
          <p:nvPr/>
        </p:nvSpPr>
        <p:spPr bwMode="auto">
          <a:xfrm>
            <a:off x="5714254" y="4035666"/>
            <a:ext cx="5122140" cy="24984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charset="0"/>
              </a:rPr>
              <a:t>abc,def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与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2-E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不同，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"%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+mn-ea"/>
              </a:rPr>
              <a:t>s,%s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"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之间的逗号是原样输入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原样输入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当做第一个字符串的有效字符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5542B5-0DDC-6B7F-287B-806297236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69" y="4443413"/>
            <a:ext cx="1430155" cy="608878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7BB5DE82-EE10-2982-AE0F-FEAD85412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909" y="4427652"/>
            <a:ext cx="10572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80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R.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2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ret=%d\n", a,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20a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10a20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abc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C2719E-D752-41AA-A169-B2B4314C8AEA}"/>
              </a:ext>
            </a:extLst>
          </p:cNvPr>
          <p:cNvSpPr/>
          <p:nvPr/>
        </p:nvSpPr>
        <p:spPr bwMode="auto">
          <a:xfrm>
            <a:off x="5714254" y="1323971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 ret=%d\n", a, b,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3DE30A-A996-4C09-8CBA-31CDEA0EF436}"/>
              </a:ext>
            </a:extLst>
          </p:cNvPr>
          <p:cNvSpPr/>
          <p:nvPr/>
        </p:nvSpPr>
        <p:spPr bwMode="auto">
          <a:xfrm>
            <a:off x="59211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latin typeface="+mn-ea"/>
              </a:rPr>
              <a:t>abc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4D1D10-CE5E-4F5E-B7E6-3C027385A748}"/>
              </a:ext>
            </a:extLst>
          </p:cNvPr>
          <p:cNvSpPr/>
          <p:nvPr/>
        </p:nvSpPr>
        <p:spPr bwMode="auto">
          <a:xfrm>
            <a:off x="590589" y="6031345"/>
            <a:ext cx="10245805" cy="5027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返回</a:t>
            </a:r>
            <a:r>
              <a:rPr kumimoji="1" lang="zh-CN" altLang="en-US" sz="1600" b="1">
                <a:latin typeface="+mn-ea"/>
              </a:rPr>
              <a:t>值是输入正确的赋值的个数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32E0C2-0065-3C30-2F70-BEAF7050E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26" y="3906979"/>
            <a:ext cx="981075" cy="447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D6CB62-E2FD-A319-844A-491117AD2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26" y="4605420"/>
            <a:ext cx="1019175" cy="419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23B5C27-5209-F17B-7CCA-581CAAD6D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26" y="5374119"/>
            <a:ext cx="1676400" cy="4381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05FE5AC-BD80-5C79-9572-BA592E3DA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07" y="3935553"/>
            <a:ext cx="1438275" cy="390525"/>
          </a:xfrm>
          <a:prstGeom prst="rect">
            <a:avLst/>
          </a:prstGeom>
        </p:spPr>
      </p:pic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36AFBAEB-E630-C562-7DE0-324338E68F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07" y="4421473"/>
            <a:ext cx="1466850" cy="5048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AA93760-84C2-CF27-0713-D655033D5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07" y="5078840"/>
            <a:ext cx="2066925" cy="3619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4610068-4E27-D80F-FE99-B135A1BC6C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07" y="5574143"/>
            <a:ext cx="2686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6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000" b="1" dirty="0">
                <a:latin typeface="+mn-ea"/>
              </a:rPr>
              <a:t>本次作业特别要求：</a:t>
            </a:r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、建立解决方案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项目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源程序文件时，一定要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后缀，不要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后缀</a:t>
            </a:r>
            <a:r>
              <a:rPr lang="en-US" altLang="zh-CN" sz="2000" b="1" dirty="0">
                <a:latin typeface="+mn-ea"/>
              </a:rPr>
              <a:t>!!!</a:t>
            </a:r>
          </a:p>
          <a:p>
            <a:pPr algn="l"/>
            <a:r>
              <a:rPr lang="en-US" altLang="zh-CN" sz="2000" b="1" dirty="0">
                <a:latin typeface="+mn-ea"/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提醒：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的报错表现不同，按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做会影响分数</a:t>
            </a:r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、如果是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有结果，则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运行结果两者的截图都要</a:t>
            </a:r>
            <a:r>
              <a:rPr lang="en-US" altLang="zh-CN" sz="2000" b="1" dirty="0">
                <a:latin typeface="+mn-ea"/>
              </a:rPr>
              <a:t>!!!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5CF614-1103-4775-9CF6-E63BA880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33" y="1727078"/>
            <a:ext cx="3733333" cy="41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0D1CE4-1A01-4454-8A5D-FA584E9A6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977" y="2433002"/>
            <a:ext cx="4906724" cy="3398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99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关于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中使用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时，报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的统一处理方法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更多内容，参考编号为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030105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的附件文档及视频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971A54-8B25-4D93-8EC5-7014824F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5" y="1110714"/>
            <a:ext cx="3764671" cy="23064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3B4069-A664-4C9F-9F0C-EA54EE07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617" y="1110714"/>
            <a:ext cx="3374468" cy="2318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76471BE-556A-4C1F-A664-FA53D01A4C6D}"/>
              </a:ext>
            </a:extLst>
          </p:cNvPr>
          <p:cNvSpPr/>
          <p:nvPr/>
        </p:nvSpPr>
        <p:spPr bwMode="auto">
          <a:xfrm>
            <a:off x="6103565" y="3548445"/>
            <a:ext cx="5210980" cy="1434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、如上图两个程序，按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CTRL+F5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可以正确运行，编译结果显示区域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未出现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，但导航栏提示有一个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、点开导航栏后出现一个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信息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、这属于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VS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智能提示（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IntelliSense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）的警告，这种级别的警告暂时忽略，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不需要消除，也不计入会扣分的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的计数项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EA219AC-B4D9-4668-BC00-2B8CDDDA17EC}"/>
              </a:ext>
            </a:extLst>
          </p:cNvPr>
          <p:cNvGrpSpPr/>
          <p:nvPr/>
        </p:nvGrpSpPr>
        <p:grpSpPr>
          <a:xfrm>
            <a:off x="619014" y="3548445"/>
            <a:ext cx="5295238" cy="2826164"/>
            <a:chOff x="2115305" y="3429000"/>
            <a:chExt cx="5295238" cy="282616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824FFAB-8C4A-40AB-86D6-9246DF947B9A}"/>
                </a:ext>
              </a:extLst>
            </p:cNvPr>
            <p:cNvGrpSpPr/>
            <p:nvPr/>
          </p:nvGrpSpPr>
          <p:grpSpPr>
            <a:xfrm>
              <a:off x="2115305" y="3429000"/>
              <a:ext cx="5295238" cy="1434561"/>
              <a:chOff x="2115305" y="3429000"/>
              <a:chExt cx="5295238" cy="1434561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903036AB-30A6-489E-A13F-E38097306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5305" y="3429000"/>
                <a:ext cx="5295238" cy="13904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D0A0AFC-A74E-48E1-88E1-EBFC2125DD7A}"/>
                  </a:ext>
                </a:extLst>
              </p:cNvPr>
              <p:cNvSpPr/>
              <p:nvPr/>
            </p:nvSpPr>
            <p:spPr bwMode="auto">
              <a:xfrm>
                <a:off x="3927412" y="3645024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导航栏显示有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1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998DAB1-77D7-4FB6-978A-A0B52732974C}"/>
                  </a:ext>
                </a:extLst>
              </p:cNvPr>
              <p:cNvSpPr/>
              <p:nvPr/>
            </p:nvSpPr>
            <p:spPr bwMode="auto">
              <a:xfrm>
                <a:off x="4190628" y="4575529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编译结果区域无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waring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0AA39D6-C80D-4F38-AE67-C3D549CB6A81}"/>
                </a:ext>
              </a:extLst>
            </p:cNvPr>
            <p:cNvGrpSpPr/>
            <p:nvPr/>
          </p:nvGrpSpPr>
          <p:grpSpPr>
            <a:xfrm>
              <a:off x="2115305" y="4967376"/>
              <a:ext cx="5295238" cy="1287788"/>
              <a:chOff x="2115305" y="4967376"/>
              <a:chExt cx="5295238" cy="128778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FFFA567-2893-44D7-B6B5-E632B5F2C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5305" y="4967376"/>
                <a:ext cx="5295238" cy="1287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8E94CF-0FEC-464C-AAC0-94C691255814}"/>
                  </a:ext>
                </a:extLst>
              </p:cNvPr>
              <p:cNvSpPr/>
              <p:nvPr/>
            </p:nvSpPr>
            <p:spPr bwMode="auto">
              <a:xfrm>
                <a:off x="4786406" y="5722058"/>
                <a:ext cx="2461723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点开导航栏后能看到一个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47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格式控制表列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输出表列</a:t>
            </a:r>
            <a:r>
              <a:rPr lang="en-US" altLang="zh-CN" sz="1600" b="1" dirty="0">
                <a:latin typeface="+mn-ea"/>
              </a:rPr>
              <a:t>);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格式控制表列的内容：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表示按格式输出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输出表列：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要输出的数据（常量、变量、表达式、函数）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常用的格式符种类：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D00FE6B9-8357-4D3F-8094-C40EEB546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40223"/>
              </p:ext>
            </p:extLst>
          </p:nvPr>
        </p:nvGraphicFramePr>
        <p:xfrm>
          <a:off x="831175" y="3380798"/>
          <a:ext cx="4703440" cy="3017520"/>
        </p:xfrm>
        <a:graphic>
          <a:graphicData uri="http://schemas.openxmlformats.org/drawingml/2006/table">
            <a:tbl>
              <a:tblPr/>
              <a:tblGrid>
                <a:gridCol w="64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带符号的十进制形式整数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正数不带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八进制无符号形式输出整数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x,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十六进制无符号形式输出整数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十进制无符号形式输出整数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以字符形式输出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一个字符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以小数形式输出浮点数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以指数形式输出浮点数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g, 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从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中选择宽度较短的形式输出浮点数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Group 27">
            <a:extLst>
              <a:ext uri="{FF2B5EF4-FFF2-40B4-BE49-F238E27FC236}">
                <a16:creationId xmlns:a16="http://schemas.microsoft.com/office/drawing/2014/main" id="{93C5F45F-5C25-4060-81EF-81F7098D4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16982"/>
              </p:ext>
            </p:extLst>
          </p:nvPr>
        </p:nvGraphicFramePr>
        <p:xfrm>
          <a:off x="5874478" y="3380798"/>
          <a:ext cx="4248472" cy="1926352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表示长整型整数，用于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表示短整型整数，用于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表示输出数据的宽度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.n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对浮点数，表示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位小数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对字符串，表示前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个字符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输出左对齐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3218114-31B3-49A2-B191-8D108F96CF06}"/>
              </a:ext>
            </a:extLst>
          </p:cNvPr>
          <p:cNvSpPr/>
          <p:nvPr/>
        </p:nvSpPr>
        <p:spPr bwMode="auto">
          <a:xfrm>
            <a:off x="813999" y="2987098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C5C001-DC0F-4005-8223-90E8503C2D11}"/>
              </a:ext>
            </a:extLst>
          </p:cNvPr>
          <p:cNvSpPr/>
          <p:nvPr/>
        </p:nvSpPr>
        <p:spPr bwMode="auto">
          <a:xfrm>
            <a:off x="5874479" y="2987098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936242-5FE7-4111-9506-8964CB3C6B2F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13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Welcome\x21\n");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C23B5A-A0F8-45DD-A85D-EEEA057043FC}"/>
              </a:ext>
            </a:extLst>
          </p:cNvPr>
          <p:cNvSpPr/>
          <p:nvPr/>
        </p:nvSpPr>
        <p:spPr bwMode="auto">
          <a:xfrm>
            <a:off x="592114" y="4452270"/>
            <a:ext cx="4147127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\x21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</a:t>
            </a:r>
            <a:r>
              <a:rPr kumimoji="1" lang="zh-CN" altLang="en-US" sz="1600" b="1" dirty="0">
                <a:latin typeface="+mn-ea"/>
              </a:rPr>
              <a:t>哪个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字符的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进制转义表示？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是！的转义表示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转义符在格式控制表列中的输出形式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是：转义符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字符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整数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转义符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4739241" y="1323975"/>
            <a:ext cx="610020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写出与左侧程序输出完全一致的，用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C++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方式的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实现的代码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贴源码或截图均可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DD9CF25E-ECEF-C153-2EEF-02B8F7F92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96" y="2888615"/>
            <a:ext cx="1476375" cy="1028700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357C11BC-9B99-D84D-B626-85B550E02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60" y="2416810"/>
            <a:ext cx="35814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7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C23B5A-A0F8-45DD-A85D-EEEA057043FC}"/>
              </a:ext>
            </a:extLst>
          </p:cNvPr>
          <p:cNvSpPr/>
          <p:nvPr/>
        </p:nvSpPr>
        <p:spPr bwMode="auto">
          <a:xfrm>
            <a:off x="59211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小于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     则正常输出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的十进制大小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%d 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EA1E5C-88C7-4721-A15B-AC0D975F178C}"/>
              </a:ext>
            </a:extLst>
          </p:cNvPr>
          <p:cNvSpPr/>
          <p:nvPr/>
        </p:nvSpPr>
        <p:spPr bwMode="auto">
          <a:xfrm>
            <a:off x="571425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大于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     则输出正常数字的同时输出不可信值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552C550F-C688-841E-1646-AFE7FF32A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58" y="4600577"/>
            <a:ext cx="1419225" cy="933450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07066A12-4924-D221-FD2D-8B7D3AC6C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487" y="4562477"/>
            <a:ext cx="15144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8958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</TotalTime>
  <Words>9777</Words>
  <Application>Microsoft Office PowerPoint</Application>
  <PresentationFormat>宽屏</PresentationFormat>
  <Paragraphs>1391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煜超 付</cp:lastModifiedBy>
  <cp:revision>92</cp:revision>
  <dcterms:created xsi:type="dcterms:W3CDTF">2020-08-13T13:39:53Z</dcterms:created>
  <dcterms:modified xsi:type="dcterms:W3CDTF">2024-03-16T17:42:51Z</dcterms:modified>
</cp:coreProperties>
</file>