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1236" r:id="rId2"/>
    <p:sldId id="1279" r:id="rId3"/>
    <p:sldId id="1237" r:id="rId4"/>
    <p:sldId id="1230" r:id="rId5"/>
    <p:sldId id="492" r:id="rId6"/>
    <p:sldId id="1276" r:id="rId7"/>
    <p:sldId id="1280" r:id="rId8"/>
    <p:sldId id="1251" r:id="rId9"/>
    <p:sldId id="1239" r:id="rId10"/>
    <p:sldId id="1277" r:id="rId11"/>
    <p:sldId id="1252" r:id="rId12"/>
    <p:sldId id="1242" r:id="rId13"/>
    <p:sldId id="1278" r:id="rId14"/>
    <p:sldId id="125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95" d="100"/>
          <a:sy n="95" d="100"/>
        </p:scale>
        <p:origin x="57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break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continue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=0,sum=0;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while(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&lt;1000)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sum=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sum+i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 sum=" &lt;&lt; sum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：循环执行了多少次？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sum=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sum+i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执行了多少次？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0</a:t>
            </a:r>
            <a:endParaRPr kumimoji="1" lang="en-US" altLang="zh-CN" sz="16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267324" y="1323975"/>
            <a:ext cx="557212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=0,sum=0;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while(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&lt;1000)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continue;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sum=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sum+i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 sum=" &lt;&lt; sum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：循环执行了多少次？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sum=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sum+i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执行了多少次？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0</a:t>
            </a:r>
            <a:endParaRPr kumimoji="1" lang="en-US" altLang="zh-CN" sz="16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8EB8D494-883E-2DFA-6A03-86C2C89DC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67" y="5076197"/>
            <a:ext cx="676275" cy="704850"/>
          </a:xfrm>
          <a:prstGeom prst="rect">
            <a:avLst/>
          </a:prstGeo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FC5083CD-EDFA-E73A-24C1-F54231F03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52" y="4754597"/>
            <a:ext cx="7905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4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311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、观察程序运行结果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000" b="1" dirty="0">
                <a:latin typeface="+mn-ea"/>
              </a:rPr>
              <a:t>#include &lt;iostream&gt;</a:t>
            </a: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iomanip</a:t>
            </a:r>
            <a:r>
              <a:rPr lang="en-US" altLang="zh-CN" sz="1000" b="1" dirty="0">
                <a:latin typeface="+mn-ea"/>
              </a:rPr>
              <a:t>&gt;    //</a:t>
            </a:r>
            <a:r>
              <a:rPr lang="zh-CN" altLang="en-US" sz="1000" b="1" dirty="0">
                <a:latin typeface="+mn-ea"/>
              </a:rPr>
              <a:t>格式输出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cmath</a:t>
            </a:r>
            <a:r>
              <a:rPr lang="en-US" altLang="zh-CN" sz="1000" b="1" dirty="0">
                <a:latin typeface="+mn-ea"/>
              </a:rPr>
              <a:t>&gt;      //fabs</a:t>
            </a: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windows.h</a:t>
            </a:r>
            <a:r>
              <a:rPr lang="en-US" altLang="zh-CN" sz="1000" b="1" dirty="0">
                <a:latin typeface="+mn-ea"/>
              </a:rPr>
              <a:t>&gt;  //</a:t>
            </a:r>
            <a:r>
              <a:rPr lang="zh-CN" altLang="en-US" sz="1000" b="1" dirty="0">
                <a:latin typeface="+mn-ea"/>
              </a:rPr>
              <a:t>取系统时间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using namespace std;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int main()</a:t>
            </a:r>
          </a:p>
          <a:p>
            <a:r>
              <a:rPr lang="en-US" altLang="zh-CN" sz="1000" b="1" dirty="0">
                <a:latin typeface="+mn-ea"/>
              </a:rPr>
              <a:t>{</a:t>
            </a:r>
          </a:p>
          <a:p>
            <a:r>
              <a:rPr lang="en-US" altLang="zh-CN" sz="1000" b="1" dirty="0">
                <a:latin typeface="+mn-ea"/>
              </a:rPr>
              <a:t>    int s=1;</a:t>
            </a:r>
          </a:p>
          <a:p>
            <a:r>
              <a:rPr lang="en-US" altLang="zh-CN" sz="1000" b="1" dirty="0">
                <a:latin typeface="+mn-ea"/>
              </a:rPr>
              <a:t>    double n=1, t=1, pi=0;</a:t>
            </a:r>
          </a:p>
          <a:p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LARGE_INTEGER tick, begin, end;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QueryPerformanceFrequency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(&amp;tick);	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取计数器频率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QueryPerformanceCounter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(&amp;begin);	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取初始硬件定时器计数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while(fabs(t)&gt;1e-6) {</a:t>
            </a:r>
          </a:p>
          <a:p>
            <a:r>
              <a:rPr lang="en-US" altLang="zh-CN" sz="1000" b="1" dirty="0">
                <a:latin typeface="+mn-ea"/>
              </a:rPr>
              <a:t>       pi=</a:t>
            </a:r>
            <a:r>
              <a:rPr lang="en-US" altLang="zh-CN" sz="1000" b="1" dirty="0" err="1">
                <a:latin typeface="+mn-ea"/>
              </a:rPr>
              <a:t>pi+t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   n=n+2;</a:t>
            </a:r>
          </a:p>
          <a:p>
            <a:r>
              <a:rPr lang="en-US" altLang="zh-CN" sz="1000" b="1" dirty="0">
                <a:latin typeface="+mn-ea"/>
              </a:rPr>
              <a:t>       s=-s;</a:t>
            </a:r>
          </a:p>
          <a:p>
            <a:r>
              <a:rPr lang="en-US" altLang="zh-CN" sz="1000" b="1" dirty="0">
                <a:latin typeface="+mn-ea"/>
              </a:rPr>
              <a:t>       t=s/n;</a:t>
            </a:r>
          </a:p>
          <a:p>
            <a:r>
              <a:rPr lang="en-US" altLang="zh-CN" sz="1000" b="1" dirty="0">
                <a:latin typeface="+mn-ea"/>
              </a:rPr>
              <a:t>       }</a:t>
            </a:r>
          </a:p>
          <a:p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QueryPerformanceCounter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(&amp;end);//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获得终止硬件定时器计数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pi=pi*4;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"n=" 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(10) &lt;&lt; n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&lt;&lt;"pi="&lt;&lt;</a:t>
            </a:r>
            <a:r>
              <a:rPr lang="en-US" altLang="zh-CN" sz="1000" b="1" dirty="0" err="1">
                <a:latin typeface="+mn-ea"/>
              </a:rPr>
              <a:t>setiosflags</a:t>
            </a:r>
            <a:r>
              <a:rPr lang="en-US" altLang="zh-CN" sz="1000" b="1" dirty="0">
                <a:latin typeface="+mn-ea"/>
              </a:rPr>
              <a:t>(</a:t>
            </a:r>
            <a:r>
              <a:rPr lang="en-US" altLang="zh-CN" sz="1000" b="1" dirty="0" err="1">
                <a:latin typeface="+mn-ea"/>
              </a:rPr>
              <a:t>ios</a:t>
            </a:r>
            <a:r>
              <a:rPr lang="en-US" altLang="zh-CN" sz="1000" b="1" dirty="0">
                <a:latin typeface="+mn-ea"/>
              </a:rPr>
              <a:t>::fixed)&lt;&lt;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(9)&lt;&lt;pi&lt;&lt;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计数器频率：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tick.QuadPart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"Hz"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时钟计数  ：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-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begin.QuadPart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setprecision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(6) &lt;&lt; (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-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begin.QuadPart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)/double(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tick.QuadPart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)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秒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return 0;</a:t>
            </a:r>
          </a:p>
          <a:p>
            <a:r>
              <a:rPr lang="en-US" altLang="zh-CN" sz="10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065986" y="2154621"/>
            <a:ext cx="5773464" cy="3069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(1) n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t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pi</a:t>
            </a:r>
            <a:r>
              <a:rPr lang="zh-CN" altLang="en-US" sz="1200" b="1" dirty="0">
                <a:latin typeface="+mn-ea"/>
              </a:rPr>
              <a:t>为</a:t>
            </a:r>
            <a:r>
              <a:rPr lang="en-US" altLang="zh-CN" sz="1200" b="1" dirty="0">
                <a:latin typeface="+mn-ea"/>
              </a:rPr>
              <a:t>double</a:t>
            </a:r>
            <a:r>
              <a:rPr lang="zh-CN" altLang="en-US" sz="1200" b="1" dirty="0">
                <a:latin typeface="+mn-ea"/>
              </a:rPr>
              <a:t>型</a:t>
            </a:r>
          </a:p>
          <a:p>
            <a:r>
              <a:rPr lang="zh-CN" altLang="en-US" sz="1200" b="1" dirty="0">
                <a:latin typeface="+mn-ea"/>
              </a:rPr>
              <a:t>  精度为</a:t>
            </a:r>
            <a:r>
              <a:rPr lang="en-US" altLang="zh-CN" sz="1200" b="1" dirty="0">
                <a:latin typeface="+mn-ea"/>
              </a:rPr>
              <a:t>1e-6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n=1000001  pi=3.141590654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=0.002246(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1e-7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n=10000001  pi=3.141592454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=0.023441(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1e-8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n=100000001  pi=3.141592634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=0.197580(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1e-9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n=1000000001  pi=3.141592652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=1.951721(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         (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因为机器配置不同，时间值可能不同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 n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t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pi</a:t>
            </a:r>
            <a:r>
              <a:rPr lang="zh-CN" altLang="en-US" sz="1200" b="1" dirty="0">
                <a:latin typeface="+mn-ea"/>
              </a:rPr>
              <a:t>为</a:t>
            </a:r>
            <a:r>
              <a:rPr lang="en-US" altLang="zh-CN" sz="1200" b="1" dirty="0">
                <a:latin typeface="+mn-ea"/>
              </a:rPr>
              <a:t>float</a:t>
            </a:r>
            <a:r>
              <a:rPr lang="zh-CN" altLang="en-US" sz="1200" b="1" dirty="0">
                <a:latin typeface="+mn-ea"/>
              </a:rPr>
              <a:t>型</a:t>
            </a:r>
          </a:p>
          <a:p>
            <a:r>
              <a:rPr lang="zh-CN" altLang="en-US" sz="1200" b="1" dirty="0">
                <a:latin typeface="+mn-ea"/>
              </a:rPr>
              <a:t>  精度为</a:t>
            </a:r>
            <a:r>
              <a:rPr lang="en-US" altLang="zh-CN" sz="1200" b="1" dirty="0">
                <a:latin typeface="+mn-ea"/>
              </a:rPr>
              <a:t>1e-6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n=1000001  pi=3.141593933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=0.022102(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1e-7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n=10000001  pi=3.141596556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=0.190722(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1e-8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n=________________  pi=___________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=________(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问：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、</a:t>
            </a: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项中哪个没结果？为什么？</a:t>
            </a:r>
            <a:r>
              <a:rPr lang="en-US" altLang="zh-CN" sz="1200" b="1" dirty="0">
                <a:latin typeface="+mn-ea"/>
              </a:rPr>
              <a:t>Float</a:t>
            </a:r>
            <a:r>
              <a:rPr lang="zh-CN" altLang="en-US" sz="1200" b="1" dirty="0">
                <a:latin typeface="+mn-ea"/>
              </a:rPr>
              <a:t>型精度</a:t>
            </a:r>
            <a:r>
              <a:rPr lang="en-US" altLang="zh-CN" sz="1200" b="1" dirty="0">
                <a:latin typeface="+mn-ea"/>
              </a:rPr>
              <a:t>1e-8</a:t>
            </a:r>
          </a:p>
          <a:p>
            <a:r>
              <a:rPr lang="en-US" altLang="zh-CN" sz="1200" b="1" dirty="0">
                <a:latin typeface="+mn-ea"/>
              </a:rPr>
              <a:t>    2</a:t>
            </a:r>
            <a:r>
              <a:rPr lang="zh-CN" altLang="en-US" sz="1200" b="1" dirty="0">
                <a:latin typeface="+mn-ea"/>
              </a:rPr>
              <a:t>、</a:t>
            </a:r>
            <a:r>
              <a:rPr lang="en-US" altLang="zh-CN" sz="1200" b="1" dirty="0">
                <a:latin typeface="+mn-ea"/>
              </a:rPr>
              <a:t>float</a:t>
            </a:r>
            <a:r>
              <a:rPr lang="zh-CN" altLang="en-US" sz="1200" b="1" dirty="0">
                <a:latin typeface="+mn-ea"/>
              </a:rPr>
              <a:t>和</a:t>
            </a:r>
            <a:r>
              <a:rPr lang="en-US" altLang="zh-CN" sz="1200" b="1" dirty="0">
                <a:latin typeface="+mn-ea"/>
              </a:rPr>
              <a:t>double</a:t>
            </a:r>
            <a:r>
              <a:rPr lang="zh-CN" altLang="en-US" sz="1200" b="1" dirty="0">
                <a:latin typeface="+mn-ea"/>
              </a:rPr>
              <a:t>同进度下那个时间快？（观察现象即可，不需要解释原因）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double</a:t>
            </a:r>
            <a:r>
              <a:rPr lang="zh-CN" altLang="en-US" sz="1200" b="1" dirty="0">
                <a:latin typeface="+mn-ea"/>
              </a:rPr>
              <a:t>型更快</a:t>
            </a:r>
            <a:endParaRPr lang="en-US" altLang="zh-CN" sz="12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9B2EB83C-CE09-48D2-9A9E-16B0E2C33F3D}"/>
                  </a:ext>
                </a:extLst>
              </p:cNvPr>
              <p:cNvSpPr txBox="1"/>
              <p:nvPr/>
            </p:nvSpPr>
            <p:spPr bwMode="auto">
              <a:xfrm>
                <a:off x="7296641" y="1323975"/>
                <a:ext cx="3542809" cy="830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100" b="1" dirty="0">
                    <a:solidFill>
                      <a:srgbClr val="000000"/>
                    </a:solidFill>
                    <a:latin typeface="+mn-ea"/>
                  </a:rPr>
                  <a:t>用下面的迭代公式求</a:t>
                </a:r>
                <a:r>
                  <a:rPr kumimoji="1" lang="en-US" altLang="zh-CN" sz="2100" b="1" dirty="0">
                    <a:solidFill>
                      <a:srgbClr val="000000"/>
                    </a:solidFill>
                    <a:latin typeface="+mn-ea"/>
                  </a:rPr>
                  <a:t>Pi</a:t>
                </a:r>
                <a:r>
                  <a:rPr kumimoji="1" lang="zh-CN" altLang="en-US" sz="2100" b="1" dirty="0">
                    <a:solidFill>
                      <a:srgbClr val="000000"/>
                    </a:solidFill>
                    <a:latin typeface="+mn-ea"/>
                  </a:rPr>
                  <a:t>的值</a:t>
                </a:r>
                <a:endParaRPr kumimoji="1" lang="en-US" altLang="zh-CN" sz="2100" b="1" dirty="0">
                  <a:solidFill>
                    <a:srgbClr val="000000"/>
                  </a:solidFill>
                  <a:latin typeface="+mn-ea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zh-CN" sz="1600" b="1" dirty="0">
                    <a:solidFill>
                      <a:srgbClr val="000000"/>
                    </a:solidFill>
                    <a:latin typeface="+mn-ea"/>
                  </a:rPr>
                  <a:t>…</a:t>
                </a:r>
                <a:endParaRPr kumimoji="1" lang="zh-CN" altLang="en-US" sz="16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9B2EB83C-CE09-48D2-9A9E-16B0E2C3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96641" y="1323975"/>
                <a:ext cx="3542809" cy="830646"/>
              </a:xfrm>
              <a:prstGeom prst="rect">
                <a:avLst/>
              </a:prstGeom>
              <a:blipFill>
                <a:blip r:embed="rId2"/>
                <a:stretch>
                  <a:fillRect l="-1887" t="-434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F9F08DC-E4A0-4751-BC64-8D94A5DCC93C}"/>
              </a:ext>
            </a:extLst>
          </p:cNvPr>
          <p:cNvSpPr/>
          <p:nvPr/>
        </p:nvSpPr>
        <p:spPr bwMode="auto">
          <a:xfrm>
            <a:off x="7918882" y="4913259"/>
            <a:ext cx="2920568" cy="3103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本页结果不要截图，手填即可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11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、观察程序运行结果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n = 0,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, m, k;</a:t>
            </a:r>
          </a:p>
          <a:p>
            <a:r>
              <a:rPr lang="en-US" altLang="zh-CN" sz="1200" b="1" dirty="0">
                <a:latin typeface="+mn-ea"/>
              </a:rPr>
              <a:t>    bool prime;</a:t>
            </a:r>
          </a:p>
          <a:p>
            <a:r>
              <a:rPr lang="en-US" altLang="zh-CN" sz="1200" b="1" dirty="0">
                <a:latin typeface="+mn-ea"/>
              </a:rPr>
              <a:t>    for(m=101; m&lt;=200; m+=2) { //</a:t>
            </a:r>
            <a:r>
              <a:rPr lang="zh-CN" altLang="en-US" sz="1200" b="1" dirty="0">
                <a:latin typeface="+mn-ea"/>
              </a:rPr>
              <a:t>偶数没必要判断</a:t>
            </a:r>
          </a:p>
          <a:p>
            <a:r>
              <a:rPr lang="zh-CN" altLang="en-US" sz="1200" b="1" dirty="0">
                <a:latin typeface="+mn-ea"/>
              </a:rPr>
              <a:t>        </a:t>
            </a:r>
            <a:r>
              <a:rPr lang="en-US" altLang="zh-CN" sz="1200" b="1" dirty="0">
                <a:latin typeface="+mn-ea"/>
              </a:rPr>
              <a:t>prime=true;            //</a:t>
            </a:r>
            <a:r>
              <a:rPr lang="zh-CN" altLang="en-US" sz="1200" b="1" dirty="0">
                <a:latin typeface="+mn-ea"/>
              </a:rPr>
              <a:t>对每个数，先认为是素数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k=int(sqrt(m));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  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for(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=2;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&lt;=k;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++)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        if (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m%i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==0) {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prime=false;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break;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if (prime) {</a:t>
            </a:r>
          </a:p>
          <a:p>
            <a:r>
              <a:rPr lang="en-US" altLang="zh-CN" sz="1200" b="1" dirty="0">
                <a:latin typeface="+mn-ea"/>
              </a:rPr>
              <a:t>    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(5) &lt;&lt; m;</a:t>
            </a:r>
          </a:p>
          <a:p>
            <a:r>
              <a:rPr lang="en-US" altLang="zh-CN" sz="1200" b="1" dirty="0">
                <a:latin typeface="+mn-ea"/>
              </a:rPr>
              <a:t>            n=n+1;      //</a:t>
            </a:r>
            <a:r>
              <a:rPr lang="zh-CN" altLang="en-US" sz="1200" b="1" dirty="0">
                <a:latin typeface="+mn-ea"/>
              </a:rPr>
              <a:t>计数器，只为了加输出换行</a:t>
            </a:r>
          </a:p>
          <a:p>
            <a:r>
              <a:rPr lang="zh-CN" altLang="en-US" sz="1200" b="1" dirty="0">
                <a:latin typeface="+mn-ea"/>
              </a:rPr>
              <a:t>            </a:t>
            </a:r>
            <a:r>
              <a:rPr lang="en-US" altLang="zh-CN" sz="1200" b="1" dirty="0">
                <a:latin typeface="+mn-ea"/>
              </a:rPr>
              <a:t>}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if (n%10==0)    //</a:t>
            </a:r>
            <a:r>
              <a:rPr lang="zh-CN" altLang="en-US" sz="1200" b="1" dirty="0">
                <a:latin typeface="+mn-ea"/>
              </a:rPr>
              <a:t>每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zh-CN" altLang="en-US" sz="1200" b="1" dirty="0">
                <a:latin typeface="+mn-ea"/>
              </a:rPr>
              <a:t>个数输出一行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&lt;&lt;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    } //end of for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B2EB83C-CE09-48D2-9A9E-16B0E2C33F3D}"/>
              </a:ext>
            </a:extLst>
          </p:cNvPr>
          <p:cNvSpPr txBox="1"/>
          <p:nvPr/>
        </p:nvSpPr>
        <p:spPr bwMode="auto">
          <a:xfrm>
            <a:off x="2325249" y="1323975"/>
            <a:ext cx="3035028" cy="441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100" b="1" dirty="0">
                <a:solidFill>
                  <a:srgbClr val="000000"/>
                </a:solidFill>
                <a:latin typeface="+mn-ea"/>
              </a:rPr>
              <a:t>打印</a:t>
            </a:r>
            <a:r>
              <a:rPr kumimoji="1" lang="en-US" altLang="zh-CN" sz="2100" b="1" dirty="0">
                <a:solidFill>
                  <a:srgbClr val="000000"/>
                </a:solidFill>
                <a:latin typeface="+mn-ea"/>
              </a:rPr>
              <a:t>100-200</a:t>
            </a:r>
            <a:r>
              <a:rPr kumimoji="1" lang="zh-CN" altLang="en-US" sz="2100" b="1" dirty="0">
                <a:solidFill>
                  <a:srgbClr val="000000"/>
                </a:solidFill>
                <a:latin typeface="+mn-ea"/>
              </a:rPr>
              <a:t>之间的素数</a:t>
            </a:r>
            <a:endParaRPr kumimoji="1" lang="en-US" altLang="zh-CN" sz="21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D19910-FE7A-40B7-B8D7-CE7C19C6CAFD}"/>
              </a:ext>
            </a:extLst>
          </p:cNvPr>
          <p:cNvSpPr/>
          <p:nvPr/>
        </p:nvSpPr>
        <p:spPr bwMode="auto">
          <a:xfrm>
            <a:off x="5360276" y="1323975"/>
            <a:ext cx="547917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目前输出结果：一共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个，每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个一行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 </a:t>
            </a:r>
            <a:r>
              <a:rPr lang="zh-CN" altLang="en-US" sz="1600" b="1" dirty="0">
                <a:latin typeface="+mn-ea"/>
              </a:rPr>
              <a:t>将</a:t>
            </a:r>
            <a:r>
              <a:rPr lang="en-US" altLang="zh-CN" sz="1600" b="1" dirty="0">
                <a:latin typeface="+mn-ea"/>
              </a:rPr>
              <a:t>m</a:t>
            </a:r>
            <a:r>
              <a:rPr lang="zh-CN" altLang="en-US" sz="1600" b="1" dirty="0">
                <a:latin typeface="+mn-ea"/>
              </a:rPr>
              <a:t>的初值从</a:t>
            </a:r>
            <a:r>
              <a:rPr lang="en-US" altLang="zh-CN" sz="1600" b="1" dirty="0">
                <a:latin typeface="+mn-ea"/>
              </a:rPr>
              <a:t>101</a:t>
            </a:r>
            <a:r>
              <a:rPr lang="zh-CN" altLang="en-US" sz="1600" b="1" dirty="0">
                <a:latin typeface="+mn-ea"/>
              </a:rPr>
              <a:t>改为</a:t>
            </a:r>
            <a:r>
              <a:rPr lang="en-US" altLang="zh-CN" sz="1600" b="1" dirty="0">
                <a:latin typeface="+mn-ea"/>
              </a:rPr>
              <a:t>103</a:t>
            </a:r>
            <a:r>
              <a:rPr lang="zh-CN" altLang="en-US" sz="1600" b="1" dirty="0">
                <a:latin typeface="+mn-ea"/>
              </a:rPr>
              <a:t>，应该是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个，共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实际呢？为什么？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3</a:t>
            </a:r>
            <a:r>
              <a:rPr lang="zh-CN" altLang="en-US" sz="1600" b="1" dirty="0">
                <a:latin typeface="+mn-ea"/>
              </a:rPr>
              <a:t>行，因为</a:t>
            </a:r>
            <a:r>
              <a:rPr lang="en-US" altLang="zh-CN" sz="1600" b="1" dirty="0">
                <a:latin typeface="+mn-ea"/>
              </a:rPr>
              <a:t>n=n+1</a:t>
            </a:r>
            <a:r>
              <a:rPr lang="zh-CN" altLang="en-US" sz="1600" b="1" dirty="0">
                <a:latin typeface="+mn-ea"/>
              </a:rPr>
              <a:t>后结束语句了导致换行直接间隔了一行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(3) </a:t>
            </a:r>
            <a:r>
              <a:rPr lang="zh-CN" altLang="en-US" sz="1600" b="1" dirty="0">
                <a:latin typeface="+mn-ea"/>
              </a:rPr>
              <a:t>将左侧程序改正确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(</a:t>
            </a:r>
            <a:r>
              <a:rPr lang="zh-CN" altLang="en-US" sz="1600" b="1" dirty="0">
                <a:latin typeface="+mn-ea"/>
              </a:rPr>
              <a:t>正确程序贴图在左侧，覆盖现有内容即可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F79395-204F-48FA-9B96-3F713549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702" y="1900446"/>
            <a:ext cx="6819048" cy="11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8D14A8F0-3E49-4DB3-9A06-224009FA6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3" y="1544856"/>
            <a:ext cx="43529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499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本次作业的答案，除特别提示外，上课全讲过，课件上都有</a:t>
            </a:r>
            <a:r>
              <a:rPr lang="en-US" altLang="zh-CN" sz="2800" b="1" dirty="0">
                <a:latin typeface="+mn-ea"/>
              </a:rPr>
              <a:t>!!!</a:t>
            </a:r>
          </a:p>
          <a:p>
            <a:pPr algn="l"/>
            <a:r>
              <a:rPr lang="zh-CN" altLang="en-US" sz="2800" b="1" dirty="0">
                <a:latin typeface="+mn-ea"/>
              </a:rPr>
              <a:t>★ 作业本质就是对上课内容及课件的</a:t>
            </a:r>
            <a:r>
              <a:rPr lang="en-US" altLang="zh-CN" sz="2800" b="1" dirty="0">
                <a:latin typeface="+mn-ea"/>
              </a:rPr>
              <a:t>review(</a:t>
            </a:r>
            <a:r>
              <a:rPr lang="zh-CN" altLang="en-US" sz="2800" b="1" dirty="0">
                <a:latin typeface="+mn-ea"/>
              </a:rPr>
              <a:t>因为读懂程序的逻辑很重要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zh-CN" altLang="en-US" sz="2800" b="1" dirty="0">
                <a:latin typeface="+mn-ea"/>
              </a:rPr>
              <a:t>★ 对上课接受程度较好的同学，可能有点重复</a:t>
            </a:r>
            <a:r>
              <a:rPr lang="en-US" altLang="zh-CN" sz="2800" b="1" dirty="0">
                <a:latin typeface="+mn-ea"/>
              </a:rPr>
              <a:t>/</a:t>
            </a:r>
            <a:r>
              <a:rPr lang="zh-CN" altLang="en-US" sz="2800" b="1" dirty="0">
                <a:latin typeface="+mn-ea"/>
              </a:rPr>
              <a:t>多余，但还得做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count1 = 0, count2 = 0, count3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++count1;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for(j=1; j&lt;=100;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++count2;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for(k=1; k&lt;=100; k++)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    ++count3;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"count1=" &lt;&lt; count1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"count2=" &lt;&lt; count2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"count3=" &lt;&lt; count3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、当循环嵌套时，内层循环的执行次数和外层循环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是什么关系？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内层执行次数等于内层循环次数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*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外层循环次数</a:t>
            </a:r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3A852396-2B22-1421-6E7B-5C660DD4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22" y="809625"/>
            <a:ext cx="13620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count1 = 0, count2 = 0, count3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++count1;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for(j=</a:t>
            </a:r>
            <a:r>
              <a:rPr kumimoji="1"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 j&lt;=100;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++count2;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for(k=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itchFamily="2" charset="-122"/>
                <a:ea typeface="宋体" pitchFamily="2" charset="-122"/>
              </a:rPr>
              <a:t>j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 k&lt;=100; k++)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    ++count3;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"count1=" &lt;&lt; count1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"count2=" &lt;&lt; count2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"count3=" &lt;&lt; count3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、当循环嵌套时，内层循环的执行次数和外层循环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是什么关系？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第二层为求从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开始求和到第一层的结果，第二层为求从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开始到第二层结果的和。</a:t>
            </a:r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54361F7E-2F3C-5DCC-EE2E-7CE8B5692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829" y="823912"/>
            <a:ext cx="12382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8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count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for(j=1; </a:t>
            </a:r>
            <a:r>
              <a:rPr kumimoji="1"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++count;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if (count % 1000 == 0)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"*";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   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 = " &lt;&lt; count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注意：这个程序无法通过按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终止，要关窗口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、贴运行结果（能表现出要表达的意思即可）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、按内外</a:t>
            </a:r>
            <a:r>
              <a:rPr kumimoji="1" lang="en-US" altLang="zh-CN" sz="1600" b="1" dirty="0">
                <a:latin typeface="+mn-ea"/>
              </a:rPr>
              <a:t>for</a:t>
            </a:r>
            <a:r>
              <a:rPr kumimoji="1" lang="zh-CN" altLang="en-US" sz="1600" b="1" dirty="0">
                <a:latin typeface="+mn-ea"/>
              </a:rPr>
              <a:t>循环的执行步骤依次分析，为什么会得到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这个结果？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例：第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步 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外循环表达式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1 - 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 第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步 </a:t>
            </a:r>
            <a:r>
              <a:rPr kumimoji="1" lang="en-US" altLang="zh-CN" sz="1600" b="1" dirty="0">
                <a:latin typeface="+mn-ea"/>
              </a:rPr>
              <a:t>- </a:t>
            </a:r>
            <a:r>
              <a:rPr kumimoji="1" lang="zh-CN" altLang="en-US" sz="1600" b="1" dirty="0">
                <a:latin typeface="+mn-ea"/>
              </a:rPr>
              <a:t>内循环表达式</a:t>
            </a:r>
            <a:r>
              <a:rPr kumimoji="1" lang="en-US" altLang="zh-CN" sz="1600" b="1" dirty="0">
                <a:latin typeface="+mn-ea"/>
              </a:rPr>
              <a:t>3 - j=4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注：具体内容瞎写的，不要信；步骤写到能得到结论即可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*</a:t>
            </a:r>
            <a:r>
              <a:rPr kumimoji="1" lang="zh-CN" altLang="en-US" sz="1600" b="1" dirty="0">
                <a:latin typeface="+mn-ea"/>
              </a:rPr>
              <a:t>不出现完毕不会回到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zh-CN" altLang="en-US" sz="1600" b="1" dirty="0">
                <a:latin typeface="+mn-ea"/>
              </a:rPr>
              <a:t>输出</a:t>
            </a:r>
            <a:r>
              <a:rPr kumimoji="1" lang="en-US" altLang="zh-CN" sz="1600" b="1" dirty="0">
                <a:latin typeface="+mn-ea"/>
              </a:rPr>
              <a:t>count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AE5096FC-BC82-15BE-2453-D8709F6B3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892" y="326362"/>
            <a:ext cx="19145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7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48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break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continue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已知代码如下，回答问题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while(1)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②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if (X)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continue;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④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为真时，重复执行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___①②____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为假时，重复执行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__①②③④ 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267324" y="1323975"/>
            <a:ext cx="557212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for(1; 1; ④)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②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if (X)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continue;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为真时，重复执行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_①②____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为假时，重复执行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__①②③_____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447956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2347</Words>
  <Application>Microsoft Office PowerPoint</Application>
  <PresentationFormat>宽屏</PresentationFormat>
  <Paragraphs>309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宋体</vt:lpstr>
      <vt:lpstr>Cambria Math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煜超 付</cp:lastModifiedBy>
  <cp:revision>210</cp:revision>
  <dcterms:created xsi:type="dcterms:W3CDTF">2020-08-13T13:39:53Z</dcterms:created>
  <dcterms:modified xsi:type="dcterms:W3CDTF">2024-03-29T15:53:58Z</dcterms:modified>
</cp:coreProperties>
</file>