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8"/>
  </p:notesMasterIdLst>
  <p:sldIdLst>
    <p:sldId id="1236" r:id="rId2"/>
    <p:sldId id="1279" r:id="rId3"/>
    <p:sldId id="1237" r:id="rId4"/>
    <p:sldId id="1230" r:id="rId5"/>
    <p:sldId id="1281" r:id="rId6"/>
    <p:sldId id="1297" r:id="rId7"/>
    <p:sldId id="1251" r:id="rId8"/>
    <p:sldId id="1282" r:id="rId9"/>
    <p:sldId id="1283" r:id="rId10"/>
    <p:sldId id="1284" r:id="rId11"/>
    <p:sldId id="1298" r:id="rId12"/>
    <p:sldId id="1285" r:id="rId13"/>
    <p:sldId id="1299" r:id="rId14"/>
    <p:sldId id="1286" r:id="rId15"/>
    <p:sldId id="1287" r:id="rId16"/>
    <p:sldId id="1288" r:id="rId17"/>
    <p:sldId id="1289" r:id="rId18"/>
    <p:sldId id="1290" r:id="rId19"/>
    <p:sldId id="1291" r:id="rId20"/>
    <p:sldId id="1300" r:id="rId21"/>
    <p:sldId id="1292" r:id="rId22"/>
    <p:sldId id="1293" r:id="rId23"/>
    <p:sldId id="1294" r:id="rId24"/>
    <p:sldId id="1295" r:id="rId25"/>
    <p:sldId id="1296" r:id="rId26"/>
    <p:sldId id="130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rry" initials="L" lastIdx="1" clrIdx="0">
    <p:extLst>
      <p:ext uri="{19B8F6BF-5375-455C-9EA6-DF929625EA0E}">
        <p15:presenceInfo xmlns:p15="http://schemas.microsoft.com/office/powerpoint/2012/main" userId="Lar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44" autoAdjust="0"/>
    <p:restoredTop sz="86411" autoAdjust="0"/>
  </p:normalViewPr>
  <p:slideViewPr>
    <p:cSldViewPr snapToGrid="0">
      <p:cViewPr varScale="1">
        <p:scale>
          <a:sx n="95" d="100"/>
          <a:sy n="95" d="100"/>
        </p:scale>
        <p:origin x="570" y="9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4E512-F0DE-40DA-A281-500184A3244D}" type="datetimeFigureOut">
              <a:rPr lang="zh-CN" altLang="en-US" smtClean="0"/>
              <a:t>2024/4/6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90452-1689-4497-A9A0-B842EEA687A2}" type="slidenum">
              <a:rPr lang="zh-CN" altLang="en-US" smtClean="0"/>
              <a:t>‹#›</a:t>
            </a:fld>
            <a:endParaRPr lang="zh-CN" altLang="en-US"/>
          </a:p>
        </p:txBody>
      </p:sp>
    </p:spTree>
    <p:extLst>
      <p:ext uri="{BB962C8B-B14F-4D97-AF65-F5344CB8AC3E}">
        <p14:creationId xmlns:p14="http://schemas.microsoft.com/office/powerpoint/2010/main" val="2462755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490452-1689-4497-A9A0-B842EEA687A2}" type="slidenum">
              <a:rPr lang="zh-CN" altLang="en-US" smtClean="0"/>
              <a:t>1</a:t>
            </a:fld>
            <a:endParaRPr lang="zh-CN" altLang="en-US"/>
          </a:p>
        </p:txBody>
      </p:sp>
    </p:spTree>
    <p:extLst>
      <p:ext uri="{BB962C8B-B14F-4D97-AF65-F5344CB8AC3E}">
        <p14:creationId xmlns:p14="http://schemas.microsoft.com/office/powerpoint/2010/main" val="2365596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490452-1689-4497-A9A0-B842EEA687A2}" type="slidenum">
              <a:rPr lang="zh-CN" altLang="en-US" smtClean="0"/>
              <a:t>2</a:t>
            </a:fld>
            <a:endParaRPr lang="zh-CN" altLang="en-US"/>
          </a:p>
        </p:txBody>
      </p:sp>
    </p:spTree>
    <p:extLst>
      <p:ext uri="{BB962C8B-B14F-4D97-AF65-F5344CB8AC3E}">
        <p14:creationId xmlns:p14="http://schemas.microsoft.com/office/powerpoint/2010/main" val="374493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4490452-1689-4497-A9A0-B842EEA687A2}" type="slidenum">
              <a:rPr lang="zh-CN" altLang="en-US" smtClean="0"/>
              <a:t>3</a:t>
            </a:fld>
            <a:endParaRPr lang="zh-CN" altLang="en-US"/>
          </a:p>
        </p:txBody>
      </p:sp>
    </p:spTree>
    <p:extLst>
      <p:ext uri="{BB962C8B-B14F-4D97-AF65-F5344CB8AC3E}">
        <p14:creationId xmlns:p14="http://schemas.microsoft.com/office/powerpoint/2010/main" val="3744930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E115B22-8194-4FC8-9614-86C592EEABA0}" type="slidenum">
              <a:rPr lang="en-US" altLang="zh-CN"/>
              <a:pPr>
                <a:defRPr/>
              </a:pPr>
              <a:t>‹#›</a:t>
            </a:fld>
            <a:endParaRPr lang="en-US" altLang="zh-CN"/>
          </a:p>
        </p:txBody>
      </p:sp>
    </p:spTree>
    <p:extLst>
      <p:ext uri="{BB962C8B-B14F-4D97-AF65-F5344CB8AC3E}">
        <p14:creationId xmlns:p14="http://schemas.microsoft.com/office/powerpoint/2010/main" val="4146460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37B2B09-852B-4EAA-A08A-0953A9F63347}" type="slidenum">
              <a:rPr lang="en-US" altLang="zh-CN"/>
              <a:pPr>
                <a:defRPr/>
              </a:pPr>
              <a:t>‹#›</a:t>
            </a:fld>
            <a:endParaRPr lang="en-US" altLang="zh-CN"/>
          </a:p>
        </p:txBody>
      </p:sp>
    </p:spTree>
    <p:extLst>
      <p:ext uri="{BB962C8B-B14F-4D97-AF65-F5344CB8AC3E}">
        <p14:creationId xmlns:p14="http://schemas.microsoft.com/office/powerpoint/2010/main" val="1354775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61CDC42-DFEF-458F-BD1B-2EFAEEF68015}" type="slidenum">
              <a:rPr lang="en-US" altLang="zh-CN"/>
              <a:pPr>
                <a:defRPr/>
              </a:pPr>
              <a:t>‹#›</a:t>
            </a:fld>
            <a:endParaRPr lang="en-US" altLang="zh-CN"/>
          </a:p>
        </p:txBody>
      </p:sp>
    </p:spTree>
    <p:extLst>
      <p:ext uri="{BB962C8B-B14F-4D97-AF65-F5344CB8AC3E}">
        <p14:creationId xmlns:p14="http://schemas.microsoft.com/office/powerpoint/2010/main" val="250005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B5F2CA6-A39B-48F7-84D1-AF91BD07D67D}" type="slidenum">
              <a:rPr lang="en-US" altLang="zh-CN"/>
              <a:pPr>
                <a:defRPr/>
              </a:pPr>
              <a:t>‹#›</a:t>
            </a:fld>
            <a:endParaRPr lang="en-US" altLang="zh-CN"/>
          </a:p>
        </p:txBody>
      </p:sp>
    </p:spTree>
    <p:extLst>
      <p:ext uri="{BB962C8B-B14F-4D97-AF65-F5344CB8AC3E}">
        <p14:creationId xmlns:p14="http://schemas.microsoft.com/office/powerpoint/2010/main" val="141822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AC41597-7941-4461-A03D-7D307C3317F5}" type="slidenum">
              <a:rPr lang="en-US" altLang="zh-CN"/>
              <a:pPr>
                <a:defRPr/>
              </a:pPr>
              <a:t>‹#›</a:t>
            </a:fld>
            <a:endParaRPr lang="en-US" altLang="zh-CN"/>
          </a:p>
        </p:txBody>
      </p:sp>
    </p:spTree>
    <p:extLst>
      <p:ext uri="{BB962C8B-B14F-4D97-AF65-F5344CB8AC3E}">
        <p14:creationId xmlns:p14="http://schemas.microsoft.com/office/powerpoint/2010/main" val="196733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E7E5104-8735-46A8-9820-8BD5C44B645E}" type="slidenum">
              <a:rPr lang="en-US" altLang="zh-CN"/>
              <a:pPr>
                <a:defRPr/>
              </a:pPr>
              <a:t>‹#›</a:t>
            </a:fld>
            <a:endParaRPr lang="en-US" altLang="zh-CN"/>
          </a:p>
        </p:txBody>
      </p:sp>
    </p:spTree>
    <p:extLst>
      <p:ext uri="{BB962C8B-B14F-4D97-AF65-F5344CB8AC3E}">
        <p14:creationId xmlns:p14="http://schemas.microsoft.com/office/powerpoint/2010/main" val="109903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8BB04D0-EC69-4E34-9026-1132273F6FE6}" type="slidenum">
              <a:rPr lang="en-US" altLang="zh-CN"/>
              <a:pPr>
                <a:defRPr/>
              </a:pPr>
              <a:t>‹#›</a:t>
            </a:fld>
            <a:endParaRPr lang="en-US" altLang="zh-CN"/>
          </a:p>
        </p:txBody>
      </p:sp>
    </p:spTree>
    <p:extLst>
      <p:ext uri="{BB962C8B-B14F-4D97-AF65-F5344CB8AC3E}">
        <p14:creationId xmlns:p14="http://schemas.microsoft.com/office/powerpoint/2010/main" val="2959773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F34D7FE-E00D-4DCA-A0A7-A306174DC0C2}" type="slidenum">
              <a:rPr lang="en-US" altLang="zh-CN"/>
              <a:pPr>
                <a:defRPr/>
              </a:pPr>
              <a:t>‹#›</a:t>
            </a:fld>
            <a:endParaRPr lang="en-US" altLang="zh-CN"/>
          </a:p>
        </p:txBody>
      </p:sp>
    </p:spTree>
    <p:extLst>
      <p:ext uri="{BB962C8B-B14F-4D97-AF65-F5344CB8AC3E}">
        <p14:creationId xmlns:p14="http://schemas.microsoft.com/office/powerpoint/2010/main" val="873834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FE46EFE-F103-4F45-8883-0DE6C66B1B8E}" type="slidenum">
              <a:rPr lang="en-US" altLang="zh-CN"/>
              <a:pPr>
                <a:defRPr/>
              </a:pPr>
              <a:t>‹#›</a:t>
            </a:fld>
            <a:endParaRPr lang="en-US" altLang="zh-CN"/>
          </a:p>
        </p:txBody>
      </p:sp>
    </p:spTree>
    <p:extLst>
      <p:ext uri="{BB962C8B-B14F-4D97-AF65-F5344CB8AC3E}">
        <p14:creationId xmlns:p14="http://schemas.microsoft.com/office/powerpoint/2010/main" val="146858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675AF18-52E2-4048-A908-642605843CBF}" type="slidenum">
              <a:rPr lang="en-US" altLang="zh-CN"/>
              <a:pPr>
                <a:defRPr/>
              </a:pPr>
              <a:t>‹#›</a:t>
            </a:fld>
            <a:endParaRPr lang="en-US" altLang="zh-CN"/>
          </a:p>
        </p:txBody>
      </p:sp>
    </p:spTree>
    <p:extLst>
      <p:ext uri="{BB962C8B-B14F-4D97-AF65-F5344CB8AC3E}">
        <p14:creationId xmlns:p14="http://schemas.microsoft.com/office/powerpoint/2010/main" val="2851156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2A61F9-4BE0-4887-A67C-4D288CA56997}" type="slidenum">
              <a:rPr lang="en-US" altLang="zh-CN"/>
              <a:pPr>
                <a:defRPr/>
              </a:pPr>
              <a:t>‹#›</a:t>
            </a:fld>
            <a:endParaRPr lang="en-US" altLang="zh-CN"/>
          </a:p>
        </p:txBody>
      </p:sp>
    </p:spTree>
    <p:extLst>
      <p:ext uri="{BB962C8B-B14F-4D97-AF65-F5344CB8AC3E}">
        <p14:creationId xmlns:p14="http://schemas.microsoft.com/office/powerpoint/2010/main" val="70273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FF534AEE-0681-4001-91D8-DF8F111160F4}" type="slidenum">
              <a:rPr lang="en-US" altLang="zh-CN"/>
              <a:pPr>
                <a:defRPr/>
              </a:pPr>
              <a:t>‹#›</a:t>
            </a:fld>
            <a:endParaRPr lang="en-US" altLang="zh-CN"/>
          </a:p>
        </p:txBody>
      </p:sp>
      <p:pic>
        <p:nvPicPr>
          <p:cNvPr id="7" name="Picture 2">
            <a:extLst>
              <a:ext uri="{FF2B5EF4-FFF2-40B4-BE49-F238E27FC236}">
                <a16:creationId xmlns:a16="http://schemas.microsoft.com/office/drawing/2014/main" id="{D90EEA7F-39F9-4B97-AF58-835331598C9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762268" y="5786"/>
            <a:ext cx="1183064" cy="1183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0654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endParaRPr lang="en-US" altLang="zh-CN" sz="1600" b="1" dirty="0">
              <a:latin typeface="+mn-ea"/>
            </a:endParaRPr>
          </a:p>
          <a:p>
            <a:pPr algn="l"/>
            <a:r>
              <a:rPr lang="zh-CN" altLang="en-US" sz="1600" b="1" dirty="0">
                <a:latin typeface="+mn-ea"/>
              </a:rPr>
              <a:t>要求：</a:t>
            </a:r>
            <a:endParaRPr lang="en-US" altLang="zh-CN" sz="1600" b="1" dirty="0">
              <a:latin typeface="+mn-ea"/>
            </a:endParaRPr>
          </a:p>
          <a:p>
            <a:pPr algn="l"/>
            <a:r>
              <a:rPr lang="en-US" altLang="zh-CN" sz="1600" b="1" dirty="0">
                <a:latin typeface="+mn-ea"/>
              </a:rPr>
              <a:t>1</a:t>
            </a:r>
            <a:r>
              <a:rPr lang="zh-CN" altLang="en-US" sz="1600" b="1" dirty="0">
                <a:latin typeface="+mn-ea"/>
              </a:rPr>
              <a:t>、完成本文档中所有的题目并写出分析、运行结果</a:t>
            </a:r>
            <a:endParaRPr lang="en-US" altLang="zh-CN" sz="1600" b="1" dirty="0">
              <a:latin typeface="+mn-ea"/>
            </a:endParaRPr>
          </a:p>
          <a:p>
            <a:pPr algn="l"/>
            <a:r>
              <a:rPr lang="en-US" altLang="zh-CN" sz="1600" b="1" dirty="0">
                <a:latin typeface="+mn-ea"/>
              </a:rPr>
              <a:t>2</a:t>
            </a:r>
            <a:r>
              <a:rPr lang="zh-CN" altLang="en-US" sz="1600" b="1" dirty="0">
                <a:latin typeface="+mn-ea"/>
              </a:rPr>
              <a:t>、无特殊说明，均使用</a:t>
            </a:r>
            <a:r>
              <a:rPr lang="en-US" altLang="zh-CN" sz="1600" b="1" dirty="0">
                <a:latin typeface="+mn-ea"/>
              </a:rPr>
              <a:t>VS2022</a:t>
            </a:r>
            <a:r>
              <a:rPr lang="zh-CN" altLang="en-US" sz="1600" b="1" dirty="0">
                <a:latin typeface="+mn-ea"/>
              </a:rPr>
              <a:t>编译即可</a:t>
            </a:r>
            <a:endParaRPr lang="en-US" altLang="zh-CN" sz="1600" b="1" dirty="0">
              <a:latin typeface="+mn-ea"/>
            </a:endParaRPr>
          </a:p>
          <a:p>
            <a:pPr algn="l"/>
            <a:r>
              <a:rPr lang="en-US" altLang="zh-CN" sz="1600" b="1" dirty="0">
                <a:latin typeface="+mn-ea"/>
              </a:rPr>
              <a:t>3</a:t>
            </a:r>
            <a:r>
              <a:rPr lang="zh-CN" altLang="en-US" sz="1600" b="1" dirty="0">
                <a:latin typeface="+mn-ea"/>
              </a:rPr>
              <a:t>、直接在本文件上作答，</a:t>
            </a:r>
            <a:r>
              <a:rPr lang="zh-CN" altLang="en-US" sz="1600" b="1" dirty="0">
                <a:solidFill>
                  <a:srgbClr val="FF0000"/>
                </a:solidFill>
                <a:latin typeface="+mn-ea"/>
              </a:rPr>
              <a:t>写出答案</a:t>
            </a:r>
            <a:r>
              <a:rPr lang="en-US" altLang="zh-CN" sz="1600" b="1" dirty="0">
                <a:solidFill>
                  <a:srgbClr val="FF0000"/>
                </a:solidFill>
                <a:latin typeface="+mn-ea"/>
              </a:rPr>
              <a:t>/</a:t>
            </a:r>
            <a:r>
              <a:rPr lang="zh-CN" altLang="en-US" sz="1600" b="1" dirty="0">
                <a:solidFill>
                  <a:srgbClr val="FF0000"/>
                </a:solidFill>
                <a:latin typeface="+mn-ea"/>
              </a:rPr>
              <a:t>截图（不允许手写、手写拍照截图）</a:t>
            </a:r>
            <a:r>
              <a:rPr lang="zh-CN" altLang="en-US" sz="1600" b="1" dirty="0">
                <a:latin typeface="+mn-ea"/>
              </a:rPr>
              <a:t>即可；填写答案时，为适应所填内容或贴图，</a:t>
            </a:r>
            <a:endParaRPr lang="en-US" altLang="zh-CN" sz="1600" b="1" dirty="0">
              <a:latin typeface="+mn-ea"/>
            </a:endParaRPr>
          </a:p>
          <a:p>
            <a:pPr algn="l"/>
            <a:r>
              <a:rPr lang="en-US" altLang="zh-CN" sz="1600" b="1" dirty="0">
                <a:solidFill>
                  <a:srgbClr val="FF0000"/>
                </a:solidFill>
                <a:latin typeface="+mn-ea"/>
              </a:rPr>
              <a:t>   </a:t>
            </a:r>
            <a:r>
              <a:rPr lang="zh-CN" altLang="en-US" sz="1600" b="1" dirty="0">
                <a:solidFill>
                  <a:srgbClr val="FF0000"/>
                </a:solidFill>
                <a:latin typeface="+mn-ea"/>
              </a:rPr>
              <a:t>允许调整</a:t>
            </a:r>
            <a:r>
              <a:rPr lang="zh-CN" altLang="en-US" sz="1600" b="1" dirty="0">
                <a:latin typeface="+mn-ea"/>
              </a:rPr>
              <a:t>页面的字体大小、颜色、文本框的位置等</a:t>
            </a:r>
            <a:endParaRPr lang="en-US" altLang="zh-CN" sz="1600" b="1" dirty="0">
              <a:latin typeface="+mn-ea"/>
            </a:endParaRPr>
          </a:p>
          <a:p>
            <a:pPr algn="l"/>
            <a:r>
              <a:rPr lang="en-US" altLang="zh-CN" sz="1600" b="1" dirty="0">
                <a:latin typeface="+mn-ea"/>
              </a:rPr>
              <a:t>   </a:t>
            </a:r>
            <a:r>
              <a:rPr lang="zh-CN" altLang="zh-CN" sz="1600" b="1" dirty="0">
                <a:latin typeface="+mn-ea"/>
              </a:rPr>
              <a:t>★</a:t>
            </a:r>
            <a:r>
              <a:rPr lang="en-US" altLang="zh-CN" sz="1600" b="1" dirty="0">
                <a:latin typeface="+mn-ea"/>
              </a:rPr>
              <a:t> </a:t>
            </a:r>
            <a:r>
              <a:rPr lang="zh-CN" altLang="en-US" sz="1600" b="1" dirty="0">
                <a:latin typeface="+mn-ea"/>
              </a:rPr>
              <a:t>贴图要有效部分即可，不需要全部内容</a:t>
            </a:r>
            <a:endParaRPr lang="en-US" altLang="zh-CN" sz="1600" b="1" dirty="0">
              <a:latin typeface="+mn-ea"/>
            </a:endParaRPr>
          </a:p>
          <a:p>
            <a:pPr algn="l"/>
            <a:r>
              <a:rPr lang="en-US" altLang="zh-CN" sz="1600" b="1" dirty="0">
                <a:latin typeface="+mn-ea"/>
              </a:rPr>
              <a:t>   </a:t>
            </a:r>
            <a:r>
              <a:rPr lang="zh-CN" altLang="zh-CN" sz="1600" b="1" dirty="0">
                <a:latin typeface="+mn-ea"/>
              </a:rPr>
              <a:t>★</a:t>
            </a:r>
            <a:r>
              <a:rPr lang="en-US" altLang="zh-CN" sz="1600" b="1" dirty="0">
                <a:latin typeface="+mn-ea"/>
              </a:rPr>
              <a:t> </a:t>
            </a:r>
            <a:r>
              <a:rPr lang="zh-CN" altLang="en-US" sz="1600" b="1" dirty="0">
                <a:latin typeface="+mn-ea"/>
              </a:rPr>
              <a:t>在保证一页一题的前提下，具体页面布局可以自行发挥，简单易读即可</a:t>
            </a:r>
            <a:endParaRPr lang="en-US" altLang="zh-CN" sz="1600" b="1" dirty="0">
              <a:latin typeface="+mn-ea"/>
            </a:endParaRPr>
          </a:p>
          <a:p>
            <a:pPr algn="l"/>
            <a:r>
              <a:rPr lang="en-US" altLang="zh-CN" sz="1600" b="1" dirty="0">
                <a:latin typeface="+mn-ea"/>
              </a:rPr>
              <a:t>   </a:t>
            </a:r>
            <a:r>
              <a:rPr lang="zh-CN" altLang="zh-CN" sz="1600" b="1" dirty="0">
                <a:latin typeface="+mn-ea"/>
              </a:rPr>
              <a:t>★</a:t>
            </a:r>
            <a:r>
              <a:rPr lang="en-US" altLang="zh-CN" sz="1600" b="1" dirty="0">
                <a:latin typeface="+mn-ea"/>
              </a:rPr>
              <a:t> </a:t>
            </a:r>
            <a:r>
              <a:rPr lang="zh-CN" altLang="en-US" sz="1600" b="1" dirty="0">
                <a:solidFill>
                  <a:srgbClr val="FF0000"/>
                </a:solidFill>
                <a:latin typeface="+mn-ea"/>
              </a:rPr>
              <a:t>不允许</a:t>
            </a:r>
            <a:r>
              <a:rPr lang="zh-CN" altLang="en-US" sz="1600" b="1" dirty="0">
                <a:latin typeface="+mn-ea"/>
              </a:rPr>
              <a:t>手写在纸上，再拍照贴图</a:t>
            </a:r>
            <a:endParaRPr lang="en-US" altLang="zh-CN" sz="1600" b="1" dirty="0">
              <a:latin typeface="+mn-ea"/>
            </a:endParaRPr>
          </a:p>
          <a:p>
            <a:pPr algn="l"/>
            <a:r>
              <a:rPr lang="en-US" altLang="zh-CN" sz="1600" b="1" dirty="0">
                <a:latin typeface="+mn-ea"/>
              </a:rPr>
              <a:t>   </a:t>
            </a:r>
            <a:r>
              <a:rPr lang="zh-CN" altLang="zh-CN" sz="1600" b="1" dirty="0">
                <a:latin typeface="+mn-ea"/>
              </a:rPr>
              <a:t>★</a:t>
            </a:r>
            <a:r>
              <a:rPr lang="en-US" altLang="zh-CN" sz="1600" b="1" dirty="0">
                <a:latin typeface="+mn-ea"/>
              </a:rPr>
              <a:t> </a:t>
            </a:r>
            <a:r>
              <a:rPr lang="zh-CN" altLang="en-US" sz="1600" b="1" dirty="0">
                <a:solidFill>
                  <a:srgbClr val="FF0000"/>
                </a:solidFill>
                <a:latin typeface="+mn-ea"/>
              </a:rPr>
              <a:t>允许</a:t>
            </a:r>
            <a:r>
              <a:rPr lang="zh-CN" altLang="en-US" sz="1600" b="1" dirty="0">
                <a:latin typeface="+mn-ea"/>
              </a:rPr>
              <a:t>在各种软件工具上完成（不含手写），再截图贴图</a:t>
            </a:r>
            <a:endParaRPr lang="en-US" altLang="zh-CN" sz="1600" b="1" dirty="0">
              <a:latin typeface="+mn-ea"/>
            </a:endParaRPr>
          </a:p>
          <a:p>
            <a:pPr algn="l"/>
            <a:r>
              <a:rPr lang="en-US" altLang="zh-CN" sz="1600" b="1" dirty="0">
                <a:latin typeface="+mn-ea"/>
              </a:rPr>
              <a:t>   </a:t>
            </a:r>
            <a:r>
              <a:rPr lang="zh-CN" altLang="zh-CN" sz="1600" b="1" dirty="0">
                <a:latin typeface="+mn-ea"/>
              </a:rPr>
              <a:t>★ </a:t>
            </a:r>
            <a:r>
              <a:rPr lang="zh-CN" altLang="en-US" sz="1600" b="1" dirty="0">
                <a:latin typeface="+mn-ea"/>
              </a:rPr>
              <a:t>如果某题要求</a:t>
            </a:r>
            <a:r>
              <a:rPr lang="en-US" altLang="zh-CN" sz="1600" b="1" dirty="0" err="1">
                <a:latin typeface="+mn-ea"/>
              </a:rPr>
              <a:t>VS+Dev</a:t>
            </a:r>
            <a:r>
              <a:rPr lang="zh-CN" altLang="en-US" sz="1600" b="1" dirty="0">
                <a:latin typeface="+mn-ea"/>
              </a:rPr>
              <a:t>的，则如果两个编译器运行结果一致，贴</a:t>
            </a:r>
            <a:r>
              <a:rPr lang="en-US" altLang="zh-CN" sz="1600" b="1" dirty="0">
                <a:latin typeface="+mn-ea"/>
              </a:rPr>
              <a:t>VS</a:t>
            </a:r>
            <a:r>
              <a:rPr lang="zh-CN" altLang="en-US" sz="1600" b="1" dirty="0">
                <a:latin typeface="+mn-ea"/>
              </a:rPr>
              <a:t>的一张图即可，如果不一致，则两个图都要贴</a:t>
            </a:r>
            <a:endParaRPr lang="en-US" altLang="zh-CN" sz="1600" b="1" dirty="0">
              <a:latin typeface="+mn-ea"/>
            </a:endParaRPr>
          </a:p>
          <a:p>
            <a:pPr algn="l"/>
            <a:r>
              <a:rPr lang="en-US" altLang="zh-CN" sz="1600" b="1" dirty="0">
                <a:latin typeface="+mn-ea"/>
              </a:rPr>
              <a:t>4</a:t>
            </a:r>
            <a:r>
              <a:rPr lang="zh-CN" altLang="en-US" sz="1600" b="1" dirty="0">
                <a:latin typeface="+mn-ea"/>
              </a:rPr>
              <a:t>、转换为</a:t>
            </a:r>
            <a:r>
              <a:rPr lang="en-US" altLang="zh-CN" sz="1600" b="1" dirty="0">
                <a:latin typeface="+mn-ea"/>
              </a:rPr>
              <a:t>pdf</a:t>
            </a:r>
            <a:r>
              <a:rPr lang="zh-CN" altLang="en-US" sz="1600" b="1" dirty="0">
                <a:latin typeface="+mn-ea"/>
              </a:rPr>
              <a:t>后提交</a:t>
            </a:r>
            <a:endParaRPr lang="en-US" altLang="zh-CN" sz="1600" b="1" dirty="0">
              <a:latin typeface="+mn-ea"/>
            </a:endParaRPr>
          </a:p>
          <a:p>
            <a:pPr algn="l"/>
            <a:r>
              <a:rPr lang="en-US" altLang="zh-CN" sz="1600" b="1" dirty="0">
                <a:latin typeface="+mn-ea"/>
              </a:rPr>
              <a:t>5</a:t>
            </a:r>
            <a:r>
              <a:rPr lang="zh-CN" altLang="en-US" sz="1600" b="1" dirty="0">
                <a:latin typeface="+mn-ea"/>
              </a:rPr>
              <a:t>、</a:t>
            </a:r>
            <a:r>
              <a:rPr lang="en-US" altLang="zh-CN" sz="1600" b="1" dirty="0">
                <a:solidFill>
                  <a:srgbClr val="FF0000"/>
                </a:solidFill>
                <a:latin typeface="+mn-ea"/>
              </a:rPr>
              <a:t>4</a:t>
            </a:r>
            <a:r>
              <a:rPr lang="zh-CN" altLang="en-US" sz="1600" b="1" dirty="0">
                <a:solidFill>
                  <a:srgbClr val="FF0000"/>
                </a:solidFill>
                <a:latin typeface="+mn-ea"/>
              </a:rPr>
              <a:t>月</a:t>
            </a:r>
            <a:r>
              <a:rPr lang="en-US" altLang="zh-CN" sz="1600" b="1" dirty="0">
                <a:solidFill>
                  <a:srgbClr val="FF0000"/>
                </a:solidFill>
                <a:latin typeface="+mn-ea"/>
              </a:rPr>
              <a:t>11</a:t>
            </a:r>
            <a:r>
              <a:rPr lang="zh-CN" altLang="en-US" sz="1600" b="1" dirty="0">
                <a:solidFill>
                  <a:srgbClr val="FF0000"/>
                </a:solidFill>
                <a:latin typeface="+mn-ea"/>
              </a:rPr>
              <a:t>日前</a:t>
            </a:r>
            <a:r>
              <a:rPr lang="zh-CN" altLang="en-US" sz="1600" b="1" dirty="0">
                <a:latin typeface="+mn-ea"/>
              </a:rPr>
              <a:t>网上提交本次作业（在“文档作业”中提交）</a:t>
            </a:r>
            <a:endParaRPr lang="en-US" altLang="zh-CN" sz="2800" b="1" dirty="0">
              <a:solidFill>
                <a:srgbClr val="FF0000"/>
              </a:solidFill>
              <a:latin typeface="+mn-ea"/>
            </a:endParaRPr>
          </a:p>
        </p:txBody>
      </p:sp>
    </p:spTree>
    <p:extLst>
      <p:ext uri="{BB962C8B-B14F-4D97-AF65-F5344CB8AC3E}">
        <p14:creationId xmlns:p14="http://schemas.microsoft.com/office/powerpoint/2010/main" val="83150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a:t>
            </a:r>
            <a:r>
              <a:rPr lang="en-US" altLang="zh-CN" sz="1600" b="1" dirty="0">
                <a:latin typeface="+mn-ea"/>
              </a:rPr>
              <a:t>main</a:t>
            </a:r>
            <a:r>
              <a:rPr lang="zh-CN" altLang="en-US" sz="1600" b="1" dirty="0">
                <a:latin typeface="+mn-ea"/>
              </a:rPr>
              <a:t>函数的返回值差异</a:t>
            </a:r>
            <a:endParaRPr lang="en-US" altLang="zh-CN" sz="1600" b="1" dirty="0">
              <a:latin typeface="+mn-ea"/>
            </a:endParaRPr>
          </a:p>
          <a:p>
            <a:pPr algn="l" eaLnBrk="1" hangingPunct="1"/>
            <a:r>
              <a:rPr lang="en-US" altLang="zh-CN" sz="1600" b="1" dirty="0">
                <a:latin typeface="+mn-ea"/>
              </a:rPr>
              <a:t>   C.</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&lt;iostream&gt;</a:t>
            </a:r>
          </a:p>
          <a:p>
            <a:r>
              <a:rPr lang="en-US" altLang="zh-CN" sz="1600" b="1" dirty="0">
                <a:latin typeface="+mn-ea"/>
              </a:rPr>
              <a:t>using namespace std;</a:t>
            </a:r>
          </a:p>
          <a:p>
            <a:endParaRPr lang="en-US" altLang="zh-CN" sz="1600" b="1" dirty="0">
              <a:latin typeface="+mn-ea"/>
            </a:endParaRPr>
          </a:p>
          <a:p>
            <a:r>
              <a:rPr lang="en-US" altLang="zh-CN" sz="1600" b="1" dirty="0">
                <a:latin typeface="+mn-ea"/>
              </a:rPr>
              <a:t>long main()</a:t>
            </a:r>
          </a:p>
          <a:p>
            <a:r>
              <a:rPr lang="en-US" altLang="zh-CN" sz="1600" b="1" dirty="0">
                <a:latin typeface="+mn-ea"/>
              </a:rPr>
              <a:t>{</a:t>
            </a: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p>
          <a:p>
            <a:endParaRPr lang="en-US" altLang="zh-CN" sz="1600" b="1" dirty="0">
              <a:latin typeface="+mn-ea"/>
            </a:endParaRPr>
          </a:p>
          <a:p>
            <a:r>
              <a:rPr lang="en-US" altLang="zh-CN" sz="1600" b="1" dirty="0">
                <a:latin typeface="+mn-ea"/>
              </a:rPr>
              <a:t>    return 0L;</a:t>
            </a:r>
          </a:p>
          <a:p>
            <a:r>
              <a:rPr lang="en-US" altLang="zh-CN" sz="1600" b="1" dirty="0">
                <a:latin typeface="+mn-ea"/>
              </a:rPr>
              <a:t>}</a:t>
            </a:r>
          </a:p>
          <a:p>
            <a:endParaRPr lang="en-US" altLang="zh-CN" sz="1600" b="1" dirty="0">
              <a:latin typeface="+mn-ea"/>
            </a:endParaRPr>
          </a:p>
        </p:txBody>
      </p:sp>
      <p:sp>
        <p:nvSpPr>
          <p:cNvPr id="2" name="矩形 1">
            <a:extLst>
              <a:ext uri="{FF2B5EF4-FFF2-40B4-BE49-F238E27FC236}">
                <a16:creationId xmlns:a16="http://schemas.microsoft.com/office/drawing/2014/main" id="{7B796D6E-7794-4E09-A096-348F9B2F78C7}"/>
              </a:ext>
            </a:extLst>
          </p:cNvPr>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mn-ea"/>
              </a:rPr>
              <a:t>注：如果是</a:t>
            </a:r>
            <a:r>
              <a:rPr kumimoji="1" lang="en-US" altLang="zh-CN" sz="1600" b="1" dirty="0">
                <a:latin typeface="+mn-ea"/>
              </a:rPr>
              <a:t>error</a:t>
            </a:r>
            <a:r>
              <a:rPr kumimoji="1" lang="zh-CN" altLang="en-US" sz="1600" b="1" dirty="0">
                <a:latin typeface="+mn-ea"/>
              </a:rPr>
              <a:t>，贴</a:t>
            </a:r>
            <a:r>
              <a:rPr kumimoji="1" lang="en-US" altLang="zh-CN" sz="1600" b="1" dirty="0">
                <a:latin typeface="+mn-ea"/>
              </a:rPr>
              <a:t>error</a:t>
            </a:r>
            <a:r>
              <a:rPr kumimoji="1" lang="zh-CN" altLang="en-US" sz="1600" b="1" dirty="0">
                <a:latin typeface="+mn-ea"/>
              </a:rPr>
              <a:t>截图</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dirty="0">
                <a:latin typeface="+mn-ea"/>
              </a:rPr>
              <a:t>    </a:t>
            </a:r>
            <a:r>
              <a:rPr kumimoji="1" lang="zh-CN" altLang="en-US" sz="1600" b="1" dirty="0">
                <a:latin typeface="+mn-ea"/>
              </a:rPr>
              <a:t>如果是</a:t>
            </a:r>
            <a:r>
              <a:rPr kumimoji="1" lang="en-US" altLang="zh-CN" sz="1600" b="1" dirty="0">
                <a:latin typeface="+mn-ea"/>
              </a:rPr>
              <a:t>warning</a:t>
            </a:r>
            <a:r>
              <a:rPr kumimoji="1" lang="zh-CN" altLang="en-US" sz="1600" b="1" dirty="0">
                <a:latin typeface="+mn-ea"/>
              </a:rPr>
              <a:t>，贴</a:t>
            </a:r>
            <a:r>
              <a:rPr kumimoji="1" lang="en-US" altLang="zh-CN" sz="1600" b="1" dirty="0">
                <a:latin typeface="+mn-ea"/>
              </a:rPr>
              <a:t>warning</a:t>
            </a:r>
            <a:r>
              <a:rPr kumimoji="1" lang="zh-CN" altLang="en-US" sz="1600" b="1" dirty="0">
                <a:latin typeface="+mn-ea"/>
              </a:rPr>
              <a:t>截图</a:t>
            </a:r>
            <a:r>
              <a:rPr kumimoji="1" lang="en-US" altLang="zh-CN" sz="1600" b="1" dirty="0">
                <a:latin typeface="+mn-ea"/>
              </a:rPr>
              <a:t>+</a:t>
            </a:r>
            <a:r>
              <a:rPr kumimoji="1" lang="zh-CN" altLang="en-US" sz="1600" b="1" dirty="0">
                <a:latin typeface="+mn-ea"/>
              </a:rPr>
              <a:t>运行结果</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dirty="0">
                <a:latin typeface="+mn-ea"/>
              </a:rPr>
              <a:t>    </a:t>
            </a:r>
            <a:r>
              <a:rPr kumimoji="1" lang="zh-CN" altLang="en-US" sz="1600" b="1" dirty="0">
                <a:latin typeface="+mn-ea"/>
              </a:rPr>
              <a:t>如果正常，贴运行结果</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mn-ea"/>
              </a:rPr>
              <a:t>1</a:t>
            </a:r>
            <a:r>
              <a:rPr kumimoji="1" lang="zh-CN" altLang="en-US" sz="1600" b="1" i="0" u="none" strike="noStrike" cap="none" normalizeH="0" baseline="0" dirty="0">
                <a:ln>
                  <a:noFill/>
                </a:ln>
                <a:solidFill>
                  <a:schemeClr val="tx1"/>
                </a:solidFill>
                <a:effectLst/>
                <a:latin typeface="+mn-ea"/>
              </a:rPr>
              <a:t>、</a:t>
            </a:r>
            <a:r>
              <a:rPr kumimoji="1" lang="en-US" altLang="zh-CN" sz="1600" b="1" i="0" u="none" strike="noStrike" cap="none" normalizeH="0" baseline="0" dirty="0">
                <a:ln>
                  <a:noFill/>
                </a:ln>
                <a:solidFill>
                  <a:schemeClr val="tx1"/>
                </a:solidFill>
                <a:effectLst/>
                <a:latin typeface="+mn-ea"/>
              </a:rPr>
              <a:t>VS</a:t>
            </a:r>
            <a:r>
              <a:rPr kumimoji="1" lang="zh-CN" altLang="en-US" sz="1600" b="1" i="0" u="none" strike="noStrike" cap="none" normalizeH="0" baseline="0" dirty="0">
                <a:ln>
                  <a:noFill/>
                </a:ln>
                <a:solidFill>
                  <a:schemeClr val="tx1"/>
                </a:solidFill>
                <a:effectLst/>
                <a:latin typeface="+mn-ea"/>
              </a:rPr>
              <a:t>下编译</a:t>
            </a:r>
            <a:endParaRPr kumimoji="1" lang="en-US" altLang="zh-CN" sz="1600" b="1" i="0" u="none" strike="noStrike" cap="none" normalizeH="0" baseline="0" dirty="0">
              <a:ln>
                <a:noFill/>
              </a:ln>
              <a:solidFill>
                <a:schemeClr val="tx1"/>
              </a:solidFill>
              <a:effectLst/>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fontAlgn="base">
              <a:spcBef>
                <a:spcPct val="0"/>
              </a:spcBef>
              <a:spcAft>
                <a:spcPct val="0"/>
              </a:spcAft>
            </a:pPr>
            <a:r>
              <a:rPr kumimoji="1" lang="en-US" altLang="zh-CN" sz="1600" b="1" dirty="0">
                <a:latin typeface="+mn-ea"/>
              </a:rPr>
              <a:t>2</a:t>
            </a:r>
            <a:r>
              <a:rPr kumimoji="1" lang="zh-CN" altLang="en-US" sz="1600" b="1" dirty="0">
                <a:latin typeface="+mn-ea"/>
              </a:rPr>
              <a:t>、在</a:t>
            </a:r>
            <a:r>
              <a:rPr kumimoji="1" lang="en-US" altLang="zh-CN" sz="1600" b="1" dirty="0">
                <a:latin typeface="+mn-ea"/>
              </a:rPr>
              <a:t>Dev</a:t>
            </a:r>
            <a:r>
              <a:rPr kumimoji="1" lang="zh-CN" altLang="en-US" sz="1600" b="1" dirty="0">
                <a:latin typeface="+mn-ea"/>
              </a:rPr>
              <a:t>下编译</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3</a:t>
            </a:r>
            <a:r>
              <a:rPr kumimoji="1" lang="zh-CN" altLang="en-US" sz="1600" b="1" dirty="0">
                <a:latin typeface="+mn-ea"/>
              </a:rPr>
              <a:t>、综合</a:t>
            </a:r>
            <a:r>
              <a:rPr kumimoji="1" lang="en-US" altLang="zh-CN" sz="1600" b="1" dirty="0">
                <a:latin typeface="+mn-ea"/>
              </a:rPr>
              <a:t>2.A/2.B/2.C</a:t>
            </a:r>
            <a:r>
              <a:rPr kumimoji="1" lang="zh-CN" altLang="en-US" sz="1600" b="1" dirty="0">
                <a:latin typeface="+mn-ea"/>
              </a:rPr>
              <a:t>三题的结论，</a:t>
            </a:r>
            <a:r>
              <a:rPr kumimoji="1" lang="en-US" altLang="zh-CN" sz="1600" b="1" dirty="0">
                <a:latin typeface="+mn-ea"/>
              </a:rPr>
              <a:t>main</a:t>
            </a:r>
            <a:r>
              <a:rPr kumimoji="1" lang="zh-CN" altLang="en-US" sz="1600" b="1" dirty="0">
                <a:latin typeface="+mn-ea"/>
              </a:rPr>
              <a:t>函数的返回类型</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应定义为</a:t>
            </a:r>
            <a:r>
              <a:rPr kumimoji="1" lang="en-US" altLang="zh-CN" sz="1600" b="1" dirty="0">
                <a:latin typeface="+mn-ea"/>
              </a:rPr>
              <a:t>int</a:t>
            </a:r>
            <a:r>
              <a:rPr kumimoji="1" lang="zh-CN" altLang="en-US" sz="1600" b="1" dirty="0">
                <a:latin typeface="+mn-ea"/>
              </a:rPr>
              <a:t>最合适。</a:t>
            </a:r>
            <a:endParaRPr kumimoji="1" lang="en-US" altLang="zh-CN" sz="1600" b="1" dirty="0">
              <a:latin typeface="+mn-ea"/>
            </a:endParaRPr>
          </a:p>
        </p:txBody>
      </p:sp>
      <p:pic>
        <p:nvPicPr>
          <p:cNvPr id="7" name="图片 6">
            <a:extLst>
              <a:ext uri="{FF2B5EF4-FFF2-40B4-BE49-F238E27FC236}">
                <a16:creationId xmlns:a16="http://schemas.microsoft.com/office/drawing/2014/main" id="{C9C58B81-A97B-BDEB-74B2-9646F5EAE543}"/>
              </a:ext>
            </a:extLst>
          </p:cNvPr>
          <p:cNvPicPr>
            <a:picLocks noChangeAspect="1"/>
          </p:cNvPicPr>
          <p:nvPr/>
        </p:nvPicPr>
        <p:blipFill>
          <a:blip r:embed="rId2"/>
          <a:stretch>
            <a:fillRect/>
          </a:stretch>
        </p:blipFill>
        <p:spPr>
          <a:xfrm>
            <a:off x="5806036" y="4082600"/>
            <a:ext cx="1724266" cy="200053"/>
          </a:xfrm>
          <a:prstGeom prst="rect">
            <a:avLst/>
          </a:prstGeom>
        </p:spPr>
      </p:pic>
      <p:pic>
        <p:nvPicPr>
          <p:cNvPr id="9" name="图片 8">
            <a:extLst>
              <a:ext uri="{FF2B5EF4-FFF2-40B4-BE49-F238E27FC236}">
                <a16:creationId xmlns:a16="http://schemas.microsoft.com/office/drawing/2014/main" id="{DECFCB2D-AD20-5BDC-7140-71F33DB73D8D}"/>
              </a:ext>
            </a:extLst>
          </p:cNvPr>
          <p:cNvPicPr>
            <a:picLocks noChangeAspect="1"/>
          </p:cNvPicPr>
          <p:nvPr/>
        </p:nvPicPr>
        <p:blipFill>
          <a:blip r:embed="rId3"/>
          <a:stretch>
            <a:fillRect/>
          </a:stretch>
        </p:blipFill>
        <p:spPr>
          <a:xfrm>
            <a:off x="6082300" y="2717622"/>
            <a:ext cx="1448002" cy="600159"/>
          </a:xfrm>
          <a:prstGeom prst="rect">
            <a:avLst/>
          </a:prstGeom>
        </p:spPr>
      </p:pic>
    </p:spTree>
    <p:extLst>
      <p:ext uri="{BB962C8B-B14F-4D97-AF65-F5344CB8AC3E}">
        <p14:creationId xmlns:p14="http://schemas.microsoft.com/office/powerpoint/2010/main" val="133809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eaLnBrk="1" hangingPunct="1"/>
            <a:endParaRPr lang="en-US" altLang="zh-CN" sz="2800" b="1" dirty="0">
              <a:latin typeface="+mn-ea"/>
            </a:endParaRPr>
          </a:p>
          <a:p>
            <a:pPr eaLnBrk="1" hangingPunct="1"/>
            <a:r>
              <a:rPr lang="zh-CN" altLang="en-US" sz="2800" b="1" dirty="0">
                <a:latin typeface="+mn-ea"/>
              </a:rPr>
              <a:t>此页不要删除，也没有意义，仅仅为了分隔题目</a:t>
            </a:r>
            <a:endParaRPr lang="en-US" altLang="zh-CN" sz="2800" b="1" dirty="0">
              <a:latin typeface="+mn-ea"/>
            </a:endParaRPr>
          </a:p>
        </p:txBody>
      </p:sp>
    </p:spTree>
    <p:extLst>
      <p:ext uri="{BB962C8B-B14F-4D97-AF65-F5344CB8AC3E}">
        <p14:creationId xmlns:p14="http://schemas.microsoft.com/office/powerpoint/2010/main" val="4184670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3</a:t>
            </a:r>
            <a:r>
              <a:rPr lang="zh-CN" altLang="en-US" sz="1600" b="1" dirty="0">
                <a:latin typeface="+mn-ea"/>
              </a:rPr>
              <a:t>、函数的单向传值</a:t>
            </a:r>
            <a:endParaRPr lang="en-US" altLang="zh-CN" sz="1600" b="1" dirty="0">
              <a:latin typeface="+mn-ea"/>
            </a:endParaRPr>
          </a:p>
          <a:p>
            <a:pPr algn="l" eaLnBrk="1" hangingPunct="1"/>
            <a:r>
              <a:rPr lang="en-US" altLang="zh-CN" sz="1600" b="1" dirty="0">
                <a:latin typeface="+mn-ea"/>
              </a:rPr>
              <a:t>   A.</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&lt;iostream&gt;</a:t>
            </a:r>
          </a:p>
          <a:p>
            <a:r>
              <a:rPr lang="en-US" altLang="zh-CN" sz="1600" b="1" dirty="0">
                <a:latin typeface="+mn-ea"/>
              </a:rPr>
              <a:t>using namespace std;</a:t>
            </a:r>
          </a:p>
          <a:p>
            <a:endParaRPr lang="en-US" altLang="zh-CN" sz="1600" b="1" dirty="0">
              <a:latin typeface="+mn-ea"/>
            </a:endParaRPr>
          </a:p>
          <a:p>
            <a:r>
              <a:rPr lang="en-US" altLang="zh-CN" sz="1600" b="1" dirty="0">
                <a:latin typeface="+mn-ea"/>
              </a:rPr>
              <a:t>void fun(int x)</a:t>
            </a:r>
          </a:p>
          <a:p>
            <a:r>
              <a:rPr lang="en-US" altLang="zh-CN" sz="1600" b="1" dirty="0">
                <a:latin typeface="+mn-ea"/>
              </a:rPr>
              <a:t>{</a:t>
            </a:r>
          </a:p>
          <a:p>
            <a:r>
              <a:rPr lang="en-US" altLang="zh-CN" sz="1600" b="1" dirty="0">
                <a:latin typeface="+mn-ea"/>
              </a:rPr>
              <a:t>    </a:t>
            </a:r>
            <a:r>
              <a:rPr lang="en-US" altLang="zh-CN" sz="1600" b="1" dirty="0" err="1">
                <a:latin typeface="+mn-ea"/>
              </a:rPr>
              <a:t>cout</a:t>
            </a:r>
            <a:r>
              <a:rPr lang="en-US" altLang="zh-CN" sz="1600" b="1" dirty="0">
                <a:latin typeface="+mn-ea"/>
              </a:rPr>
              <a:t> &lt;&lt; "x1=" &lt;&lt; x &lt;&lt; </a:t>
            </a:r>
            <a:r>
              <a:rPr lang="en-US" altLang="zh-CN" sz="1600" b="1" dirty="0" err="1">
                <a:latin typeface="+mn-ea"/>
              </a:rPr>
              <a:t>endl</a:t>
            </a:r>
            <a:r>
              <a:rPr lang="en-US" altLang="zh-CN" sz="1600" b="1" dirty="0">
                <a:latin typeface="+mn-ea"/>
              </a:rPr>
              <a:t>;</a:t>
            </a:r>
          </a:p>
          <a:p>
            <a:r>
              <a:rPr lang="en-US" altLang="zh-CN" sz="1600" b="1" dirty="0">
                <a:latin typeface="+mn-ea"/>
              </a:rPr>
              <a:t>    x=5;</a:t>
            </a:r>
          </a:p>
          <a:p>
            <a:r>
              <a:rPr lang="en-US" altLang="zh-CN" sz="1600" b="1" dirty="0">
                <a:latin typeface="+mn-ea"/>
              </a:rPr>
              <a:t>    </a:t>
            </a:r>
            <a:r>
              <a:rPr lang="en-US" altLang="zh-CN" sz="1600" b="1" dirty="0" err="1">
                <a:latin typeface="+mn-ea"/>
              </a:rPr>
              <a:t>cout</a:t>
            </a:r>
            <a:r>
              <a:rPr lang="en-US" altLang="zh-CN" sz="1600" b="1" dirty="0">
                <a:latin typeface="+mn-ea"/>
              </a:rPr>
              <a:t> &lt;&lt; "x2=" &lt;&lt; x &lt;&lt; </a:t>
            </a:r>
            <a:r>
              <a:rPr lang="en-US" altLang="zh-CN" sz="1600" b="1" dirty="0" err="1">
                <a:latin typeface="+mn-ea"/>
              </a:rPr>
              <a:t>endl</a:t>
            </a:r>
            <a:r>
              <a:rPr lang="en-US" altLang="zh-CN" sz="1600" b="1" dirty="0">
                <a:latin typeface="+mn-ea"/>
              </a:rPr>
              <a:t>;</a:t>
            </a:r>
          </a:p>
          <a:p>
            <a:r>
              <a:rPr lang="en-US" altLang="zh-CN" sz="1600" b="1" dirty="0">
                <a:latin typeface="+mn-ea"/>
              </a:rPr>
              <a:t>}</a:t>
            </a:r>
          </a:p>
          <a:p>
            <a:endParaRPr lang="en-US" altLang="zh-CN" sz="1600" b="1" dirty="0">
              <a:latin typeface="+mn-ea"/>
            </a:endParaRPr>
          </a:p>
          <a:p>
            <a:r>
              <a:rPr lang="en-US" altLang="zh-CN" sz="1600" b="1" dirty="0">
                <a:latin typeface="+mn-ea"/>
              </a:rPr>
              <a:t>int main( )</a:t>
            </a:r>
          </a:p>
          <a:p>
            <a:r>
              <a:rPr lang="en-US" altLang="zh-CN" sz="1600" b="1" dirty="0">
                <a:latin typeface="+mn-ea"/>
              </a:rPr>
              <a:t>{</a:t>
            </a:r>
          </a:p>
          <a:p>
            <a:r>
              <a:rPr lang="en-US" altLang="zh-CN" sz="1600" b="1" dirty="0">
                <a:latin typeface="+mn-ea"/>
              </a:rPr>
              <a:t>    int k=15;</a:t>
            </a:r>
          </a:p>
          <a:p>
            <a:r>
              <a:rPr lang="en-US" altLang="zh-CN" sz="1600" b="1" dirty="0">
                <a:latin typeface="+mn-ea"/>
              </a:rPr>
              <a:t>    </a:t>
            </a:r>
            <a:r>
              <a:rPr lang="en-US" altLang="zh-CN" sz="1600" b="1" dirty="0" err="1">
                <a:latin typeface="+mn-ea"/>
              </a:rPr>
              <a:t>cout</a:t>
            </a:r>
            <a:r>
              <a:rPr lang="en-US" altLang="zh-CN" sz="1600" b="1" dirty="0">
                <a:latin typeface="+mn-ea"/>
              </a:rPr>
              <a:t> &lt;&lt; "k1=" &lt;&lt; k &lt;&lt; </a:t>
            </a:r>
            <a:r>
              <a:rPr lang="en-US" altLang="zh-CN" sz="1600" b="1" dirty="0" err="1">
                <a:latin typeface="+mn-ea"/>
              </a:rPr>
              <a:t>endl</a:t>
            </a:r>
            <a:r>
              <a:rPr lang="en-US" altLang="zh-CN" sz="1600" b="1" dirty="0">
                <a:latin typeface="+mn-ea"/>
              </a:rPr>
              <a:t>;</a:t>
            </a:r>
          </a:p>
          <a:p>
            <a:r>
              <a:rPr lang="en-US" altLang="zh-CN" sz="1600" b="1" dirty="0">
                <a:latin typeface="+mn-ea"/>
              </a:rPr>
              <a:t>    fun(k);</a:t>
            </a:r>
          </a:p>
          <a:p>
            <a:r>
              <a:rPr lang="en-US" altLang="zh-CN" sz="1600" b="1" dirty="0">
                <a:latin typeface="+mn-ea"/>
              </a:rPr>
              <a:t>    </a:t>
            </a:r>
            <a:r>
              <a:rPr lang="en-US" altLang="zh-CN" sz="1600" b="1" dirty="0" err="1">
                <a:latin typeface="+mn-ea"/>
              </a:rPr>
              <a:t>cout</a:t>
            </a:r>
            <a:r>
              <a:rPr lang="en-US" altLang="zh-CN" sz="1600" b="1" dirty="0">
                <a:latin typeface="+mn-ea"/>
              </a:rPr>
              <a:t> &lt;&lt; "k2=" &lt;&lt; k &lt;&lt; </a:t>
            </a:r>
            <a:r>
              <a:rPr lang="en-US" altLang="zh-CN" sz="1600" b="1" dirty="0" err="1">
                <a:latin typeface="+mn-ea"/>
              </a:rPr>
              <a:t>endl</a:t>
            </a:r>
            <a:r>
              <a:rPr lang="en-US" altLang="zh-CN" sz="1600" b="1" dirty="0">
                <a:latin typeface="+mn-ea"/>
              </a:rPr>
              <a:t>;</a:t>
            </a:r>
          </a:p>
          <a:p>
            <a:endParaRPr lang="en-US" altLang="zh-CN" sz="1600" b="1" dirty="0">
              <a:solidFill>
                <a:srgbClr val="FF0000"/>
              </a:solidFill>
              <a:latin typeface="+mn-ea"/>
            </a:endParaRP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p>
          <a:p>
            <a:r>
              <a:rPr lang="en-US" altLang="zh-CN" sz="1600" b="1" dirty="0">
                <a:latin typeface="+mn-ea"/>
              </a:rPr>
              <a:t>    return 0;</a:t>
            </a:r>
          </a:p>
          <a:p>
            <a:r>
              <a:rPr lang="en-US" altLang="zh-CN" sz="1600" b="1" dirty="0">
                <a:latin typeface="+mn-ea"/>
              </a:rPr>
              <a:t>}</a:t>
            </a:r>
          </a:p>
        </p:txBody>
      </p:sp>
      <p:sp>
        <p:nvSpPr>
          <p:cNvPr id="2" name="矩形 1">
            <a:extLst>
              <a:ext uri="{FF2B5EF4-FFF2-40B4-BE49-F238E27FC236}">
                <a16:creationId xmlns:a16="http://schemas.microsoft.com/office/drawing/2014/main" id="{7B796D6E-7794-4E09-A096-348F9B2F78C7}"/>
              </a:ext>
            </a:extLst>
          </p:cNvPr>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dirty="0">
                <a:latin typeface="+mn-ea"/>
              </a:rPr>
              <a:t>1</a:t>
            </a:r>
            <a:r>
              <a:rPr kumimoji="1" lang="zh-CN" altLang="en-US" sz="1600" b="1" dirty="0">
                <a:latin typeface="+mn-ea"/>
              </a:rPr>
              <a:t>、运行结果</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dirty="0">
                <a:latin typeface="+mn-ea"/>
              </a:rPr>
              <a:t>2</a:t>
            </a:r>
            <a:r>
              <a:rPr kumimoji="1" lang="zh-CN" altLang="en-US" sz="1600" b="1" dirty="0">
                <a:latin typeface="+mn-ea"/>
              </a:rPr>
              <a:t>、为什么</a:t>
            </a:r>
            <a:r>
              <a:rPr kumimoji="1" lang="en-US" altLang="zh-CN" sz="1600" b="1" dirty="0">
                <a:latin typeface="+mn-ea"/>
              </a:rPr>
              <a:t>x</a:t>
            </a:r>
            <a:r>
              <a:rPr kumimoji="1" lang="zh-CN" altLang="en-US" sz="1600" b="1" dirty="0">
                <a:latin typeface="+mn-ea"/>
              </a:rPr>
              <a:t>的改变不会影响到</a:t>
            </a:r>
            <a:r>
              <a:rPr kumimoji="1" lang="en-US" altLang="zh-CN" sz="1600" b="1" dirty="0">
                <a:latin typeface="+mn-ea"/>
              </a:rPr>
              <a:t>k</a:t>
            </a:r>
            <a:r>
              <a:rPr kumimoji="1" lang="zh-CN" altLang="en-US" sz="1600" b="1" dirty="0">
                <a:latin typeface="+mn-ea"/>
              </a:rPr>
              <a:t>？</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dirty="0">
                <a:latin typeface="+mn-ea"/>
              </a:rPr>
              <a:t>   </a:t>
            </a:r>
            <a:r>
              <a:rPr kumimoji="1" lang="zh-CN" altLang="en-US" sz="1600" b="1" dirty="0">
                <a:latin typeface="+mn-ea"/>
              </a:rPr>
              <a:t>因为</a:t>
            </a:r>
            <a:r>
              <a:rPr kumimoji="1" lang="en-US" altLang="zh-CN" sz="1600" b="1" dirty="0">
                <a:latin typeface="+mn-ea"/>
              </a:rPr>
              <a:t>x</a:t>
            </a:r>
            <a:r>
              <a:rPr kumimoji="1" lang="zh-CN" altLang="en-US" sz="1600" b="1" dirty="0">
                <a:latin typeface="+mn-ea"/>
              </a:rPr>
              <a:t>为形参，形参的改变不会影响到实参的值</a:t>
            </a:r>
            <a:endParaRPr kumimoji="1" lang="en-US" altLang="zh-CN" sz="1600" b="1" dirty="0">
              <a:latin typeface="+mn-ea"/>
            </a:endParaRPr>
          </a:p>
        </p:txBody>
      </p:sp>
      <p:pic>
        <p:nvPicPr>
          <p:cNvPr id="7" name="图片 6">
            <a:extLst>
              <a:ext uri="{FF2B5EF4-FFF2-40B4-BE49-F238E27FC236}">
                <a16:creationId xmlns:a16="http://schemas.microsoft.com/office/drawing/2014/main" id="{F20CDBF4-DE69-66E3-01EC-756B7E4FACF2}"/>
              </a:ext>
            </a:extLst>
          </p:cNvPr>
          <p:cNvPicPr>
            <a:picLocks noChangeAspect="1"/>
          </p:cNvPicPr>
          <p:nvPr/>
        </p:nvPicPr>
        <p:blipFill>
          <a:blip r:embed="rId2"/>
          <a:stretch>
            <a:fillRect/>
          </a:stretch>
        </p:blipFill>
        <p:spPr>
          <a:xfrm>
            <a:off x="6986064" y="1461678"/>
            <a:ext cx="1495634" cy="1362265"/>
          </a:xfrm>
          <a:prstGeom prst="rect">
            <a:avLst/>
          </a:prstGeom>
        </p:spPr>
      </p:pic>
    </p:spTree>
    <p:extLst>
      <p:ext uri="{BB962C8B-B14F-4D97-AF65-F5344CB8AC3E}">
        <p14:creationId xmlns:p14="http://schemas.microsoft.com/office/powerpoint/2010/main" val="1336682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eaLnBrk="1" hangingPunct="1"/>
            <a:endParaRPr lang="en-US" altLang="zh-CN" sz="2800" b="1" dirty="0">
              <a:latin typeface="+mn-ea"/>
            </a:endParaRPr>
          </a:p>
          <a:p>
            <a:pPr eaLnBrk="1" hangingPunct="1"/>
            <a:r>
              <a:rPr lang="zh-CN" altLang="en-US" sz="2800" b="1" dirty="0">
                <a:latin typeface="+mn-ea"/>
              </a:rPr>
              <a:t>此页不要删除，也没有意义，仅仅为了分隔题目</a:t>
            </a:r>
            <a:endParaRPr lang="en-US" altLang="zh-CN" sz="2800" b="1" dirty="0">
              <a:latin typeface="+mn-ea"/>
            </a:endParaRPr>
          </a:p>
        </p:txBody>
      </p:sp>
    </p:spTree>
    <p:extLst>
      <p:ext uri="{BB962C8B-B14F-4D97-AF65-F5344CB8AC3E}">
        <p14:creationId xmlns:p14="http://schemas.microsoft.com/office/powerpoint/2010/main" val="2213223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4</a:t>
            </a:r>
            <a:r>
              <a:rPr lang="zh-CN" altLang="en-US" sz="1600" b="1" dirty="0">
                <a:latin typeface="+mn-ea"/>
              </a:rPr>
              <a:t>、函数的返回值</a:t>
            </a:r>
            <a:endParaRPr lang="en-US" altLang="zh-CN" sz="1600" b="1" dirty="0">
              <a:latin typeface="+mn-ea"/>
            </a:endParaRPr>
          </a:p>
          <a:p>
            <a:pPr algn="l" eaLnBrk="1" hangingPunct="1"/>
            <a:r>
              <a:rPr lang="en-US" altLang="zh-CN" sz="1600" b="1" dirty="0">
                <a:latin typeface="+mn-ea"/>
              </a:rPr>
              <a:t>   A.</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&lt;iostream&gt;</a:t>
            </a:r>
          </a:p>
          <a:p>
            <a:r>
              <a:rPr lang="en-US" altLang="zh-CN" sz="1600" b="1" dirty="0">
                <a:latin typeface="+mn-ea"/>
              </a:rPr>
              <a:t>using namespace std;</a:t>
            </a:r>
          </a:p>
          <a:p>
            <a:endParaRPr lang="en-US" altLang="zh-CN" sz="1600" b="1" dirty="0">
              <a:latin typeface="+mn-ea"/>
            </a:endParaRPr>
          </a:p>
          <a:p>
            <a:r>
              <a:rPr lang="en-US" altLang="zh-CN" sz="1600" b="1" dirty="0">
                <a:latin typeface="+mn-ea"/>
              </a:rPr>
              <a:t>int fun(short x)</a:t>
            </a:r>
          </a:p>
          <a:p>
            <a:r>
              <a:rPr lang="en-US" altLang="zh-CN" sz="1600" b="1" dirty="0">
                <a:latin typeface="+mn-ea"/>
              </a:rPr>
              <a:t>{</a:t>
            </a:r>
          </a:p>
          <a:p>
            <a:r>
              <a:rPr lang="en-US" altLang="zh-CN" sz="1600" b="1" dirty="0">
                <a:latin typeface="+mn-ea"/>
              </a:rPr>
              <a:t>    </a:t>
            </a:r>
            <a:r>
              <a:rPr lang="en-US" altLang="zh-CN" sz="1600" b="1" dirty="0" err="1">
                <a:latin typeface="+mn-ea"/>
              </a:rPr>
              <a:t>cout</a:t>
            </a:r>
            <a:r>
              <a:rPr lang="en-US" altLang="zh-CN" sz="1600" b="1" dirty="0">
                <a:latin typeface="+mn-ea"/>
              </a:rPr>
              <a:t> &lt;&lt; "x=" &lt;&lt; x &lt;&lt; </a:t>
            </a:r>
            <a:r>
              <a:rPr lang="en-US" altLang="zh-CN" sz="1600" b="1" dirty="0" err="1">
                <a:latin typeface="+mn-ea"/>
              </a:rPr>
              <a:t>endl</a:t>
            </a:r>
            <a:r>
              <a:rPr lang="en-US" altLang="zh-CN" sz="1600" b="1" dirty="0">
                <a:latin typeface="+mn-ea"/>
              </a:rPr>
              <a:t>;</a:t>
            </a:r>
          </a:p>
          <a:p>
            <a:r>
              <a:rPr lang="en-US" altLang="zh-CN" sz="1600" b="1" dirty="0">
                <a:latin typeface="+mn-ea"/>
              </a:rPr>
              <a:t>    return 0;</a:t>
            </a:r>
          </a:p>
          <a:p>
            <a:r>
              <a:rPr lang="en-US" altLang="zh-CN" sz="1600" b="1" dirty="0">
                <a:latin typeface="+mn-ea"/>
              </a:rPr>
              <a:t>}</a:t>
            </a:r>
          </a:p>
          <a:p>
            <a:endParaRPr lang="en-US" altLang="zh-CN" sz="1600" b="1" dirty="0">
              <a:latin typeface="+mn-ea"/>
            </a:endParaRPr>
          </a:p>
          <a:p>
            <a:r>
              <a:rPr lang="en-US" altLang="zh-CN" sz="1600" b="1" dirty="0">
                <a:latin typeface="+mn-ea"/>
              </a:rPr>
              <a:t>int main()</a:t>
            </a:r>
          </a:p>
          <a:p>
            <a:r>
              <a:rPr lang="en-US" altLang="zh-CN" sz="1600" b="1" dirty="0">
                <a:latin typeface="+mn-ea"/>
              </a:rPr>
              <a:t>{</a:t>
            </a:r>
          </a:p>
          <a:p>
            <a:r>
              <a:rPr lang="en-US" altLang="zh-CN" sz="1600" b="1" dirty="0">
                <a:latin typeface="+mn-ea"/>
              </a:rPr>
              <a:t>    long k=70000;</a:t>
            </a:r>
          </a:p>
          <a:p>
            <a:r>
              <a:rPr lang="en-US" altLang="zh-CN" sz="1600" b="1" dirty="0">
                <a:latin typeface="+mn-ea"/>
              </a:rPr>
              <a:t>    fun(k);</a:t>
            </a:r>
          </a:p>
          <a:p>
            <a:r>
              <a:rPr lang="en-US" altLang="zh-CN" sz="1600" b="1" dirty="0">
                <a:latin typeface="+mn-ea"/>
              </a:rPr>
              <a:t>    </a:t>
            </a:r>
            <a:r>
              <a:rPr lang="en-US" altLang="zh-CN" sz="1600" b="1" dirty="0" err="1">
                <a:latin typeface="+mn-ea"/>
              </a:rPr>
              <a:t>cout</a:t>
            </a:r>
            <a:r>
              <a:rPr lang="en-US" altLang="zh-CN" sz="1600" b="1" dirty="0">
                <a:latin typeface="+mn-ea"/>
              </a:rPr>
              <a:t> &lt;&lt; "k=" &lt;&lt; k &lt;&lt; </a:t>
            </a:r>
            <a:r>
              <a:rPr lang="en-US" altLang="zh-CN" sz="1600" b="1" dirty="0" err="1">
                <a:latin typeface="+mn-ea"/>
              </a:rPr>
              <a:t>endl</a:t>
            </a:r>
            <a:r>
              <a:rPr lang="en-US" altLang="zh-CN" sz="1600" b="1" dirty="0">
                <a:latin typeface="+mn-ea"/>
              </a:rPr>
              <a:t>;</a:t>
            </a:r>
          </a:p>
          <a:p>
            <a:endParaRPr lang="en-US" altLang="zh-CN" sz="1600" b="1" dirty="0">
              <a:latin typeface="+mn-ea"/>
            </a:endParaRP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p>
          <a:p>
            <a:r>
              <a:rPr lang="en-US" altLang="zh-CN" sz="1600" b="1" dirty="0">
                <a:latin typeface="+mn-ea"/>
              </a:rPr>
              <a:t>    return 0;</a:t>
            </a:r>
          </a:p>
          <a:p>
            <a:r>
              <a:rPr lang="en-US" altLang="zh-CN" sz="1600" b="1" dirty="0">
                <a:latin typeface="+mn-ea"/>
              </a:rPr>
              <a:t>}</a:t>
            </a:r>
          </a:p>
        </p:txBody>
      </p:sp>
      <p:sp>
        <p:nvSpPr>
          <p:cNvPr id="2" name="矩形 1">
            <a:extLst>
              <a:ext uri="{FF2B5EF4-FFF2-40B4-BE49-F238E27FC236}">
                <a16:creationId xmlns:a16="http://schemas.microsoft.com/office/drawing/2014/main" id="{7B796D6E-7794-4E09-A096-348F9B2F78C7}"/>
              </a:ext>
            </a:extLst>
          </p:cNvPr>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dirty="0">
                <a:latin typeface="+mn-ea"/>
              </a:rPr>
              <a:t>1</a:t>
            </a:r>
            <a:r>
              <a:rPr kumimoji="1" lang="zh-CN" altLang="en-US" sz="1600" b="1" dirty="0">
                <a:latin typeface="+mn-ea"/>
              </a:rPr>
              <a:t>、运行结果（含</a:t>
            </a:r>
            <a:r>
              <a:rPr kumimoji="1" lang="en-US" altLang="zh-CN" sz="1600" b="1" dirty="0">
                <a:latin typeface="+mn-ea"/>
              </a:rPr>
              <a:t>warning</a:t>
            </a:r>
            <a:r>
              <a:rPr kumimoji="1" lang="zh-CN" altLang="en-US" sz="1600" b="1" dirty="0">
                <a:latin typeface="+mn-ea"/>
              </a:rPr>
              <a:t>）</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dirty="0">
                <a:latin typeface="+mn-ea"/>
              </a:rPr>
              <a:t>2</a:t>
            </a:r>
            <a:r>
              <a:rPr kumimoji="1" lang="zh-CN" altLang="en-US" sz="1600" b="1" dirty="0">
                <a:latin typeface="+mn-ea"/>
              </a:rPr>
              <a:t>、用第</a:t>
            </a:r>
            <a:r>
              <a:rPr kumimoji="1" lang="en-US" altLang="zh-CN" sz="1600" b="1" dirty="0">
                <a:latin typeface="+mn-ea"/>
              </a:rPr>
              <a:t>2</a:t>
            </a:r>
            <a:r>
              <a:rPr kumimoji="1" lang="zh-CN" altLang="en-US" sz="1600" b="1" dirty="0">
                <a:latin typeface="+mn-ea"/>
              </a:rPr>
              <a:t>章的知识分析并解释运行结果</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dirty="0">
                <a:latin typeface="+mn-ea"/>
              </a:rPr>
              <a:t>   long</a:t>
            </a:r>
            <a:r>
              <a:rPr kumimoji="1" lang="zh-CN" altLang="en-US" sz="1600" b="1" dirty="0">
                <a:latin typeface="+mn-ea"/>
              </a:rPr>
              <a:t>转换到</a:t>
            </a:r>
            <a:r>
              <a:rPr kumimoji="1" lang="en-US" altLang="zh-CN" sz="1600" b="1" dirty="0">
                <a:latin typeface="+mn-ea"/>
              </a:rPr>
              <a:t>short</a:t>
            </a:r>
            <a:r>
              <a:rPr kumimoji="1" lang="zh-CN" altLang="en-US" sz="1600" b="1" dirty="0">
                <a:latin typeface="+mn-ea"/>
              </a:rPr>
              <a:t>时会数据截断，因此可能会丢失数据。</a:t>
            </a:r>
            <a:endParaRPr kumimoji="1" lang="en-US" altLang="zh-CN" sz="1600" b="1" dirty="0">
              <a:latin typeface="+mn-ea"/>
            </a:endParaRPr>
          </a:p>
        </p:txBody>
      </p:sp>
      <p:pic>
        <p:nvPicPr>
          <p:cNvPr id="5" name="图片 4">
            <a:extLst>
              <a:ext uri="{FF2B5EF4-FFF2-40B4-BE49-F238E27FC236}">
                <a16:creationId xmlns:a16="http://schemas.microsoft.com/office/drawing/2014/main" id="{51D2C360-026C-0247-76C8-4F5D010FBAE0}"/>
              </a:ext>
            </a:extLst>
          </p:cNvPr>
          <p:cNvPicPr>
            <a:picLocks noChangeAspect="1"/>
          </p:cNvPicPr>
          <p:nvPr/>
        </p:nvPicPr>
        <p:blipFill>
          <a:blip r:embed="rId2"/>
          <a:stretch>
            <a:fillRect/>
          </a:stretch>
        </p:blipFill>
        <p:spPr>
          <a:xfrm>
            <a:off x="6019561" y="1846843"/>
            <a:ext cx="1343212" cy="933580"/>
          </a:xfrm>
          <a:prstGeom prst="rect">
            <a:avLst/>
          </a:prstGeom>
        </p:spPr>
      </p:pic>
      <p:pic>
        <p:nvPicPr>
          <p:cNvPr id="7" name="图片 6">
            <a:extLst>
              <a:ext uri="{FF2B5EF4-FFF2-40B4-BE49-F238E27FC236}">
                <a16:creationId xmlns:a16="http://schemas.microsoft.com/office/drawing/2014/main" id="{92DAE33A-CA14-D92C-EBFF-986FD95FDDCE}"/>
              </a:ext>
            </a:extLst>
          </p:cNvPr>
          <p:cNvPicPr>
            <a:picLocks noChangeAspect="1"/>
          </p:cNvPicPr>
          <p:nvPr/>
        </p:nvPicPr>
        <p:blipFill>
          <a:blip r:embed="rId3"/>
          <a:stretch>
            <a:fillRect/>
          </a:stretch>
        </p:blipFill>
        <p:spPr>
          <a:xfrm>
            <a:off x="7362773" y="1843417"/>
            <a:ext cx="2743583" cy="276264"/>
          </a:xfrm>
          <a:prstGeom prst="rect">
            <a:avLst/>
          </a:prstGeom>
        </p:spPr>
      </p:pic>
    </p:spTree>
    <p:extLst>
      <p:ext uri="{BB962C8B-B14F-4D97-AF65-F5344CB8AC3E}">
        <p14:creationId xmlns:p14="http://schemas.microsoft.com/office/powerpoint/2010/main" val="856083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4</a:t>
            </a:r>
            <a:r>
              <a:rPr lang="zh-CN" altLang="en-US" sz="1600" b="1" dirty="0">
                <a:latin typeface="+mn-ea"/>
              </a:rPr>
              <a:t>、函数的返回值</a:t>
            </a:r>
            <a:endParaRPr lang="en-US" altLang="zh-CN" sz="1600" b="1" dirty="0">
              <a:latin typeface="+mn-ea"/>
            </a:endParaRPr>
          </a:p>
          <a:p>
            <a:pPr algn="l" eaLnBrk="1" hangingPunct="1"/>
            <a:r>
              <a:rPr lang="en-US" altLang="zh-CN" sz="1600" b="1" dirty="0">
                <a:latin typeface="+mn-ea"/>
              </a:rPr>
              <a:t>   B.</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&lt;iostream&gt;</a:t>
            </a:r>
          </a:p>
          <a:p>
            <a:r>
              <a:rPr lang="en-US" altLang="zh-CN" sz="1600" b="1" dirty="0">
                <a:latin typeface="+mn-ea"/>
              </a:rPr>
              <a:t>using namespace std;</a:t>
            </a:r>
          </a:p>
          <a:p>
            <a:endParaRPr lang="en-US" altLang="zh-CN" sz="1600" b="1" dirty="0">
              <a:latin typeface="+mn-ea"/>
            </a:endParaRPr>
          </a:p>
          <a:p>
            <a:r>
              <a:rPr lang="en-US" altLang="zh-CN" sz="1600" b="1" dirty="0">
                <a:latin typeface="+mn-ea"/>
              </a:rPr>
              <a:t>short fun3()</a:t>
            </a:r>
          </a:p>
          <a:p>
            <a:r>
              <a:rPr lang="en-US" altLang="zh-CN" sz="1600" b="1" dirty="0">
                <a:latin typeface="+mn-ea"/>
              </a:rPr>
              <a:t>{</a:t>
            </a:r>
          </a:p>
          <a:p>
            <a:r>
              <a:rPr lang="en-US" altLang="zh-CN" sz="1600" b="1" dirty="0">
                <a:latin typeface="+mn-ea"/>
              </a:rPr>
              <a:t>    long a = 70000;</a:t>
            </a:r>
          </a:p>
          <a:p>
            <a:r>
              <a:rPr lang="en-US" altLang="zh-CN" sz="1600" b="1" dirty="0">
                <a:latin typeface="+mn-ea"/>
              </a:rPr>
              <a:t>    return a;</a:t>
            </a:r>
          </a:p>
          <a:p>
            <a:r>
              <a:rPr lang="en-US" altLang="zh-CN" sz="1600" b="1" dirty="0">
                <a:latin typeface="+mn-ea"/>
              </a:rPr>
              <a:t>}</a:t>
            </a:r>
          </a:p>
          <a:p>
            <a:endParaRPr lang="en-US" altLang="zh-CN" sz="1600" b="1" dirty="0">
              <a:latin typeface="+mn-ea"/>
            </a:endParaRPr>
          </a:p>
          <a:p>
            <a:r>
              <a:rPr lang="en-US" altLang="zh-CN" sz="1600" b="1" dirty="0">
                <a:latin typeface="+mn-ea"/>
              </a:rPr>
              <a:t>int main()</a:t>
            </a:r>
          </a:p>
          <a:p>
            <a:r>
              <a:rPr lang="en-US" altLang="zh-CN" sz="1600" b="1" dirty="0">
                <a:latin typeface="+mn-ea"/>
              </a:rPr>
              <a:t>{</a:t>
            </a:r>
          </a:p>
          <a:p>
            <a:r>
              <a:rPr lang="en-US" altLang="zh-CN" sz="1600" b="1" dirty="0">
                <a:latin typeface="+mn-ea"/>
              </a:rPr>
              <a:t>    long d;</a:t>
            </a:r>
          </a:p>
          <a:p>
            <a:r>
              <a:rPr lang="en-US" altLang="zh-CN" sz="1600" b="1" dirty="0">
                <a:latin typeface="+mn-ea"/>
              </a:rPr>
              <a:t>    d = fun3();</a:t>
            </a:r>
          </a:p>
          <a:p>
            <a:r>
              <a:rPr lang="en-US" altLang="zh-CN" sz="1600" b="1" dirty="0">
                <a:latin typeface="+mn-ea"/>
              </a:rPr>
              <a:t>    </a:t>
            </a:r>
            <a:r>
              <a:rPr lang="en-US" altLang="zh-CN" sz="1600" b="1" dirty="0" err="1">
                <a:latin typeface="+mn-ea"/>
              </a:rPr>
              <a:t>cout</a:t>
            </a:r>
            <a:r>
              <a:rPr lang="en-US" altLang="zh-CN" sz="1600" b="1" dirty="0">
                <a:latin typeface="+mn-ea"/>
              </a:rPr>
              <a:t> &lt;&lt; d &lt;&lt; </a:t>
            </a:r>
            <a:r>
              <a:rPr lang="en-US" altLang="zh-CN" sz="1600" b="1" dirty="0" err="1">
                <a:latin typeface="+mn-ea"/>
              </a:rPr>
              <a:t>endl</a:t>
            </a:r>
            <a:r>
              <a:rPr lang="en-US" altLang="zh-CN" sz="1600" b="1" dirty="0">
                <a:latin typeface="+mn-ea"/>
              </a:rPr>
              <a:t>;</a:t>
            </a:r>
          </a:p>
          <a:p>
            <a:endParaRPr lang="en-US" altLang="zh-CN" sz="1600" b="1" dirty="0">
              <a:latin typeface="+mn-ea"/>
            </a:endParaRP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p>
          <a:p>
            <a:r>
              <a:rPr lang="en-US" altLang="zh-CN" sz="1600" b="1" dirty="0">
                <a:latin typeface="+mn-ea"/>
              </a:rPr>
              <a:t>    return 0;</a:t>
            </a:r>
          </a:p>
          <a:p>
            <a:r>
              <a:rPr lang="en-US" altLang="zh-CN" sz="1600" b="1" dirty="0">
                <a:latin typeface="+mn-ea"/>
              </a:rPr>
              <a:t>}</a:t>
            </a:r>
          </a:p>
        </p:txBody>
      </p:sp>
      <p:sp>
        <p:nvSpPr>
          <p:cNvPr id="2" name="矩形 1">
            <a:extLst>
              <a:ext uri="{FF2B5EF4-FFF2-40B4-BE49-F238E27FC236}">
                <a16:creationId xmlns:a16="http://schemas.microsoft.com/office/drawing/2014/main" id="{7B796D6E-7794-4E09-A096-348F9B2F78C7}"/>
              </a:ext>
            </a:extLst>
          </p:cNvPr>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dirty="0">
                <a:latin typeface="+mn-ea"/>
              </a:rPr>
              <a:t>1</a:t>
            </a:r>
            <a:r>
              <a:rPr kumimoji="1" lang="zh-CN" altLang="en-US" sz="1600" b="1" dirty="0">
                <a:latin typeface="+mn-ea"/>
              </a:rPr>
              <a:t>、运行结果（含</a:t>
            </a:r>
            <a:r>
              <a:rPr kumimoji="1" lang="en-US" altLang="zh-CN" sz="1600" b="1" dirty="0">
                <a:latin typeface="+mn-ea"/>
              </a:rPr>
              <a:t>warning</a:t>
            </a:r>
            <a:r>
              <a:rPr kumimoji="1" lang="zh-CN" altLang="en-US" sz="1600" b="1" dirty="0">
                <a:latin typeface="+mn-ea"/>
              </a:rPr>
              <a:t>）</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dirty="0">
                <a:latin typeface="+mn-ea"/>
              </a:rPr>
              <a:t>2</a:t>
            </a:r>
            <a:r>
              <a:rPr kumimoji="1" lang="zh-CN" altLang="en-US" sz="1600" b="1" dirty="0">
                <a:latin typeface="+mn-ea"/>
              </a:rPr>
              <a:t>、用第</a:t>
            </a:r>
            <a:r>
              <a:rPr kumimoji="1" lang="en-US" altLang="zh-CN" sz="1600" b="1" dirty="0">
                <a:latin typeface="+mn-ea"/>
              </a:rPr>
              <a:t>2</a:t>
            </a:r>
            <a:r>
              <a:rPr kumimoji="1" lang="zh-CN" altLang="en-US" sz="1600" b="1" dirty="0">
                <a:latin typeface="+mn-ea"/>
              </a:rPr>
              <a:t>章的知识分析并解释运行结果</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dirty="0">
                <a:latin typeface="+mn-ea"/>
              </a:rPr>
              <a:t>long</a:t>
            </a:r>
            <a:r>
              <a:rPr kumimoji="1" lang="zh-CN" altLang="en-US" sz="1600" b="1" dirty="0">
                <a:latin typeface="+mn-ea"/>
              </a:rPr>
              <a:t>转换到</a:t>
            </a:r>
            <a:r>
              <a:rPr kumimoji="1" lang="en-US" altLang="zh-CN" sz="1600" b="1" dirty="0">
                <a:latin typeface="+mn-ea"/>
              </a:rPr>
              <a:t>short</a:t>
            </a:r>
            <a:r>
              <a:rPr kumimoji="1" lang="zh-CN" altLang="en-US" sz="1600" b="1" dirty="0">
                <a:latin typeface="+mn-ea"/>
              </a:rPr>
              <a:t>时会数据高位截断，因此可能会丢失数据。</a:t>
            </a:r>
            <a:endParaRPr kumimoji="1" lang="en-US" altLang="zh-CN" sz="1600" b="1" dirty="0">
              <a:latin typeface="+mn-ea"/>
            </a:endParaRPr>
          </a:p>
        </p:txBody>
      </p:sp>
      <p:pic>
        <p:nvPicPr>
          <p:cNvPr id="5" name="图片 4">
            <a:extLst>
              <a:ext uri="{FF2B5EF4-FFF2-40B4-BE49-F238E27FC236}">
                <a16:creationId xmlns:a16="http://schemas.microsoft.com/office/drawing/2014/main" id="{E20539A4-0532-5AC0-4E8E-0045003E2C3E}"/>
              </a:ext>
            </a:extLst>
          </p:cNvPr>
          <p:cNvPicPr>
            <a:picLocks noChangeAspect="1"/>
          </p:cNvPicPr>
          <p:nvPr/>
        </p:nvPicPr>
        <p:blipFill>
          <a:blip r:embed="rId2"/>
          <a:stretch>
            <a:fillRect/>
          </a:stretch>
        </p:blipFill>
        <p:spPr>
          <a:xfrm>
            <a:off x="5715782" y="1701859"/>
            <a:ext cx="2229161" cy="1143160"/>
          </a:xfrm>
          <a:prstGeom prst="rect">
            <a:avLst/>
          </a:prstGeom>
        </p:spPr>
      </p:pic>
    </p:spTree>
    <p:extLst>
      <p:ext uri="{BB962C8B-B14F-4D97-AF65-F5344CB8AC3E}">
        <p14:creationId xmlns:p14="http://schemas.microsoft.com/office/powerpoint/2010/main" val="3803826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4</a:t>
            </a:r>
            <a:r>
              <a:rPr lang="zh-CN" altLang="en-US" sz="1600" b="1" dirty="0">
                <a:latin typeface="+mn-ea"/>
              </a:rPr>
              <a:t>、函数的返回值</a:t>
            </a:r>
            <a:endParaRPr lang="en-US" altLang="zh-CN" sz="1600" b="1" dirty="0">
              <a:latin typeface="+mn-ea"/>
            </a:endParaRPr>
          </a:p>
          <a:p>
            <a:pPr algn="l" eaLnBrk="1" hangingPunct="1"/>
            <a:r>
              <a:rPr lang="en-US" altLang="zh-CN" sz="1600" b="1" dirty="0">
                <a:latin typeface="+mn-ea"/>
              </a:rPr>
              <a:t>   C.</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&lt;iostream&gt;</a:t>
            </a:r>
          </a:p>
          <a:p>
            <a:r>
              <a:rPr lang="en-US" altLang="zh-CN" sz="1600" b="1" dirty="0">
                <a:latin typeface="+mn-ea"/>
              </a:rPr>
              <a:t>using namespace std;</a:t>
            </a:r>
          </a:p>
          <a:p>
            <a:endParaRPr lang="en-US" altLang="zh-CN" sz="1600" b="1" dirty="0">
              <a:latin typeface="+mn-ea"/>
            </a:endParaRPr>
          </a:p>
          <a:p>
            <a:r>
              <a:rPr lang="en-US" altLang="zh-CN" sz="1600" b="1" dirty="0">
                <a:latin typeface="+mn-ea"/>
              </a:rPr>
              <a:t>void fun()</a:t>
            </a:r>
          </a:p>
          <a:p>
            <a:r>
              <a:rPr lang="en-US" altLang="zh-CN" sz="1600" b="1" dirty="0">
                <a:latin typeface="+mn-ea"/>
              </a:rPr>
              <a:t>{</a:t>
            </a: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a:t>
            </a:r>
            <a:r>
              <a:rPr lang="en-US" altLang="zh-CN" sz="1800" dirty="0">
                <a:solidFill>
                  <a:srgbClr val="A31515"/>
                </a:solidFill>
                <a:latin typeface="新宋体" panose="02010609030101010101" pitchFamily="49" charset="-122"/>
                <a:ea typeface="新宋体" panose="02010609030101010101" pitchFamily="49" charset="-122"/>
              </a:rPr>
              <a:t>2353726-</a:t>
            </a:r>
            <a:r>
              <a:rPr lang="zh-CN" altLang="en-US" sz="1800" dirty="0">
                <a:solidFill>
                  <a:srgbClr val="A31515"/>
                </a:solidFill>
                <a:latin typeface="新宋体" panose="02010609030101010101" pitchFamily="49" charset="-122"/>
                <a:ea typeface="新宋体" panose="02010609030101010101" pitchFamily="49" charset="-122"/>
              </a:rPr>
              <a:t>付煜超</a:t>
            </a:r>
            <a:r>
              <a:rPr lang="en-US" altLang="zh-CN" sz="1600" b="1" dirty="0">
                <a:latin typeface="+mn-ea"/>
              </a:rPr>
              <a:t>" &lt;&lt; </a:t>
            </a:r>
            <a:r>
              <a:rPr lang="en-US" altLang="zh-CN" sz="1600" b="1" dirty="0" err="1">
                <a:latin typeface="+mn-ea"/>
              </a:rPr>
              <a:t>endl</a:t>
            </a:r>
            <a:r>
              <a:rPr lang="en-US" altLang="zh-CN" sz="1600" b="1" dirty="0">
                <a:latin typeface="+mn-ea"/>
              </a:rPr>
              <a:t>;</a:t>
            </a:r>
          </a:p>
          <a:p>
            <a:r>
              <a:rPr lang="en-US" altLang="zh-CN" sz="1600" b="1" dirty="0">
                <a:latin typeface="+mn-ea"/>
              </a:rPr>
              <a:t>}</a:t>
            </a:r>
          </a:p>
          <a:p>
            <a:endParaRPr lang="en-US" altLang="zh-CN" sz="1600" b="1" dirty="0">
              <a:latin typeface="+mn-ea"/>
            </a:endParaRPr>
          </a:p>
          <a:p>
            <a:r>
              <a:rPr lang="en-US" altLang="zh-CN" sz="1600" b="1" dirty="0">
                <a:latin typeface="+mn-ea"/>
              </a:rPr>
              <a:t>int main()</a:t>
            </a:r>
          </a:p>
          <a:p>
            <a:r>
              <a:rPr lang="en-US" altLang="zh-CN" sz="1600" b="1" dirty="0">
                <a:latin typeface="+mn-ea"/>
              </a:rPr>
              <a:t>{</a:t>
            </a:r>
          </a:p>
          <a:p>
            <a:r>
              <a:rPr lang="en-US" altLang="zh-CN" sz="1600" b="1" dirty="0">
                <a:latin typeface="+mn-ea"/>
              </a:rPr>
              <a:t>    fun();</a:t>
            </a:r>
          </a:p>
          <a:p>
            <a:r>
              <a:rPr lang="en-US" altLang="zh-CN" sz="1600" b="1" dirty="0">
                <a:latin typeface="+mn-ea"/>
              </a:rPr>
              <a:t>}</a:t>
            </a:r>
          </a:p>
          <a:p>
            <a:endParaRPr lang="en-US" altLang="zh-CN" sz="1600" b="1" dirty="0">
              <a:latin typeface="+mn-ea"/>
            </a:endParaRPr>
          </a:p>
          <a:p>
            <a:r>
              <a:rPr lang="en-US" altLang="zh-CN" sz="1600" b="1" dirty="0">
                <a:latin typeface="+mn-ea"/>
              </a:rPr>
              <a:t>//main</a:t>
            </a:r>
            <a:r>
              <a:rPr lang="zh-CN" altLang="en-US" sz="1600" b="1" dirty="0">
                <a:latin typeface="+mn-ea"/>
              </a:rPr>
              <a:t>函数，返回类型为</a:t>
            </a:r>
            <a:r>
              <a:rPr lang="en-US" altLang="zh-CN" sz="1600" b="1" dirty="0">
                <a:latin typeface="+mn-ea"/>
              </a:rPr>
              <a:t>int</a:t>
            </a:r>
            <a:r>
              <a:rPr lang="zh-CN" altLang="en-US" sz="1600" b="1" dirty="0">
                <a:latin typeface="+mn-ea"/>
              </a:rPr>
              <a:t>，无</a:t>
            </a:r>
            <a:r>
              <a:rPr lang="en-US" altLang="zh-CN" sz="1600" b="1" dirty="0">
                <a:latin typeface="+mn-ea"/>
              </a:rPr>
              <a:t>return</a:t>
            </a:r>
          </a:p>
        </p:txBody>
      </p:sp>
      <p:sp>
        <p:nvSpPr>
          <p:cNvPr id="2" name="矩形 1">
            <a:extLst>
              <a:ext uri="{FF2B5EF4-FFF2-40B4-BE49-F238E27FC236}">
                <a16:creationId xmlns:a16="http://schemas.microsoft.com/office/drawing/2014/main" id="{7B796D6E-7794-4E09-A096-348F9B2F78C7}"/>
              </a:ext>
            </a:extLst>
          </p:cNvPr>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latin typeface="+mn-ea"/>
              </a:rPr>
              <a:t>#include &lt;iostream&gt;</a:t>
            </a:r>
          </a:p>
          <a:p>
            <a:pPr fontAlgn="base">
              <a:spcBef>
                <a:spcPct val="0"/>
              </a:spcBef>
              <a:spcAft>
                <a:spcPct val="0"/>
              </a:spcAft>
            </a:pPr>
            <a:r>
              <a:rPr kumimoji="1" lang="en-US" altLang="zh-CN" sz="1600" b="1" dirty="0">
                <a:latin typeface="+mn-ea"/>
              </a:rPr>
              <a:t>using namespace std;</a:t>
            </a: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int fun()</a:t>
            </a:r>
          </a:p>
          <a:p>
            <a:pPr fontAlgn="base">
              <a:spcBef>
                <a:spcPct val="0"/>
              </a:spcBef>
              <a:spcAft>
                <a:spcPct val="0"/>
              </a:spcAft>
            </a:pPr>
            <a:r>
              <a:rPr kumimoji="1" lang="en-US" altLang="zh-CN" sz="1600" b="1" dirty="0">
                <a:latin typeface="+mn-ea"/>
              </a:rPr>
              <a:t>{</a:t>
            </a:r>
          </a:p>
          <a:p>
            <a:pPr fontAlgn="base">
              <a:spcBef>
                <a:spcPct val="0"/>
              </a:spcBef>
              <a:spcAft>
                <a:spcPct val="0"/>
              </a:spcAft>
            </a:pPr>
            <a:r>
              <a:rPr kumimoji="1" lang="en-US" altLang="zh-CN" sz="1600" b="1" dirty="0">
                <a:latin typeface="+mn-ea"/>
              </a:rPr>
              <a:t>    </a:t>
            </a:r>
            <a:r>
              <a:rPr kumimoji="1" lang="en-US" altLang="zh-CN" sz="1600" b="1" dirty="0">
                <a:solidFill>
                  <a:srgbClr val="FF0000"/>
                </a:solidFill>
                <a:latin typeface="+mn-ea"/>
              </a:rPr>
              <a:t>/* </a:t>
            </a:r>
            <a:r>
              <a:rPr kumimoji="1" lang="zh-CN" altLang="en-US" sz="1600" b="1" dirty="0">
                <a:solidFill>
                  <a:srgbClr val="FF0000"/>
                </a:solidFill>
                <a:latin typeface="+mn-ea"/>
              </a:rPr>
              <a:t>注意：输出必须改为自己学号</a:t>
            </a:r>
            <a:r>
              <a:rPr kumimoji="1" lang="en-US" altLang="zh-CN" sz="1600" b="1" dirty="0">
                <a:solidFill>
                  <a:srgbClr val="FF0000"/>
                </a:solidFill>
                <a:latin typeface="+mn-ea"/>
              </a:rPr>
              <a:t>-</a:t>
            </a:r>
            <a:r>
              <a:rPr kumimoji="1" lang="zh-CN" altLang="en-US" sz="1600" b="1" dirty="0">
                <a:solidFill>
                  <a:srgbClr val="FF0000"/>
                </a:solidFill>
                <a:latin typeface="+mn-ea"/>
              </a:rPr>
              <a:t>姓名 *</a:t>
            </a:r>
            <a:r>
              <a:rPr kumimoji="1" lang="en-US" altLang="zh-CN" sz="1600" b="1" dirty="0">
                <a:solidFill>
                  <a:srgbClr val="FF0000"/>
                </a:solidFill>
                <a:latin typeface="+mn-ea"/>
              </a:rPr>
              <a:t>/</a:t>
            </a:r>
          </a:p>
          <a:p>
            <a:pPr fontAlgn="base">
              <a:spcBef>
                <a:spcPct val="0"/>
              </a:spcBef>
              <a:spcAft>
                <a:spcPct val="0"/>
              </a:spcAft>
            </a:pPr>
            <a:r>
              <a:rPr kumimoji="1" lang="en-US" altLang="zh-CN" sz="1600" b="1" dirty="0">
                <a:latin typeface="+mn-ea"/>
              </a:rPr>
              <a:t>    </a:t>
            </a:r>
            <a:r>
              <a:rPr kumimoji="1" lang="en-US" altLang="zh-CN" sz="1600" b="1" dirty="0" err="1">
                <a:latin typeface="+mn-ea"/>
              </a:rPr>
              <a:t>cout</a:t>
            </a:r>
            <a:r>
              <a:rPr kumimoji="1" lang="en-US" altLang="zh-CN" sz="1600" b="1" dirty="0">
                <a:latin typeface="+mn-ea"/>
              </a:rPr>
              <a:t> &lt;&lt; "</a:t>
            </a:r>
            <a:r>
              <a:rPr lang="en-US" altLang="zh-CN" sz="1800" dirty="0">
                <a:solidFill>
                  <a:srgbClr val="A31515"/>
                </a:solidFill>
                <a:latin typeface="新宋体" panose="02010609030101010101" pitchFamily="49" charset="-122"/>
                <a:ea typeface="新宋体" panose="02010609030101010101" pitchFamily="49" charset="-122"/>
              </a:rPr>
              <a:t>2353726-</a:t>
            </a:r>
            <a:r>
              <a:rPr lang="zh-CN" altLang="en-US" sz="1800" dirty="0">
                <a:solidFill>
                  <a:srgbClr val="A31515"/>
                </a:solidFill>
                <a:latin typeface="新宋体" panose="02010609030101010101" pitchFamily="49" charset="-122"/>
                <a:ea typeface="新宋体" panose="02010609030101010101" pitchFamily="49" charset="-122"/>
              </a:rPr>
              <a:t>付煜超</a:t>
            </a:r>
            <a:r>
              <a:rPr kumimoji="1" lang="en-US" altLang="zh-CN" sz="1600" b="1" dirty="0">
                <a:latin typeface="+mn-ea"/>
              </a:rPr>
              <a:t>" &lt;&lt; </a:t>
            </a:r>
            <a:r>
              <a:rPr kumimoji="1" lang="en-US" altLang="zh-CN" sz="1600" b="1" dirty="0" err="1">
                <a:latin typeface="+mn-ea"/>
              </a:rPr>
              <a:t>endl</a:t>
            </a:r>
            <a:r>
              <a:rPr kumimoji="1" lang="en-US" altLang="zh-CN" sz="1600" b="1" dirty="0">
                <a:latin typeface="+mn-ea"/>
              </a:rPr>
              <a:t>;</a:t>
            </a:r>
          </a:p>
          <a:p>
            <a:pPr fontAlgn="base">
              <a:spcBef>
                <a:spcPct val="0"/>
              </a:spcBef>
              <a:spcAft>
                <a:spcPct val="0"/>
              </a:spcAft>
            </a:pPr>
            <a:r>
              <a:rPr kumimoji="1" lang="en-US" altLang="zh-CN" sz="1600" b="1" dirty="0">
                <a:latin typeface="+mn-ea"/>
              </a:rPr>
              <a:t>}</a:t>
            </a: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int main()</a:t>
            </a:r>
          </a:p>
          <a:p>
            <a:pPr fontAlgn="base">
              <a:spcBef>
                <a:spcPct val="0"/>
              </a:spcBef>
              <a:spcAft>
                <a:spcPct val="0"/>
              </a:spcAft>
            </a:pPr>
            <a:r>
              <a:rPr kumimoji="1" lang="en-US" altLang="zh-CN" sz="1600" b="1" dirty="0">
                <a:latin typeface="+mn-ea"/>
              </a:rPr>
              <a:t>{</a:t>
            </a:r>
          </a:p>
          <a:p>
            <a:pPr fontAlgn="base">
              <a:spcBef>
                <a:spcPct val="0"/>
              </a:spcBef>
              <a:spcAft>
                <a:spcPct val="0"/>
              </a:spcAft>
            </a:pPr>
            <a:r>
              <a:rPr kumimoji="1" lang="en-US" altLang="zh-CN" sz="1600" b="1" dirty="0">
                <a:latin typeface="+mn-ea"/>
              </a:rPr>
              <a:t>    fun();</a:t>
            </a:r>
          </a:p>
          <a:p>
            <a:pPr fontAlgn="base">
              <a:spcBef>
                <a:spcPct val="0"/>
              </a:spcBef>
              <a:spcAft>
                <a:spcPct val="0"/>
              </a:spcAft>
            </a:pPr>
            <a:r>
              <a:rPr kumimoji="1" lang="en-US" altLang="zh-CN" sz="1600" b="1" dirty="0">
                <a:latin typeface="+mn-ea"/>
              </a:rPr>
              <a:t>    return 0;</a:t>
            </a:r>
          </a:p>
          <a:p>
            <a:pPr fontAlgn="base">
              <a:spcBef>
                <a:spcPct val="0"/>
              </a:spcBef>
              <a:spcAft>
                <a:spcPct val="0"/>
              </a:spcAft>
            </a:pPr>
            <a:r>
              <a:rPr kumimoji="1" lang="en-US" altLang="zh-CN" sz="1600" b="1" dirty="0">
                <a:latin typeface="+mn-ea"/>
              </a:rPr>
              <a:t>}</a:t>
            </a: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a:t>
            </a:r>
            <a:r>
              <a:rPr kumimoji="1" lang="zh-CN" altLang="en-US" sz="1600" b="1" dirty="0">
                <a:latin typeface="+mn-ea"/>
              </a:rPr>
              <a:t>非</a:t>
            </a:r>
            <a:r>
              <a:rPr kumimoji="1" lang="en-US" altLang="zh-CN" sz="1600" b="1" dirty="0">
                <a:latin typeface="+mn-ea"/>
              </a:rPr>
              <a:t>main</a:t>
            </a:r>
            <a:r>
              <a:rPr kumimoji="1" lang="zh-CN" altLang="en-US" sz="1600" b="1" dirty="0">
                <a:latin typeface="+mn-ea"/>
              </a:rPr>
              <a:t>函数，返回类型为</a:t>
            </a:r>
            <a:r>
              <a:rPr kumimoji="1" lang="en-US" altLang="zh-CN" sz="1600" b="1" dirty="0">
                <a:latin typeface="+mn-ea"/>
              </a:rPr>
              <a:t>int</a:t>
            </a:r>
            <a:r>
              <a:rPr kumimoji="1" lang="zh-CN" altLang="en-US" sz="1600" b="1" dirty="0">
                <a:latin typeface="+mn-ea"/>
              </a:rPr>
              <a:t>，无</a:t>
            </a:r>
            <a:r>
              <a:rPr kumimoji="1" lang="en-US" altLang="zh-CN" sz="1600" b="1" dirty="0">
                <a:latin typeface="+mn-ea"/>
              </a:rPr>
              <a:t>return</a:t>
            </a:r>
          </a:p>
        </p:txBody>
      </p:sp>
      <p:pic>
        <p:nvPicPr>
          <p:cNvPr id="5" name="图片 4">
            <a:extLst>
              <a:ext uri="{FF2B5EF4-FFF2-40B4-BE49-F238E27FC236}">
                <a16:creationId xmlns:a16="http://schemas.microsoft.com/office/drawing/2014/main" id="{0D2633A6-62B0-CA9F-F5A1-CF2448AD3426}"/>
              </a:ext>
            </a:extLst>
          </p:cNvPr>
          <p:cNvPicPr>
            <a:picLocks noChangeAspect="1"/>
          </p:cNvPicPr>
          <p:nvPr/>
        </p:nvPicPr>
        <p:blipFill>
          <a:blip r:embed="rId2"/>
          <a:stretch>
            <a:fillRect/>
          </a:stretch>
        </p:blipFill>
        <p:spPr>
          <a:xfrm>
            <a:off x="1577376" y="5385036"/>
            <a:ext cx="1581371" cy="609685"/>
          </a:xfrm>
          <a:prstGeom prst="rect">
            <a:avLst/>
          </a:prstGeom>
        </p:spPr>
      </p:pic>
      <p:pic>
        <p:nvPicPr>
          <p:cNvPr id="7" name="图片 6">
            <a:extLst>
              <a:ext uri="{FF2B5EF4-FFF2-40B4-BE49-F238E27FC236}">
                <a16:creationId xmlns:a16="http://schemas.microsoft.com/office/drawing/2014/main" id="{6996D92B-A174-1AC8-735C-5355BADFD083}"/>
              </a:ext>
            </a:extLst>
          </p:cNvPr>
          <p:cNvPicPr>
            <a:picLocks noChangeAspect="1"/>
          </p:cNvPicPr>
          <p:nvPr/>
        </p:nvPicPr>
        <p:blipFill>
          <a:blip r:embed="rId3"/>
          <a:stretch>
            <a:fillRect/>
          </a:stretch>
        </p:blipFill>
        <p:spPr>
          <a:xfrm>
            <a:off x="6302448" y="5689878"/>
            <a:ext cx="1952898" cy="485843"/>
          </a:xfrm>
          <a:prstGeom prst="rect">
            <a:avLst/>
          </a:prstGeom>
        </p:spPr>
      </p:pic>
    </p:spTree>
    <p:extLst>
      <p:ext uri="{BB962C8B-B14F-4D97-AF65-F5344CB8AC3E}">
        <p14:creationId xmlns:p14="http://schemas.microsoft.com/office/powerpoint/2010/main" val="153086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4</a:t>
            </a:r>
            <a:r>
              <a:rPr lang="zh-CN" altLang="en-US" sz="1600" b="1" dirty="0">
                <a:latin typeface="+mn-ea"/>
              </a:rPr>
              <a:t>、函数的返回值</a:t>
            </a:r>
            <a:endParaRPr lang="en-US" altLang="zh-CN" sz="1600" b="1" dirty="0">
              <a:latin typeface="+mn-ea"/>
            </a:endParaRPr>
          </a:p>
          <a:p>
            <a:pPr algn="l" eaLnBrk="1" hangingPunct="1"/>
            <a:r>
              <a:rPr lang="en-US" altLang="zh-CN" sz="1600" b="1" dirty="0">
                <a:latin typeface="+mn-ea"/>
              </a:rPr>
              <a:t>   D.</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&lt;iostream&gt;</a:t>
            </a:r>
          </a:p>
          <a:p>
            <a:r>
              <a:rPr lang="en-US" altLang="zh-CN" sz="1600" b="1" dirty="0">
                <a:latin typeface="+mn-ea"/>
              </a:rPr>
              <a:t>using namespace std;</a:t>
            </a:r>
          </a:p>
          <a:p>
            <a:endParaRPr lang="en-US" altLang="zh-CN" sz="1600" b="1" dirty="0">
              <a:latin typeface="+mn-ea"/>
            </a:endParaRPr>
          </a:p>
          <a:p>
            <a:r>
              <a:rPr lang="en-US" altLang="zh-CN" sz="1600" b="1" dirty="0">
                <a:latin typeface="+mn-ea"/>
              </a:rPr>
              <a:t>void f()</a:t>
            </a:r>
          </a:p>
          <a:p>
            <a:r>
              <a:rPr lang="en-US" altLang="zh-CN" sz="1600" b="1" dirty="0">
                <a:latin typeface="+mn-ea"/>
              </a:rPr>
              <a:t>{</a:t>
            </a:r>
          </a:p>
          <a:p>
            <a:r>
              <a:rPr lang="en-US" altLang="zh-CN" sz="1600" b="1" dirty="0">
                <a:latin typeface="+mn-ea"/>
              </a:rPr>
              <a:t>    int x=10;</a:t>
            </a:r>
          </a:p>
          <a:p>
            <a:r>
              <a:rPr lang="en-US" altLang="zh-CN" sz="1600" b="1" dirty="0">
                <a:latin typeface="+mn-ea"/>
              </a:rPr>
              <a:t>}</a:t>
            </a:r>
          </a:p>
          <a:p>
            <a:r>
              <a:rPr lang="en-US" altLang="zh-CN" sz="1600" b="1" dirty="0">
                <a:latin typeface="+mn-ea"/>
              </a:rPr>
              <a:t>int main()</a:t>
            </a:r>
          </a:p>
          <a:p>
            <a:r>
              <a:rPr lang="en-US" altLang="zh-CN" sz="1600" b="1" dirty="0">
                <a:latin typeface="+mn-ea"/>
              </a:rPr>
              <a:t>{</a:t>
            </a:r>
          </a:p>
          <a:p>
            <a:r>
              <a:rPr lang="en-US" altLang="zh-CN" sz="1600" b="1" dirty="0">
                <a:latin typeface="+mn-ea"/>
              </a:rPr>
              <a:t>    int k=10;</a:t>
            </a:r>
          </a:p>
          <a:p>
            <a:endParaRPr lang="en-US" altLang="zh-CN" sz="1600" b="1" dirty="0">
              <a:latin typeface="+mn-ea"/>
            </a:endParaRPr>
          </a:p>
          <a:p>
            <a:r>
              <a:rPr lang="en-US" altLang="zh-CN" sz="1600" b="1" dirty="0">
                <a:latin typeface="+mn-ea"/>
              </a:rPr>
              <a:t>    k = k + f();</a:t>
            </a:r>
          </a:p>
          <a:p>
            <a:r>
              <a:rPr lang="en-US" altLang="zh-CN" sz="1600" b="1" dirty="0">
                <a:latin typeface="+mn-ea"/>
              </a:rPr>
              <a:t>    </a:t>
            </a:r>
            <a:r>
              <a:rPr lang="en-US" altLang="zh-CN" sz="1600" b="1" dirty="0" err="1">
                <a:latin typeface="+mn-ea"/>
              </a:rPr>
              <a:t>k,f</a:t>
            </a:r>
            <a:r>
              <a:rPr lang="en-US" altLang="zh-CN" sz="1600" b="1" dirty="0">
                <a:latin typeface="+mn-ea"/>
              </a:rPr>
              <a:t>();</a:t>
            </a:r>
          </a:p>
          <a:p>
            <a:r>
              <a:rPr lang="en-US" altLang="zh-CN" sz="1600" b="1" dirty="0">
                <a:latin typeface="+mn-ea"/>
              </a:rPr>
              <a:t>    </a:t>
            </a:r>
            <a:r>
              <a:rPr lang="en-US" altLang="zh-CN" sz="1600" b="1" dirty="0" err="1">
                <a:latin typeface="+mn-ea"/>
              </a:rPr>
              <a:t>cout</a:t>
            </a:r>
            <a:r>
              <a:rPr lang="en-US" altLang="zh-CN" sz="1600" b="1" dirty="0">
                <a:latin typeface="+mn-ea"/>
              </a:rPr>
              <a:t> &lt;&lt; (k, f()) &lt;&lt; </a:t>
            </a:r>
            <a:r>
              <a:rPr lang="en-US" altLang="zh-CN" sz="1600" b="1" dirty="0" err="1">
                <a:latin typeface="+mn-ea"/>
              </a:rPr>
              <a:t>endl</a:t>
            </a:r>
            <a:r>
              <a:rPr lang="en-US" altLang="zh-CN" sz="1600" b="1" dirty="0">
                <a:latin typeface="+mn-ea"/>
              </a:rPr>
              <a:t>;</a:t>
            </a:r>
          </a:p>
          <a:p>
            <a:r>
              <a:rPr lang="en-US" altLang="zh-CN" sz="1600" b="1" dirty="0">
                <a:latin typeface="+mn-ea"/>
              </a:rPr>
              <a:t>    </a:t>
            </a:r>
            <a:r>
              <a:rPr lang="en-US" altLang="zh-CN" sz="1600" b="1" dirty="0" err="1">
                <a:latin typeface="+mn-ea"/>
              </a:rPr>
              <a:t>cout</a:t>
            </a:r>
            <a:r>
              <a:rPr lang="en-US" altLang="zh-CN" sz="1600" b="1" dirty="0">
                <a:latin typeface="+mn-ea"/>
              </a:rPr>
              <a:t> &lt;&lt; (k, f(), k+2) &lt;&lt; </a:t>
            </a:r>
            <a:r>
              <a:rPr lang="en-US" altLang="zh-CN" sz="1600" b="1" dirty="0" err="1">
                <a:latin typeface="+mn-ea"/>
              </a:rPr>
              <a:t>endl</a:t>
            </a:r>
            <a:r>
              <a:rPr lang="en-US" altLang="zh-CN" sz="1600" b="1" dirty="0">
                <a:latin typeface="+mn-ea"/>
              </a:rPr>
              <a:t>;</a:t>
            </a:r>
          </a:p>
          <a:p>
            <a:endParaRPr lang="en-US" altLang="zh-CN" sz="1600" b="1" dirty="0">
              <a:latin typeface="+mn-ea"/>
            </a:endParaRPr>
          </a:p>
          <a:p>
            <a:r>
              <a:rPr lang="en-US" altLang="zh-CN" sz="1600" b="1" dirty="0">
                <a:latin typeface="+mn-ea"/>
              </a:rPr>
              <a:t>    return 0;</a:t>
            </a:r>
          </a:p>
          <a:p>
            <a:r>
              <a:rPr lang="en-US" altLang="zh-CN" sz="1600" b="1" dirty="0">
                <a:latin typeface="+mn-ea"/>
              </a:rPr>
              <a:t>}</a:t>
            </a:r>
          </a:p>
        </p:txBody>
      </p:sp>
      <p:sp>
        <p:nvSpPr>
          <p:cNvPr id="2" name="矩形 1">
            <a:extLst>
              <a:ext uri="{FF2B5EF4-FFF2-40B4-BE49-F238E27FC236}">
                <a16:creationId xmlns:a16="http://schemas.microsoft.com/office/drawing/2014/main" id="{7B796D6E-7794-4E09-A096-348F9B2F78C7}"/>
              </a:ext>
            </a:extLst>
          </p:cNvPr>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latin typeface="+mn-ea"/>
              </a:rPr>
              <a:t>1</a:t>
            </a:r>
            <a:r>
              <a:rPr kumimoji="1" lang="zh-CN" altLang="en-US" sz="1600" b="1" dirty="0">
                <a:latin typeface="+mn-ea"/>
              </a:rPr>
              <a:t>、编译结果</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2</a:t>
            </a:r>
            <a:r>
              <a:rPr kumimoji="1" lang="zh-CN" altLang="en-US" sz="1600" b="1" dirty="0">
                <a:latin typeface="+mn-ea"/>
              </a:rPr>
              <a:t>、解释报</a:t>
            </a:r>
            <a:r>
              <a:rPr kumimoji="1" lang="en-US" altLang="zh-CN" sz="1600" b="1" dirty="0">
                <a:latin typeface="+mn-ea"/>
              </a:rPr>
              <a:t>error</a:t>
            </a:r>
            <a:r>
              <a:rPr kumimoji="1" lang="zh-CN" altLang="en-US" sz="1600" b="1" dirty="0">
                <a:latin typeface="+mn-ea"/>
              </a:rPr>
              <a:t>的两行为什么错</a:t>
            </a:r>
            <a:endParaRPr kumimoji="1" lang="en-US" altLang="zh-CN" sz="1600" b="1" dirty="0">
              <a:latin typeface="+mn-ea"/>
            </a:endParaRPr>
          </a:p>
          <a:p>
            <a:pPr fontAlgn="base">
              <a:spcBef>
                <a:spcPct val="0"/>
              </a:spcBef>
              <a:spcAft>
                <a:spcPct val="0"/>
              </a:spcAft>
            </a:pPr>
            <a:r>
              <a:rPr kumimoji="1" lang="en-US" altLang="zh-CN" sz="1600" b="1" dirty="0">
                <a:latin typeface="+mn-ea"/>
              </a:rPr>
              <a:t>f()</a:t>
            </a:r>
            <a:r>
              <a:rPr kumimoji="1" lang="zh-CN" altLang="en-US" sz="1600" b="1" dirty="0">
                <a:latin typeface="+mn-ea"/>
              </a:rPr>
              <a:t>不能作为其他表达式中运算的数据</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3</a:t>
            </a:r>
            <a:r>
              <a:rPr kumimoji="1" lang="zh-CN" altLang="en-US" sz="1600" b="1" dirty="0">
                <a:latin typeface="+mn-ea"/>
              </a:rPr>
              <a:t>、结论：</a:t>
            </a:r>
            <a:endParaRPr kumimoji="1" lang="en-US" altLang="zh-CN" sz="1600" b="1" dirty="0">
              <a:latin typeface="+mn-ea"/>
            </a:endParaRPr>
          </a:p>
          <a:p>
            <a:pPr fontAlgn="base">
              <a:spcBef>
                <a:spcPct val="0"/>
              </a:spcBef>
              <a:spcAft>
                <a:spcPct val="0"/>
              </a:spcAft>
            </a:pPr>
            <a:r>
              <a:rPr kumimoji="1" lang="zh-CN" altLang="en-US" sz="1600" b="1" dirty="0">
                <a:latin typeface="+mn-ea"/>
              </a:rPr>
              <a:t>① 返回类型为</a:t>
            </a:r>
            <a:r>
              <a:rPr kumimoji="1" lang="en-US" altLang="zh-CN" sz="1600" b="1" dirty="0">
                <a:latin typeface="+mn-ea"/>
              </a:rPr>
              <a:t>void</a:t>
            </a:r>
            <a:r>
              <a:rPr kumimoji="1" lang="zh-CN" altLang="en-US" sz="1600" b="1" dirty="0">
                <a:latin typeface="+mn-ea"/>
              </a:rPr>
              <a:t>的函数不能出现在除</a:t>
            </a:r>
            <a:r>
              <a:rPr kumimoji="1" lang="en-US" altLang="zh-CN" sz="1600" b="1" dirty="0">
                <a:latin typeface="+mn-ea"/>
              </a:rPr>
              <a:t>_</a:t>
            </a:r>
            <a:r>
              <a:rPr kumimoji="1" lang="zh-CN" altLang="en-US" sz="1600" b="1" dirty="0">
                <a:latin typeface="+mn-ea"/>
              </a:rPr>
              <a:t>逗号表达式</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外的任何表达式中</a:t>
            </a:r>
          </a:p>
          <a:p>
            <a:pPr fontAlgn="base">
              <a:spcBef>
                <a:spcPct val="0"/>
              </a:spcBef>
              <a:spcAft>
                <a:spcPct val="0"/>
              </a:spcAft>
            </a:pPr>
            <a:r>
              <a:rPr kumimoji="1" lang="zh-CN" altLang="en-US" sz="1600" b="1" dirty="0">
                <a:latin typeface="+mn-ea"/>
              </a:rPr>
              <a:t>② 若逗号表达式要参与其它运算</a:t>
            </a:r>
            <a:r>
              <a:rPr kumimoji="1" lang="en-US" altLang="zh-CN" sz="1600" b="1" dirty="0">
                <a:latin typeface="+mn-ea"/>
              </a:rPr>
              <a:t>/</a:t>
            </a:r>
            <a:r>
              <a:rPr kumimoji="1" lang="zh-CN" altLang="en-US" sz="1600" b="1" dirty="0">
                <a:latin typeface="+mn-ea"/>
              </a:rPr>
              <a:t>输出，则返回类型为</a:t>
            </a:r>
            <a:endParaRPr kumimoji="1" lang="en-US" altLang="zh-CN" sz="1600" b="1" dirty="0">
              <a:latin typeface="+mn-ea"/>
            </a:endParaRPr>
          </a:p>
          <a:p>
            <a:pPr fontAlgn="base">
              <a:spcBef>
                <a:spcPct val="0"/>
              </a:spcBef>
              <a:spcAft>
                <a:spcPct val="0"/>
              </a:spcAft>
            </a:pPr>
            <a:r>
              <a:rPr kumimoji="1" lang="en-US" altLang="zh-CN" sz="1600" b="1" dirty="0">
                <a:latin typeface="+mn-ea"/>
              </a:rPr>
              <a:t>   void</a:t>
            </a:r>
            <a:r>
              <a:rPr kumimoji="1" lang="zh-CN" altLang="en-US" sz="1600" b="1" dirty="0">
                <a:latin typeface="+mn-ea"/>
              </a:rPr>
              <a:t>的函数不能做为第</a:t>
            </a:r>
            <a:r>
              <a:rPr kumimoji="1" lang="en-US" altLang="zh-CN" sz="1600" b="1" dirty="0">
                <a:latin typeface="+mn-ea"/>
              </a:rPr>
              <a:t>n</a:t>
            </a:r>
            <a:r>
              <a:rPr kumimoji="1" lang="zh-CN" altLang="en-US" sz="1600" b="1" dirty="0">
                <a:latin typeface="+mn-ea"/>
              </a:rPr>
              <a:t>个表达式出现</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假设逗号表达式有</a:t>
            </a:r>
            <a:r>
              <a:rPr kumimoji="1" lang="en-US" altLang="zh-CN" sz="1600" b="1" dirty="0">
                <a:latin typeface="+mn-ea"/>
              </a:rPr>
              <a:t>n</a:t>
            </a:r>
            <a:r>
              <a:rPr kumimoji="1" lang="zh-CN" altLang="en-US" sz="1600" b="1" dirty="0">
                <a:latin typeface="+mn-ea"/>
              </a:rPr>
              <a:t>个表达式组成，此处填</a:t>
            </a:r>
            <a:r>
              <a:rPr kumimoji="1" lang="en-US" altLang="zh-CN" sz="1600" b="1" dirty="0">
                <a:latin typeface="+mn-ea"/>
              </a:rPr>
              <a:t>1~n)</a:t>
            </a:r>
          </a:p>
        </p:txBody>
      </p:sp>
      <p:pic>
        <p:nvPicPr>
          <p:cNvPr id="5" name="图片 4">
            <a:extLst>
              <a:ext uri="{FF2B5EF4-FFF2-40B4-BE49-F238E27FC236}">
                <a16:creationId xmlns:a16="http://schemas.microsoft.com/office/drawing/2014/main" id="{8A089053-E6E9-B4FD-EC1E-A2A3D42C1E9D}"/>
              </a:ext>
            </a:extLst>
          </p:cNvPr>
          <p:cNvPicPr>
            <a:picLocks noChangeAspect="1"/>
          </p:cNvPicPr>
          <p:nvPr/>
        </p:nvPicPr>
        <p:blipFill>
          <a:blip r:embed="rId2"/>
          <a:stretch>
            <a:fillRect/>
          </a:stretch>
        </p:blipFill>
        <p:spPr>
          <a:xfrm>
            <a:off x="5880748" y="1872811"/>
            <a:ext cx="2962688" cy="781159"/>
          </a:xfrm>
          <a:prstGeom prst="rect">
            <a:avLst/>
          </a:prstGeom>
        </p:spPr>
      </p:pic>
    </p:spTree>
    <p:extLst>
      <p:ext uri="{BB962C8B-B14F-4D97-AF65-F5344CB8AC3E}">
        <p14:creationId xmlns:p14="http://schemas.microsoft.com/office/powerpoint/2010/main" val="2637104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4</a:t>
            </a:r>
            <a:r>
              <a:rPr lang="zh-CN" altLang="en-US" sz="1600" b="1" dirty="0">
                <a:latin typeface="+mn-ea"/>
              </a:rPr>
              <a:t>、函数的返回值</a:t>
            </a:r>
            <a:endParaRPr lang="en-US" altLang="zh-CN" sz="1600" b="1" dirty="0">
              <a:latin typeface="+mn-ea"/>
            </a:endParaRPr>
          </a:p>
          <a:p>
            <a:pPr algn="l" eaLnBrk="1" hangingPunct="1"/>
            <a:r>
              <a:rPr lang="en-US" altLang="zh-CN" sz="1600" b="1" dirty="0">
                <a:latin typeface="+mn-ea"/>
              </a:rPr>
              <a:t>   E.</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&lt;iostream&gt;</a:t>
            </a:r>
          </a:p>
          <a:p>
            <a:r>
              <a:rPr lang="en-US" altLang="zh-CN" sz="1600" b="1" dirty="0">
                <a:latin typeface="+mn-ea"/>
              </a:rPr>
              <a:t>using namespace std;</a:t>
            </a:r>
          </a:p>
          <a:p>
            <a:endParaRPr lang="en-US" altLang="zh-CN" sz="1600" b="1" dirty="0">
              <a:latin typeface="+mn-ea"/>
            </a:endParaRPr>
          </a:p>
          <a:p>
            <a:r>
              <a:rPr lang="en-US" altLang="zh-CN" sz="1600" b="1" dirty="0">
                <a:latin typeface="+mn-ea"/>
              </a:rPr>
              <a:t>int fun(int x)</a:t>
            </a:r>
          </a:p>
          <a:p>
            <a:r>
              <a:rPr lang="en-US" altLang="zh-CN" sz="1600" b="1" dirty="0">
                <a:latin typeface="+mn-ea"/>
              </a:rPr>
              <a:t>{</a:t>
            </a:r>
          </a:p>
          <a:p>
            <a:r>
              <a:rPr lang="en-US" altLang="zh-CN" sz="1600" b="1" dirty="0">
                <a:latin typeface="+mn-ea"/>
              </a:rPr>
              <a:t>    if (x&gt;10) {</a:t>
            </a:r>
          </a:p>
          <a:p>
            <a:r>
              <a:rPr lang="en-US" altLang="zh-CN" sz="1600" b="1" dirty="0">
                <a:latin typeface="+mn-ea"/>
              </a:rPr>
              <a:t>        if (x&gt;20)</a:t>
            </a:r>
          </a:p>
          <a:p>
            <a:r>
              <a:rPr lang="en-US" altLang="zh-CN" sz="1600" b="1" dirty="0">
                <a:latin typeface="+mn-ea"/>
              </a:rPr>
              <a:t>            return 1;</a:t>
            </a:r>
          </a:p>
          <a:p>
            <a:r>
              <a:rPr lang="en-US" altLang="zh-CN" sz="1600" b="1" dirty="0">
                <a:latin typeface="+mn-ea"/>
              </a:rPr>
              <a:t>        }</a:t>
            </a:r>
          </a:p>
          <a:p>
            <a:r>
              <a:rPr lang="en-US" altLang="zh-CN" sz="1600" b="1" dirty="0">
                <a:latin typeface="+mn-ea"/>
              </a:rPr>
              <a:t>    else</a:t>
            </a:r>
          </a:p>
          <a:p>
            <a:r>
              <a:rPr lang="en-US" altLang="zh-CN" sz="1600" b="1" dirty="0">
                <a:latin typeface="+mn-ea"/>
              </a:rPr>
              <a:t>        return 0;</a:t>
            </a:r>
          </a:p>
          <a:p>
            <a:r>
              <a:rPr lang="en-US" altLang="zh-CN" sz="1600" b="1" dirty="0">
                <a:latin typeface="+mn-ea"/>
              </a:rPr>
              <a:t>}</a:t>
            </a:r>
          </a:p>
          <a:p>
            <a:r>
              <a:rPr lang="en-US" altLang="zh-CN" sz="1600" b="1" dirty="0">
                <a:latin typeface="+mn-ea"/>
              </a:rPr>
              <a:t>int main()</a:t>
            </a:r>
          </a:p>
          <a:p>
            <a:r>
              <a:rPr lang="en-US" altLang="zh-CN" sz="1600" b="1" dirty="0">
                <a:latin typeface="+mn-ea"/>
              </a:rPr>
              <a:t>{</a:t>
            </a: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p>
          <a:p>
            <a:r>
              <a:rPr lang="en-US" altLang="zh-CN" sz="1600" b="1" dirty="0">
                <a:latin typeface="+mn-ea"/>
              </a:rPr>
              <a:t>    </a:t>
            </a:r>
            <a:r>
              <a:rPr lang="en-US" altLang="zh-CN" sz="1600" b="1" dirty="0" err="1">
                <a:latin typeface="+mn-ea"/>
              </a:rPr>
              <a:t>cout</a:t>
            </a:r>
            <a:r>
              <a:rPr lang="en-US" altLang="zh-CN" sz="1600" b="1" dirty="0">
                <a:latin typeface="+mn-ea"/>
              </a:rPr>
              <a:t> &lt;&lt; fun(5)  &lt;&lt; </a:t>
            </a:r>
            <a:r>
              <a:rPr lang="en-US" altLang="zh-CN" sz="1600" b="1" dirty="0" err="1">
                <a:latin typeface="+mn-ea"/>
              </a:rPr>
              <a:t>endl</a:t>
            </a:r>
            <a:r>
              <a:rPr lang="en-US" altLang="zh-CN" sz="1600" b="1" dirty="0">
                <a:latin typeface="+mn-ea"/>
              </a:rPr>
              <a:t>;</a:t>
            </a:r>
          </a:p>
          <a:p>
            <a:r>
              <a:rPr lang="en-US" altLang="zh-CN" sz="1600" b="1" dirty="0">
                <a:latin typeface="+mn-ea"/>
              </a:rPr>
              <a:t>    </a:t>
            </a:r>
            <a:r>
              <a:rPr lang="en-US" altLang="zh-CN" sz="1600" b="1" dirty="0" err="1">
                <a:latin typeface="+mn-ea"/>
              </a:rPr>
              <a:t>cout</a:t>
            </a:r>
            <a:r>
              <a:rPr lang="en-US" altLang="zh-CN" sz="1600" b="1" dirty="0">
                <a:latin typeface="+mn-ea"/>
              </a:rPr>
              <a:t> &lt;&lt; fun(15) &lt;&lt; </a:t>
            </a:r>
            <a:r>
              <a:rPr lang="en-US" altLang="zh-CN" sz="1600" b="1" dirty="0" err="1">
                <a:latin typeface="+mn-ea"/>
              </a:rPr>
              <a:t>endl</a:t>
            </a:r>
            <a:r>
              <a:rPr lang="en-US" altLang="zh-CN" sz="1600" b="1" dirty="0">
                <a:latin typeface="+mn-ea"/>
              </a:rPr>
              <a:t>;</a:t>
            </a:r>
          </a:p>
          <a:p>
            <a:r>
              <a:rPr lang="en-US" altLang="zh-CN" sz="1600" b="1" dirty="0">
                <a:latin typeface="+mn-ea"/>
              </a:rPr>
              <a:t>    </a:t>
            </a:r>
            <a:r>
              <a:rPr lang="en-US" altLang="zh-CN" sz="1600" b="1" dirty="0" err="1">
                <a:latin typeface="+mn-ea"/>
              </a:rPr>
              <a:t>cout</a:t>
            </a:r>
            <a:r>
              <a:rPr lang="en-US" altLang="zh-CN" sz="1600" b="1" dirty="0">
                <a:latin typeface="+mn-ea"/>
              </a:rPr>
              <a:t> &lt;&lt; fun(25) &lt;&lt; </a:t>
            </a:r>
            <a:r>
              <a:rPr lang="en-US" altLang="zh-CN" sz="1600" b="1" dirty="0" err="1">
                <a:latin typeface="+mn-ea"/>
              </a:rPr>
              <a:t>endl</a:t>
            </a:r>
            <a:r>
              <a:rPr lang="en-US" altLang="zh-CN" sz="1600" b="1" dirty="0">
                <a:latin typeface="+mn-ea"/>
              </a:rPr>
              <a:t>;</a:t>
            </a:r>
          </a:p>
          <a:p>
            <a:r>
              <a:rPr lang="en-US" altLang="zh-CN" sz="1600" b="1" dirty="0">
                <a:latin typeface="+mn-ea"/>
              </a:rPr>
              <a:t>    return 0;</a:t>
            </a:r>
          </a:p>
          <a:p>
            <a:r>
              <a:rPr lang="en-US" altLang="zh-CN" sz="1600" b="1" dirty="0">
                <a:latin typeface="+mn-ea"/>
              </a:rPr>
              <a:t>}</a:t>
            </a:r>
          </a:p>
        </p:txBody>
      </p:sp>
      <p:sp>
        <p:nvSpPr>
          <p:cNvPr id="2" name="矩形 1">
            <a:extLst>
              <a:ext uri="{FF2B5EF4-FFF2-40B4-BE49-F238E27FC236}">
                <a16:creationId xmlns:a16="http://schemas.microsoft.com/office/drawing/2014/main" id="{7B796D6E-7794-4E09-A096-348F9B2F78C7}"/>
              </a:ext>
            </a:extLst>
          </p:cNvPr>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latin typeface="+mn-ea"/>
              </a:rPr>
              <a:t>1</a:t>
            </a:r>
            <a:r>
              <a:rPr kumimoji="1" lang="zh-CN" altLang="en-US" sz="1600" b="1" dirty="0">
                <a:latin typeface="+mn-ea"/>
              </a:rPr>
              <a:t>、运行结果</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2</a:t>
            </a:r>
            <a:r>
              <a:rPr kumimoji="1" lang="zh-CN" altLang="en-US" sz="1600" b="1" dirty="0">
                <a:latin typeface="+mn-ea"/>
              </a:rPr>
              <a:t>、解释</a:t>
            </a:r>
            <a:r>
              <a:rPr kumimoji="1" lang="en-US" altLang="zh-CN" sz="1600" b="1" dirty="0">
                <a:latin typeface="+mn-ea"/>
              </a:rPr>
              <a:t>warning</a:t>
            </a:r>
            <a:r>
              <a:rPr kumimoji="1" lang="zh-CN" altLang="en-US" sz="1600" b="1" dirty="0">
                <a:latin typeface="+mn-ea"/>
              </a:rPr>
              <a:t>的含义</a:t>
            </a:r>
            <a:endParaRPr kumimoji="1" lang="en-US" altLang="zh-CN" sz="1600" b="1" dirty="0">
              <a:latin typeface="+mn-ea"/>
            </a:endParaRPr>
          </a:p>
          <a:p>
            <a:pPr fontAlgn="base">
              <a:spcBef>
                <a:spcPct val="0"/>
              </a:spcBef>
              <a:spcAft>
                <a:spcPct val="0"/>
              </a:spcAft>
            </a:pPr>
            <a:r>
              <a:rPr kumimoji="1" lang="en-US" altLang="zh-CN" sz="1600" b="1" dirty="0">
                <a:latin typeface="+mn-ea"/>
              </a:rPr>
              <a:t>10-20</a:t>
            </a:r>
            <a:r>
              <a:rPr kumimoji="1" lang="zh-CN" altLang="en-US" sz="1600" b="1" dirty="0">
                <a:latin typeface="+mn-ea"/>
              </a:rPr>
              <a:t>之间没有返回值，出现</a:t>
            </a:r>
            <a:r>
              <a:rPr kumimoji="1" lang="en-US" altLang="zh-CN" sz="1600" b="1" dirty="0">
                <a:latin typeface="+mn-ea"/>
              </a:rPr>
              <a:t>warning</a:t>
            </a: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3</a:t>
            </a:r>
            <a:r>
              <a:rPr kumimoji="1" lang="zh-CN" altLang="en-US" sz="1600" b="1" dirty="0">
                <a:latin typeface="+mn-ea"/>
              </a:rPr>
              <a:t>、后三行输出中哪行不可信？</a:t>
            </a:r>
            <a:endParaRPr kumimoji="1" lang="en-US" altLang="zh-CN" sz="1600" b="1" dirty="0">
              <a:latin typeface="+mn-ea"/>
            </a:endParaRPr>
          </a:p>
          <a:p>
            <a:pPr fontAlgn="base">
              <a:spcBef>
                <a:spcPct val="0"/>
              </a:spcBef>
              <a:spcAft>
                <a:spcPct val="0"/>
              </a:spcAft>
            </a:pPr>
            <a:r>
              <a:rPr kumimoji="1" lang="zh-CN" altLang="en-US" sz="1600" b="1" dirty="0">
                <a:latin typeface="+mn-ea"/>
              </a:rPr>
              <a:t>第二个</a:t>
            </a:r>
            <a:endParaRPr kumimoji="1" lang="en-US" altLang="zh-CN" sz="1600" b="1" dirty="0">
              <a:latin typeface="+mn-ea"/>
            </a:endParaRPr>
          </a:p>
        </p:txBody>
      </p:sp>
      <p:pic>
        <p:nvPicPr>
          <p:cNvPr id="5" name="图片 4">
            <a:extLst>
              <a:ext uri="{FF2B5EF4-FFF2-40B4-BE49-F238E27FC236}">
                <a16:creationId xmlns:a16="http://schemas.microsoft.com/office/drawing/2014/main" id="{B0AC7D2E-6A14-B4AE-9132-487AB825A012}"/>
              </a:ext>
            </a:extLst>
          </p:cNvPr>
          <p:cNvPicPr>
            <a:picLocks noChangeAspect="1"/>
          </p:cNvPicPr>
          <p:nvPr/>
        </p:nvPicPr>
        <p:blipFill>
          <a:blip r:embed="rId2"/>
          <a:stretch>
            <a:fillRect/>
          </a:stretch>
        </p:blipFill>
        <p:spPr>
          <a:xfrm>
            <a:off x="5715782" y="1694551"/>
            <a:ext cx="1343212" cy="876422"/>
          </a:xfrm>
          <a:prstGeom prst="rect">
            <a:avLst/>
          </a:prstGeom>
        </p:spPr>
      </p:pic>
      <p:pic>
        <p:nvPicPr>
          <p:cNvPr id="7" name="图片 6">
            <a:extLst>
              <a:ext uri="{FF2B5EF4-FFF2-40B4-BE49-F238E27FC236}">
                <a16:creationId xmlns:a16="http://schemas.microsoft.com/office/drawing/2014/main" id="{7AC6E436-19B2-F234-52B9-D6B695E1C139}"/>
              </a:ext>
            </a:extLst>
          </p:cNvPr>
          <p:cNvPicPr>
            <a:picLocks noChangeAspect="1"/>
          </p:cNvPicPr>
          <p:nvPr/>
        </p:nvPicPr>
        <p:blipFill>
          <a:blip r:embed="rId3"/>
          <a:stretch>
            <a:fillRect/>
          </a:stretch>
        </p:blipFill>
        <p:spPr>
          <a:xfrm>
            <a:off x="7058994" y="2256604"/>
            <a:ext cx="3134162" cy="314369"/>
          </a:xfrm>
          <a:prstGeom prst="rect">
            <a:avLst/>
          </a:prstGeom>
        </p:spPr>
      </p:pic>
    </p:spTree>
    <p:extLst>
      <p:ext uri="{BB962C8B-B14F-4D97-AF65-F5344CB8AC3E}">
        <p14:creationId xmlns:p14="http://schemas.microsoft.com/office/powerpoint/2010/main" val="2628999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4</a:t>
            </a:r>
            <a:r>
              <a:rPr lang="zh-CN" altLang="en-US" sz="1600" b="1" dirty="0">
                <a:latin typeface="+mn-ea"/>
              </a:rPr>
              <a:t>、函数的返回值</a:t>
            </a:r>
            <a:endParaRPr lang="en-US" altLang="zh-CN" sz="1600" b="1" dirty="0">
              <a:latin typeface="+mn-ea"/>
            </a:endParaRPr>
          </a:p>
          <a:p>
            <a:pPr algn="l" eaLnBrk="1" hangingPunct="1"/>
            <a:r>
              <a:rPr lang="en-US" altLang="zh-CN" sz="1600" b="1" dirty="0">
                <a:latin typeface="+mn-ea"/>
              </a:rPr>
              <a:t>   F.</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&lt;iostream&gt;</a:t>
            </a:r>
          </a:p>
          <a:p>
            <a:r>
              <a:rPr lang="en-US" altLang="zh-CN" sz="1600" b="1" dirty="0">
                <a:latin typeface="+mn-ea"/>
              </a:rPr>
              <a:t>using namespace std;</a:t>
            </a:r>
          </a:p>
          <a:p>
            <a:endParaRPr lang="en-US" altLang="zh-CN" sz="1600" b="1" dirty="0">
              <a:latin typeface="+mn-ea"/>
            </a:endParaRPr>
          </a:p>
          <a:p>
            <a:r>
              <a:rPr lang="en-US" altLang="zh-CN" sz="1600" b="1" dirty="0">
                <a:latin typeface="+mn-ea"/>
              </a:rPr>
              <a:t>int fun(int x)</a:t>
            </a:r>
          </a:p>
          <a:p>
            <a:r>
              <a:rPr lang="en-US" altLang="zh-CN" sz="1600" b="1" dirty="0">
                <a:latin typeface="+mn-ea"/>
              </a:rPr>
              <a:t>{</a:t>
            </a:r>
          </a:p>
          <a:p>
            <a:r>
              <a:rPr lang="en-US" altLang="zh-CN" sz="1600" b="1" dirty="0">
                <a:latin typeface="+mn-ea"/>
              </a:rPr>
              <a:t>    if (x&gt;1)</a:t>
            </a:r>
          </a:p>
          <a:p>
            <a:r>
              <a:rPr lang="en-US" altLang="zh-CN" sz="1600" b="1" dirty="0">
                <a:latin typeface="+mn-ea"/>
              </a:rPr>
              <a:t>        return 1;</a:t>
            </a:r>
          </a:p>
          <a:p>
            <a:r>
              <a:rPr lang="en-US" altLang="zh-CN" sz="1600" b="1" dirty="0">
                <a:latin typeface="+mn-ea"/>
              </a:rPr>
              <a:t>    else if (x&lt;=1)</a:t>
            </a:r>
          </a:p>
          <a:p>
            <a:r>
              <a:rPr lang="en-US" altLang="zh-CN" sz="1600" b="1" dirty="0">
                <a:latin typeface="+mn-ea"/>
              </a:rPr>
              <a:t>        return 0;</a:t>
            </a:r>
          </a:p>
          <a:p>
            <a:r>
              <a:rPr lang="en-US" altLang="zh-CN" sz="1600" b="1" dirty="0">
                <a:latin typeface="+mn-ea"/>
              </a:rPr>
              <a:t>} </a:t>
            </a:r>
            <a:r>
              <a:rPr lang="en-US" altLang="zh-CN" sz="1600" b="1" dirty="0">
                <a:solidFill>
                  <a:srgbClr val="FF0000"/>
                </a:solidFill>
                <a:latin typeface="+mn-ea"/>
              </a:rPr>
              <a:t>//</a:t>
            </a:r>
            <a:r>
              <a:rPr lang="en-US" altLang="zh-CN" sz="1600" b="1" dirty="0" err="1">
                <a:solidFill>
                  <a:srgbClr val="FF0000"/>
                </a:solidFill>
                <a:latin typeface="+mn-ea"/>
              </a:rPr>
              <a:t>if+else</a:t>
            </a:r>
            <a:r>
              <a:rPr lang="en-US" altLang="zh-CN" sz="1600" b="1" dirty="0">
                <a:solidFill>
                  <a:srgbClr val="FF0000"/>
                </a:solidFill>
                <a:latin typeface="+mn-ea"/>
              </a:rPr>
              <a:t> if</a:t>
            </a:r>
            <a:r>
              <a:rPr lang="zh-CN" altLang="en-US" sz="1600" b="1" dirty="0">
                <a:solidFill>
                  <a:srgbClr val="FF0000"/>
                </a:solidFill>
                <a:latin typeface="+mn-ea"/>
              </a:rPr>
              <a:t>已覆盖</a:t>
            </a:r>
            <a:r>
              <a:rPr lang="en-US" altLang="zh-CN" sz="1600" b="1" dirty="0">
                <a:solidFill>
                  <a:srgbClr val="FF0000"/>
                </a:solidFill>
                <a:latin typeface="+mn-ea"/>
              </a:rPr>
              <a:t>int</a:t>
            </a:r>
            <a:r>
              <a:rPr lang="zh-CN" altLang="en-US" sz="1600" b="1" dirty="0">
                <a:solidFill>
                  <a:srgbClr val="FF0000"/>
                </a:solidFill>
                <a:latin typeface="+mn-ea"/>
              </a:rPr>
              <a:t>型的全部表示范围</a:t>
            </a:r>
          </a:p>
          <a:p>
            <a:endParaRPr lang="en-US" altLang="zh-CN" sz="1600" b="1" dirty="0">
              <a:latin typeface="+mn-ea"/>
            </a:endParaRPr>
          </a:p>
          <a:p>
            <a:r>
              <a:rPr lang="en-US" altLang="zh-CN" sz="1600" b="1" dirty="0">
                <a:latin typeface="+mn-ea"/>
              </a:rPr>
              <a:t>int main()</a:t>
            </a:r>
          </a:p>
          <a:p>
            <a:r>
              <a:rPr lang="en-US" altLang="zh-CN" sz="1600" b="1" dirty="0">
                <a:latin typeface="+mn-ea"/>
              </a:rPr>
              <a:t>{</a:t>
            </a: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p>
          <a:p>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fun(0)  &lt;&lt; </a:t>
            </a:r>
            <a:r>
              <a:rPr lang="en-US" altLang="zh-CN" sz="1600" b="1" dirty="0" err="1">
                <a:latin typeface="+mn-ea"/>
              </a:rPr>
              <a:t>endl</a:t>
            </a:r>
            <a:r>
              <a:rPr lang="en-US" altLang="zh-CN" sz="1600" b="1" dirty="0">
                <a:latin typeface="+mn-ea"/>
              </a:rPr>
              <a:t>;</a:t>
            </a:r>
          </a:p>
          <a:p>
            <a:r>
              <a:rPr lang="en-US" altLang="zh-CN" sz="1600" b="1" dirty="0">
                <a:latin typeface="+mn-ea"/>
              </a:rPr>
              <a:t>    </a:t>
            </a:r>
            <a:r>
              <a:rPr lang="en-US" altLang="zh-CN" sz="1600" b="1" dirty="0" err="1">
                <a:latin typeface="+mn-ea"/>
              </a:rPr>
              <a:t>cout</a:t>
            </a:r>
            <a:r>
              <a:rPr lang="en-US" altLang="zh-CN" sz="1600" b="1" dirty="0">
                <a:latin typeface="+mn-ea"/>
              </a:rPr>
              <a:t> &lt;&lt; fun(2) &lt;&lt; </a:t>
            </a:r>
            <a:r>
              <a:rPr lang="en-US" altLang="zh-CN" sz="1600" b="1" dirty="0" err="1">
                <a:latin typeface="+mn-ea"/>
              </a:rPr>
              <a:t>endl</a:t>
            </a:r>
            <a:r>
              <a:rPr lang="en-US" altLang="zh-CN" sz="1600" b="1" dirty="0">
                <a:latin typeface="+mn-ea"/>
              </a:rPr>
              <a:t>;</a:t>
            </a:r>
          </a:p>
          <a:p>
            <a:r>
              <a:rPr lang="en-US" altLang="zh-CN" sz="1600" b="1" dirty="0">
                <a:latin typeface="+mn-ea"/>
              </a:rPr>
              <a:t>    return 0;</a:t>
            </a:r>
          </a:p>
          <a:p>
            <a:r>
              <a:rPr lang="en-US" altLang="zh-CN" sz="1600" b="1" dirty="0">
                <a:latin typeface="+mn-ea"/>
              </a:rPr>
              <a:t>}</a:t>
            </a:r>
          </a:p>
        </p:txBody>
      </p:sp>
      <p:sp>
        <p:nvSpPr>
          <p:cNvPr id="2" name="矩形 1">
            <a:extLst>
              <a:ext uri="{FF2B5EF4-FFF2-40B4-BE49-F238E27FC236}">
                <a16:creationId xmlns:a16="http://schemas.microsoft.com/office/drawing/2014/main" id="{7B796D6E-7794-4E09-A096-348F9B2F78C7}"/>
              </a:ext>
            </a:extLst>
          </p:cNvPr>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latin typeface="+mn-ea"/>
              </a:rPr>
              <a:t>1</a:t>
            </a:r>
            <a:r>
              <a:rPr kumimoji="1" lang="zh-CN" altLang="en-US" sz="1600" b="1" dirty="0">
                <a:latin typeface="+mn-ea"/>
              </a:rPr>
              <a:t>、运行结果</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2</a:t>
            </a:r>
            <a:r>
              <a:rPr kumimoji="1" lang="zh-CN" altLang="en-US" sz="1600" b="1" dirty="0">
                <a:latin typeface="+mn-ea"/>
              </a:rPr>
              <a:t>、解释</a:t>
            </a:r>
            <a:r>
              <a:rPr kumimoji="1" lang="en-US" altLang="zh-CN" sz="1600" b="1" dirty="0">
                <a:latin typeface="+mn-ea"/>
              </a:rPr>
              <a:t>warning</a:t>
            </a:r>
            <a:r>
              <a:rPr kumimoji="1" lang="zh-CN" altLang="en-US" sz="1600" b="1" dirty="0">
                <a:latin typeface="+mn-ea"/>
              </a:rPr>
              <a:t>的含义（编译器是如何理解</a:t>
            </a:r>
            <a:r>
              <a:rPr kumimoji="1" lang="en-US" altLang="zh-CN" sz="1600" b="1" dirty="0">
                <a:latin typeface="+mn-ea"/>
              </a:rPr>
              <a:t>fun</a:t>
            </a:r>
            <a:r>
              <a:rPr kumimoji="1" lang="zh-CN" altLang="en-US" sz="1600" b="1" dirty="0">
                <a:latin typeface="+mn-ea"/>
              </a:rPr>
              <a:t>的逻辑的）</a:t>
            </a:r>
            <a:endParaRPr kumimoji="1" lang="en-US" altLang="zh-CN" sz="1600" b="1" dirty="0">
              <a:latin typeface="+mn-ea"/>
            </a:endParaRPr>
          </a:p>
          <a:p>
            <a:pPr fontAlgn="base">
              <a:spcBef>
                <a:spcPct val="0"/>
              </a:spcBef>
              <a:spcAft>
                <a:spcPct val="0"/>
              </a:spcAft>
            </a:pPr>
            <a:r>
              <a:rPr kumimoji="1" lang="en-US" altLang="zh-CN" sz="1600" b="1" dirty="0">
                <a:latin typeface="+mn-ea"/>
              </a:rPr>
              <a:t>   if</a:t>
            </a:r>
            <a:r>
              <a:rPr kumimoji="1" lang="zh-CN" altLang="en-US" sz="1600" b="1" dirty="0">
                <a:latin typeface="+mn-ea"/>
              </a:rPr>
              <a:t>和</a:t>
            </a:r>
            <a:r>
              <a:rPr kumimoji="1" lang="en-US" altLang="zh-CN" sz="1600" b="1" dirty="0">
                <a:latin typeface="+mn-ea"/>
              </a:rPr>
              <a:t>else if</a:t>
            </a:r>
            <a:r>
              <a:rPr kumimoji="1" lang="zh-CN" altLang="en-US" sz="1600" b="1" dirty="0">
                <a:latin typeface="+mn-ea"/>
              </a:rPr>
              <a:t>都有返回值，但是编译器认为无论两个逻辑语句后面的条件是否已经包含整个实数轴，仍会有</a:t>
            </a:r>
            <a:r>
              <a:rPr kumimoji="1" lang="en-US" altLang="zh-CN" sz="1600" b="1" dirty="0">
                <a:latin typeface="+mn-ea"/>
              </a:rPr>
              <a:t>else</a:t>
            </a:r>
            <a:r>
              <a:rPr kumimoji="1" lang="zh-CN" altLang="en-US" sz="1600" b="1" dirty="0">
                <a:latin typeface="+mn-ea"/>
              </a:rPr>
              <a:t>的情况没有包括进去，因此报</a:t>
            </a:r>
            <a:r>
              <a:rPr kumimoji="1" lang="en-US" altLang="zh-CN" sz="1600" b="1" dirty="0">
                <a:latin typeface="+mn-ea"/>
              </a:rPr>
              <a:t>warning</a:t>
            </a: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p:txBody>
      </p:sp>
      <p:pic>
        <p:nvPicPr>
          <p:cNvPr id="5" name="图片 4">
            <a:extLst>
              <a:ext uri="{FF2B5EF4-FFF2-40B4-BE49-F238E27FC236}">
                <a16:creationId xmlns:a16="http://schemas.microsoft.com/office/drawing/2014/main" id="{C0F86D1A-8E17-44E1-3BFB-B8C79AE97441}"/>
              </a:ext>
            </a:extLst>
          </p:cNvPr>
          <p:cNvPicPr>
            <a:picLocks noChangeAspect="1"/>
          </p:cNvPicPr>
          <p:nvPr/>
        </p:nvPicPr>
        <p:blipFill>
          <a:blip r:embed="rId2"/>
          <a:stretch>
            <a:fillRect/>
          </a:stretch>
        </p:blipFill>
        <p:spPr>
          <a:xfrm>
            <a:off x="6903217" y="1506094"/>
            <a:ext cx="3013593" cy="1007330"/>
          </a:xfrm>
          <a:prstGeom prst="rect">
            <a:avLst/>
          </a:prstGeom>
        </p:spPr>
      </p:pic>
    </p:spTree>
    <p:extLst>
      <p:ext uri="{BB962C8B-B14F-4D97-AF65-F5344CB8AC3E}">
        <p14:creationId xmlns:p14="http://schemas.microsoft.com/office/powerpoint/2010/main" val="2817673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endParaRPr lang="en-US" altLang="zh-CN" sz="1600" b="1" dirty="0">
              <a:latin typeface="+mn-ea"/>
            </a:endParaRPr>
          </a:p>
          <a:p>
            <a:pPr algn="l" eaLnBrk="1" hangingPunct="1"/>
            <a:r>
              <a:rPr lang="zh-CN" altLang="en-US" sz="1600" b="1" dirty="0">
                <a:latin typeface="+mn-ea"/>
              </a:rPr>
              <a:t>贴图要求：只需要截取输出窗口中的有效部分即可，如果全部截取</a:t>
            </a:r>
            <a:r>
              <a:rPr lang="en-US" altLang="zh-CN" sz="1600" b="1" dirty="0">
                <a:latin typeface="+mn-ea"/>
              </a:rPr>
              <a:t>/</a:t>
            </a:r>
            <a:r>
              <a:rPr lang="zh-CN" altLang="en-US" sz="1600" b="1" dirty="0">
                <a:latin typeface="+mn-ea"/>
              </a:rPr>
              <a:t>截取过大，则视为无效贴图</a:t>
            </a:r>
            <a:endParaRPr lang="en-US" altLang="zh-CN" sz="1600" b="1" dirty="0">
              <a:latin typeface="+mn-ea"/>
            </a:endParaRPr>
          </a:p>
          <a:p>
            <a:pPr algn="l" eaLnBrk="1" hangingPunct="1"/>
            <a:r>
              <a:rPr lang="en-US" altLang="zh-CN" sz="1600" b="1" dirty="0">
                <a:solidFill>
                  <a:srgbClr val="FF0000"/>
                </a:solidFill>
                <a:latin typeface="+mn-ea"/>
              </a:rPr>
              <a:t>        </a:t>
            </a:r>
            <a:r>
              <a:rPr lang="zh-CN" altLang="en-US" sz="1600" b="1" dirty="0">
                <a:solidFill>
                  <a:srgbClr val="FF0000"/>
                </a:solidFill>
                <a:latin typeface="+mn-ea"/>
              </a:rPr>
              <a:t>例：无效贴图                                                                       例：有效贴图</a:t>
            </a:r>
            <a:endParaRPr lang="en-US" altLang="zh-CN" sz="2800" b="1" dirty="0">
              <a:solidFill>
                <a:srgbClr val="FF0000"/>
              </a:solidFill>
              <a:latin typeface="+mn-ea"/>
            </a:endParaRPr>
          </a:p>
        </p:txBody>
      </p:sp>
      <p:pic>
        <p:nvPicPr>
          <p:cNvPr id="2" name="图片 1">
            <a:extLst>
              <a:ext uri="{FF2B5EF4-FFF2-40B4-BE49-F238E27FC236}">
                <a16:creationId xmlns:a16="http://schemas.microsoft.com/office/drawing/2014/main" id="{FF2BCB20-A7D3-4325-B240-F17B741FF561}"/>
              </a:ext>
            </a:extLst>
          </p:cNvPr>
          <p:cNvPicPr>
            <a:picLocks noChangeAspect="1"/>
          </p:cNvPicPr>
          <p:nvPr/>
        </p:nvPicPr>
        <p:blipFill>
          <a:blip r:embed="rId3"/>
          <a:stretch>
            <a:fillRect/>
          </a:stretch>
        </p:blipFill>
        <p:spPr>
          <a:xfrm>
            <a:off x="696853" y="1614221"/>
            <a:ext cx="8291512" cy="4899893"/>
          </a:xfrm>
          <a:prstGeom prst="rect">
            <a:avLst/>
          </a:prstGeom>
        </p:spPr>
      </p:pic>
      <p:pic>
        <p:nvPicPr>
          <p:cNvPr id="6" name="图片 5">
            <a:extLst>
              <a:ext uri="{FF2B5EF4-FFF2-40B4-BE49-F238E27FC236}">
                <a16:creationId xmlns:a16="http://schemas.microsoft.com/office/drawing/2014/main" id="{ADC82EAA-7133-41BE-BA1F-9E1E13399872}"/>
              </a:ext>
            </a:extLst>
          </p:cNvPr>
          <p:cNvPicPr>
            <a:picLocks noChangeAspect="1"/>
          </p:cNvPicPr>
          <p:nvPr/>
        </p:nvPicPr>
        <p:blipFill>
          <a:blip r:embed="rId4"/>
          <a:stretch>
            <a:fillRect/>
          </a:stretch>
        </p:blipFill>
        <p:spPr>
          <a:xfrm>
            <a:off x="9385148" y="1614221"/>
            <a:ext cx="2257143" cy="600000"/>
          </a:xfrm>
          <a:prstGeom prst="rect">
            <a:avLst/>
          </a:prstGeom>
          <a:ln>
            <a:solidFill>
              <a:schemeClr val="tx1"/>
            </a:solidFill>
          </a:ln>
        </p:spPr>
      </p:pic>
    </p:spTree>
    <p:extLst>
      <p:ext uri="{BB962C8B-B14F-4D97-AF65-F5344CB8AC3E}">
        <p14:creationId xmlns:p14="http://schemas.microsoft.com/office/powerpoint/2010/main" val="2449971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eaLnBrk="1" hangingPunct="1"/>
            <a:endParaRPr lang="en-US" altLang="zh-CN" sz="2800" b="1" dirty="0">
              <a:latin typeface="+mn-ea"/>
            </a:endParaRPr>
          </a:p>
          <a:p>
            <a:pPr eaLnBrk="1" hangingPunct="1"/>
            <a:r>
              <a:rPr lang="zh-CN" altLang="en-US" sz="2800" b="1" dirty="0">
                <a:latin typeface="+mn-ea"/>
              </a:rPr>
              <a:t>此页不要删除，也没有意义，仅仅为了分隔题目</a:t>
            </a:r>
            <a:endParaRPr lang="en-US" altLang="zh-CN" sz="2800" b="1" dirty="0">
              <a:latin typeface="+mn-ea"/>
            </a:endParaRPr>
          </a:p>
        </p:txBody>
      </p:sp>
    </p:spTree>
    <p:extLst>
      <p:ext uri="{BB962C8B-B14F-4D97-AF65-F5344CB8AC3E}">
        <p14:creationId xmlns:p14="http://schemas.microsoft.com/office/powerpoint/2010/main" val="4095018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、函数的调用</a:t>
            </a:r>
            <a:endParaRPr lang="en-US" altLang="zh-CN" sz="1600" b="1" dirty="0">
              <a:latin typeface="+mn-ea"/>
            </a:endParaRPr>
          </a:p>
          <a:p>
            <a:pPr algn="l" eaLnBrk="1" hangingPunct="1"/>
            <a:r>
              <a:rPr lang="en-US" altLang="zh-CN" sz="1600" b="1" dirty="0">
                <a:latin typeface="+mn-ea"/>
              </a:rPr>
              <a:t>   A.</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&lt;iostream&gt;</a:t>
            </a:r>
          </a:p>
          <a:p>
            <a:r>
              <a:rPr lang="en-US" altLang="zh-CN" sz="1600" b="1" dirty="0">
                <a:latin typeface="+mn-ea"/>
              </a:rPr>
              <a:t>using namespace std;</a:t>
            </a:r>
          </a:p>
          <a:p>
            <a:endParaRPr lang="en-US" altLang="zh-CN" sz="1600" b="1" dirty="0">
              <a:latin typeface="+mn-ea"/>
            </a:endParaRPr>
          </a:p>
          <a:p>
            <a:r>
              <a:rPr lang="en-US" altLang="zh-CN" sz="1600" b="1" dirty="0">
                <a:latin typeface="+mn-ea"/>
              </a:rPr>
              <a:t>long fun(void)</a:t>
            </a:r>
          </a:p>
          <a:p>
            <a:r>
              <a:rPr lang="en-US" altLang="zh-CN" sz="1600" b="1" dirty="0">
                <a:latin typeface="+mn-ea"/>
              </a:rPr>
              <a:t>{</a:t>
            </a: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p>
          <a:p>
            <a:r>
              <a:rPr lang="en-US" altLang="zh-CN" sz="1600" b="1" dirty="0">
                <a:latin typeface="+mn-ea"/>
              </a:rPr>
              <a:t>    </a:t>
            </a:r>
            <a:r>
              <a:rPr lang="en-US" altLang="zh-CN" sz="1600" b="1" dirty="0" err="1">
                <a:latin typeface="+mn-ea"/>
              </a:rPr>
              <a:t>cout</a:t>
            </a:r>
            <a:r>
              <a:rPr lang="en-US" altLang="zh-CN" sz="1600" b="1" dirty="0">
                <a:latin typeface="+mn-ea"/>
              </a:rPr>
              <a:t> &lt;&lt; </a:t>
            </a:r>
            <a:r>
              <a:rPr kumimoji="1" lang="en-US" altLang="zh-CN" sz="1600" b="1" dirty="0">
                <a:latin typeface="+mn-ea"/>
              </a:rPr>
              <a:t>"</a:t>
            </a:r>
            <a:r>
              <a:rPr lang="en-US" altLang="zh-CN" sz="1600" b="1" dirty="0">
                <a:latin typeface="+mn-ea"/>
              </a:rPr>
              <a:t>2353726-</a:t>
            </a:r>
            <a:r>
              <a:rPr lang="zh-CN" altLang="en-US" sz="1600" b="1" dirty="0">
                <a:latin typeface="+mn-ea"/>
              </a:rPr>
              <a:t>付煜超</a:t>
            </a:r>
            <a:r>
              <a:rPr kumimoji="1" lang="en-US" altLang="zh-CN" sz="1600" b="1" dirty="0">
                <a:latin typeface="+mn-ea"/>
              </a:rPr>
              <a:t>"</a:t>
            </a:r>
            <a:r>
              <a:rPr lang="en-US" altLang="zh-CN" sz="1600" b="1" dirty="0">
                <a:latin typeface="+mn-ea"/>
              </a:rPr>
              <a:t> &lt;&lt; </a:t>
            </a:r>
            <a:r>
              <a:rPr lang="en-US" altLang="zh-CN" sz="1600" b="1" dirty="0" err="1">
                <a:latin typeface="+mn-ea"/>
              </a:rPr>
              <a:t>endl</a:t>
            </a:r>
            <a:r>
              <a:rPr lang="en-US" altLang="zh-CN" sz="1600" b="1" dirty="0">
                <a:latin typeface="+mn-ea"/>
              </a:rPr>
              <a:t>;</a:t>
            </a:r>
          </a:p>
          <a:p>
            <a:r>
              <a:rPr lang="en-US" altLang="zh-CN" sz="1600" b="1" dirty="0">
                <a:latin typeface="+mn-ea"/>
              </a:rPr>
              <a:t>    return 0L;</a:t>
            </a:r>
          </a:p>
          <a:p>
            <a:r>
              <a:rPr lang="en-US" altLang="zh-CN" sz="1600" b="1" dirty="0">
                <a:latin typeface="+mn-ea"/>
              </a:rPr>
              <a:t>}</a:t>
            </a:r>
          </a:p>
          <a:p>
            <a:r>
              <a:rPr lang="en-US" altLang="zh-CN" sz="1600" b="1" dirty="0">
                <a:latin typeface="+mn-ea"/>
              </a:rPr>
              <a:t>int main()</a:t>
            </a:r>
          </a:p>
          <a:p>
            <a:r>
              <a:rPr lang="en-US" altLang="zh-CN" sz="1600" b="1" dirty="0">
                <a:latin typeface="+mn-ea"/>
              </a:rPr>
              <a:t>{</a:t>
            </a:r>
          </a:p>
          <a:p>
            <a:r>
              <a:rPr lang="en-US" altLang="zh-CN" sz="1600" b="1" dirty="0">
                <a:latin typeface="+mn-ea"/>
              </a:rPr>
              <a:t>    long k;</a:t>
            </a:r>
          </a:p>
          <a:p>
            <a:r>
              <a:rPr lang="en-US" altLang="zh-CN" sz="1600" b="1" dirty="0">
                <a:latin typeface="+mn-ea"/>
              </a:rPr>
              <a:t>    k = fun();</a:t>
            </a:r>
          </a:p>
          <a:p>
            <a:r>
              <a:rPr lang="en-US" altLang="zh-CN" sz="1600" b="1" dirty="0">
                <a:latin typeface="+mn-ea"/>
              </a:rPr>
              <a:t>    return 0;</a:t>
            </a:r>
          </a:p>
          <a:p>
            <a:r>
              <a:rPr lang="en-US" altLang="zh-CN" sz="1600" b="1" dirty="0">
                <a:latin typeface="+mn-ea"/>
              </a:rPr>
              <a:t>}</a:t>
            </a:r>
          </a:p>
        </p:txBody>
      </p:sp>
      <p:sp>
        <p:nvSpPr>
          <p:cNvPr id="2" name="矩形 1">
            <a:extLst>
              <a:ext uri="{FF2B5EF4-FFF2-40B4-BE49-F238E27FC236}">
                <a16:creationId xmlns:a16="http://schemas.microsoft.com/office/drawing/2014/main" id="{7B796D6E-7794-4E09-A096-348F9B2F78C7}"/>
              </a:ext>
            </a:extLst>
          </p:cNvPr>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kumimoji="1" lang="en-US" altLang="zh-CN" sz="1600" b="1" dirty="0">
                <a:latin typeface="+mn-ea"/>
              </a:rPr>
              <a:t>#include &lt;iostream&gt;</a:t>
            </a:r>
          </a:p>
          <a:p>
            <a:pPr fontAlgn="base">
              <a:spcBef>
                <a:spcPct val="0"/>
              </a:spcBef>
              <a:spcAft>
                <a:spcPct val="0"/>
              </a:spcAft>
            </a:pPr>
            <a:r>
              <a:rPr kumimoji="1" lang="en-US" altLang="zh-CN" sz="1600" b="1" dirty="0">
                <a:latin typeface="+mn-ea"/>
              </a:rPr>
              <a:t>using namespace std;</a:t>
            </a: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long fun(void)</a:t>
            </a:r>
          </a:p>
          <a:p>
            <a:pPr fontAlgn="base">
              <a:spcBef>
                <a:spcPct val="0"/>
              </a:spcBef>
              <a:spcAft>
                <a:spcPct val="0"/>
              </a:spcAft>
            </a:pPr>
            <a:r>
              <a:rPr kumimoji="1" lang="en-US" altLang="zh-CN" sz="1600" b="1" dirty="0">
                <a:latin typeface="+mn-ea"/>
              </a:rPr>
              <a:t>{</a:t>
            </a:r>
          </a:p>
          <a:p>
            <a:pPr fontAlgn="base">
              <a:spcBef>
                <a:spcPct val="0"/>
              </a:spcBef>
              <a:spcAft>
                <a:spcPct val="0"/>
              </a:spcAft>
            </a:pPr>
            <a:r>
              <a:rPr kumimoji="1" lang="en-US" altLang="zh-CN" sz="1600" b="1" dirty="0">
                <a:solidFill>
                  <a:srgbClr val="FF0000"/>
                </a:solidFill>
                <a:latin typeface="+mn-ea"/>
              </a:rPr>
              <a:t>    /* </a:t>
            </a:r>
            <a:r>
              <a:rPr kumimoji="1" lang="zh-CN" altLang="en-US" sz="1600" b="1" dirty="0">
                <a:solidFill>
                  <a:srgbClr val="FF0000"/>
                </a:solidFill>
                <a:latin typeface="+mn-ea"/>
              </a:rPr>
              <a:t>注意：输出必须改为自己学号</a:t>
            </a:r>
            <a:r>
              <a:rPr kumimoji="1" lang="en-US" altLang="zh-CN" sz="1600" b="1" dirty="0">
                <a:solidFill>
                  <a:srgbClr val="FF0000"/>
                </a:solidFill>
                <a:latin typeface="+mn-ea"/>
              </a:rPr>
              <a:t>-</a:t>
            </a:r>
            <a:r>
              <a:rPr kumimoji="1" lang="zh-CN" altLang="en-US" sz="1600" b="1" dirty="0">
                <a:solidFill>
                  <a:srgbClr val="FF0000"/>
                </a:solidFill>
                <a:latin typeface="+mn-ea"/>
              </a:rPr>
              <a:t>姓名 *</a:t>
            </a:r>
            <a:r>
              <a:rPr kumimoji="1" lang="en-US" altLang="zh-CN" sz="1600" b="1" dirty="0">
                <a:solidFill>
                  <a:srgbClr val="FF0000"/>
                </a:solidFill>
                <a:latin typeface="+mn-ea"/>
              </a:rPr>
              <a:t>/</a:t>
            </a:r>
          </a:p>
          <a:p>
            <a:pPr fontAlgn="base">
              <a:spcBef>
                <a:spcPct val="0"/>
              </a:spcBef>
              <a:spcAft>
                <a:spcPct val="0"/>
              </a:spcAft>
            </a:pPr>
            <a:r>
              <a:rPr kumimoji="1" lang="en-US" altLang="zh-CN" sz="1600" b="1" dirty="0">
                <a:latin typeface="+mn-ea"/>
              </a:rPr>
              <a:t>    </a:t>
            </a:r>
            <a:r>
              <a:rPr kumimoji="1" lang="en-US" altLang="zh-CN" sz="1600" b="1" dirty="0" err="1">
                <a:latin typeface="+mn-ea"/>
              </a:rPr>
              <a:t>cout</a:t>
            </a:r>
            <a:r>
              <a:rPr kumimoji="1" lang="en-US" altLang="zh-CN" sz="1600" b="1" dirty="0">
                <a:latin typeface="+mn-ea"/>
              </a:rPr>
              <a:t> &lt;&lt; "</a:t>
            </a:r>
            <a:r>
              <a:rPr lang="en-US" altLang="zh-CN" sz="1600" b="1" dirty="0">
                <a:latin typeface="+mn-ea"/>
              </a:rPr>
              <a:t>2353726-</a:t>
            </a:r>
            <a:r>
              <a:rPr lang="zh-CN" altLang="en-US" sz="1600" b="1" dirty="0">
                <a:latin typeface="+mn-ea"/>
              </a:rPr>
              <a:t>付煜超</a:t>
            </a:r>
            <a:r>
              <a:rPr kumimoji="1" lang="en-US" altLang="zh-CN" sz="1600" b="1" dirty="0">
                <a:latin typeface="+mn-ea"/>
              </a:rPr>
              <a:t>" &lt;&lt; </a:t>
            </a:r>
            <a:r>
              <a:rPr kumimoji="1" lang="en-US" altLang="zh-CN" sz="1600" b="1" dirty="0" err="1">
                <a:latin typeface="+mn-ea"/>
              </a:rPr>
              <a:t>endl</a:t>
            </a:r>
            <a:r>
              <a:rPr kumimoji="1" lang="en-US" altLang="zh-CN" sz="1600" b="1" dirty="0">
                <a:latin typeface="+mn-ea"/>
              </a:rPr>
              <a:t>;</a:t>
            </a:r>
          </a:p>
          <a:p>
            <a:pPr fontAlgn="base">
              <a:spcBef>
                <a:spcPct val="0"/>
              </a:spcBef>
              <a:spcAft>
                <a:spcPct val="0"/>
              </a:spcAft>
            </a:pPr>
            <a:r>
              <a:rPr kumimoji="1" lang="en-US" altLang="zh-CN" sz="1600" b="1" dirty="0">
                <a:latin typeface="+mn-ea"/>
              </a:rPr>
              <a:t>    return 0L;</a:t>
            </a:r>
          </a:p>
          <a:p>
            <a:pPr fontAlgn="base">
              <a:spcBef>
                <a:spcPct val="0"/>
              </a:spcBef>
              <a:spcAft>
                <a:spcPct val="0"/>
              </a:spcAft>
            </a:pPr>
            <a:r>
              <a:rPr kumimoji="1" lang="en-US" altLang="zh-CN" sz="1600" b="1" dirty="0">
                <a:latin typeface="+mn-ea"/>
              </a:rPr>
              <a:t>}</a:t>
            </a:r>
          </a:p>
          <a:p>
            <a:pPr fontAlgn="base">
              <a:spcBef>
                <a:spcPct val="0"/>
              </a:spcBef>
              <a:spcAft>
                <a:spcPct val="0"/>
              </a:spcAft>
            </a:pPr>
            <a:r>
              <a:rPr kumimoji="1" lang="en-US" altLang="zh-CN" sz="1600" b="1" dirty="0">
                <a:latin typeface="+mn-ea"/>
              </a:rPr>
              <a:t>int main()</a:t>
            </a:r>
          </a:p>
          <a:p>
            <a:pPr fontAlgn="base">
              <a:spcBef>
                <a:spcPct val="0"/>
              </a:spcBef>
              <a:spcAft>
                <a:spcPct val="0"/>
              </a:spcAft>
            </a:pPr>
            <a:r>
              <a:rPr kumimoji="1" lang="en-US" altLang="zh-CN" sz="1600" b="1" dirty="0">
                <a:latin typeface="+mn-ea"/>
              </a:rPr>
              <a:t>{</a:t>
            </a:r>
          </a:p>
          <a:p>
            <a:pPr fontAlgn="base">
              <a:spcBef>
                <a:spcPct val="0"/>
              </a:spcBef>
              <a:spcAft>
                <a:spcPct val="0"/>
              </a:spcAft>
            </a:pPr>
            <a:r>
              <a:rPr kumimoji="1" lang="en-US" altLang="zh-CN" sz="1600" b="1" dirty="0">
                <a:latin typeface="+mn-ea"/>
              </a:rPr>
              <a:t>    long k;</a:t>
            </a:r>
          </a:p>
          <a:p>
            <a:pPr fontAlgn="base">
              <a:spcBef>
                <a:spcPct val="0"/>
              </a:spcBef>
              <a:spcAft>
                <a:spcPct val="0"/>
              </a:spcAft>
            </a:pPr>
            <a:r>
              <a:rPr kumimoji="1" lang="en-US" altLang="zh-CN" sz="1600" b="1" dirty="0">
                <a:latin typeface="+mn-ea"/>
              </a:rPr>
              <a:t>    k = </a:t>
            </a:r>
            <a:r>
              <a:rPr kumimoji="1" lang="en-US" altLang="zh-CN" sz="1600" b="1" dirty="0">
                <a:solidFill>
                  <a:srgbClr val="FF0000"/>
                </a:solidFill>
                <a:highlight>
                  <a:srgbClr val="FFFF00"/>
                </a:highlight>
                <a:latin typeface="+mn-ea"/>
              </a:rPr>
              <a:t>long</a:t>
            </a:r>
            <a:r>
              <a:rPr kumimoji="1" lang="en-US" altLang="zh-CN" sz="1600" b="1" dirty="0">
                <a:latin typeface="+mn-ea"/>
              </a:rPr>
              <a:t> fun();</a:t>
            </a:r>
          </a:p>
          <a:p>
            <a:pPr fontAlgn="base">
              <a:spcBef>
                <a:spcPct val="0"/>
              </a:spcBef>
              <a:spcAft>
                <a:spcPct val="0"/>
              </a:spcAft>
            </a:pPr>
            <a:r>
              <a:rPr kumimoji="1" lang="en-US" altLang="zh-CN" sz="1600" b="1" dirty="0">
                <a:latin typeface="+mn-ea"/>
              </a:rPr>
              <a:t>    return 0;</a:t>
            </a:r>
          </a:p>
          <a:p>
            <a:pPr fontAlgn="base">
              <a:spcBef>
                <a:spcPct val="0"/>
              </a:spcBef>
              <a:spcAft>
                <a:spcPct val="0"/>
              </a:spcAft>
            </a:pPr>
            <a:r>
              <a:rPr kumimoji="1" lang="en-US" altLang="zh-CN" sz="1600" b="1" dirty="0">
                <a:latin typeface="+mn-ea"/>
              </a:rPr>
              <a:t>}</a:t>
            </a:r>
          </a:p>
        </p:txBody>
      </p:sp>
      <p:sp>
        <p:nvSpPr>
          <p:cNvPr id="4" name="矩形 3">
            <a:extLst>
              <a:ext uri="{FF2B5EF4-FFF2-40B4-BE49-F238E27FC236}">
                <a16:creationId xmlns:a16="http://schemas.microsoft.com/office/drawing/2014/main" id="{641C4881-8E75-48E5-955D-1CA09F714532}"/>
              </a:ext>
            </a:extLst>
          </p:cNvPr>
          <p:cNvSpPr/>
          <p:nvPr/>
        </p:nvSpPr>
        <p:spPr bwMode="auto">
          <a:xfrm>
            <a:off x="592114" y="6052930"/>
            <a:ext cx="10247336" cy="48122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zh-CN" altLang="en-US" sz="2400" b="1" dirty="0">
                <a:latin typeface="+mn-ea"/>
              </a:rPr>
              <a:t>结论：函数调用时，不能</a:t>
            </a:r>
            <a:r>
              <a:rPr lang="en-US" altLang="zh-CN" sz="2400" b="1" dirty="0">
                <a:latin typeface="+mn-ea"/>
              </a:rPr>
              <a:t>(</a:t>
            </a:r>
            <a:r>
              <a:rPr lang="zh-CN" altLang="en-US" sz="2400" b="1" dirty="0">
                <a:latin typeface="+mn-ea"/>
              </a:rPr>
              <a:t>能</a:t>
            </a:r>
            <a:r>
              <a:rPr lang="en-US" altLang="zh-CN" sz="2400" b="1" dirty="0">
                <a:latin typeface="+mn-ea"/>
              </a:rPr>
              <a:t>/</a:t>
            </a:r>
            <a:r>
              <a:rPr lang="zh-CN" altLang="en-US" sz="2400" b="1" dirty="0">
                <a:latin typeface="+mn-ea"/>
              </a:rPr>
              <a:t>不能</a:t>
            </a:r>
            <a:r>
              <a:rPr lang="en-US" altLang="zh-CN" sz="2400" b="1" dirty="0">
                <a:latin typeface="+mn-ea"/>
              </a:rPr>
              <a:t>)</a:t>
            </a:r>
            <a:r>
              <a:rPr lang="zh-CN" altLang="en-US" sz="2400" b="1" dirty="0">
                <a:latin typeface="+mn-ea"/>
              </a:rPr>
              <a:t>写返回类型</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pic>
        <p:nvPicPr>
          <p:cNvPr id="6" name="图片 5">
            <a:extLst>
              <a:ext uri="{FF2B5EF4-FFF2-40B4-BE49-F238E27FC236}">
                <a16:creationId xmlns:a16="http://schemas.microsoft.com/office/drawing/2014/main" id="{BF739255-4D82-F239-6E9D-075B075172C0}"/>
              </a:ext>
            </a:extLst>
          </p:cNvPr>
          <p:cNvPicPr>
            <a:picLocks noChangeAspect="1"/>
          </p:cNvPicPr>
          <p:nvPr/>
        </p:nvPicPr>
        <p:blipFill>
          <a:blip r:embed="rId2"/>
          <a:stretch>
            <a:fillRect/>
          </a:stretch>
        </p:blipFill>
        <p:spPr>
          <a:xfrm>
            <a:off x="1757963" y="5176907"/>
            <a:ext cx="1305107" cy="590632"/>
          </a:xfrm>
          <a:prstGeom prst="rect">
            <a:avLst/>
          </a:prstGeom>
        </p:spPr>
      </p:pic>
      <p:pic>
        <p:nvPicPr>
          <p:cNvPr id="8" name="图片 7">
            <a:extLst>
              <a:ext uri="{FF2B5EF4-FFF2-40B4-BE49-F238E27FC236}">
                <a16:creationId xmlns:a16="http://schemas.microsoft.com/office/drawing/2014/main" id="{E0C4333B-268B-7B2F-D265-0070BB07FB87}"/>
              </a:ext>
            </a:extLst>
          </p:cNvPr>
          <p:cNvPicPr>
            <a:picLocks noChangeAspect="1"/>
          </p:cNvPicPr>
          <p:nvPr/>
        </p:nvPicPr>
        <p:blipFill>
          <a:blip r:embed="rId3"/>
          <a:stretch>
            <a:fillRect/>
          </a:stretch>
        </p:blipFill>
        <p:spPr>
          <a:xfrm>
            <a:off x="6515620" y="5048182"/>
            <a:ext cx="2295845" cy="485843"/>
          </a:xfrm>
          <a:prstGeom prst="rect">
            <a:avLst/>
          </a:prstGeom>
        </p:spPr>
      </p:pic>
    </p:spTree>
    <p:extLst>
      <p:ext uri="{BB962C8B-B14F-4D97-AF65-F5344CB8AC3E}">
        <p14:creationId xmlns:p14="http://schemas.microsoft.com/office/powerpoint/2010/main" val="531529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、函数的调用</a:t>
            </a:r>
            <a:endParaRPr lang="en-US" altLang="zh-CN" sz="1600" b="1" dirty="0">
              <a:latin typeface="+mn-ea"/>
            </a:endParaRPr>
          </a:p>
          <a:p>
            <a:pPr algn="l" eaLnBrk="1" hangingPunct="1"/>
            <a:r>
              <a:rPr lang="en-US" altLang="zh-CN" sz="1600" b="1" dirty="0">
                <a:latin typeface="+mn-ea"/>
              </a:rPr>
              <a:t>   B.</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&lt;iostream&gt;</a:t>
            </a:r>
          </a:p>
          <a:p>
            <a:r>
              <a:rPr lang="en-US" altLang="zh-CN" sz="1600" b="1" dirty="0">
                <a:latin typeface="+mn-ea"/>
              </a:rPr>
              <a:t>using namespace std;</a:t>
            </a:r>
          </a:p>
          <a:p>
            <a:endParaRPr lang="en-US" altLang="zh-CN" sz="1600" b="1" dirty="0">
              <a:latin typeface="+mn-ea"/>
            </a:endParaRPr>
          </a:p>
          <a:p>
            <a:r>
              <a:rPr lang="en-US" altLang="zh-CN" sz="1600" b="1" dirty="0">
                <a:latin typeface="+mn-ea"/>
              </a:rPr>
              <a:t>int fun(void)</a:t>
            </a:r>
          </a:p>
          <a:p>
            <a:r>
              <a:rPr lang="en-US" altLang="zh-CN" sz="1600" b="1" dirty="0">
                <a:latin typeface="+mn-ea"/>
              </a:rPr>
              <a:t>{</a:t>
            </a: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p>
          <a:p>
            <a:r>
              <a:rPr lang="en-US" altLang="zh-CN" sz="1600" b="1" dirty="0">
                <a:latin typeface="+mn-ea"/>
              </a:rPr>
              <a:t>    </a:t>
            </a:r>
            <a:r>
              <a:rPr lang="en-US" altLang="zh-CN" sz="1600" b="1" dirty="0" err="1">
                <a:latin typeface="+mn-ea"/>
              </a:rPr>
              <a:t>cout</a:t>
            </a:r>
            <a:r>
              <a:rPr lang="en-US" altLang="zh-CN" sz="1600" b="1" dirty="0">
                <a:latin typeface="+mn-ea"/>
              </a:rPr>
              <a:t> &lt;&lt; </a:t>
            </a:r>
            <a:r>
              <a:rPr kumimoji="1" lang="en-US" altLang="zh-CN" sz="1600" b="1" dirty="0">
                <a:latin typeface="+mn-ea"/>
              </a:rPr>
              <a:t>"</a:t>
            </a:r>
            <a:r>
              <a:rPr lang="en-US" altLang="zh-CN" sz="1600" b="1" dirty="0">
                <a:latin typeface="+mn-ea"/>
              </a:rPr>
              <a:t>2353726-</a:t>
            </a:r>
            <a:r>
              <a:rPr lang="zh-CN" altLang="en-US" sz="1600" b="1" dirty="0">
                <a:latin typeface="+mn-ea"/>
              </a:rPr>
              <a:t>付煜超</a:t>
            </a:r>
            <a:r>
              <a:rPr kumimoji="1" lang="en-US" altLang="zh-CN" sz="1600" b="1" dirty="0">
                <a:latin typeface="+mn-ea"/>
              </a:rPr>
              <a:t>"</a:t>
            </a:r>
            <a:r>
              <a:rPr lang="en-US" altLang="zh-CN" sz="1600" b="1" dirty="0">
                <a:latin typeface="+mn-ea"/>
              </a:rPr>
              <a:t> &lt;&lt; </a:t>
            </a:r>
            <a:r>
              <a:rPr lang="en-US" altLang="zh-CN" sz="1600" b="1" dirty="0" err="1">
                <a:latin typeface="+mn-ea"/>
              </a:rPr>
              <a:t>endl</a:t>
            </a:r>
            <a:r>
              <a:rPr lang="en-US" altLang="zh-CN" sz="1600" b="1" dirty="0">
                <a:latin typeface="+mn-ea"/>
              </a:rPr>
              <a:t>;</a:t>
            </a:r>
          </a:p>
          <a:p>
            <a:r>
              <a:rPr lang="en-US" altLang="zh-CN" sz="1600" b="1" dirty="0">
                <a:latin typeface="+mn-ea"/>
              </a:rPr>
              <a:t>    return 0;</a:t>
            </a:r>
          </a:p>
          <a:p>
            <a:r>
              <a:rPr lang="en-US" altLang="zh-CN" sz="1600" b="1" dirty="0">
                <a:latin typeface="+mn-ea"/>
              </a:rPr>
              <a:t>}</a:t>
            </a:r>
          </a:p>
          <a:p>
            <a:r>
              <a:rPr lang="en-US" altLang="zh-CN" sz="1600" b="1" dirty="0">
                <a:latin typeface="+mn-ea"/>
              </a:rPr>
              <a:t>int main()</a:t>
            </a:r>
          </a:p>
          <a:p>
            <a:r>
              <a:rPr lang="en-US" altLang="zh-CN" sz="1600" b="1" dirty="0">
                <a:latin typeface="+mn-ea"/>
              </a:rPr>
              <a:t>{</a:t>
            </a:r>
          </a:p>
          <a:p>
            <a:r>
              <a:rPr lang="en-US" altLang="zh-CN" sz="1600" b="1" dirty="0">
                <a:latin typeface="+mn-ea"/>
              </a:rPr>
              <a:t>    int k;</a:t>
            </a:r>
          </a:p>
          <a:p>
            <a:r>
              <a:rPr lang="en-US" altLang="zh-CN" sz="1600" b="1" dirty="0">
                <a:latin typeface="+mn-ea"/>
              </a:rPr>
              <a:t>    k = fun();</a:t>
            </a:r>
          </a:p>
          <a:p>
            <a:r>
              <a:rPr lang="en-US" altLang="zh-CN" sz="1600" b="1" dirty="0">
                <a:latin typeface="+mn-ea"/>
              </a:rPr>
              <a:t>    return 0;</a:t>
            </a:r>
          </a:p>
          <a:p>
            <a:r>
              <a:rPr lang="en-US" altLang="zh-CN" sz="1600" b="1" dirty="0">
                <a:latin typeface="+mn-ea"/>
              </a:rPr>
              <a:t>}</a:t>
            </a:r>
          </a:p>
        </p:txBody>
      </p:sp>
      <p:sp>
        <p:nvSpPr>
          <p:cNvPr id="2" name="矩形 1">
            <a:extLst>
              <a:ext uri="{FF2B5EF4-FFF2-40B4-BE49-F238E27FC236}">
                <a16:creationId xmlns:a16="http://schemas.microsoft.com/office/drawing/2014/main" id="{7B796D6E-7794-4E09-A096-348F9B2F78C7}"/>
              </a:ext>
            </a:extLst>
          </p:cNvPr>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&lt;iostream&gt;</a:t>
            </a:r>
          </a:p>
          <a:p>
            <a:r>
              <a:rPr lang="en-US" altLang="zh-CN" sz="1600" b="1" dirty="0">
                <a:latin typeface="+mn-ea"/>
              </a:rPr>
              <a:t>using namespace std;</a:t>
            </a:r>
          </a:p>
          <a:p>
            <a:endParaRPr lang="en-US" altLang="zh-CN" sz="1600" b="1" dirty="0">
              <a:latin typeface="+mn-ea"/>
            </a:endParaRPr>
          </a:p>
          <a:p>
            <a:r>
              <a:rPr lang="en-US" altLang="zh-CN" sz="1600" b="1" dirty="0">
                <a:latin typeface="+mn-ea"/>
              </a:rPr>
              <a:t>int fun(void)</a:t>
            </a:r>
          </a:p>
          <a:p>
            <a:r>
              <a:rPr lang="en-US" altLang="zh-CN" sz="1600" b="1" dirty="0">
                <a:latin typeface="+mn-ea"/>
              </a:rPr>
              <a:t>{</a:t>
            </a: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p>
          <a:p>
            <a:r>
              <a:rPr lang="en-US" altLang="zh-CN" sz="1600" b="1" dirty="0">
                <a:latin typeface="+mn-ea"/>
              </a:rPr>
              <a:t>    </a:t>
            </a:r>
            <a:r>
              <a:rPr lang="en-US" altLang="zh-CN" sz="1600" b="1" dirty="0" err="1">
                <a:latin typeface="+mn-ea"/>
              </a:rPr>
              <a:t>cout</a:t>
            </a:r>
            <a:r>
              <a:rPr lang="en-US" altLang="zh-CN" sz="1600" b="1" dirty="0">
                <a:latin typeface="+mn-ea"/>
              </a:rPr>
              <a:t> &lt;&lt; </a:t>
            </a:r>
            <a:r>
              <a:rPr kumimoji="1" lang="en-US" altLang="zh-CN" sz="1600" b="1" dirty="0">
                <a:latin typeface="+mn-ea"/>
              </a:rPr>
              <a:t>"</a:t>
            </a:r>
            <a:r>
              <a:rPr lang="en-US" altLang="zh-CN" sz="1600" b="1" dirty="0">
                <a:latin typeface="+mn-ea"/>
              </a:rPr>
              <a:t>2353726-</a:t>
            </a:r>
            <a:r>
              <a:rPr lang="zh-CN" altLang="en-US" sz="1600" b="1" dirty="0">
                <a:latin typeface="+mn-ea"/>
              </a:rPr>
              <a:t>付煜超</a:t>
            </a:r>
            <a:r>
              <a:rPr kumimoji="1" lang="en-US" altLang="zh-CN" sz="1600" b="1" dirty="0">
                <a:latin typeface="+mn-ea"/>
              </a:rPr>
              <a:t>" </a:t>
            </a:r>
            <a:r>
              <a:rPr lang="en-US" altLang="zh-CN" sz="1600" b="1" dirty="0">
                <a:latin typeface="+mn-ea"/>
              </a:rPr>
              <a:t>&lt;&lt; </a:t>
            </a:r>
            <a:r>
              <a:rPr lang="en-US" altLang="zh-CN" sz="1600" b="1" dirty="0" err="1">
                <a:latin typeface="+mn-ea"/>
              </a:rPr>
              <a:t>endl</a:t>
            </a:r>
            <a:r>
              <a:rPr lang="en-US" altLang="zh-CN" sz="1600" b="1" dirty="0">
                <a:latin typeface="+mn-ea"/>
              </a:rPr>
              <a:t>;</a:t>
            </a:r>
          </a:p>
          <a:p>
            <a:r>
              <a:rPr lang="en-US" altLang="zh-CN" sz="1600" b="1" dirty="0">
                <a:latin typeface="+mn-ea"/>
              </a:rPr>
              <a:t>    return 0;</a:t>
            </a:r>
          </a:p>
          <a:p>
            <a:r>
              <a:rPr lang="en-US" altLang="zh-CN" sz="1600" b="1" dirty="0">
                <a:latin typeface="+mn-ea"/>
              </a:rPr>
              <a:t>}</a:t>
            </a:r>
          </a:p>
          <a:p>
            <a:r>
              <a:rPr lang="en-US" altLang="zh-CN" sz="1600" b="1" dirty="0">
                <a:latin typeface="+mn-ea"/>
              </a:rPr>
              <a:t>int main()</a:t>
            </a:r>
          </a:p>
          <a:p>
            <a:r>
              <a:rPr lang="en-US" altLang="zh-CN" sz="1600" b="1" dirty="0">
                <a:latin typeface="+mn-ea"/>
              </a:rPr>
              <a:t>{</a:t>
            </a:r>
          </a:p>
          <a:p>
            <a:r>
              <a:rPr lang="en-US" altLang="zh-CN" sz="1600" b="1" dirty="0">
                <a:latin typeface="+mn-ea"/>
              </a:rPr>
              <a:t>    int k;</a:t>
            </a:r>
          </a:p>
          <a:p>
            <a:r>
              <a:rPr lang="en-US" altLang="zh-CN" sz="1600" b="1" dirty="0">
                <a:latin typeface="+mn-ea"/>
              </a:rPr>
              <a:t>    k = fun(</a:t>
            </a:r>
            <a:r>
              <a:rPr lang="en-US" altLang="zh-CN" sz="1600" b="1" dirty="0">
                <a:solidFill>
                  <a:srgbClr val="FF0000"/>
                </a:solidFill>
                <a:highlight>
                  <a:srgbClr val="FFFF00"/>
                </a:highlight>
                <a:latin typeface="+mn-ea"/>
              </a:rPr>
              <a:t>void</a:t>
            </a:r>
            <a:r>
              <a:rPr lang="en-US" altLang="zh-CN" sz="1600" b="1" dirty="0">
                <a:latin typeface="+mn-ea"/>
              </a:rPr>
              <a:t>);</a:t>
            </a:r>
          </a:p>
          <a:p>
            <a:r>
              <a:rPr lang="en-US" altLang="zh-CN" sz="1600" b="1" dirty="0">
                <a:latin typeface="+mn-ea"/>
              </a:rPr>
              <a:t>    return 0;</a:t>
            </a:r>
          </a:p>
          <a:p>
            <a:r>
              <a:rPr lang="en-US" altLang="zh-CN" sz="1600" b="1" dirty="0">
                <a:latin typeface="+mn-ea"/>
              </a:rPr>
              <a:t>}</a:t>
            </a:r>
          </a:p>
        </p:txBody>
      </p:sp>
      <p:sp>
        <p:nvSpPr>
          <p:cNvPr id="4" name="矩形 3">
            <a:extLst>
              <a:ext uri="{FF2B5EF4-FFF2-40B4-BE49-F238E27FC236}">
                <a16:creationId xmlns:a16="http://schemas.microsoft.com/office/drawing/2014/main" id="{641C4881-8E75-48E5-955D-1CA09F714532}"/>
              </a:ext>
            </a:extLst>
          </p:cNvPr>
          <p:cNvSpPr/>
          <p:nvPr/>
        </p:nvSpPr>
        <p:spPr bwMode="auto">
          <a:xfrm>
            <a:off x="592114" y="6052930"/>
            <a:ext cx="10247336" cy="48122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zh-CN" altLang="en-US" sz="2400" b="1" dirty="0">
                <a:latin typeface="+mn-ea"/>
              </a:rPr>
              <a:t>结论：无参函数调用时，参数位置不能</a:t>
            </a:r>
            <a:r>
              <a:rPr lang="en-US" altLang="zh-CN" sz="2400" b="1" dirty="0">
                <a:latin typeface="+mn-ea"/>
              </a:rPr>
              <a:t>(</a:t>
            </a:r>
            <a:r>
              <a:rPr lang="zh-CN" altLang="en-US" sz="2400" b="1" dirty="0">
                <a:latin typeface="+mn-ea"/>
              </a:rPr>
              <a:t>能</a:t>
            </a:r>
            <a:r>
              <a:rPr lang="en-US" altLang="zh-CN" sz="2400" b="1" dirty="0">
                <a:latin typeface="+mn-ea"/>
              </a:rPr>
              <a:t>/</a:t>
            </a:r>
            <a:r>
              <a:rPr lang="zh-CN" altLang="en-US" sz="2400" b="1" dirty="0">
                <a:latin typeface="+mn-ea"/>
              </a:rPr>
              <a:t>不能</a:t>
            </a:r>
            <a:r>
              <a:rPr lang="en-US" altLang="zh-CN" sz="2400" b="1" dirty="0">
                <a:latin typeface="+mn-ea"/>
              </a:rPr>
              <a:t>)</a:t>
            </a:r>
            <a:r>
              <a:rPr lang="zh-CN" altLang="en-US" sz="2400" b="1" dirty="0">
                <a:latin typeface="+mn-ea"/>
              </a:rPr>
              <a:t>写</a:t>
            </a:r>
            <a:r>
              <a:rPr lang="en-US" altLang="zh-CN" sz="2400" b="1" dirty="0">
                <a:latin typeface="+mn-ea"/>
              </a:rPr>
              <a:t>void</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pic>
        <p:nvPicPr>
          <p:cNvPr id="6" name="图片 5">
            <a:extLst>
              <a:ext uri="{FF2B5EF4-FFF2-40B4-BE49-F238E27FC236}">
                <a16:creationId xmlns:a16="http://schemas.microsoft.com/office/drawing/2014/main" id="{9CABE431-84FA-4F47-E8B9-AE36E01236CF}"/>
              </a:ext>
            </a:extLst>
          </p:cNvPr>
          <p:cNvPicPr>
            <a:picLocks noChangeAspect="1"/>
          </p:cNvPicPr>
          <p:nvPr/>
        </p:nvPicPr>
        <p:blipFill>
          <a:blip r:embed="rId2"/>
          <a:stretch>
            <a:fillRect/>
          </a:stretch>
        </p:blipFill>
        <p:spPr>
          <a:xfrm>
            <a:off x="1984139" y="5138801"/>
            <a:ext cx="1390844" cy="666843"/>
          </a:xfrm>
          <a:prstGeom prst="rect">
            <a:avLst/>
          </a:prstGeom>
        </p:spPr>
      </p:pic>
      <p:pic>
        <p:nvPicPr>
          <p:cNvPr id="8" name="图片 7">
            <a:extLst>
              <a:ext uri="{FF2B5EF4-FFF2-40B4-BE49-F238E27FC236}">
                <a16:creationId xmlns:a16="http://schemas.microsoft.com/office/drawing/2014/main" id="{6D16D333-CBB1-8EB9-7F96-7901F0B79722}"/>
              </a:ext>
            </a:extLst>
          </p:cNvPr>
          <p:cNvPicPr>
            <a:picLocks noChangeAspect="1"/>
          </p:cNvPicPr>
          <p:nvPr/>
        </p:nvPicPr>
        <p:blipFill>
          <a:blip r:embed="rId3"/>
          <a:stretch>
            <a:fillRect/>
          </a:stretch>
        </p:blipFill>
        <p:spPr>
          <a:xfrm>
            <a:off x="5931966" y="5138801"/>
            <a:ext cx="1714739" cy="485843"/>
          </a:xfrm>
          <a:prstGeom prst="rect">
            <a:avLst/>
          </a:prstGeom>
        </p:spPr>
      </p:pic>
    </p:spTree>
    <p:extLst>
      <p:ext uri="{BB962C8B-B14F-4D97-AF65-F5344CB8AC3E}">
        <p14:creationId xmlns:p14="http://schemas.microsoft.com/office/powerpoint/2010/main" val="3245445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、函数的调用</a:t>
            </a:r>
            <a:endParaRPr lang="en-US" altLang="zh-CN" sz="1600" b="1" dirty="0">
              <a:latin typeface="+mn-ea"/>
            </a:endParaRPr>
          </a:p>
          <a:p>
            <a:pPr algn="l" eaLnBrk="1" hangingPunct="1"/>
            <a:r>
              <a:rPr lang="en-US" altLang="zh-CN" sz="1600" b="1" dirty="0">
                <a:latin typeface="+mn-ea"/>
              </a:rPr>
              <a:t>   B.</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&lt;iostream&gt;</a:t>
            </a:r>
          </a:p>
          <a:p>
            <a:r>
              <a:rPr lang="en-US" altLang="zh-CN" sz="1600" b="1" dirty="0">
                <a:latin typeface="+mn-ea"/>
              </a:rPr>
              <a:t>using namespace std;</a:t>
            </a:r>
          </a:p>
          <a:p>
            <a:endParaRPr lang="en-US" altLang="zh-CN" sz="1600" b="1" dirty="0">
              <a:latin typeface="+mn-ea"/>
            </a:endParaRPr>
          </a:p>
          <a:p>
            <a:r>
              <a:rPr lang="en-US" altLang="zh-CN" sz="1600" b="1" dirty="0">
                <a:latin typeface="+mn-ea"/>
              </a:rPr>
              <a:t>int fun(int x, int y)</a:t>
            </a:r>
          </a:p>
          <a:p>
            <a:r>
              <a:rPr lang="en-US" altLang="zh-CN" sz="1600" b="1" dirty="0">
                <a:latin typeface="+mn-ea"/>
              </a:rPr>
              <a:t>{</a:t>
            </a: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p>
          <a:p>
            <a:r>
              <a:rPr lang="en-US" altLang="zh-CN" sz="1600" b="1" dirty="0">
                <a:latin typeface="+mn-ea"/>
              </a:rPr>
              <a:t>    </a:t>
            </a:r>
            <a:r>
              <a:rPr lang="en-US" altLang="zh-CN" sz="1600" b="1" dirty="0" err="1">
                <a:latin typeface="+mn-ea"/>
              </a:rPr>
              <a:t>cout</a:t>
            </a:r>
            <a:r>
              <a:rPr lang="en-US" altLang="zh-CN" sz="1600" b="1" dirty="0">
                <a:latin typeface="+mn-ea"/>
              </a:rPr>
              <a:t> &lt;&lt; </a:t>
            </a:r>
            <a:r>
              <a:rPr kumimoji="1" lang="en-US" altLang="zh-CN" sz="1600" b="1" dirty="0">
                <a:latin typeface="+mn-ea"/>
              </a:rPr>
              <a:t>"</a:t>
            </a:r>
            <a:r>
              <a:rPr lang="en-US" altLang="zh-CN" sz="1600" b="1" dirty="0">
                <a:latin typeface="+mn-ea"/>
              </a:rPr>
              <a:t>2353726-</a:t>
            </a:r>
            <a:r>
              <a:rPr lang="zh-CN" altLang="en-US" sz="1600" b="1" dirty="0">
                <a:latin typeface="+mn-ea"/>
              </a:rPr>
              <a:t>付煜超</a:t>
            </a:r>
            <a:r>
              <a:rPr kumimoji="1" lang="en-US" altLang="zh-CN" sz="1600" b="1" dirty="0">
                <a:latin typeface="+mn-ea"/>
              </a:rPr>
              <a:t>"</a:t>
            </a:r>
            <a:r>
              <a:rPr lang="en-US" altLang="zh-CN" sz="1600" b="1" dirty="0">
                <a:latin typeface="+mn-ea"/>
              </a:rPr>
              <a:t> &lt;&lt; </a:t>
            </a:r>
            <a:r>
              <a:rPr lang="en-US" altLang="zh-CN" sz="1600" b="1" dirty="0" err="1">
                <a:latin typeface="+mn-ea"/>
              </a:rPr>
              <a:t>endl</a:t>
            </a:r>
            <a:r>
              <a:rPr lang="en-US" altLang="zh-CN" sz="1600" b="1" dirty="0">
                <a:latin typeface="+mn-ea"/>
              </a:rPr>
              <a:t>;</a:t>
            </a:r>
          </a:p>
          <a:p>
            <a:r>
              <a:rPr lang="en-US" altLang="zh-CN" sz="1600" b="1" dirty="0">
                <a:latin typeface="+mn-ea"/>
              </a:rPr>
              <a:t>    return 0;</a:t>
            </a:r>
          </a:p>
          <a:p>
            <a:r>
              <a:rPr lang="en-US" altLang="zh-CN" sz="1600" b="1" dirty="0">
                <a:latin typeface="+mn-ea"/>
              </a:rPr>
              <a:t>}</a:t>
            </a:r>
          </a:p>
          <a:p>
            <a:r>
              <a:rPr lang="en-US" altLang="zh-CN" sz="1600" b="1" dirty="0">
                <a:latin typeface="+mn-ea"/>
              </a:rPr>
              <a:t>int main()</a:t>
            </a:r>
          </a:p>
          <a:p>
            <a:r>
              <a:rPr lang="en-US" altLang="zh-CN" sz="1600" b="1" dirty="0">
                <a:latin typeface="+mn-ea"/>
              </a:rPr>
              <a:t>{</a:t>
            </a:r>
          </a:p>
          <a:p>
            <a:r>
              <a:rPr lang="en-US" altLang="zh-CN" sz="1600" b="1" dirty="0">
                <a:latin typeface="+mn-ea"/>
              </a:rPr>
              <a:t>    int k, x=10, y=15;</a:t>
            </a:r>
          </a:p>
          <a:p>
            <a:r>
              <a:rPr lang="en-US" altLang="zh-CN" sz="1600" b="1" dirty="0">
                <a:latin typeface="+mn-ea"/>
              </a:rPr>
              <a:t>    k = fun(x, y);</a:t>
            </a:r>
          </a:p>
          <a:p>
            <a:r>
              <a:rPr lang="en-US" altLang="zh-CN" sz="1600" b="1" dirty="0">
                <a:latin typeface="+mn-ea"/>
              </a:rPr>
              <a:t>    return 0;</a:t>
            </a:r>
          </a:p>
          <a:p>
            <a:r>
              <a:rPr lang="en-US" altLang="zh-CN" sz="1600" b="1" dirty="0">
                <a:latin typeface="+mn-ea"/>
              </a:rPr>
              <a:t>}</a:t>
            </a:r>
          </a:p>
        </p:txBody>
      </p:sp>
      <p:sp>
        <p:nvSpPr>
          <p:cNvPr id="2" name="矩形 1">
            <a:extLst>
              <a:ext uri="{FF2B5EF4-FFF2-40B4-BE49-F238E27FC236}">
                <a16:creationId xmlns:a16="http://schemas.microsoft.com/office/drawing/2014/main" id="{7B796D6E-7794-4E09-A096-348F9B2F78C7}"/>
              </a:ext>
            </a:extLst>
          </p:cNvPr>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&lt;iostream&gt;</a:t>
            </a:r>
          </a:p>
          <a:p>
            <a:r>
              <a:rPr lang="en-US" altLang="zh-CN" sz="1600" b="1" dirty="0">
                <a:latin typeface="+mn-ea"/>
              </a:rPr>
              <a:t>using namespace std;</a:t>
            </a:r>
          </a:p>
          <a:p>
            <a:endParaRPr lang="en-US" altLang="zh-CN" sz="1600" b="1" dirty="0">
              <a:latin typeface="+mn-ea"/>
            </a:endParaRPr>
          </a:p>
          <a:p>
            <a:r>
              <a:rPr lang="en-US" altLang="zh-CN" sz="1600" b="1" dirty="0">
                <a:latin typeface="+mn-ea"/>
              </a:rPr>
              <a:t>int fun(int x, int y)</a:t>
            </a:r>
          </a:p>
          <a:p>
            <a:r>
              <a:rPr lang="en-US" altLang="zh-CN" sz="1600" b="1" dirty="0">
                <a:latin typeface="+mn-ea"/>
              </a:rPr>
              <a:t>{</a:t>
            </a: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p>
          <a:p>
            <a:r>
              <a:rPr lang="en-US" altLang="zh-CN" sz="1600" b="1" dirty="0">
                <a:latin typeface="+mn-ea"/>
              </a:rPr>
              <a:t>    </a:t>
            </a:r>
            <a:r>
              <a:rPr lang="en-US" altLang="zh-CN" sz="1600" b="1" dirty="0" err="1">
                <a:latin typeface="+mn-ea"/>
              </a:rPr>
              <a:t>cout</a:t>
            </a:r>
            <a:r>
              <a:rPr lang="en-US" altLang="zh-CN" sz="1600" b="1" dirty="0">
                <a:latin typeface="+mn-ea"/>
              </a:rPr>
              <a:t> &lt;&lt; </a:t>
            </a:r>
            <a:r>
              <a:rPr kumimoji="1" lang="en-US" altLang="zh-CN" sz="1600" b="1" dirty="0">
                <a:latin typeface="+mn-ea"/>
              </a:rPr>
              <a:t>"</a:t>
            </a:r>
            <a:r>
              <a:rPr lang="en-US" altLang="zh-CN" sz="1600" b="1" dirty="0">
                <a:latin typeface="+mn-ea"/>
              </a:rPr>
              <a:t>2353726-</a:t>
            </a:r>
            <a:r>
              <a:rPr lang="zh-CN" altLang="en-US" sz="1600" b="1" dirty="0">
                <a:latin typeface="+mn-ea"/>
              </a:rPr>
              <a:t>付煜超</a:t>
            </a:r>
            <a:r>
              <a:rPr kumimoji="1" lang="en-US" altLang="zh-CN" sz="1600" b="1" dirty="0">
                <a:latin typeface="+mn-ea"/>
              </a:rPr>
              <a:t>"</a:t>
            </a:r>
            <a:r>
              <a:rPr lang="en-US" altLang="zh-CN" sz="1600" b="1" dirty="0">
                <a:latin typeface="+mn-ea"/>
              </a:rPr>
              <a:t> &lt;&lt; </a:t>
            </a:r>
            <a:r>
              <a:rPr lang="en-US" altLang="zh-CN" sz="1600" b="1" dirty="0" err="1">
                <a:latin typeface="+mn-ea"/>
              </a:rPr>
              <a:t>endl</a:t>
            </a:r>
            <a:r>
              <a:rPr lang="en-US" altLang="zh-CN" sz="1600" b="1" dirty="0">
                <a:latin typeface="+mn-ea"/>
              </a:rPr>
              <a:t>;</a:t>
            </a:r>
          </a:p>
          <a:p>
            <a:r>
              <a:rPr lang="en-US" altLang="zh-CN" sz="1600" b="1" dirty="0">
                <a:latin typeface="+mn-ea"/>
              </a:rPr>
              <a:t>    return 0;</a:t>
            </a:r>
          </a:p>
          <a:p>
            <a:r>
              <a:rPr lang="en-US" altLang="zh-CN" sz="1600" b="1" dirty="0">
                <a:latin typeface="+mn-ea"/>
              </a:rPr>
              <a:t>}</a:t>
            </a:r>
          </a:p>
          <a:p>
            <a:r>
              <a:rPr lang="en-US" altLang="zh-CN" sz="1600" b="1" dirty="0">
                <a:latin typeface="+mn-ea"/>
              </a:rPr>
              <a:t>int main()</a:t>
            </a:r>
          </a:p>
          <a:p>
            <a:r>
              <a:rPr lang="en-US" altLang="zh-CN" sz="1600" b="1" dirty="0">
                <a:latin typeface="+mn-ea"/>
              </a:rPr>
              <a:t>{</a:t>
            </a:r>
          </a:p>
          <a:p>
            <a:r>
              <a:rPr lang="en-US" altLang="zh-CN" sz="1600" b="1" dirty="0">
                <a:latin typeface="+mn-ea"/>
              </a:rPr>
              <a:t>    int k, x=10, y=15;</a:t>
            </a:r>
          </a:p>
          <a:p>
            <a:r>
              <a:rPr lang="en-US" altLang="zh-CN" sz="1600" b="1" dirty="0">
                <a:latin typeface="+mn-ea"/>
              </a:rPr>
              <a:t>    k = fun(</a:t>
            </a:r>
            <a:r>
              <a:rPr lang="en-US" altLang="zh-CN" sz="1600" b="1" dirty="0">
                <a:solidFill>
                  <a:srgbClr val="FF0000"/>
                </a:solidFill>
                <a:highlight>
                  <a:srgbClr val="FFFF00"/>
                </a:highlight>
                <a:latin typeface="+mn-ea"/>
              </a:rPr>
              <a:t>int</a:t>
            </a:r>
            <a:r>
              <a:rPr lang="en-US" altLang="zh-CN" sz="1600" b="1" dirty="0">
                <a:latin typeface="+mn-ea"/>
              </a:rPr>
              <a:t> x, </a:t>
            </a:r>
            <a:r>
              <a:rPr lang="en-US" altLang="zh-CN" sz="1600" b="1" dirty="0">
                <a:solidFill>
                  <a:srgbClr val="FF0000"/>
                </a:solidFill>
                <a:highlight>
                  <a:srgbClr val="FFFF00"/>
                </a:highlight>
                <a:latin typeface="+mn-ea"/>
              </a:rPr>
              <a:t>int</a:t>
            </a:r>
            <a:r>
              <a:rPr lang="en-US" altLang="zh-CN" sz="1600" b="1" dirty="0">
                <a:latin typeface="+mn-ea"/>
              </a:rPr>
              <a:t> y);</a:t>
            </a:r>
          </a:p>
          <a:p>
            <a:r>
              <a:rPr lang="en-US" altLang="zh-CN" sz="1600" b="1" dirty="0">
                <a:latin typeface="+mn-ea"/>
              </a:rPr>
              <a:t>    return 0;</a:t>
            </a:r>
          </a:p>
          <a:p>
            <a:r>
              <a:rPr lang="en-US" altLang="zh-CN" sz="1600" b="1" dirty="0">
                <a:latin typeface="+mn-ea"/>
              </a:rPr>
              <a:t>}</a:t>
            </a:r>
          </a:p>
        </p:txBody>
      </p:sp>
      <p:sp>
        <p:nvSpPr>
          <p:cNvPr id="4" name="矩形 3">
            <a:extLst>
              <a:ext uri="{FF2B5EF4-FFF2-40B4-BE49-F238E27FC236}">
                <a16:creationId xmlns:a16="http://schemas.microsoft.com/office/drawing/2014/main" id="{641C4881-8E75-48E5-955D-1CA09F714532}"/>
              </a:ext>
            </a:extLst>
          </p:cNvPr>
          <p:cNvSpPr/>
          <p:nvPr/>
        </p:nvSpPr>
        <p:spPr bwMode="auto">
          <a:xfrm>
            <a:off x="592114" y="6052930"/>
            <a:ext cx="10247336" cy="48122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r>
              <a:rPr lang="zh-CN" altLang="en-US" sz="2400" b="1" dirty="0">
                <a:latin typeface="+mn-ea"/>
              </a:rPr>
              <a:t>结论：有参函数调用时，实参不能</a:t>
            </a:r>
            <a:r>
              <a:rPr lang="en-US" altLang="zh-CN" sz="2400" b="1" dirty="0">
                <a:latin typeface="+mn-ea"/>
              </a:rPr>
              <a:t>(</a:t>
            </a:r>
            <a:r>
              <a:rPr lang="zh-CN" altLang="en-US" sz="2400" b="1" dirty="0">
                <a:latin typeface="+mn-ea"/>
              </a:rPr>
              <a:t>能</a:t>
            </a:r>
            <a:r>
              <a:rPr lang="en-US" altLang="zh-CN" sz="2400" b="1" dirty="0">
                <a:latin typeface="+mn-ea"/>
              </a:rPr>
              <a:t>/</a:t>
            </a:r>
            <a:r>
              <a:rPr lang="zh-CN" altLang="en-US" sz="2400" b="1" dirty="0">
                <a:latin typeface="+mn-ea"/>
              </a:rPr>
              <a:t>不能</a:t>
            </a:r>
            <a:r>
              <a:rPr lang="en-US" altLang="zh-CN" sz="2400" b="1" dirty="0">
                <a:latin typeface="+mn-ea"/>
              </a:rPr>
              <a:t>)</a:t>
            </a:r>
            <a:r>
              <a:rPr lang="zh-CN" altLang="en-US" sz="2400" b="1" dirty="0">
                <a:latin typeface="+mn-ea"/>
              </a:rPr>
              <a:t>写类型</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pic>
        <p:nvPicPr>
          <p:cNvPr id="6" name="图片 5">
            <a:extLst>
              <a:ext uri="{FF2B5EF4-FFF2-40B4-BE49-F238E27FC236}">
                <a16:creationId xmlns:a16="http://schemas.microsoft.com/office/drawing/2014/main" id="{01DDA5E4-FC2C-60B4-5FBF-90F866CFE56A}"/>
              </a:ext>
            </a:extLst>
          </p:cNvPr>
          <p:cNvPicPr>
            <a:picLocks noChangeAspect="1"/>
          </p:cNvPicPr>
          <p:nvPr/>
        </p:nvPicPr>
        <p:blipFill>
          <a:blip r:embed="rId2"/>
          <a:stretch>
            <a:fillRect/>
          </a:stretch>
        </p:blipFill>
        <p:spPr>
          <a:xfrm>
            <a:off x="1905904" y="5093112"/>
            <a:ext cx="1286054" cy="590632"/>
          </a:xfrm>
          <a:prstGeom prst="rect">
            <a:avLst/>
          </a:prstGeom>
        </p:spPr>
      </p:pic>
      <p:pic>
        <p:nvPicPr>
          <p:cNvPr id="8" name="图片 7">
            <a:extLst>
              <a:ext uri="{FF2B5EF4-FFF2-40B4-BE49-F238E27FC236}">
                <a16:creationId xmlns:a16="http://schemas.microsoft.com/office/drawing/2014/main" id="{5DCFCAFE-AE22-32F6-1894-584E3713ED77}"/>
              </a:ext>
            </a:extLst>
          </p:cNvPr>
          <p:cNvPicPr>
            <a:picLocks noChangeAspect="1"/>
          </p:cNvPicPr>
          <p:nvPr/>
        </p:nvPicPr>
        <p:blipFill>
          <a:blip r:embed="rId3"/>
          <a:stretch>
            <a:fillRect/>
          </a:stretch>
        </p:blipFill>
        <p:spPr>
          <a:xfrm>
            <a:off x="6120511" y="5193138"/>
            <a:ext cx="2181529" cy="390580"/>
          </a:xfrm>
          <a:prstGeom prst="rect">
            <a:avLst/>
          </a:prstGeom>
        </p:spPr>
      </p:pic>
    </p:spTree>
    <p:extLst>
      <p:ext uri="{BB962C8B-B14F-4D97-AF65-F5344CB8AC3E}">
        <p14:creationId xmlns:p14="http://schemas.microsoft.com/office/powerpoint/2010/main" val="710349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、函数的调用</a:t>
            </a:r>
            <a:endParaRPr lang="en-US" altLang="zh-CN" sz="1600" b="1" dirty="0">
              <a:latin typeface="+mn-ea"/>
            </a:endParaRPr>
          </a:p>
          <a:p>
            <a:pPr algn="l" eaLnBrk="1" hangingPunct="1"/>
            <a:r>
              <a:rPr lang="en-US" altLang="zh-CN" sz="1600" b="1" dirty="0">
                <a:latin typeface="+mn-ea"/>
              </a:rPr>
              <a:t>   C.</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&lt;iostream&gt;</a:t>
            </a:r>
          </a:p>
          <a:p>
            <a:r>
              <a:rPr lang="en-US" altLang="zh-CN" sz="1600" b="1" dirty="0">
                <a:latin typeface="+mn-ea"/>
              </a:rPr>
              <a:t>using namespace std;</a:t>
            </a:r>
          </a:p>
          <a:p>
            <a:endParaRPr lang="en-US" altLang="zh-CN" sz="1600" b="1" dirty="0">
              <a:latin typeface="+mn-ea"/>
            </a:endParaRPr>
          </a:p>
          <a:p>
            <a:r>
              <a:rPr lang="en-US" altLang="zh-CN" sz="1600" b="1" dirty="0">
                <a:latin typeface="+mn-ea"/>
              </a:rPr>
              <a:t>int fun(int x, int y)</a:t>
            </a:r>
          </a:p>
          <a:p>
            <a:r>
              <a:rPr lang="en-US" altLang="zh-CN" sz="1600" b="1" dirty="0">
                <a:latin typeface="+mn-ea"/>
              </a:rPr>
              <a:t>{</a:t>
            </a: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p>
          <a:p>
            <a:r>
              <a:rPr lang="en-US" altLang="zh-CN" sz="1600" b="1" dirty="0">
                <a:latin typeface="+mn-ea"/>
              </a:rPr>
              <a:t>    </a:t>
            </a:r>
            <a:r>
              <a:rPr lang="en-US" altLang="zh-CN" sz="1600" b="1" dirty="0" err="1">
                <a:latin typeface="+mn-ea"/>
              </a:rPr>
              <a:t>cout</a:t>
            </a:r>
            <a:r>
              <a:rPr lang="en-US" altLang="zh-CN" sz="1600" b="1" dirty="0">
                <a:latin typeface="+mn-ea"/>
              </a:rPr>
              <a:t> &lt;&lt; </a:t>
            </a:r>
            <a:r>
              <a:rPr kumimoji="1" lang="en-US" altLang="zh-CN" sz="1600" b="1" dirty="0">
                <a:latin typeface="+mn-ea"/>
              </a:rPr>
              <a:t>"</a:t>
            </a:r>
            <a:r>
              <a:rPr lang="en-US" altLang="zh-CN" sz="1600" b="1" dirty="0">
                <a:latin typeface="+mn-ea"/>
              </a:rPr>
              <a:t>2353726-</a:t>
            </a:r>
            <a:r>
              <a:rPr lang="zh-CN" altLang="en-US" sz="1600" b="1" dirty="0">
                <a:latin typeface="+mn-ea"/>
              </a:rPr>
              <a:t>付煜超</a:t>
            </a:r>
            <a:r>
              <a:rPr kumimoji="1" lang="en-US" altLang="zh-CN" sz="1600" b="1" dirty="0">
                <a:latin typeface="+mn-ea"/>
              </a:rPr>
              <a:t>"</a:t>
            </a:r>
            <a:r>
              <a:rPr lang="en-US" altLang="zh-CN" sz="1600" b="1" dirty="0">
                <a:latin typeface="+mn-ea"/>
              </a:rPr>
              <a:t> &lt;&lt; </a:t>
            </a:r>
            <a:r>
              <a:rPr lang="en-US" altLang="zh-CN" sz="1600" b="1" dirty="0" err="1">
                <a:latin typeface="+mn-ea"/>
              </a:rPr>
              <a:t>endl</a:t>
            </a:r>
            <a:r>
              <a:rPr lang="en-US" altLang="zh-CN" sz="1600" b="1" dirty="0">
                <a:latin typeface="+mn-ea"/>
              </a:rPr>
              <a:t>;</a:t>
            </a:r>
          </a:p>
          <a:p>
            <a:r>
              <a:rPr lang="en-US" altLang="zh-CN" sz="1600" b="1" dirty="0">
                <a:latin typeface="+mn-ea"/>
              </a:rPr>
              <a:t>    </a:t>
            </a:r>
            <a:r>
              <a:rPr lang="en-US" altLang="zh-CN" sz="1600" b="1" dirty="0" err="1">
                <a:latin typeface="+mn-ea"/>
              </a:rPr>
              <a:t>cout</a:t>
            </a:r>
            <a:r>
              <a:rPr lang="en-US" altLang="zh-CN" sz="1600" b="1" dirty="0">
                <a:latin typeface="+mn-ea"/>
              </a:rPr>
              <a:t> &lt;&lt; "x=" &lt;&lt; x &lt;&lt; </a:t>
            </a:r>
            <a:r>
              <a:rPr lang="en-US" altLang="zh-CN" sz="1600" b="1" dirty="0" err="1">
                <a:latin typeface="+mn-ea"/>
              </a:rPr>
              <a:t>endl</a:t>
            </a:r>
            <a:r>
              <a:rPr lang="en-US" altLang="zh-CN" sz="1600" b="1" dirty="0">
                <a:latin typeface="+mn-ea"/>
              </a:rPr>
              <a:t>;</a:t>
            </a:r>
          </a:p>
          <a:p>
            <a:r>
              <a:rPr lang="en-US" altLang="zh-CN" sz="1600" b="1" dirty="0">
                <a:latin typeface="+mn-ea"/>
              </a:rPr>
              <a:t>    </a:t>
            </a:r>
            <a:r>
              <a:rPr lang="en-US" altLang="zh-CN" sz="1600" b="1" dirty="0" err="1">
                <a:latin typeface="+mn-ea"/>
              </a:rPr>
              <a:t>cout</a:t>
            </a:r>
            <a:r>
              <a:rPr lang="en-US" altLang="zh-CN" sz="1600" b="1" dirty="0">
                <a:latin typeface="+mn-ea"/>
              </a:rPr>
              <a:t> &lt;&lt; "y=" &lt;&lt; y &lt;&lt; </a:t>
            </a:r>
            <a:r>
              <a:rPr lang="en-US" altLang="zh-CN" sz="1600" b="1" dirty="0" err="1">
                <a:latin typeface="+mn-ea"/>
              </a:rPr>
              <a:t>endl</a:t>
            </a:r>
            <a:r>
              <a:rPr lang="en-US" altLang="zh-CN" sz="1600" b="1" dirty="0">
                <a:latin typeface="+mn-ea"/>
              </a:rPr>
              <a:t>;</a:t>
            </a:r>
          </a:p>
          <a:p>
            <a:r>
              <a:rPr lang="en-US" altLang="zh-CN" sz="1600" b="1" dirty="0">
                <a:latin typeface="+mn-ea"/>
              </a:rPr>
              <a:t>    return 0;</a:t>
            </a:r>
          </a:p>
          <a:p>
            <a:r>
              <a:rPr lang="en-US" altLang="zh-CN" sz="1600" b="1" dirty="0">
                <a:latin typeface="+mn-ea"/>
              </a:rPr>
              <a:t>}</a:t>
            </a:r>
          </a:p>
          <a:p>
            <a:r>
              <a:rPr lang="en-US" altLang="zh-CN" sz="1600" b="1" dirty="0">
                <a:latin typeface="+mn-ea"/>
              </a:rPr>
              <a:t>int main()</a:t>
            </a:r>
          </a:p>
          <a:p>
            <a:r>
              <a:rPr lang="en-US" altLang="zh-CN" sz="1600" b="1" dirty="0">
                <a:latin typeface="+mn-ea"/>
              </a:rPr>
              <a:t>{</a:t>
            </a:r>
          </a:p>
          <a:p>
            <a:r>
              <a:rPr lang="en-US" altLang="zh-CN" sz="1600" b="1" dirty="0">
                <a:latin typeface="+mn-ea"/>
              </a:rPr>
              <a:t>    int x=10, y=15;</a:t>
            </a:r>
          </a:p>
          <a:p>
            <a:r>
              <a:rPr lang="en-US" altLang="zh-CN" sz="1600" b="1" dirty="0">
                <a:latin typeface="+mn-ea"/>
              </a:rPr>
              <a:t>    </a:t>
            </a:r>
            <a:r>
              <a:rPr lang="en-US" altLang="zh-CN" sz="1600" b="1" dirty="0">
                <a:solidFill>
                  <a:srgbClr val="FF0000"/>
                </a:solidFill>
                <a:highlight>
                  <a:srgbClr val="FFFF00"/>
                </a:highlight>
                <a:latin typeface="+mn-ea"/>
              </a:rPr>
              <a:t>int fun(int x, int y);</a:t>
            </a:r>
          </a:p>
          <a:p>
            <a:r>
              <a:rPr lang="en-US" altLang="zh-CN" sz="1600" b="1" dirty="0">
                <a:latin typeface="+mn-ea"/>
              </a:rPr>
              <a:t>    return 0;</a:t>
            </a:r>
          </a:p>
          <a:p>
            <a:r>
              <a:rPr lang="en-US" altLang="zh-CN" sz="1600" b="1" dirty="0">
                <a:latin typeface="+mn-ea"/>
              </a:rPr>
              <a:t>}</a:t>
            </a:r>
          </a:p>
        </p:txBody>
      </p:sp>
      <p:sp>
        <p:nvSpPr>
          <p:cNvPr id="2" name="矩形 1">
            <a:extLst>
              <a:ext uri="{FF2B5EF4-FFF2-40B4-BE49-F238E27FC236}">
                <a16:creationId xmlns:a16="http://schemas.microsoft.com/office/drawing/2014/main" id="{7B796D6E-7794-4E09-A096-348F9B2F78C7}"/>
              </a:ext>
            </a:extLst>
          </p:cNvPr>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b="1" dirty="0">
                <a:latin typeface="+mn-ea"/>
              </a:rPr>
              <a:t>思考题：为什么本程序不报错但也无输出？</a:t>
            </a:r>
            <a:endParaRPr lang="en-US" altLang="zh-CN" sz="1600" b="1" dirty="0">
              <a:latin typeface="+mn-ea"/>
            </a:endParaRPr>
          </a:p>
          <a:p>
            <a:r>
              <a:rPr lang="en-US" altLang="zh-CN" sz="1600" b="1" dirty="0">
                <a:latin typeface="+mn-ea"/>
              </a:rPr>
              <a:t>    fun</a:t>
            </a:r>
            <a:r>
              <a:rPr lang="zh-CN" altLang="en-US" sz="1600" b="1" dirty="0">
                <a:latin typeface="+mn-ea"/>
              </a:rPr>
              <a:t>前的</a:t>
            </a:r>
            <a:r>
              <a:rPr lang="en-US" altLang="zh-CN" sz="1600" b="1" dirty="0">
                <a:latin typeface="+mn-ea"/>
              </a:rPr>
              <a:t>int</a:t>
            </a:r>
            <a:r>
              <a:rPr lang="zh-CN" altLang="en-US" sz="1600" b="1" dirty="0">
                <a:latin typeface="+mn-ea"/>
              </a:rPr>
              <a:t>表示声明了这个函数，但是并未调用，因此不报错也无输出</a:t>
            </a:r>
            <a:endParaRPr lang="en-US" altLang="zh-CN" sz="1600" b="1" dirty="0">
              <a:latin typeface="+mn-ea"/>
            </a:endParaRPr>
          </a:p>
        </p:txBody>
      </p:sp>
      <p:pic>
        <p:nvPicPr>
          <p:cNvPr id="5" name="图片 4">
            <a:extLst>
              <a:ext uri="{FF2B5EF4-FFF2-40B4-BE49-F238E27FC236}">
                <a16:creationId xmlns:a16="http://schemas.microsoft.com/office/drawing/2014/main" id="{42D20578-50AF-7979-2EA8-EDA44880504F}"/>
              </a:ext>
            </a:extLst>
          </p:cNvPr>
          <p:cNvPicPr>
            <a:picLocks noChangeAspect="1"/>
          </p:cNvPicPr>
          <p:nvPr/>
        </p:nvPicPr>
        <p:blipFill>
          <a:blip r:embed="rId2"/>
          <a:stretch>
            <a:fillRect/>
          </a:stretch>
        </p:blipFill>
        <p:spPr>
          <a:xfrm>
            <a:off x="1461886" y="5566682"/>
            <a:ext cx="2133898" cy="609685"/>
          </a:xfrm>
          <a:prstGeom prst="rect">
            <a:avLst/>
          </a:prstGeom>
        </p:spPr>
      </p:pic>
    </p:spTree>
    <p:extLst>
      <p:ext uri="{BB962C8B-B14F-4D97-AF65-F5344CB8AC3E}">
        <p14:creationId xmlns:p14="http://schemas.microsoft.com/office/powerpoint/2010/main" val="2903883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5</a:t>
            </a:r>
            <a:r>
              <a:rPr lang="zh-CN" altLang="en-US" sz="1600" b="1" dirty="0">
                <a:latin typeface="+mn-ea"/>
              </a:rPr>
              <a:t>、函数的调用</a:t>
            </a:r>
            <a:endParaRPr lang="en-US" altLang="zh-CN" sz="1600" b="1" dirty="0">
              <a:latin typeface="+mn-ea"/>
            </a:endParaRPr>
          </a:p>
          <a:p>
            <a:pPr algn="l" eaLnBrk="1" hangingPunct="1"/>
            <a:r>
              <a:rPr lang="en-US" altLang="zh-CN" sz="1600" b="1" dirty="0">
                <a:latin typeface="+mn-ea"/>
              </a:rPr>
              <a:t>   D.</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200" b="1" dirty="0">
                <a:latin typeface="+mn-ea"/>
              </a:rPr>
              <a:t>#include &lt;iostream&gt;</a:t>
            </a:r>
          </a:p>
          <a:p>
            <a:r>
              <a:rPr lang="en-US" altLang="zh-CN" sz="1200" b="1" dirty="0">
                <a:latin typeface="+mn-ea"/>
              </a:rPr>
              <a:t>using namespace std;</a:t>
            </a:r>
          </a:p>
          <a:p>
            <a:r>
              <a:rPr lang="en-US" altLang="zh-CN" sz="1200" b="1" dirty="0">
                <a:latin typeface="+mn-ea"/>
              </a:rPr>
              <a:t>int main()</a:t>
            </a:r>
          </a:p>
          <a:p>
            <a:r>
              <a:rPr lang="en-US" altLang="zh-CN" sz="1200" b="1" dirty="0">
                <a:latin typeface="+mn-ea"/>
              </a:rPr>
              <a:t>{</a:t>
            </a:r>
          </a:p>
          <a:p>
            <a:r>
              <a:rPr lang="en-US" altLang="zh-CN" sz="1200" b="1" dirty="0">
                <a:latin typeface="+mn-ea"/>
              </a:rPr>
              <a:t>    int x = 10, y = 15;</a:t>
            </a:r>
          </a:p>
          <a:p>
            <a:r>
              <a:rPr lang="en-US" altLang="zh-CN" sz="1200" b="1" dirty="0">
                <a:latin typeface="+mn-ea"/>
              </a:rPr>
              <a:t>    fun(x, y);</a:t>
            </a:r>
          </a:p>
          <a:p>
            <a:r>
              <a:rPr lang="en-US" altLang="zh-CN" sz="1200" b="1" dirty="0">
                <a:latin typeface="+mn-ea"/>
              </a:rPr>
              <a:t>    return 0;</a:t>
            </a:r>
          </a:p>
          <a:p>
            <a:r>
              <a:rPr lang="en-US" altLang="zh-CN" sz="1200" b="1" dirty="0">
                <a:latin typeface="+mn-ea"/>
              </a:rPr>
              <a:t>}</a:t>
            </a:r>
          </a:p>
          <a:p>
            <a:r>
              <a:rPr lang="en-US" altLang="zh-CN" sz="1200" b="1" dirty="0">
                <a:solidFill>
                  <a:srgbClr val="FF0000"/>
                </a:solidFill>
                <a:highlight>
                  <a:srgbClr val="FFFF00"/>
                </a:highlight>
                <a:latin typeface="+mn-ea"/>
              </a:rPr>
              <a:t>int fun(int x, int y);</a:t>
            </a:r>
          </a:p>
          <a:p>
            <a:r>
              <a:rPr lang="en-US" altLang="zh-CN" sz="1200" b="1" dirty="0">
                <a:latin typeface="+mn-ea"/>
              </a:rPr>
              <a:t>void f()</a:t>
            </a:r>
          </a:p>
          <a:p>
            <a:r>
              <a:rPr lang="en-US" altLang="zh-CN" sz="1200" b="1" dirty="0">
                <a:latin typeface="+mn-ea"/>
              </a:rPr>
              <a:t>{</a:t>
            </a:r>
          </a:p>
          <a:p>
            <a:r>
              <a:rPr lang="en-US" altLang="zh-CN" sz="1200" b="1" dirty="0">
                <a:latin typeface="+mn-ea"/>
              </a:rPr>
              <a:t>    fun(10, 15);</a:t>
            </a:r>
          </a:p>
          <a:p>
            <a:r>
              <a:rPr lang="en-US" altLang="zh-CN" sz="1200" b="1" dirty="0">
                <a:latin typeface="+mn-ea"/>
              </a:rPr>
              <a:t>}</a:t>
            </a:r>
          </a:p>
          <a:p>
            <a:r>
              <a:rPr lang="en-US" altLang="zh-CN" sz="1200" b="1" dirty="0">
                <a:latin typeface="+mn-ea"/>
              </a:rPr>
              <a:t>int fun(int x, int y)</a:t>
            </a:r>
          </a:p>
          <a:p>
            <a:r>
              <a:rPr lang="en-US" altLang="zh-CN" sz="1200" b="1" dirty="0">
                <a:latin typeface="+mn-ea"/>
              </a:rPr>
              <a:t>{</a:t>
            </a:r>
          </a:p>
          <a:p>
            <a:r>
              <a:rPr lang="en-US" altLang="zh-CN" sz="1200" b="1" dirty="0">
                <a:solidFill>
                  <a:srgbClr val="FF0000"/>
                </a:solidFill>
                <a:latin typeface="+mn-ea"/>
              </a:rPr>
              <a:t>    /* </a:t>
            </a:r>
            <a:r>
              <a:rPr lang="zh-CN" altLang="en-US" sz="1200" b="1" dirty="0">
                <a:solidFill>
                  <a:srgbClr val="FF0000"/>
                </a:solidFill>
                <a:latin typeface="+mn-ea"/>
              </a:rPr>
              <a:t>注意：输出必须改为自己学号</a:t>
            </a:r>
            <a:r>
              <a:rPr lang="en-US" altLang="zh-CN" sz="1200" b="1" dirty="0">
                <a:solidFill>
                  <a:srgbClr val="FF0000"/>
                </a:solidFill>
                <a:latin typeface="+mn-ea"/>
              </a:rPr>
              <a:t>-</a:t>
            </a:r>
            <a:r>
              <a:rPr lang="zh-CN" altLang="en-US" sz="1200" b="1" dirty="0">
                <a:solidFill>
                  <a:srgbClr val="FF0000"/>
                </a:solidFill>
                <a:latin typeface="+mn-ea"/>
              </a:rPr>
              <a:t>姓名 *</a:t>
            </a:r>
            <a:r>
              <a:rPr lang="en-US" altLang="zh-CN" sz="1200" b="1" dirty="0">
                <a:solidFill>
                  <a:srgbClr val="FF0000"/>
                </a:solidFill>
                <a:latin typeface="+mn-ea"/>
              </a:rPr>
              <a:t>/</a:t>
            </a:r>
          </a:p>
          <a:p>
            <a:r>
              <a:rPr lang="en-US" altLang="zh-CN" sz="1200" b="1" dirty="0">
                <a:latin typeface="+mn-ea"/>
              </a:rPr>
              <a:t>    </a:t>
            </a:r>
            <a:r>
              <a:rPr lang="en-US" altLang="zh-CN" sz="1200" b="1" dirty="0" err="1">
                <a:latin typeface="+mn-ea"/>
              </a:rPr>
              <a:t>cout</a:t>
            </a:r>
            <a:r>
              <a:rPr lang="en-US" altLang="zh-CN" sz="1200" b="1" dirty="0">
                <a:latin typeface="+mn-ea"/>
              </a:rPr>
              <a:t> &lt;&lt; </a:t>
            </a:r>
            <a:r>
              <a:rPr kumimoji="1" lang="en-US" altLang="zh-CN" sz="1200" b="1" dirty="0">
                <a:latin typeface="+mn-ea"/>
              </a:rPr>
              <a:t>"</a:t>
            </a:r>
            <a:r>
              <a:rPr lang="en-US" altLang="zh-CN" sz="1200" b="1" dirty="0">
                <a:latin typeface="+mn-ea"/>
              </a:rPr>
              <a:t>2353726-</a:t>
            </a:r>
            <a:r>
              <a:rPr lang="zh-CN" altLang="en-US" sz="1200" b="1" dirty="0">
                <a:latin typeface="+mn-ea"/>
              </a:rPr>
              <a:t>付煜超</a:t>
            </a:r>
            <a:r>
              <a:rPr kumimoji="1" lang="en-US" altLang="zh-CN" sz="1200" b="1" dirty="0">
                <a:latin typeface="+mn-ea"/>
              </a:rPr>
              <a:t>"</a:t>
            </a:r>
            <a:r>
              <a:rPr lang="en-US" altLang="zh-CN" sz="1200" b="1" dirty="0">
                <a:latin typeface="+mn-ea"/>
              </a:rPr>
              <a:t> &lt;&lt; </a:t>
            </a:r>
            <a:r>
              <a:rPr lang="en-US" altLang="zh-CN" sz="1200" b="1" dirty="0" err="1">
                <a:latin typeface="+mn-ea"/>
              </a:rPr>
              <a:t>endl</a:t>
            </a:r>
            <a:r>
              <a:rPr lang="en-US" altLang="zh-CN" sz="1200" b="1" dirty="0">
                <a:latin typeface="+mn-ea"/>
              </a:rPr>
              <a:t>;</a:t>
            </a:r>
          </a:p>
          <a:p>
            <a:r>
              <a:rPr lang="en-US" altLang="zh-CN" sz="1200" b="1" dirty="0">
                <a:latin typeface="+mn-ea"/>
              </a:rPr>
              <a:t>    </a:t>
            </a:r>
            <a:r>
              <a:rPr lang="en-US" altLang="zh-CN" sz="1200" b="1" dirty="0" err="1">
                <a:latin typeface="+mn-ea"/>
              </a:rPr>
              <a:t>cout</a:t>
            </a:r>
            <a:r>
              <a:rPr lang="en-US" altLang="zh-CN" sz="1200" b="1" dirty="0">
                <a:latin typeface="+mn-ea"/>
              </a:rPr>
              <a:t> &lt;&lt; "x=" &lt;&lt; x &lt;&lt; </a:t>
            </a:r>
            <a:r>
              <a:rPr lang="en-US" altLang="zh-CN" sz="1200" b="1" dirty="0" err="1">
                <a:latin typeface="+mn-ea"/>
              </a:rPr>
              <a:t>endl</a:t>
            </a:r>
            <a:r>
              <a:rPr lang="en-US" altLang="zh-CN" sz="1200" b="1" dirty="0">
                <a:latin typeface="+mn-ea"/>
              </a:rPr>
              <a:t>;</a:t>
            </a:r>
          </a:p>
          <a:p>
            <a:r>
              <a:rPr lang="en-US" altLang="zh-CN" sz="1200" b="1" dirty="0">
                <a:latin typeface="+mn-ea"/>
              </a:rPr>
              <a:t>    </a:t>
            </a:r>
            <a:r>
              <a:rPr lang="en-US" altLang="zh-CN" sz="1200" b="1" dirty="0" err="1">
                <a:latin typeface="+mn-ea"/>
              </a:rPr>
              <a:t>cout</a:t>
            </a:r>
            <a:r>
              <a:rPr lang="en-US" altLang="zh-CN" sz="1200" b="1" dirty="0">
                <a:latin typeface="+mn-ea"/>
              </a:rPr>
              <a:t> &lt;&lt; "y=" &lt;&lt; y &lt;&lt; </a:t>
            </a:r>
            <a:r>
              <a:rPr lang="en-US" altLang="zh-CN" sz="1200" b="1" dirty="0" err="1">
                <a:latin typeface="+mn-ea"/>
              </a:rPr>
              <a:t>endl</a:t>
            </a:r>
            <a:r>
              <a:rPr lang="en-US" altLang="zh-CN" sz="1200" b="1" dirty="0">
                <a:latin typeface="+mn-ea"/>
              </a:rPr>
              <a:t>;</a:t>
            </a:r>
          </a:p>
          <a:p>
            <a:r>
              <a:rPr lang="en-US" altLang="zh-CN" sz="1200" b="1" dirty="0">
                <a:latin typeface="+mn-ea"/>
              </a:rPr>
              <a:t>    return 0;</a:t>
            </a:r>
          </a:p>
          <a:p>
            <a:r>
              <a:rPr lang="en-US" altLang="zh-CN" sz="1200" b="1" dirty="0">
                <a:latin typeface="+mn-ea"/>
              </a:rPr>
              <a:t>}</a:t>
            </a:r>
          </a:p>
        </p:txBody>
      </p:sp>
      <p:sp>
        <p:nvSpPr>
          <p:cNvPr id="2" name="矩形 1">
            <a:extLst>
              <a:ext uri="{FF2B5EF4-FFF2-40B4-BE49-F238E27FC236}">
                <a16:creationId xmlns:a16="http://schemas.microsoft.com/office/drawing/2014/main" id="{7B796D6E-7794-4E09-A096-348F9B2F78C7}"/>
              </a:ext>
            </a:extLst>
          </p:cNvPr>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200" b="1" dirty="0">
                <a:latin typeface="+mn-ea"/>
              </a:rPr>
              <a:t>#include &lt;iostream&gt;</a:t>
            </a:r>
          </a:p>
          <a:p>
            <a:r>
              <a:rPr lang="en-US" altLang="zh-CN" sz="1200" b="1" dirty="0">
                <a:latin typeface="+mn-ea"/>
              </a:rPr>
              <a:t>using namespace std;</a:t>
            </a:r>
          </a:p>
          <a:p>
            <a:r>
              <a:rPr lang="en-US" altLang="zh-CN" sz="1200" b="1" dirty="0">
                <a:latin typeface="+mn-ea"/>
              </a:rPr>
              <a:t>int main()</a:t>
            </a:r>
          </a:p>
          <a:p>
            <a:r>
              <a:rPr lang="en-US" altLang="zh-CN" sz="1200" b="1" dirty="0">
                <a:latin typeface="+mn-ea"/>
              </a:rPr>
              <a:t>{</a:t>
            </a:r>
          </a:p>
          <a:p>
            <a:r>
              <a:rPr lang="en-US" altLang="zh-CN" sz="1200" b="1" dirty="0">
                <a:solidFill>
                  <a:srgbClr val="FF0000"/>
                </a:solidFill>
                <a:highlight>
                  <a:srgbClr val="FFFF00"/>
                </a:highlight>
                <a:latin typeface="+mn-ea"/>
              </a:rPr>
              <a:t>    int fun(int x, int y);</a:t>
            </a:r>
          </a:p>
          <a:p>
            <a:r>
              <a:rPr lang="en-US" altLang="zh-CN" sz="1200" b="1" dirty="0">
                <a:latin typeface="+mn-ea"/>
              </a:rPr>
              <a:t>    int x = 10, y = 15;</a:t>
            </a:r>
          </a:p>
          <a:p>
            <a:r>
              <a:rPr lang="en-US" altLang="zh-CN" sz="1200" b="1" dirty="0">
                <a:latin typeface="+mn-ea"/>
              </a:rPr>
              <a:t>    fun(x, y);</a:t>
            </a:r>
          </a:p>
          <a:p>
            <a:r>
              <a:rPr lang="en-US" altLang="zh-CN" sz="1200" b="1" dirty="0">
                <a:latin typeface="+mn-ea"/>
              </a:rPr>
              <a:t>    return 0;</a:t>
            </a:r>
          </a:p>
          <a:p>
            <a:r>
              <a:rPr lang="en-US" altLang="zh-CN" sz="1200" b="1" dirty="0">
                <a:latin typeface="+mn-ea"/>
              </a:rPr>
              <a:t>}</a:t>
            </a:r>
          </a:p>
          <a:p>
            <a:r>
              <a:rPr lang="en-US" altLang="zh-CN" sz="1200" b="1" dirty="0">
                <a:latin typeface="+mn-ea"/>
              </a:rPr>
              <a:t>void f()</a:t>
            </a:r>
          </a:p>
          <a:p>
            <a:r>
              <a:rPr lang="en-US" altLang="zh-CN" sz="1200" b="1" dirty="0">
                <a:latin typeface="+mn-ea"/>
              </a:rPr>
              <a:t>{</a:t>
            </a:r>
          </a:p>
          <a:p>
            <a:r>
              <a:rPr lang="en-US" altLang="zh-CN" sz="1200" b="1" dirty="0">
                <a:latin typeface="+mn-ea"/>
              </a:rPr>
              <a:t>    fun(10, 15);</a:t>
            </a:r>
          </a:p>
          <a:p>
            <a:r>
              <a:rPr lang="en-US" altLang="zh-CN" sz="1200" b="1" dirty="0">
                <a:latin typeface="+mn-ea"/>
              </a:rPr>
              <a:t>}</a:t>
            </a:r>
          </a:p>
          <a:p>
            <a:r>
              <a:rPr lang="en-US" altLang="zh-CN" sz="1200" b="1" dirty="0">
                <a:latin typeface="+mn-ea"/>
              </a:rPr>
              <a:t>int fun(int x, int y)</a:t>
            </a:r>
          </a:p>
          <a:p>
            <a:r>
              <a:rPr lang="en-US" altLang="zh-CN" sz="1200" b="1" dirty="0">
                <a:latin typeface="+mn-ea"/>
              </a:rPr>
              <a:t>{</a:t>
            </a:r>
          </a:p>
          <a:p>
            <a:r>
              <a:rPr lang="en-US" altLang="zh-CN" sz="1200" b="1" dirty="0">
                <a:solidFill>
                  <a:srgbClr val="FF0000"/>
                </a:solidFill>
                <a:latin typeface="+mn-ea"/>
              </a:rPr>
              <a:t>    /* </a:t>
            </a:r>
            <a:r>
              <a:rPr lang="zh-CN" altLang="en-US" sz="1200" b="1" dirty="0">
                <a:solidFill>
                  <a:srgbClr val="FF0000"/>
                </a:solidFill>
                <a:latin typeface="+mn-ea"/>
              </a:rPr>
              <a:t>注意：输出必须改为自己学号</a:t>
            </a:r>
            <a:r>
              <a:rPr lang="en-US" altLang="zh-CN" sz="1200" b="1" dirty="0">
                <a:solidFill>
                  <a:srgbClr val="FF0000"/>
                </a:solidFill>
                <a:latin typeface="+mn-ea"/>
              </a:rPr>
              <a:t>-</a:t>
            </a:r>
            <a:r>
              <a:rPr lang="zh-CN" altLang="en-US" sz="1200" b="1" dirty="0">
                <a:solidFill>
                  <a:srgbClr val="FF0000"/>
                </a:solidFill>
                <a:latin typeface="+mn-ea"/>
              </a:rPr>
              <a:t>姓名 *</a:t>
            </a:r>
            <a:r>
              <a:rPr lang="en-US" altLang="zh-CN" sz="1200" b="1" dirty="0">
                <a:solidFill>
                  <a:srgbClr val="FF0000"/>
                </a:solidFill>
                <a:latin typeface="+mn-ea"/>
              </a:rPr>
              <a:t>/</a:t>
            </a:r>
          </a:p>
          <a:p>
            <a:r>
              <a:rPr lang="en-US" altLang="zh-CN" sz="1200" b="1" dirty="0">
                <a:latin typeface="+mn-ea"/>
              </a:rPr>
              <a:t>    </a:t>
            </a:r>
            <a:r>
              <a:rPr lang="en-US" altLang="zh-CN" sz="1200" b="1" dirty="0" err="1">
                <a:latin typeface="+mn-ea"/>
              </a:rPr>
              <a:t>cout</a:t>
            </a:r>
            <a:r>
              <a:rPr lang="en-US" altLang="zh-CN" sz="1200" b="1" dirty="0">
                <a:latin typeface="+mn-ea"/>
              </a:rPr>
              <a:t> &lt;&lt; </a:t>
            </a:r>
            <a:r>
              <a:rPr kumimoji="1" lang="en-US" altLang="zh-CN" sz="1200" b="1" dirty="0">
                <a:latin typeface="+mn-ea"/>
              </a:rPr>
              <a:t>"</a:t>
            </a:r>
            <a:r>
              <a:rPr lang="en-US" altLang="zh-CN" sz="1200" b="1" dirty="0">
                <a:latin typeface="+mn-ea"/>
              </a:rPr>
              <a:t>2353726-</a:t>
            </a:r>
            <a:r>
              <a:rPr lang="zh-CN" altLang="en-US" sz="1200" b="1" dirty="0">
                <a:latin typeface="+mn-ea"/>
              </a:rPr>
              <a:t>付煜超</a:t>
            </a:r>
            <a:r>
              <a:rPr kumimoji="1" lang="en-US" altLang="zh-CN" sz="1200" b="1" dirty="0">
                <a:latin typeface="+mn-ea"/>
              </a:rPr>
              <a:t>"</a:t>
            </a:r>
            <a:r>
              <a:rPr lang="en-US" altLang="zh-CN" sz="1200" b="1" dirty="0">
                <a:latin typeface="+mn-ea"/>
              </a:rPr>
              <a:t> &lt;&lt; </a:t>
            </a:r>
            <a:r>
              <a:rPr lang="en-US" altLang="zh-CN" sz="1200" b="1" dirty="0" err="1">
                <a:latin typeface="+mn-ea"/>
              </a:rPr>
              <a:t>endl</a:t>
            </a:r>
            <a:r>
              <a:rPr lang="en-US" altLang="zh-CN" sz="1200" b="1" dirty="0">
                <a:latin typeface="+mn-ea"/>
              </a:rPr>
              <a:t>;</a:t>
            </a:r>
          </a:p>
          <a:p>
            <a:r>
              <a:rPr lang="en-US" altLang="zh-CN" sz="1200" b="1" dirty="0">
                <a:latin typeface="+mn-ea"/>
              </a:rPr>
              <a:t>    </a:t>
            </a:r>
            <a:r>
              <a:rPr lang="en-US" altLang="zh-CN" sz="1200" b="1" dirty="0" err="1">
                <a:latin typeface="+mn-ea"/>
              </a:rPr>
              <a:t>cout</a:t>
            </a:r>
            <a:r>
              <a:rPr lang="en-US" altLang="zh-CN" sz="1200" b="1" dirty="0">
                <a:latin typeface="+mn-ea"/>
              </a:rPr>
              <a:t> &lt;&lt; "x=" &lt;&lt; x &lt;&lt; </a:t>
            </a:r>
            <a:r>
              <a:rPr lang="en-US" altLang="zh-CN" sz="1200" b="1" dirty="0" err="1">
                <a:latin typeface="+mn-ea"/>
              </a:rPr>
              <a:t>endl</a:t>
            </a:r>
            <a:r>
              <a:rPr lang="en-US" altLang="zh-CN" sz="1200" b="1" dirty="0">
                <a:latin typeface="+mn-ea"/>
              </a:rPr>
              <a:t>;</a:t>
            </a:r>
          </a:p>
          <a:p>
            <a:r>
              <a:rPr lang="en-US" altLang="zh-CN" sz="1200" b="1" dirty="0">
                <a:latin typeface="+mn-ea"/>
              </a:rPr>
              <a:t>    </a:t>
            </a:r>
            <a:r>
              <a:rPr lang="en-US" altLang="zh-CN" sz="1200" b="1" dirty="0" err="1">
                <a:latin typeface="+mn-ea"/>
              </a:rPr>
              <a:t>cout</a:t>
            </a:r>
            <a:r>
              <a:rPr lang="en-US" altLang="zh-CN" sz="1200" b="1" dirty="0">
                <a:latin typeface="+mn-ea"/>
              </a:rPr>
              <a:t> &lt;&lt; "y=" &lt;&lt; y &lt;&lt; </a:t>
            </a:r>
            <a:r>
              <a:rPr lang="en-US" altLang="zh-CN" sz="1200" b="1" dirty="0" err="1">
                <a:latin typeface="+mn-ea"/>
              </a:rPr>
              <a:t>endl</a:t>
            </a:r>
            <a:r>
              <a:rPr lang="en-US" altLang="zh-CN" sz="1200" b="1" dirty="0">
                <a:latin typeface="+mn-ea"/>
              </a:rPr>
              <a:t>;</a:t>
            </a:r>
          </a:p>
          <a:p>
            <a:r>
              <a:rPr lang="en-US" altLang="zh-CN" sz="1200" b="1" dirty="0">
                <a:latin typeface="+mn-ea"/>
              </a:rPr>
              <a:t>    return 0;</a:t>
            </a:r>
          </a:p>
          <a:p>
            <a:r>
              <a:rPr lang="en-US" altLang="zh-CN" sz="1200" b="1" dirty="0">
                <a:latin typeface="+mn-ea"/>
              </a:rPr>
              <a:t>}</a:t>
            </a:r>
          </a:p>
        </p:txBody>
      </p:sp>
      <p:sp>
        <p:nvSpPr>
          <p:cNvPr id="5" name="矩形 4">
            <a:extLst>
              <a:ext uri="{FF2B5EF4-FFF2-40B4-BE49-F238E27FC236}">
                <a16:creationId xmlns:a16="http://schemas.microsoft.com/office/drawing/2014/main" id="{8D6DC964-B253-4081-B286-AB310AB7A587}"/>
              </a:ext>
            </a:extLst>
          </p:cNvPr>
          <p:cNvSpPr/>
          <p:nvPr/>
        </p:nvSpPr>
        <p:spPr bwMode="auto">
          <a:xfrm>
            <a:off x="592114" y="5426242"/>
            <a:ext cx="10247336" cy="110790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600" b="1" dirty="0">
                <a:latin typeface="+mn-ea"/>
              </a:rPr>
              <a:t>结论：</a:t>
            </a:r>
            <a:r>
              <a:rPr lang="en-US" altLang="zh-CN" sz="1600" b="1" dirty="0">
                <a:latin typeface="+mn-ea"/>
              </a:rPr>
              <a:t>1</a:t>
            </a:r>
            <a:r>
              <a:rPr lang="zh-CN" altLang="en-US" sz="1600" b="1" dirty="0">
                <a:latin typeface="+mn-ea"/>
              </a:rPr>
              <a:t>、函数声明如果放在函数外，则对哪些有效函数？</a:t>
            </a:r>
            <a:endParaRPr lang="en-US" altLang="zh-CN" sz="1600" b="1" dirty="0">
              <a:latin typeface="+mn-ea"/>
            </a:endParaRPr>
          </a:p>
          <a:p>
            <a:r>
              <a:rPr lang="zh-CN" altLang="en-US" sz="1600" b="0" i="0" dirty="0">
                <a:solidFill>
                  <a:srgbClr val="333333"/>
                </a:solidFill>
                <a:effectLst/>
                <a:latin typeface="-apple-system"/>
              </a:rPr>
              <a:t>如果函数声明放在函数外部，它对整个文件中的所有函数都有效。</a:t>
            </a:r>
            <a:endParaRPr lang="en-US" altLang="zh-CN" sz="1600" b="1" dirty="0">
              <a:latin typeface="+mn-ea"/>
            </a:endParaRPr>
          </a:p>
          <a:p>
            <a:r>
              <a:rPr lang="en-US" altLang="zh-CN" sz="1600" b="1" dirty="0">
                <a:latin typeface="+mn-ea"/>
              </a:rPr>
              <a:t>      2</a:t>
            </a:r>
            <a:r>
              <a:rPr lang="zh-CN" altLang="en-US" sz="1600" b="1" dirty="0">
                <a:latin typeface="+mn-ea"/>
              </a:rPr>
              <a:t>、函数声明如果放在函数内，则对哪个函数有效？</a:t>
            </a:r>
            <a:endParaRPr lang="en-US" altLang="zh-CN" sz="1600" b="1" dirty="0">
              <a:latin typeface="+mn-ea"/>
            </a:endParaRPr>
          </a:p>
          <a:p>
            <a:r>
              <a:rPr lang="zh-CN" altLang="en-US" sz="1600" b="0" i="0">
                <a:solidFill>
                  <a:srgbClr val="333333"/>
                </a:solidFill>
                <a:effectLst/>
                <a:latin typeface="-apple-system"/>
              </a:rPr>
              <a:t>如果函数声明放在函数内部，它只对声明之后的代码块内的函数调用有效。</a:t>
            </a:r>
            <a:endParaRPr lang="zh-CN" altLang="en-US" sz="1600" b="1" dirty="0">
              <a:latin typeface="+mn-ea"/>
            </a:endParaRPr>
          </a:p>
        </p:txBody>
      </p:sp>
      <p:pic>
        <p:nvPicPr>
          <p:cNvPr id="6" name="图片 5">
            <a:extLst>
              <a:ext uri="{FF2B5EF4-FFF2-40B4-BE49-F238E27FC236}">
                <a16:creationId xmlns:a16="http://schemas.microsoft.com/office/drawing/2014/main" id="{4E163D66-54A3-EEE8-0C05-97DA9A41343F}"/>
              </a:ext>
            </a:extLst>
          </p:cNvPr>
          <p:cNvPicPr>
            <a:picLocks noChangeAspect="1"/>
          </p:cNvPicPr>
          <p:nvPr/>
        </p:nvPicPr>
        <p:blipFill>
          <a:blip r:embed="rId2"/>
          <a:stretch>
            <a:fillRect/>
          </a:stretch>
        </p:blipFill>
        <p:spPr>
          <a:xfrm>
            <a:off x="1486746" y="5049851"/>
            <a:ext cx="2124371" cy="295316"/>
          </a:xfrm>
          <a:prstGeom prst="rect">
            <a:avLst/>
          </a:prstGeom>
        </p:spPr>
      </p:pic>
      <p:pic>
        <p:nvPicPr>
          <p:cNvPr id="8" name="图片 7">
            <a:extLst>
              <a:ext uri="{FF2B5EF4-FFF2-40B4-BE49-F238E27FC236}">
                <a16:creationId xmlns:a16="http://schemas.microsoft.com/office/drawing/2014/main" id="{5AD17115-380B-94C3-5835-419B5B03236E}"/>
              </a:ext>
            </a:extLst>
          </p:cNvPr>
          <p:cNvPicPr>
            <a:picLocks noChangeAspect="1"/>
          </p:cNvPicPr>
          <p:nvPr/>
        </p:nvPicPr>
        <p:blipFill>
          <a:blip r:embed="rId3"/>
          <a:stretch>
            <a:fillRect/>
          </a:stretch>
        </p:blipFill>
        <p:spPr>
          <a:xfrm>
            <a:off x="6858438" y="4959452"/>
            <a:ext cx="1971950" cy="466790"/>
          </a:xfrm>
          <a:prstGeom prst="rect">
            <a:avLst/>
          </a:prstGeom>
        </p:spPr>
      </p:pic>
    </p:spTree>
    <p:extLst>
      <p:ext uri="{BB962C8B-B14F-4D97-AF65-F5344CB8AC3E}">
        <p14:creationId xmlns:p14="http://schemas.microsoft.com/office/powerpoint/2010/main" val="435133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eaLnBrk="1" hangingPunct="1"/>
            <a:endParaRPr lang="en-US" altLang="zh-CN" sz="2800" b="1" dirty="0">
              <a:latin typeface="+mn-ea"/>
            </a:endParaRPr>
          </a:p>
          <a:p>
            <a:pPr eaLnBrk="1" hangingPunct="1"/>
            <a:r>
              <a:rPr lang="zh-CN" altLang="en-US" sz="2800" b="1" dirty="0">
                <a:latin typeface="+mn-ea"/>
              </a:rPr>
              <a:t>此页不要删除，也没有意义，仅仅为了分隔题目</a:t>
            </a:r>
            <a:endParaRPr lang="en-US" altLang="zh-CN" sz="2800" b="1" dirty="0">
              <a:latin typeface="+mn-ea"/>
            </a:endParaRPr>
          </a:p>
        </p:txBody>
      </p:sp>
    </p:spTree>
    <p:extLst>
      <p:ext uri="{BB962C8B-B14F-4D97-AF65-F5344CB8AC3E}">
        <p14:creationId xmlns:p14="http://schemas.microsoft.com/office/powerpoint/2010/main" val="297709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endParaRPr lang="en-US" altLang="zh-CN" sz="1600" b="1" dirty="0">
              <a:latin typeface="+mn-ea"/>
            </a:endParaRPr>
          </a:p>
          <a:p>
            <a:pPr algn="l"/>
            <a:r>
              <a:rPr lang="zh-CN" altLang="en-US" sz="1600" b="1" dirty="0">
                <a:latin typeface="+mn-ea"/>
              </a:rPr>
              <a:t>附：用</a:t>
            </a:r>
            <a:r>
              <a:rPr lang="en-US" altLang="zh-CN" sz="1600" b="1" dirty="0">
                <a:latin typeface="+mn-ea"/>
              </a:rPr>
              <a:t>WPS</a:t>
            </a:r>
            <a:r>
              <a:rPr lang="zh-CN" altLang="en-US" sz="1600" b="1" dirty="0">
                <a:latin typeface="+mn-ea"/>
              </a:rPr>
              <a:t>等其他第三方软件打开</a:t>
            </a:r>
            <a:r>
              <a:rPr lang="en-US" altLang="zh-CN" sz="1600" b="1" dirty="0">
                <a:latin typeface="+mn-ea"/>
              </a:rPr>
              <a:t>PPT</a:t>
            </a:r>
            <a:r>
              <a:rPr lang="zh-CN" altLang="en-US" sz="1600" b="1" dirty="0">
                <a:latin typeface="+mn-ea"/>
              </a:rPr>
              <a:t>，将代码复制到</a:t>
            </a:r>
            <a:r>
              <a:rPr lang="en-US" altLang="zh-CN" sz="1600" b="1" dirty="0">
                <a:latin typeface="+mn-ea"/>
              </a:rPr>
              <a:t>VS2022</a:t>
            </a:r>
            <a:r>
              <a:rPr lang="zh-CN" altLang="en-US" sz="1600" b="1" dirty="0">
                <a:latin typeface="+mn-ea"/>
              </a:rPr>
              <a:t>中后，如果出现类似下面的</a:t>
            </a:r>
            <a:r>
              <a:rPr lang="zh-CN" altLang="en-US" sz="1600" b="1" dirty="0">
                <a:solidFill>
                  <a:srgbClr val="FF0000"/>
                </a:solidFill>
                <a:latin typeface="+mn-ea"/>
              </a:rPr>
              <a:t>编译报错</a:t>
            </a:r>
            <a:r>
              <a:rPr lang="zh-CN" altLang="en-US" sz="1600" b="1" dirty="0">
                <a:latin typeface="+mn-ea"/>
              </a:rPr>
              <a:t>，则观察源程序编辑窗</a:t>
            </a:r>
            <a:endParaRPr lang="en-US" altLang="zh-CN" sz="1600" b="1" dirty="0">
              <a:latin typeface="+mn-ea"/>
            </a:endParaRPr>
          </a:p>
          <a:p>
            <a:pPr algn="l"/>
            <a:r>
              <a:rPr lang="en-US" altLang="zh-CN" sz="1600" b="1" dirty="0">
                <a:latin typeface="+mn-ea"/>
              </a:rPr>
              <a:t>                                                                              </a:t>
            </a:r>
            <a:r>
              <a:rPr lang="zh-CN" altLang="en-US" sz="1600" b="1" dirty="0">
                <a:latin typeface="+mn-ea"/>
              </a:rPr>
              <a:t>的右下角是否为</a:t>
            </a:r>
            <a:r>
              <a:rPr lang="en-US" altLang="zh-CN" sz="1600" b="1" dirty="0">
                <a:latin typeface="+mn-ea"/>
              </a:rPr>
              <a:t>CR</a:t>
            </a:r>
            <a:r>
              <a:rPr lang="zh-CN" altLang="en-US" sz="1600" b="1" dirty="0">
                <a:latin typeface="+mn-ea"/>
              </a:rPr>
              <a:t>，如果是，</a:t>
            </a:r>
            <a:endParaRPr lang="en-US" altLang="zh-CN" sz="1600" b="1" dirty="0">
              <a:latin typeface="+mn-ea"/>
            </a:endParaRPr>
          </a:p>
          <a:p>
            <a:pPr algn="l"/>
            <a:r>
              <a:rPr lang="en-US" altLang="zh-CN" sz="1600" b="1" dirty="0">
                <a:latin typeface="+mn-ea"/>
              </a:rPr>
              <a:t>                                                                              </a:t>
            </a:r>
            <a:r>
              <a:rPr lang="zh-CN" altLang="en-US" sz="1600" b="1" dirty="0">
                <a:latin typeface="+mn-ea"/>
              </a:rPr>
              <a:t>单击</a:t>
            </a:r>
            <a:r>
              <a:rPr lang="en-US" altLang="zh-CN" sz="1600" b="1" dirty="0">
                <a:latin typeface="+mn-ea"/>
              </a:rPr>
              <a:t>CR</a:t>
            </a:r>
            <a:r>
              <a:rPr lang="zh-CN" altLang="en-US" sz="1600" b="1" dirty="0">
                <a:latin typeface="+mn-ea"/>
              </a:rPr>
              <a:t>，在弹出中选择</a:t>
            </a:r>
            <a:r>
              <a:rPr lang="en-US" altLang="zh-CN" sz="1600" b="1" dirty="0">
                <a:latin typeface="+mn-ea"/>
              </a:rPr>
              <a:t>CRLF</a:t>
            </a:r>
            <a:r>
              <a:rPr lang="zh-CN" altLang="en-US" sz="1600" b="1" dirty="0">
                <a:latin typeface="+mn-ea"/>
              </a:rPr>
              <a:t>，</a:t>
            </a:r>
            <a:endParaRPr lang="en-US" altLang="zh-CN" sz="1600" b="1" dirty="0">
              <a:latin typeface="+mn-ea"/>
            </a:endParaRPr>
          </a:p>
          <a:p>
            <a:pPr algn="l"/>
            <a:r>
              <a:rPr lang="en-US" altLang="zh-CN" sz="1600" b="1" dirty="0">
                <a:latin typeface="+mn-ea"/>
              </a:rPr>
              <a:t>                                                                              </a:t>
            </a:r>
            <a:r>
              <a:rPr lang="zh-CN" altLang="en-US" sz="1600" b="1" dirty="0">
                <a:latin typeface="+mn-ea"/>
              </a:rPr>
              <a:t>再次</a:t>
            </a:r>
            <a:r>
              <a:rPr lang="en-US" altLang="zh-CN" sz="1600" b="1" dirty="0">
                <a:latin typeface="+mn-ea"/>
              </a:rPr>
              <a:t>CTRL+F5</a:t>
            </a:r>
            <a:r>
              <a:rPr lang="zh-CN" altLang="en-US" sz="1600" b="1" dirty="0">
                <a:latin typeface="+mn-ea"/>
              </a:rPr>
              <a:t>运行即可</a:t>
            </a:r>
            <a:endParaRPr lang="en-US" altLang="zh-CN" sz="2800" b="1" dirty="0">
              <a:solidFill>
                <a:srgbClr val="FF0000"/>
              </a:solidFill>
              <a:latin typeface="+mn-ea"/>
            </a:endParaRPr>
          </a:p>
        </p:txBody>
      </p:sp>
      <p:pic>
        <p:nvPicPr>
          <p:cNvPr id="3" name="图片 2">
            <a:extLst>
              <a:ext uri="{FF2B5EF4-FFF2-40B4-BE49-F238E27FC236}">
                <a16:creationId xmlns:a16="http://schemas.microsoft.com/office/drawing/2014/main" id="{744F729A-2D3C-4354-85A0-5C9158A13BF7}"/>
              </a:ext>
            </a:extLst>
          </p:cNvPr>
          <p:cNvPicPr>
            <a:picLocks noChangeAspect="1"/>
          </p:cNvPicPr>
          <p:nvPr/>
        </p:nvPicPr>
        <p:blipFill>
          <a:blip r:embed="rId3"/>
          <a:stretch>
            <a:fillRect/>
          </a:stretch>
        </p:blipFill>
        <p:spPr>
          <a:xfrm>
            <a:off x="8661635" y="3090983"/>
            <a:ext cx="2123810" cy="1933333"/>
          </a:xfrm>
          <a:prstGeom prst="rect">
            <a:avLst/>
          </a:prstGeom>
        </p:spPr>
      </p:pic>
      <p:pic>
        <p:nvPicPr>
          <p:cNvPr id="4" name="图片 3">
            <a:extLst>
              <a:ext uri="{FF2B5EF4-FFF2-40B4-BE49-F238E27FC236}">
                <a16:creationId xmlns:a16="http://schemas.microsoft.com/office/drawing/2014/main" id="{ADD2CE91-BE2A-4B86-AC07-767012B39772}"/>
              </a:ext>
            </a:extLst>
          </p:cNvPr>
          <p:cNvPicPr>
            <a:picLocks noChangeAspect="1"/>
          </p:cNvPicPr>
          <p:nvPr/>
        </p:nvPicPr>
        <p:blipFill>
          <a:blip r:embed="rId4"/>
          <a:stretch>
            <a:fillRect/>
          </a:stretch>
        </p:blipFill>
        <p:spPr>
          <a:xfrm>
            <a:off x="271958" y="1329084"/>
            <a:ext cx="7914286" cy="5314286"/>
          </a:xfrm>
          <a:prstGeom prst="rect">
            <a:avLst/>
          </a:prstGeom>
        </p:spPr>
      </p:pic>
      <p:sp>
        <p:nvSpPr>
          <p:cNvPr id="5" name="箭头: 右 4">
            <a:extLst>
              <a:ext uri="{FF2B5EF4-FFF2-40B4-BE49-F238E27FC236}">
                <a16:creationId xmlns:a16="http://schemas.microsoft.com/office/drawing/2014/main" id="{83A95833-2AE8-4AB2-8186-65B0BE7B5B20}"/>
              </a:ext>
            </a:extLst>
          </p:cNvPr>
          <p:cNvSpPr/>
          <p:nvPr/>
        </p:nvSpPr>
        <p:spPr bwMode="auto">
          <a:xfrm>
            <a:off x="8023460" y="4571893"/>
            <a:ext cx="638175" cy="452423"/>
          </a:xfrm>
          <a:prstGeom prst="rightArrow">
            <a:avLst/>
          </a:prstGeom>
          <a:solidFill>
            <a:srgbClr val="FF0000">
              <a:alpha val="40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028297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endParaRPr lang="en-US" altLang="zh-CN" sz="1600" b="1" dirty="0">
              <a:latin typeface="+mn-ea"/>
            </a:endParaRPr>
          </a:p>
          <a:p>
            <a:pPr algn="l"/>
            <a:r>
              <a:rPr lang="zh-CN" altLang="en-US" sz="2800" b="1" dirty="0">
                <a:latin typeface="+mn-ea"/>
              </a:rPr>
              <a:t>特别提示：</a:t>
            </a:r>
            <a:endParaRPr lang="en-US" altLang="zh-CN" sz="2800" b="1" dirty="0">
              <a:latin typeface="+mn-ea"/>
            </a:endParaRPr>
          </a:p>
          <a:p>
            <a:pPr algn="l"/>
            <a:r>
              <a:rPr lang="zh-CN" altLang="en-US" sz="2800" b="1" dirty="0">
                <a:latin typeface="+mn-ea"/>
              </a:rPr>
              <a:t>★ 本次作业的答案，除特别提示外，上课全讲过，课件上都有</a:t>
            </a:r>
            <a:r>
              <a:rPr lang="en-US" altLang="zh-CN" sz="2800" b="1" dirty="0">
                <a:latin typeface="+mn-ea"/>
              </a:rPr>
              <a:t>!!!</a:t>
            </a:r>
          </a:p>
          <a:p>
            <a:pPr algn="l"/>
            <a:r>
              <a:rPr lang="zh-CN" altLang="en-US" sz="2800" b="1" dirty="0">
                <a:latin typeface="+mn-ea"/>
              </a:rPr>
              <a:t>★ 作业本质就是对上课内容及课件的</a:t>
            </a:r>
            <a:r>
              <a:rPr lang="en-US" altLang="zh-CN" sz="2800" b="1" dirty="0">
                <a:latin typeface="+mn-ea"/>
              </a:rPr>
              <a:t>review(</a:t>
            </a:r>
            <a:r>
              <a:rPr lang="zh-CN" altLang="en-US" sz="2800" b="1" dirty="0">
                <a:latin typeface="+mn-ea"/>
              </a:rPr>
              <a:t>因为读懂程序的逻辑很重要</a:t>
            </a:r>
            <a:r>
              <a:rPr lang="en-US" altLang="zh-CN" sz="2800" b="1" dirty="0">
                <a:latin typeface="+mn-ea"/>
              </a:rPr>
              <a:t>)</a:t>
            </a:r>
          </a:p>
          <a:p>
            <a:pPr algn="l"/>
            <a:r>
              <a:rPr lang="zh-CN" altLang="en-US" sz="2800" b="1" dirty="0">
                <a:latin typeface="+mn-ea"/>
              </a:rPr>
              <a:t>★ 对上课接受程度较好的同学，可能有点重复</a:t>
            </a:r>
            <a:r>
              <a:rPr lang="en-US" altLang="zh-CN" sz="2800" b="1" dirty="0">
                <a:latin typeface="+mn-ea"/>
              </a:rPr>
              <a:t>/</a:t>
            </a:r>
            <a:r>
              <a:rPr lang="zh-CN" altLang="en-US" sz="2800" b="1" dirty="0">
                <a:latin typeface="+mn-ea"/>
              </a:rPr>
              <a:t>多余，但还得做</a:t>
            </a:r>
            <a:endParaRPr lang="en-US" altLang="zh-CN" sz="2800" b="1" dirty="0">
              <a:latin typeface="+mn-ea"/>
            </a:endParaRPr>
          </a:p>
        </p:txBody>
      </p:sp>
    </p:spTree>
    <p:extLst>
      <p:ext uri="{BB962C8B-B14F-4D97-AF65-F5344CB8AC3E}">
        <p14:creationId xmlns:p14="http://schemas.microsoft.com/office/powerpoint/2010/main" val="1000352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1</a:t>
            </a:r>
            <a:r>
              <a:rPr lang="zh-CN" altLang="en-US" sz="1600" b="1" dirty="0">
                <a:latin typeface="+mn-ea"/>
              </a:rPr>
              <a:t>、</a:t>
            </a:r>
            <a:r>
              <a:rPr lang="en-US" altLang="zh-CN" sz="1600" b="1" dirty="0">
                <a:latin typeface="+mn-ea"/>
              </a:rPr>
              <a:t>C</a:t>
            </a:r>
            <a:r>
              <a:rPr lang="zh-CN" altLang="en-US" sz="1600" b="1" dirty="0">
                <a:latin typeface="+mn-ea"/>
              </a:rPr>
              <a:t>和</a:t>
            </a:r>
            <a:r>
              <a:rPr lang="en-US" altLang="zh-CN" sz="1600" b="1" dirty="0">
                <a:latin typeface="+mn-ea"/>
              </a:rPr>
              <a:t>C++</a:t>
            </a:r>
            <a:r>
              <a:rPr lang="zh-CN" altLang="en-US" sz="1600" b="1" dirty="0">
                <a:latin typeface="+mn-ea"/>
              </a:rPr>
              <a:t>的不写函数返回类型时的差异</a:t>
            </a:r>
            <a:endParaRPr lang="en-US" altLang="zh-CN" sz="1600" b="1" dirty="0">
              <a:latin typeface="+mn-ea"/>
            </a:endParaRPr>
          </a:p>
          <a:p>
            <a:pPr algn="l" eaLnBrk="1" hangingPunct="1"/>
            <a:r>
              <a:rPr lang="en-US" altLang="zh-CN" sz="1600" b="1" dirty="0">
                <a:latin typeface="+mn-ea"/>
              </a:rPr>
              <a:t>   A.</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a:t>
            </a:r>
            <a:r>
              <a:rPr lang="en-US" altLang="zh-CN" sz="1600" b="1" dirty="0" err="1">
                <a:latin typeface="+mn-ea"/>
              </a:rPr>
              <a:t>stdio.h</a:t>
            </a:r>
            <a:r>
              <a:rPr lang="en-US" altLang="zh-CN" sz="1600" b="1" dirty="0">
                <a:latin typeface="+mn-ea"/>
              </a:rPr>
              <a:t>&gt;</a:t>
            </a:r>
          </a:p>
          <a:p>
            <a:endParaRPr lang="zh-CN" altLang="en-US" sz="1600" b="1" dirty="0">
              <a:latin typeface="+mn-ea"/>
            </a:endParaRPr>
          </a:p>
          <a:p>
            <a:r>
              <a:rPr lang="en-US" altLang="zh-CN" sz="1600" b="1" dirty="0">
                <a:latin typeface="+mn-ea"/>
              </a:rPr>
              <a:t>fun()</a:t>
            </a:r>
          </a:p>
          <a:p>
            <a:r>
              <a:rPr lang="en-US" altLang="zh-CN" sz="1600" b="1" dirty="0">
                <a:latin typeface="+mn-ea"/>
              </a:rPr>
              <a:t>{</a:t>
            </a: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p>
          <a:p>
            <a:r>
              <a:rPr lang="en-US" altLang="zh-CN" sz="1600" b="1" dirty="0">
                <a:solidFill>
                  <a:srgbClr val="FF0000"/>
                </a:solidFill>
                <a:latin typeface="+mn-ea"/>
              </a:rPr>
              <a:t>    </a:t>
            </a:r>
            <a:r>
              <a:rPr lang="en-US" altLang="zh-CN" sz="1600" b="1" dirty="0" err="1">
                <a:solidFill>
                  <a:srgbClr val="FF0000"/>
                </a:solidFill>
                <a:latin typeface="+mn-ea"/>
              </a:rPr>
              <a:t>printf</a:t>
            </a:r>
            <a:r>
              <a:rPr lang="en-US" altLang="zh-CN" sz="1600" b="1" dirty="0">
                <a:solidFill>
                  <a:srgbClr val="FF0000"/>
                </a:solidFill>
                <a:latin typeface="+mn-ea"/>
              </a:rPr>
              <a:t>("1234567-</a:t>
            </a:r>
            <a:r>
              <a:rPr lang="zh-CN" altLang="en-US" sz="1600" b="1" dirty="0">
                <a:solidFill>
                  <a:srgbClr val="FF0000"/>
                </a:solidFill>
                <a:latin typeface="+mn-ea"/>
              </a:rPr>
              <a:t>张三</a:t>
            </a:r>
            <a:r>
              <a:rPr lang="en-US" altLang="zh-CN" sz="1600" b="1" dirty="0">
                <a:solidFill>
                  <a:srgbClr val="FF0000"/>
                </a:solidFill>
                <a:latin typeface="+mn-ea"/>
              </a:rPr>
              <a:t>\n");</a:t>
            </a:r>
          </a:p>
          <a:p>
            <a:r>
              <a:rPr lang="en-US" altLang="zh-CN" sz="1600" b="1" dirty="0">
                <a:latin typeface="+mn-ea"/>
              </a:rPr>
              <a:t>    return 0;</a:t>
            </a:r>
          </a:p>
          <a:p>
            <a:r>
              <a:rPr lang="en-US" altLang="zh-CN" sz="1600" b="1" dirty="0">
                <a:latin typeface="+mn-ea"/>
              </a:rPr>
              <a:t>}</a:t>
            </a:r>
          </a:p>
          <a:p>
            <a:endParaRPr lang="zh-CN" altLang="en-US" sz="1600" b="1" dirty="0">
              <a:latin typeface="+mn-ea"/>
            </a:endParaRPr>
          </a:p>
          <a:p>
            <a:r>
              <a:rPr lang="en-US" altLang="zh-CN" sz="1600" b="1" dirty="0">
                <a:latin typeface="+mn-ea"/>
              </a:rPr>
              <a:t>int main()</a:t>
            </a:r>
          </a:p>
          <a:p>
            <a:r>
              <a:rPr lang="en-US" altLang="zh-CN" sz="1600" b="1" dirty="0">
                <a:latin typeface="+mn-ea"/>
              </a:rPr>
              <a:t>{</a:t>
            </a:r>
          </a:p>
          <a:p>
            <a:r>
              <a:rPr lang="en-US" altLang="zh-CN" sz="1600" b="1" dirty="0">
                <a:latin typeface="+mn-ea"/>
              </a:rPr>
              <a:t>    fun();</a:t>
            </a:r>
          </a:p>
          <a:p>
            <a:r>
              <a:rPr lang="en-US" altLang="zh-CN" sz="1600" b="1" dirty="0">
                <a:latin typeface="+mn-ea"/>
              </a:rPr>
              <a:t>    return 0;</a:t>
            </a:r>
          </a:p>
          <a:p>
            <a:r>
              <a:rPr lang="en-US" altLang="zh-CN" sz="1600" b="1" dirty="0">
                <a:latin typeface="+mn-ea"/>
              </a:rPr>
              <a:t>}</a:t>
            </a:r>
          </a:p>
          <a:p>
            <a:endParaRPr lang="en-US" altLang="zh-CN" sz="1600" b="1" dirty="0">
              <a:solidFill>
                <a:srgbClr val="FF0000"/>
              </a:solidFill>
              <a:latin typeface="+mn-ea"/>
            </a:endParaRPr>
          </a:p>
          <a:p>
            <a:endParaRPr lang="en-US" altLang="zh-CN" sz="1600" b="1" dirty="0">
              <a:solidFill>
                <a:srgbClr val="FF0000"/>
              </a:solidFill>
              <a:latin typeface="+mn-ea"/>
            </a:endParaRPr>
          </a:p>
          <a:p>
            <a:endParaRPr lang="en-US" altLang="zh-CN" sz="1600" b="1" dirty="0">
              <a:solidFill>
                <a:srgbClr val="FF0000"/>
              </a:solidFill>
              <a:latin typeface="+mn-ea"/>
            </a:endParaRPr>
          </a:p>
          <a:p>
            <a:r>
              <a:rPr lang="en-US" altLang="zh-CN" sz="1200" b="1" dirty="0">
                <a:solidFill>
                  <a:srgbClr val="FF0000"/>
                </a:solidFill>
                <a:highlight>
                  <a:srgbClr val="FFFF00"/>
                </a:highlight>
                <a:latin typeface="+mn-ea"/>
              </a:rPr>
              <a:t>/* </a:t>
            </a:r>
            <a:r>
              <a:rPr lang="zh-CN" altLang="en-US" sz="1200" b="1" dirty="0">
                <a:solidFill>
                  <a:srgbClr val="FF0000"/>
                </a:solidFill>
                <a:highlight>
                  <a:srgbClr val="FFFF00"/>
                </a:highlight>
                <a:latin typeface="+mn-ea"/>
              </a:rPr>
              <a:t>特别说明：</a:t>
            </a:r>
            <a:endParaRPr lang="en-US" altLang="zh-CN" sz="1200" b="1" dirty="0">
              <a:solidFill>
                <a:srgbClr val="FF0000"/>
              </a:solidFill>
              <a:highlight>
                <a:srgbClr val="FFFF00"/>
              </a:highlight>
              <a:latin typeface="+mn-ea"/>
            </a:endParaRPr>
          </a:p>
          <a:p>
            <a:r>
              <a:rPr lang="en-US" altLang="zh-CN" sz="1200" b="1" dirty="0">
                <a:solidFill>
                  <a:srgbClr val="FF0000"/>
                </a:solidFill>
                <a:highlight>
                  <a:srgbClr val="FFFF00"/>
                </a:highlight>
                <a:latin typeface="+mn-ea"/>
              </a:rPr>
              <a:t>   1</a:t>
            </a:r>
            <a:r>
              <a:rPr lang="zh-CN" altLang="en-US" sz="1200" b="1" dirty="0">
                <a:solidFill>
                  <a:srgbClr val="FF0000"/>
                </a:solidFill>
                <a:highlight>
                  <a:srgbClr val="FFFF00"/>
                </a:highlight>
                <a:latin typeface="+mn-ea"/>
              </a:rPr>
              <a:t>、如果输出维持</a:t>
            </a:r>
            <a:r>
              <a:rPr lang="en-US" altLang="zh-CN" sz="1200" b="1" dirty="0">
                <a:solidFill>
                  <a:schemeClr val="accent2"/>
                </a:solidFill>
                <a:highlight>
                  <a:srgbClr val="FFFF00"/>
                </a:highlight>
                <a:latin typeface="+mn-ea"/>
              </a:rPr>
              <a:t>"1234567-</a:t>
            </a:r>
            <a:r>
              <a:rPr lang="zh-CN" altLang="en-US" sz="1200" b="1" dirty="0">
                <a:solidFill>
                  <a:schemeClr val="accent2"/>
                </a:solidFill>
                <a:highlight>
                  <a:srgbClr val="FFFF00"/>
                </a:highlight>
                <a:latin typeface="+mn-ea"/>
              </a:rPr>
              <a:t>张三</a:t>
            </a:r>
            <a:r>
              <a:rPr lang="en-US" altLang="zh-CN" sz="1200" b="1" dirty="0">
                <a:solidFill>
                  <a:schemeClr val="accent2"/>
                </a:solidFill>
                <a:highlight>
                  <a:srgbClr val="FFFF00"/>
                </a:highlight>
                <a:latin typeface="+mn-ea"/>
              </a:rPr>
              <a:t>"</a:t>
            </a:r>
            <a:r>
              <a:rPr lang="zh-CN" altLang="en-US" sz="1200" b="1" dirty="0">
                <a:solidFill>
                  <a:srgbClr val="FF0000"/>
                </a:solidFill>
                <a:highlight>
                  <a:srgbClr val="FFFF00"/>
                </a:highlight>
                <a:latin typeface="+mn-ea"/>
              </a:rPr>
              <a:t>不变，得分为</a:t>
            </a:r>
            <a:r>
              <a:rPr lang="en-US" altLang="zh-CN" sz="1200" b="1" dirty="0">
                <a:solidFill>
                  <a:srgbClr val="FF0000"/>
                </a:solidFill>
                <a:highlight>
                  <a:srgbClr val="FFFF00"/>
                </a:highlight>
                <a:latin typeface="+mn-ea"/>
              </a:rPr>
              <a:t>0</a:t>
            </a:r>
          </a:p>
          <a:p>
            <a:r>
              <a:rPr lang="en-US" altLang="zh-CN" sz="1200" b="1" dirty="0">
                <a:solidFill>
                  <a:srgbClr val="FF0000"/>
                </a:solidFill>
                <a:highlight>
                  <a:srgbClr val="FFFF00"/>
                </a:highlight>
                <a:latin typeface="+mn-ea"/>
              </a:rPr>
              <a:t>   2</a:t>
            </a:r>
            <a:r>
              <a:rPr lang="zh-CN" altLang="en-US" sz="1200" b="1" dirty="0">
                <a:solidFill>
                  <a:srgbClr val="FF0000"/>
                </a:solidFill>
                <a:highlight>
                  <a:srgbClr val="FFFF00"/>
                </a:highlight>
                <a:latin typeface="+mn-ea"/>
              </a:rPr>
              <a:t>、如果学号</a:t>
            </a:r>
            <a:r>
              <a:rPr lang="en-US" altLang="zh-CN" sz="1200" b="1" dirty="0">
                <a:solidFill>
                  <a:srgbClr val="FF0000"/>
                </a:solidFill>
                <a:highlight>
                  <a:srgbClr val="FFFF00"/>
                </a:highlight>
                <a:latin typeface="+mn-ea"/>
              </a:rPr>
              <a:t>/</a:t>
            </a:r>
            <a:r>
              <a:rPr lang="zh-CN" altLang="en-US" sz="1200" b="1" dirty="0">
                <a:solidFill>
                  <a:srgbClr val="FF0000"/>
                </a:solidFill>
                <a:highlight>
                  <a:srgbClr val="FFFF00"/>
                </a:highlight>
                <a:latin typeface="+mn-ea"/>
              </a:rPr>
              <a:t>姓名有错</a:t>
            </a:r>
            <a:r>
              <a:rPr lang="en-US" altLang="zh-CN" sz="1200" b="1" dirty="0">
                <a:solidFill>
                  <a:srgbClr val="FF0000"/>
                </a:solidFill>
                <a:highlight>
                  <a:srgbClr val="FFFF00"/>
                </a:highlight>
                <a:latin typeface="+mn-ea"/>
              </a:rPr>
              <a:t>(</a:t>
            </a:r>
            <a:r>
              <a:rPr lang="zh-CN" altLang="en-US" sz="1200" b="1" dirty="0">
                <a:solidFill>
                  <a:srgbClr val="FF0000"/>
                </a:solidFill>
                <a:highlight>
                  <a:srgbClr val="FFFF00"/>
                </a:highlight>
                <a:latin typeface="+mn-ea"/>
              </a:rPr>
              <a:t>非其他同学</a:t>
            </a:r>
            <a:r>
              <a:rPr lang="en-US" altLang="zh-CN" sz="1200" b="1" dirty="0">
                <a:solidFill>
                  <a:srgbClr val="FF0000"/>
                </a:solidFill>
                <a:highlight>
                  <a:srgbClr val="FFFF00"/>
                </a:highlight>
                <a:latin typeface="+mn-ea"/>
              </a:rPr>
              <a:t>)</a:t>
            </a:r>
            <a:r>
              <a:rPr lang="zh-CN" altLang="en-US" sz="1200" b="1" dirty="0">
                <a:solidFill>
                  <a:srgbClr val="FF0000"/>
                </a:solidFill>
                <a:highlight>
                  <a:srgbClr val="FFFF00"/>
                </a:highlight>
                <a:latin typeface="+mn-ea"/>
              </a:rPr>
              <a:t>，得分为</a:t>
            </a:r>
            <a:r>
              <a:rPr lang="en-US" altLang="zh-CN" sz="1200" b="1" dirty="0">
                <a:solidFill>
                  <a:srgbClr val="FF0000"/>
                </a:solidFill>
                <a:highlight>
                  <a:srgbClr val="FFFF00"/>
                </a:highlight>
                <a:latin typeface="+mn-ea"/>
              </a:rPr>
              <a:t>0</a:t>
            </a:r>
          </a:p>
          <a:p>
            <a:r>
              <a:rPr lang="en-US" altLang="zh-CN" sz="1200" b="1" dirty="0">
                <a:solidFill>
                  <a:srgbClr val="FF0000"/>
                </a:solidFill>
                <a:highlight>
                  <a:srgbClr val="FFFF00"/>
                </a:highlight>
                <a:latin typeface="+mn-ea"/>
              </a:rPr>
              <a:t>   3</a:t>
            </a:r>
            <a:r>
              <a:rPr lang="zh-CN" altLang="en-US" sz="1200" b="1" dirty="0">
                <a:solidFill>
                  <a:srgbClr val="FF0000"/>
                </a:solidFill>
                <a:highlight>
                  <a:srgbClr val="FFFF00"/>
                </a:highlight>
                <a:latin typeface="+mn-ea"/>
              </a:rPr>
              <a:t>、如果是别人的学号</a:t>
            </a:r>
            <a:r>
              <a:rPr lang="en-US" altLang="zh-CN" sz="1200" b="1" dirty="0">
                <a:solidFill>
                  <a:srgbClr val="FF0000"/>
                </a:solidFill>
                <a:highlight>
                  <a:srgbClr val="FFFF00"/>
                </a:highlight>
                <a:latin typeface="+mn-ea"/>
              </a:rPr>
              <a:t>-</a:t>
            </a:r>
            <a:r>
              <a:rPr lang="zh-CN" altLang="en-US" sz="1200" b="1" dirty="0">
                <a:solidFill>
                  <a:srgbClr val="FF0000"/>
                </a:solidFill>
                <a:highlight>
                  <a:srgbClr val="FFFF00"/>
                </a:highlight>
                <a:latin typeface="+mn-ea"/>
              </a:rPr>
              <a:t>姓名，按抄袭论</a:t>
            </a:r>
            <a:endParaRPr lang="en-US" altLang="zh-CN" sz="1200" b="1" dirty="0">
              <a:solidFill>
                <a:srgbClr val="FF0000"/>
              </a:solidFill>
              <a:highlight>
                <a:srgbClr val="FFFF00"/>
              </a:highlight>
              <a:latin typeface="+mn-ea"/>
            </a:endParaRPr>
          </a:p>
          <a:p>
            <a:r>
              <a:rPr lang="en-US" altLang="zh-CN" sz="1200" b="1" dirty="0">
                <a:solidFill>
                  <a:srgbClr val="FF0000"/>
                </a:solidFill>
                <a:highlight>
                  <a:srgbClr val="FFFF00"/>
                </a:highlight>
                <a:latin typeface="+mn-ea"/>
              </a:rPr>
              <a:t>   4</a:t>
            </a:r>
            <a:r>
              <a:rPr lang="zh-CN" altLang="en-US" sz="1200" b="1" dirty="0">
                <a:solidFill>
                  <a:srgbClr val="FF0000"/>
                </a:solidFill>
                <a:highlight>
                  <a:srgbClr val="FFFF00"/>
                </a:highlight>
                <a:latin typeface="+mn-ea"/>
              </a:rPr>
              <a:t>、后续有改学号姓名的</a:t>
            </a:r>
            <a:r>
              <a:rPr lang="en-US" altLang="zh-CN" sz="1200" b="1" dirty="0">
                <a:solidFill>
                  <a:srgbClr val="FF0000"/>
                </a:solidFill>
                <a:highlight>
                  <a:srgbClr val="FFFF00"/>
                </a:highlight>
                <a:latin typeface="+mn-ea"/>
              </a:rPr>
              <a:t>Page</a:t>
            </a:r>
            <a:r>
              <a:rPr lang="zh-CN" altLang="en-US" sz="1200" b="1" dirty="0">
                <a:solidFill>
                  <a:srgbClr val="FF0000"/>
                </a:solidFill>
                <a:highlight>
                  <a:srgbClr val="FFFF00"/>
                </a:highlight>
                <a:latin typeface="+mn-ea"/>
              </a:rPr>
              <a:t>，要求相同，不再重复说明 </a:t>
            </a:r>
            <a:r>
              <a:rPr lang="en-US" altLang="zh-CN" sz="1200" b="1" dirty="0">
                <a:solidFill>
                  <a:srgbClr val="FF0000"/>
                </a:solidFill>
                <a:highlight>
                  <a:srgbClr val="FFFF00"/>
                </a:highlight>
                <a:latin typeface="+mn-ea"/>
              </a:rPr>
              <a:t>*/</a:t>
            </a:r>
            <a:endParaRPr lang="en-US" altLang="zh-CN" sz="1200" b="1" dirty="0">
              <a:highlight>
                <a:srgbClr val="FFFF00"/>
              </a:highlight>
              <a:latin typeface="+mn-ea"/>
            </a:endParaRPr>
          </a:p>
        </p:txBody>
      </p:sp>
      <p:sp>
        <p:nvSpPr>
          <p:cNvPr id="2" name="矩形 1">
            <a:extLst>
              <a:ext uri="{FF2B5EF4-FFF2-40B4-BE49-F238E27FC236}">
                <a16:creationId xmlns:a16="http://schemas.microsoft.com/office/drawing/2014/main" id="{7B796D6E-7794-4E09-A096-348F9B2F78C7}"/>
              </a:ext>
            </a:extLst>
          </p:cNvPr>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mn-ea"/>
              </a:rPr>
              <a:t>1</a:t>
            </a:r>
            <a:r>
              <a:rPr kumimoji="1" lang="zh-CN" altLang="en-US" sz="1600" b="1" i="0" u="none" strike="noStrike" cap="none" normalizeH="0" baseline="0" dirty="0">
                <a:ln>
                  <a:noFill/>
                </a:ln>
                <a:solidFill>
                  <a:schemeClr val="tx1"/>
                </a:solidFill>
                <a:effectLst/>
                <a:latin typeface="+mn-ea"/>
              </a:rPr>
              <a:t>、将左侧程序</a:t>
            </a:r>
            <a:r>
              <a:rPr kumimoji="1" lang="zh-CN" altLang="en-US" sz="1600" b="1" dirty="0">
                <a:latin typeface="+mn-ea"/>
              </a:rPr>
              <a:t>贴</a:t>
            </a:r>
            <a:r>
              <a:rPr kumimoji="1" lang="zh-CN" altLang="en-US" sz="1600" b="1" i="0" u="none" strike="noStrike" cap="none" normalizeH="0" baseline="0" dirty="0">
                <a:ln>
                  <a:noFill/>
                </a:ln>
                <a:solidFill>
                  <a:schemeClr val="tx1"/>
                </a:solidFill>
                <a:effectLst/>
                <a:latin typeface="+mn-ea"/>
              </a:rPr>
              <a:t>到</a:t>
            </a:r>
            <a:r>
              <a:rPr kumimoji="1" lang="en-US" altLang="zh-CN" sz="1600" b="1" i="0" u="none" strike="noStrike" cap="none" normalizeH="0" baseline="0" dirty="0">
                <a:ln>
                  <a:noFill/>
                </a:ln>
                <a:solidFill>
                  <a:schemeClr val="tx1"/>
                </a:solidFill>
                <a:effectLst/>
                <a:latin typeface="+mn-ea"/>
              </a:rPr>
              <a:t>.c</a:t>
            </a:r>
            <a:r>
              <a:rPr kumimoji="1" lang="zh-CN" altLang="en-US" sz="1600" b="1" i="0" u="none" strike="noStrike" cap="none" normalizeH="0" baseline="0" dirty="0">
                <a:ln>
                  <a:noFill/>
                </a:ln>
                <a:solidFill>
                  <a:schemeClr val="tx1"/>
                </a:solidFill>
                <a:effectLst/>
                <a:latin typeface="+mn-ea"/>
              </a:rPr>
              <a:t>后缀的</a:t>
            </a:r>
            <a:r>
              <a:rPr kumimoji="1" lang="zh-CN" altLang="en-US" sz="1600" b="1" dirty="0">
                <a:latin typeface="+mn-ea"/>
              </a:rPr>
              <a:t>源程序中</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i="0" u="none" strike="noStrike" cap="none" normalizeH="0" baseline="0" dirty="0">
              <a:ln>
                <a:noFill/>
              </a:ln>
              <a:solidFill>
                <a:schemeClr val="tx1"/>
              </a:solidFill>
              <a:effectLst/>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fontAlgn="base">
              <a:spcBef>
                <a:spcPct val="0"/>
              </a:spcBef>
              <a:spcAft>
                <a:spcPct val="0"/>
              </a:spcAft>
            </a:pPr>
            <a:r>
              <a:rPr kumimoji="1" lang="en-US" altLang="zh-CN" sz="1600" b="1" dirty="0">
                <a:latin typeface="+mn-ea"/>
              </a:rPr>
              <a:t>2</a:t>
            </a:r>
            <a:r>
              <a:rPr kumimoji="1" lang="zh-CN" altLang="en-US" sz="1600" b="1" dirty="0">
                <a:latin typeface="+mn-ea"/>
              </a:rPr>
              <a:t>、将左侧程序贴到</a:t>
            </a:r>
            <a:r>
              <a:rPr kumimoji="1" lang="en-US" altLang="zh-CN" sz="1600" b="1" dirty="0">
                <a:latin typeface="+mn-ea"/>
              </a:rPr>
              <a:t>.</a:t>
            </a:r>
            <a:r>
              <a:rPr kumimoji="1" lang="en-US" altLang="zh-CN" sz="1600" b="1" dirty="0" err="1">
                <a:latin typeface="+mn-ea"/>
              </a:rPr>
              <a:t>cpp</a:t>
            </a:r>
            <a:r>
              <a:rPr kumimoji="1" lang="zh-CN" altLang="en-US" sz="1600" b="1" dirty="0">
                <a:latin typeface="+mn-ea"/>
              </a:rPr>
              <a:t>后缀的源程序中</a:t>
            </a: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endParaRPr kumimoji="1" lang="en-US" altLang="zh-CN" sz="1600" b="1" dirty="0">
              <a:latin typeface="+mn-ea"/>
            </a:endParaRPr>
          </a:p>
          <a:p>
            <a:pPr fontAlgn="base">
              <a:spcBef>
                <a:spcPct val="0"/>
              </a:spcBef>
              <a:spcAft>
                <a:spcPct val="0"/>
              </a:spcAft>
            </a:pPr>
            <a:r>
              <a:rPr kumimoji="1" lang="en-US" altLang="zh-CN" sz="1600" b="1" dirty="0">
                <a:latin typeface="+mn-ea"/>
              </a:rPr>
              <a:t>3</a:t>
            </a:r>
            <a:r>
              <a:rPr kumimoji="1" lang="zh-CN" altLang="en-US" sz="1600" b="1" dirty="0">
                <a:latin typeface="+mn-ea"/>
              </a:rPr>
              <a:t>、结论：</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如果</a:t>
            </a:r>
            <a:r>
              <a:rPr kumimoji="1" lang="en-US" altLang="zh-CN" sz="1600" b="1" dirty="0">
                <a:latin typeface="+mn-ea"/>
              </a:rPr>
              <a:t>C</a:t>
            </a:r>
            <a:r>
              <a:rPr kumimoji="1" lang="zh-CN" altLang="en-US" sz="1600" b="1" dirty="0">
                <a:latin typeface="+mn-ea"/>
              </a:rPr>
              <a:t>程序不写函数的返回类型，则正常运行</a:t>
            </a:r>
            <a:endParaRPr kumimoji="1" lang="en-US" altLang="zh-CN" sz="1600" b="1" dirty="0">
              <a:latin typeface="+mn-ea"/>
            </a:endParaRPr>
          </a:p>
          <a:p>
            <a:pPr fontAlgn="base">
              <a:spcBef>
                <a:spcPct val="0"/>
              </a:spcBef>
              <a:spcAft>
                <a:spcPct val="0"/>
              </a:spcAft>
            </a:pPr>
            <a:r>
              <a:rPr kumimoji="1" lang="en-US" altLang="zh-CN" sz="1600" b="1" dirty="0">
                <a:latin typeface="+mn-ea"/>
              </a:rPr>
              <a:t>   </a:t>
            </a:r>
            <a:r>
              <a:rPr kumimoji="1" lang="zh-CN" altLang="en-US" sz="1600" b="1" dirty="0">
                <a:latin typeface="+mn-ea"/>
              </a:rPr>
              <a:t>如果</a:t>
            </a:r>
            <a:r>
              <a:rPr kumimoji="1" lang="en-US" altLang="zh-CN" sz="1600" b="1" dirty="0">
                <a:latin typeface="+mn-ea"/>
              </a:rPr>
              <a:t>C++</a:t>
            </a:r>
            <a:r>
              <a:rPr kumimoji="1" lang="zh-CN" altLang="en-US" sz="1600" b="1" dirty="0">
                <a:latin typeface="+mn-ea"/>
              </a:rPr>
              <a:t>程序不写函数的返回类型，则报错缺少显式类型</a:t>
            </a:r>
            <a:endParaRPr kumimoji="1" lang="en-US" altLang="zh-CN" sz="1600" b="1" dirty="0">
              <a:latin typeface="+mn-ea"/>
            </a:endParaRPr>
          </a:p>
        </p:txBody>
      </p:sp>
      <p:pic>
        <p:nvPicPr>
          <p:cNvPr id="5" name="图片 4">
            <a:extLst>
              <a:ext uri="{FF2B5EF4-FFF2-40B4-BE49-F238E27FC236}">
                <a16:creationId xmlns:a16="http://schemas.microsoft.com/office/drawing/2014/main" id="{ADB30048-6F74-3C2A-A9D4-9BEB7E39D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4647" y="3402965"/>
            <a:ext cx="2171700" cy="428625"/>
          </a:xfrm>
          <a:prstGeom prst="rect">
            <a:avLst/>
          </a:prstGeom>
        </p:spPr>
      </p:pic>
      <p:pic>
        <p:nvPicPr>
          <p:cNvPr id="7" name="图片 6" descr="文本&#10;&#10;中度可信度描述已自动生成">
            <a:extLst>
              <a:ext uri="{FF2B5EF4-FFF2-40B4-BE49-F238E27FC236}">
                <a16:creationId xmlns:a16="http://schemas.microsoft.com/office/drawing/2014/main" id="{2D1D6074-7010-954A-FDA1-3B08955CA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122" y="2014632"/>
            <a:ext cx="1800225" cy="657225"/>
          </a:xfrm>
          <a:prstGeom prst="rect">
            <a:avLst/>
          </a:prstGeom>
        </p:spPr>
      </p:pic>
    </p:spTree>
    <p:extLst>
      <p:ext uri="{BB962C8B-B14F-4D97-AF65-F5344CB8AC3E}">
        <p14:creationId xmlns:p14="http://schemas.microsoft.com/office/powerpoint/2010/main" val="405281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1</a:t>
            </a:r>
            <a:r>
              <a:rPr lang="zh-CN" altLang="en-US" sz="1600" b="1" dirty="0">
                <a:latin typeface="+mn-ea"/>
              </a:rPr>
              <a:t>、</a:t>
            </a:r>
            <a:r>
              <a:rPr lang="en-US" altLang="zh-CN" sz="1600" b="1" dirty="0">
                <a:latin typeface="+mn-ea"/>
              </a:rPr>
              <a:t>C</a:t>
            </a:r>
            <a:r>
              <a:rPr lang="zh-CN" altLang="en-US" sz="1600" b="1" dirty="0">
                <a:latin typeface="+mn-ea"/>
              </a:rPr>
              <a:t>和</a:t>
            </a:r>
            <a:r>
              <a:rPr lang="en-US" altLang="zh-CN" sz="1600" b="1" dirty="0">
                <a:latin typeface="+mn-ea"/>
              </a:rPr>
              <a:t>C++</a:t>
            </a:r>
            <a:r>
              <a:rPr lang="zh-CN" altLang="en-US" sz="1600" b="1" dirty="0">
                <a:latin typeface="+mn-ea"/>
              </a:rPr>
              <a:t>的不写函数返回类型时的差异</a:t>
            </a:r>
            <a:endParaRPr lang="en-US" altLang="zh-CN" sz="1600" b="1" dirty="0">
              <a:latin typeface="+mn-ea"/>
            </a:endParaRPr>
          </a:p>
          <a:p>
            <a:pPr algn="l" eaLnBrk="1" hangingPunct="1"/>
            <a:r>
              <a:rPr lang="en-US" altLang="zh-CN" sz="1600" b="1" dirty="0">
                <a:latin typeface="+mn-ea"/>
              </a:rPr>
              <a:t>   B.</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a:t>
            </a:r>
            <a:r>
              <a:rPr lang="en-US" altLang="zh-CN" sz="1600" b="1" dirty="0" err="1">
                <a:latin typeface="+mn-ea"/>
              </a:rPr>
              <a:t>stdio.h</a:t>
            </a:r>
            <a:r>
              <a:rPr lang="en-US" altLang="zh-CN" sz="1600" b="1" dirty="0">
                <a:latin typeface="+mn-ea"/>
              </a:rPr>
              <a:t>&gt;</a:t>
            </a:r>
          </a:p>
          <a:p>
            <a:endParaRPr lang="zh-CN" altLang="en-US" sz="1600" b="1" dirty="0">
              <a:latin typeface="+mn-ea"/>
            </a:endParaRPr>
          </a:p>
          <a:p>
            <a:r>
              <a:rPr lang="en-US" altLang="zh-CN" sz="1600" b="1" dirty="0">
                <a:latin typeface="+mn-ea"/>
              </a:rPr>
              <a:t>int main()</a:t>
            </a:r>
          </a:p>
          <a:p>
            <a:r>
              <a:rPr lang="en-US" altLang="zh-CN" sz="1600" b="1" dirty="0">
                <a:latin typeface="+mn-ea"/>
              </a:rPr>
              <a:t>{</a:t>
            </a:r>
          </a:p>
          <a:p>
            <a:r>
              <a:rPr lang="en-US" altLang="zh-CN" sz="1600" b="1" dirty="0">
                <a:latin typeface="+mn-ea"/>
              </a:rPr>
              <a:t>    </a:t>
            </a:r>
            <a:r>
              <a:rPr lang="en-US" altLang="zh-CN" sz="1600" b="1" dirty="0" err="1">
                <a:latin typeface="+mn-ea"/>
              </a:rPr>
              <a:t>printf</a:t>
            </a:r>
            <a:r>
              <a:rPr lang="en-US" altLang="zh-CN" sz="1600" b="1" dirty="0">
                <a:latin typeface="+mn-ea"/>
              </a:rPr>
              <a:t>("%</a:t>
            </a:r>
            <a:r>
              <a:rPr lang="en-US" altLang="zh-CN" sz="1600" b="1" dirty="0" err="1">
                <a:latin typeface="+mn-ea"/>
              </a:rPr>
              <a:t>lf</a:t>
            </a:r>
            <a:r>
              <a:rPr lang="en-US" altLang="zh-CN" sz="1600" b="1" dirty="0">
                <a:latin typeface="+mn-ea"/>
              </a:rPr>
              <a:t>\n", sqrt(2));</a:t>
            </a:r>
          </a:p>
          <a:p>
            <a:r>
              <a:rPr lang="en-US" altLang="zh-CN" sz="1600" b="1" dirty="0">
                <a:latin typeface="+mn-ea"/>
              </a:rPr>
              <a:t>    return 0;</a:t>
            </a:r>
          </a:p>
          <a:p>
            <a:r>
              <a:rPr lang="en-US" altLang="zh-CN" sz="1600" b="1" dirty="0">
                <a:latin typeface="+mn-ea"/>
              </a:rPr>
              <a:t>}</a:t>
            </a:r>
          </a:p>
          <a:p>
            <a:endParaRPr lang="en-US" altLang="zh-CN" sz="1600" b="1" dirty="0">
              <a:latin typeface="+mn-ea"/>
            </a:endParaRPr>
          </a:p>
        </p:txBody>
      </p:sp>
      <p:sp>
        <p:nvSpPr>
          <p:cNvPr id="2" name="矩形 1">
            <a:extLst>
              <a:ext uri="{FF2B5EF4-FFF2-40B4-BE49-F238E27FC236}">
                <a16:creationId xmlns:a16="http://schemas.microsoft.com/office/drawing/2014/main" id="{7B796D6E-7794-4E09-A096-348F9B2F78C7}"/>
              </a:ext>
            </a:extLst>
          </p:cNvPr>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mn-ea"/>
              </a:rPr>
              <a:t>将左侧</a:t>
            </a:r>
            <a:r>
              <a:rPr kumimoji="1" lang="zh-CN" altLang="en-US" sz="1600" b="1" dirty="0">
                <a:latin typeface="+mn-ea"/>
              </a:rPr>
              <a:t>的两个</a:t>
            </a:r>
            <a:r>
              <a:rPr kumimoji="1" lang="zh-CN" altLang="en-US" sz="1600" b="1" i="0" u="none" strike="noStrike" cap="none" normalizeH="0" baseline="0" dirty="0">
                <a:ln>
                  <a:noFill/>
                </a:ln>
                <a:solidFill>
                  <a:schemeClr val="tx1"/>
                </a:solidFill>
                <a:effectLst/>
                <a:latin typeface="+mn-ea"/>
              </a:rPr>
              <a:t>程序</a:t>
            </a:r>
            <a:r>
              <a:rPr kumimoji="1" lang="zh-CN" altLang="en-US" sz="1600" b="1" dirty="0">
                <a:latin typeface="+mn-ea"/>
              </a:rPr>
              <a:t>贴</a:t>
            </a:r>
            <a:r>
              <a:rPr kumimoji="1" lang="zh-CN" altLang="en-US" sz="1600" b="1" i="0" u="none" strike="noStrike" cap="none" normalizeH="0" baseline="0" dirty="0">
                <a:ln>
                  <a:noFill/>
                </a:ln>
                <a:solidFill>
                  <a:schemeClr val="tx1"/>
                </a:solidFill>
                <a:effectLst/>
                <a:latin typeface="+mn-ea"/>
              </a:rPr>
              <a:t>到</a:t>
            </a:r>
            <a:r>
              <a:rPr kumimoji="1" lang="en-US" altLang="zh-CN" sz="1600" b="1" i="0" u="none" strike="noStrike" cap="none" normalizeH="0" baseline="0" dirty="0">
                <a:ln>
                  <a:noFill/>
                </a:ln>
                <a:solidFill>
                  <a:schemeClr val="tx1"/>
                </a:solidFill>
                <a:effectLst/>
                <a:latin typeface="+mn-ea"/>
              </a:rPr>
              <a:t>.c</a:t>
            </a:r>
            <a:r>
              <a:rPr kumimoji="1" lang="zh-CN" altLang="en-US" sz="1600" b="1" i="0" u="none" strike="noStrike" cap="none" normalizeH="0" baseline="0" dirty="0">
                <a:ln>
                  <a:noFill/>
                </a:ln>
                <a:solidFill>
                  <a:schemeClr val="tx1"/>
                </a:solidFill>
                <a:effectLst/>
                <a:latin typeface="+mn-ea"/>
              </a:rPr>
              <a:t>后缀的</a:t>
            </a:r>
            <a:r>
              <a:rPr kumimoji="1" lang="zh-CN" altLang="en-US" sz="1600" b="1" dirty="0">
                <a:latin typeface="+mn-ea"/>
              </a:rPr>
              <a:t>源程序中编译运行，分析为什么结果不同</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dirty="0">
                <a:latin typeface="+mn-ea"/>
              </a:rPr>
              <a:t>因为第一个没有加头文件，编译器识别不出</a:t>
            </a:r>
            <a:r>
              <a:rPr kumimoji="1" lang="en-US" altLang="zh-CN" sz="1600" b="1" dirty="0">
                <a:latin typeface="+mn-ea"/>
              </a:rPr>
              <a:t>sqrt</a:t>
            </a:r>
            <a:r>
              <a:rPr kumimoji="1" lang="zh-CN" altLang="en-US" sz="1600" b="1" dirty="0">
                <a:latin typeface="+mn-ea"/>
              </a:rPr>
              <a:t>公式</a:t>
            </a:r>
            <a:endParaRPr kumimoji="1" lang="en-US" altLang="zh-CN" sz="1600" b="1" dirty="0">
              <a:latin typeface="+mn-ea"/>
            </a:endParaRPr>
          </a:p>
        </p:txBody>
      </p:sp>
      <p:sp>
        <p:nvSpPr>
          <p:cNvPr id="5" name="矩形 4">
            <a:extLst>
              <a:ext uri="{FF2B5EF4-FFF2-40B4-BE49-F238E27FC236}">
                <a16:creationId xmlns:a16="http://schemas.microsoft.com/office/drawing/2014/main" id="{8AD71480-B1AA-4DA2-B661-29F8822FFC36}"/>
              </a:ext>
            </a:extLst>
          </p:cNvPr>
          <p:cNvSpPr/>
          <p:nvPr/>
        </p:nvSpPr>
        <p:spPr bwMode="auto">
          <a:xfrm>
            <a:off x="592114" y="3845407"/>
            <a:ext cx="4941912" cy="268874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a:t>
            </a:r>
            <a:r>
              <a:rPr lang="en-US" altLang="zh-CN" sz="1600" b="1" dirty="0" err="1">
                <a:latin typeface="+mn-ea"/>
              </a:rPr>
              <a:t>stdio.h</a:t>
            </a:r>
            <a:r>
              <a:rPr lang="en-US" altLang="zh-CN" sz="1600" b="1" dirty="0">
                <a:latin typeface="+mn-ea"/>
              </a:rPr>
              <a:t>&gt;</a:t>
            </a:r>
          </a:p>
          <a:p>
            <a:r>
              <a:rPr lang="en-US" altLang="zh-CN" sz="1600" b="1" dirty="0">
                <a:solidFill>
                  <a:srgbClr val="FF0000"/>
                </a:solidFill>
                <a:highlight>
                  <a:srgbClr val="FFFF00"/>
                </a:highlight>
                <a:latin typeface="+mn-ea"/>
              </a:rPr>
              <a:t>#include &lt;</a:t>
            </a:r>
            <a:r>
              <a:rPr lang="en-US" altLang="zh-CN" sz="1600" b="1" dirty="0" err="1">
                <a:solidFill>
                  <a:srgbClr val="FF0000"/>
                </a:solidFill>
                <a:highlight>
                  <a:srgbClr val="FFFF00"/>
                </a:highlight>
                <a:latin typeface="+mn-ea"/>
              </a:rPr>
              <a:t>math.h</a:t>
            </a:r>
            <a:r>
              <a:rPr lang="en-US" altLang="zh-CN" sz="1600" b="1" dirty="0">
                <a:solidFill>
                  <a:srgbClr val="FF0000"/>
                </a:solidFill>
                <a:highlight>
                  <a:srgbClr val="FFFF00"/>
                </a:highlight>
                <a:latin typeface="+mn-ea"/>
              </a:rPr>
              <a:t>&gt;</a:t>
            </a:r>
          </a:p>
          <a:p>
            <a:endParaRPr lang="zh-CN" altLang="en-US" sz="1600" b="1" dirty="0">
              <a:latin typeface="+mn-ea"/>
            </a:endParaRPr>
          </a:p>
          <a:p>
            <a:r>
              <a:rPr lang="en-US" altLang="zh-CN" sz="1600" b="1" dirty="0">
                <a:latin typeface="+mn-ea"/>
              </a:rPr>
              <a:t>int main()</a:t>
            </a:r>
          </a:p>
          <a:p>
            <a:r>
              <a:rPr lang="en-US" altLang="zh-CN" sz="1600" b="1" dirty="0">
                <a:latin typeface="+mn-ea"/>
              </a:rPr>
              <a:t>{</a:t>
            </a:r>
          </a:p>
          <a:p>
            <a:r>
              <a:rPr lang="en-US" altLang="zh-CN" sz="1600" b="1" dirty="0">
                <a:latin typeface="+mn-ea"/>
              </a:rPr>
              <a:t>    </a:t>
            </a:r>
            <a:r>
              <a:rPr lang="en-US" altLang="zh-CN" sz="1600" b="1" dirty="0" err="1">
                <a:latin typeface="+mn-ea"/>
              </a:rPr>
              <a:t>printf</a:t>
            </a:r>
            <a:r>
              <a:rPr lang="en-US" altLang="zh-CN" sz="1600" b="1" dirty="0">
                <a:latin typeface="+mn-ea"/>
              </a:rPr>
              <a:t>("%</a:t>
            </a:r>
            <a:r>
              <a:rPr lang="en-US" altLang="zh-CN" sz="1600" b="1" dirty="0" err="1">
                <a:latin typeface="+mn-ea"/>
              </a:rPr>
              <a:t>lf</a:t>
            </a:r>
            <a:r>
              <a:rPr lang="en-US" altLang="zh-CN" sz="1600" b="1" dirty="0">
                <a:latin typeface="+mn-ea"/>
              </a:rPr>
              <a:t>\n", sqrt(2));</a:t>
            </a:r>
          </a:p>
          <a:p>
            <a:r>
              <a:rPr lang="en-US" altLang="zh-CN" sz="1600" b="1" dirty="0">
                <a:latin typeface="+mn-ea"/>
              </a:rPr>
              <a:t>    return 0;</a:t>
            </a:r>
          </a:p>
          <a:p>
            <a:r>
              <a:rPr lang="en-US" altLang="zh-CN" sz="1600" b="1" dirty="0">
                <a:latin typeface="+mn-ea"/>
              </a:rPr>
              <a:t>}</a:t>
            </a:r>
          </a:p>
        </p:txBody>
      </p:sp>
      <p:pic>
        <p:nvPicPr>
          <p:cNvPr id="6" name="图片 5" descr="图形用户界面, 应用程序&#10;&#10;描述已自动生成">
            <a:extLst>
              <a:ext uri="{FF2B5EF4-FFF2-40B4-BE49-F238E27FC236}">
                <a16:creationId xmlns:a16="http://schemas.microsoft.com/office/drawing/2014/main" id="{CC19D139-1618-0968-3033-AB9242CE5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577" y="2188306"/>
            <a:ext cx="771525" cy="581025"/>
          </a:xfrm>
          <a:prstGeom prst="rect">
            <a:avLst/>
          </a:prstGeom>
        </p:spPr>
      </p:pic>
      <p:pic>
        <p:nvPicPr>
          <p:cNvPr id="8" name="图片 7">
            <a:extLst>
              <a:ext uri="{FF2B5EF4-FFF2-40B4-BE49-F238E27FC236}">
                <a16:creationId xmlns:a16="http://schemas.microsoft.com/office/drawing/2014/main" id="{E3A418F3-3774-2D70-0EA8-4E66308DBCC2}"/>
              </a:ext>
            </a:extLst>
          </p:cNvPr>
          <p:cNvPicPr>
            <a:picLocks noChangeAspect="1"/>
          </p:cNvPicPr>
          <p:nvPr/>
        </p:nvPicPr>
        <p:blipFill>
          <a:blip r:embed="rId3"/>
          <a:stretch>
            <a:fillRect/>
          </a:stretch>
        </p:blipFill>
        <p:spPr>
          <a:xfrm>
            <a:off x="6634239" y="2188306"/>
            <a:ext cx="981212" cy="495369"/>
          </a:xfrm>
          <a:prstGeom prst="rect">
            <a:avLst/>
          </a:prstGeom>
        </p:spPr>
      </p:pic>
    </p:spTree>
    <p:extLst>
      <p:ext uri="{BB962C8B-B14F-4D97-AF65-F5344CB8AC3E}">
        <p14:creationId xmlns:p14="http://schemas.microsoft.com/office/powerpoint/2010/main" val="163982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eaLnBrk="1" hangingPunct="1"/>
            <a:endParaRPr lang="en-US" altLang="zh-CN" sz="2800" b="1" dirty="0">
              <a:latin typeface="+mn-ea"/>
            </a:endParaRPr>
          </a:p>
          <a:p>
            <a:pPr eaLnBrk="1" hangingPunct="1"/>
            <a:r>
              <a:rPr lang="zh-CN" altLang="en-US" sz="2800" b="1" dirty="0">
                <a:latin typeface="+mn-ea"/>
              </a:rPr>
              <a:t>此页不要删除，也没有意义，仅仅为了分隔题目</a:t>
            </a:r>
            <a:endParaRPr lang="en-US" altLang="zh-CN" sz="2800" b="1" dirty="0">
              <a:latin typeface="+mn-ea"/>
            </a:endParaRPr>
          </a:p>
        </p:txBody>
      </p:sp>
    </p:spTree>
    <p:extLst>
      <p:ext uri="{BB962C8B-B14F-4D97-AF65-F5344CB8AC3E}">
        <p14:creationId xmlns:p14="http://schemas.microsoft.com/office/powerpoint/2010/main" val="3972971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a:t>
            </a:r>
            <a:r>
              <a:rPr lang="en-US" altLang="zh-CN" sz="1600" b="1" dirty="0">
                <a:latin typeface="+mn-ea"/>
              </a:rPr>
              <a:t>main</a:t>
            </a:r>
            <a:r>
              <a:rPr lang="zh-CN" altLang="en-US" sz="1600" b="1" dirty="0">
                <a:latin typeface="+mn-ea"/>
              </a:rPr>
              <a:t>函数的返回值差异</a:t>
            </a:r>
            <a:endParaRPr lang="en-US" altLang="zh-CN" sz="1600" b="1" dirty="0">
              <a:latin typeface="+mn-ea"/>
            </a:endParaRPr>
          </a:p>
          <a:p>
            <a:pPr algn="l" eaLnBrk="1" hangingPunct="1"/>
            <a:r>
              <a:rPr lang="en-US" altLang="zh-CN" sz="1600" b="1" dirty="0">
                <a:latin typeface="+mn-ea"/>
              </a:rPr>
              <a:t>   A.</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&lt;iostream&gt;</a:t>
            </a:r>
          </a:p>
          <a:p>
            <a:r>
              <a:rPr lang="en-US" altLang="zh-CN" sz="1600" b="1" dirty="0">
                <a:latin typeface="+mn-ea"/>
              </a:rPr>
              <a:t>using namespace std;</a:t>
            </a:r>
          </a:p>
          <a:p>
            <a:endParaRPr lang="en-US" altLang="zh-CN" sz="1600" b="1" dirty="0">
              <a:latin typeface="+mn-ea"/>
            </a:endParaRPr>
          </a:p>
          <a:p>
            <a:r>
              <a:rPr lang="en-US" altLang="zh-CN" sz="1600" b="1" dirty="0">
                <a:latin typeface="+mn-ea"/>
              </a:rPr>
              <a:t>main()</a:t>
            </a:r>
          </a:p>
          <a:p>
            <a:r>
              <a:rPr lang="en-US" altLang="zh-CN" sz="1600" b="1" dirty="0">
                <a:latin typeface="+mn-ea"/>
              </a:rPr>
              <a:t>{</a:t>
            </a: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p>
          <a:p>
            <a:endParaRPr lang="en-US" altLang="zh-CN" sz="1600" b="1" dirty="0">
              <a:latin typeface="+mn-ea"/>
            </a:endParaRPr>
          </a:p>
          <a:p>
            <a:r>
              <a:rPr lang="en-US" altLang="zh-CN" sz="1600" b="1" dirty="0">
                <a:latin typeface="+mn-ea"/>
              </a:rPr>
              <a:t>    return 0;</a:t>
            </a:r>
          </a:p>
          <a:p>
            <a:r>
              <a:rPr lang="en-US" altLang="zh-CN" sz="1600" b="1" dirty="0">
                <a:latin typeface="+mn-ea"/>
              </a:rPr>
              <a:t>}</a:t>
            </a:r>
          </a:p>
          <a:p>
            <a:endParaRPr lang="en-US" altLang="zh-CN" sz="1600" b="1" dirty="0">
              <a:latin typeface="+mn-ea"/>
            </a:endParaRPr>
          </a:p>
        </p:txBody>
      </p:sp>
      <p:sp>
        <p:nvSpPr>
          <p:cNvPr id="2" name="矩形 1">
            <a:extLst>
              <a:ext uri="{FF2B5EF4-FFF2-40B4-BE49-F238E27FC236}">
                <a16:creationId xmlns:a16="http://schemas.microsoft.com/office/drawing/2014/main" id="{7B796D6E-7794-4E09-A096-348F9B2F78C7}"/>
              </a:ext>
            </a:extLst>
          </p:cNvPr>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mn-ea"/>
              </a:rPr>
              <a:t>注：如果是</a:t>
            </a:r>
            <a:r>
              <a:rPr kumimoji="1" lang="en-US" altLang="zh-CN" sz="1600" b="1" dirty="0">
                <a:latin typeface="+mn-ea"/>
              </a:rPr>
              <a:t>error</a:t>
            </a:r>
            <a:r>
              <a:rPr kumimoji="1" lang="zh-CN" altLang="en-US" sz="1600" b="1" dirty="0">
                <a:latin typeface="+mn-ea"/>
              </a:rPr>
              <a:t>，贴</a:t>
            </a:r>
            <a:r>
              <a:rPr kumimoji="1" lang="en-US" altLang="zh-CN" sz="1600" b="1" dirty="0">
                <a:latin typeface="+mn-ea"/>
              </a:rPr>
              <a:t>error</a:t>
            </a:r>
            <a:r>
              <a:rPr kumimoji="1" lang="zh-CN" altLang="en-US" sz="1600" b="1" dirty="0">
                <a:latin typeface="+mn-ea"/>
              </a:rPr>
              <a:t>截图</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dirty="0">
                <a:latin typeface="+mn-ea"/>
              </a:rPr>
              <a:t>    </a:t>
            </a:r>
            <a:r>
              <a:rPr kumimoji="1" lang="zh-CN" altLang="en-US" sz="1600" b="1" dirty="0">
                <a:latin typeface="+mn-ea"/>
              </a:rPr>
              <a:t>如果是</a:t>
            </a:r>
            <a:r>
              <a:rPr kumimoji="1" lang="en-US" altLang="zh-CN" sz="1600" b="1" dirty="0">
                <a:latin typeface="+mn-ea"/>
              </a:rPr>
              <a:t>warning</a:t>
            </a:r>
            <a:r>
              <a:rPr kumimoji="1" lang="zh-CN" altLang="en-US" sz="1600" b="1" dirty="0">
                <a:latin typeface="+mn-ea"/>
              </a:rPr>
              <a:t>，贴</a:t>
            </a:r>
            <a:r>
              <a:rPr kumimoji="1" lang="en-US" altLang="zh-CN" sz="1600" b="1" dirty="0">
                <a:latin typeface="+mn-ea"/>
              </a:rPr>
              <a:t>warning</a:t>
            </a:r>
            <a:r>
              <a:rPr kumimoji="1" lang="zh-CN" altLang="en-US" sz="1600" b="1" dirty="0">
                <a:latin typeface="+mn-ea"/>
              </a:rPr>
              <a:t>截图</a:t>
            </a:r>
            <a:r>
              <a:rPr kumimoji="1" lang="en-US" altLang="zh-CN" sz="1600" b="1" dirty="0">
                <a:latin typeface="+mn-ea"/>
              </a:rPr>
              <a:t>+</a:t>
            </a:r>
            <a:r>
              <a:rPr kumimoji="1" lang="zh-CN" altLang="en-US" sz="1600" b="1" dirty="0">
                <a:latin typeface="+mn-ea"/>
              </a:rPr>
              <a:t>运行结果</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dirty="0">
                <a:latin typeface="+mn-ea"/>
              </a:rPr>
              <a:t>    </a:t>
            </a:r>
            <a:r>
              <a:rPr kumimoji="1" lang="zh-CN" altLang="en-US" sz="1600" b="1" dirty="0">
                <a:latin typeface="+mn-ea"/>
              </a:rPr>
              <a:t>如果正常，贴运行结果</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mn-ea"/>
              </a:rPr>
              <a:t>1</a:t>
            </a:r>
            <a:r>
              <a:rPr kumimoji="1" lang="zh-CN" altLang="en-US" sz="1600" b="1" i="0" u="none" strike="noStrike" cap="none" normalizeH="0" baseline="0" dirty="0">
                <a:ln>
                  <a:noFill/>
                </a:ln>
                <a:solidFill>
                  <a:schemeClr val="tx1"/>
                </a:solidFill>
                <a:effectLst/>
                <a:latin typeface="+mn-ea"/>
              </a:rPr>
              <a:t>、</a:t>
            </a:r>
            <a:r>
              <a:rPr kumimoji="1" lang="en-US" altLang="zh-CN" sz="1600" b="1" i="0" u="none" strike="noStrike" cap="none" normalizeH="0" baseline="0" dirty="0">
                <a:ln>
                  <a:noFill/>
                </a:ln>
                <a:solidFill>
                  <a:schemeClr val="tx1"/>
                </a:solidFill>
                <a:effectLst/>
                <a:latin typeface="+mn-ea"/>
              </a:rPr>
              <a:t>VS</a:t>
            </a:r>
            <a:r>
              <a:rPr kumimoji="1" lang="zh-CN" altLang="en-US" sz="1600" b="1" i="0" u="none" strike="noStrike" cap="none" normalizeH="0" baseline="0" dirty="0">
                <a:ln>
                  <a:noFill/>
                </a:ln>
                <a:solidFill>
                  <a:schemeClr val="tx1"/>
                </a:solidFill>
                <a:effectLst/>
                <a:latin typeface="+mn-ea"/>
              </a:rPr>
              <a:t>下编译</a:t>
            </a:r>
            <a:endParaRPr kumimoji="1" lang="en-US" altLang="zh-CN" sz="1600" b="1" i="0" u="none" strike="noStrike" cap="none" normalizeH="0" baseline="0" dirty="0">
              <a:ln>
                <a:noFill/>
              </a:ln>
              <a:solidFill>
                <a:schemeClr val="tx1"/>
              </a:solidFill>
              <a:effectLst/>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fontAlgn="base">
              <a:spcBef>
                <a:spcPct val="0"/>
              </a:spcBef>
              <a:spcAft>
                <a:spcPct val="0"/>
              </a:spcAft>
            </a:pPr>
            <a:r>
              <a:rPr kumimoji="1" lang="en-US" altLang="zh-CN" sz="1600" b="1" dirty="0">
                <a:latin typeface="+mn-ea"/>
              </a:rPr>
              <a:t>2</a:t>
            </a:r>
            <a:r>
              <a:rPr kumimoji="1" lang="zh-CN" altLang="en-US" sz="1600" b="1" dirty="0">
                <a:latin typeface="+mn-ea"/>
              </a:rPr>
              <a:t>、在</a:t>
            </a:r>
            <a:r>
              <a:rPr kumimoji="1" lang="en-US" altLang="zh-CN" sz="1600" b="1" dirty="0">
                <a:latin typeface="+mn-ea"/>
              </a:rPr>
              <a:t>Dev</a:t>
            </a:r>
            <a:r>
              <a:rPr kumimoji="1" lang="zh-CN" altLang="en-US" sz="1600" b="1" dirty="0">
                <a:latin typeface="+mn-ea"/>
              </a:rPr>
              <a:t>下编译</a:t>
            </a:r>
            <a:endParaRPr kumimoji="1" lang="en-US" altLang="zh-CN" sz="1600" b="1" dirty="0">
              <a:latin typeface="+mn-ea"/>
            </a:endParaRPr>
          </a:p>
        </p:txBody>
      </p:sp>
      <p:pic>
        <p:nvPicPr>
          <p:cNvPr id="7" name="图片 6">
            <a:extLst>
              <a:ext uri="{FF2B5EF4-FFF2-40B4-BE49-F238E27FC236}">
                <a16:creationId xmlns:a16="http://schemas.microsoft.com/office/drawing/2014/main" id="{0E7A61CE-3ADC-F013-3928-C18BD73DC172}"/>
              </a:ext>
            </a:extLst>
          </p:cNvPr>
          <p:cNvPicPr>
            <a:picLocks noChangeAspect="1"/>
          </p:cNvPicPr>
          <p:nvPr/>
        </p:nvPicPr>
        <p:blipFill>
          <a:blip r:embed="rId2"/>
          <a:stretch>
            <a:fillRect/>
          </a:stretch>
        </p:blipFill>
        <p:spPr>
          <a:xfrm>
            <a:off x="5824044" y="5243472"/>
            <a:ext cx="1295581" cy="581106"/>
          </a:xfrm>
          <a:prstGeom prst="rect">
            <a:avLst/>
          </a:prstGeom>
        </p:spPr>
      </p:pic>
      <p:pic>
        <p:nvPicPr>
          <p:cNvPr id="9" name="图片 8">
            <a:extLst>
              <a:ext uri="{FF2B5EF4-FFF2-40B4-BE49-F238E27FC236}">
                <a16:creationId xmlns:a16="http://schemas.microsoft.com/office/drawing/2014/main" id="{41DFAC1E-F9E6-2AAF-CE87-B369EC47DE7A}"/>
              </a:ext>
            </a:extLst>
          </p:cNvPr>
          <p:cNvPicPr>
            <a:picLocks noChangeAspect="1"/>
          </p:cNvPicPr>
          <p:nvPr/>
        </p:nvPicPr>
        <p:blipFill>
          <a:blip r:embed="rId3"/>
          <a:stretch>
            <a:fillRect/>
          </a:stretch>
        </p:blipFill>
        <p:spPr>
          <a:xfrm>
            <a:off x="6471834" y="2905052"/>
            <a:ext cx="1629002" cy="523948"/>
          </a:xfrm>
          <a:prstGeom prst="rect">
            <a:avLst/>
          </a:prstGeom>
        </p:spPr>
      </p:pic>
    </p:spTree>
    <p:extLst>
      <p:ext uri="{BB962C8B-B14F-4D97-AF65-F5344CB8AC3E}">
        <p14:creationId xmlns:p14="http://schemas.microsoft.com/office/powerpoint/2010/main" val="338871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subTitle" idx="1"/>
          </p:nvPr>
        </p:nvSpPr>
        <p:spPr>
          <a:xfrm>
            <a:off x="180086" y="162560"/>
            <a:ext cx="11880850" cy="6480810"/>
          </a:xfrm>
        </p:spPr>
        <p:txBody>
          <a:bodyPr/>
          <a:lstStyle/>
          <a:p>
            <a:pPr eaLnBrk="1" hangingPunct="1"/>
            <a:r>
              <a:rPr lang="en-US" altLang="zh-CN" sz="2800" b="1" dirty="0">
                <a:latin typeface="+mn-ea"/>
              </a:rPr>
              <a:t>§.</a:t>
            </a:r>
            <a:r>
              <a:rPr lang="zh-CN" altLang="en-US" sz="2800" b="1" dirty="0">
                <a:latin typeface="+mn-ea"/>
              </a:rPr>
              <a:t>基础知识题 </a:t>
            </a:r>
            <a:r>
              <a:rPr lang="en-US" altLang="zh-CN" sz="2800" b="1" dirty="0">
                <a:latin typeface="+mn-ea"/>
              </a:rPr>
              <a:t>- </a:t>
            </a:r>
            <a:r>
              <a:rPr lang="zh-CN" altLang="en-US" sz="2800" b="1" dirty="0">
                <a:latin typeface="+mn-ea"/>
              </a:rPr>
              <a:t>函数基础</a:t>
            </a:r>
            <a:endParaRPr lang="en-US" altLang="zh-CN" sz="2800" b="1" dirty="0">
              <a:latin typeface="+mn-ea"/>
            </a:endParaRPr>
          </a:p>
          <a:p>
            <a:pPr algn="l" eaLnBrk="1" hangingPunct="1"/>
            <a:r>
              <a:rPr lang="en-US" altLang="zh-CN" sz="1600" b="1" dirty="0">
                <a:latin typeface="+mn-ea"/>
              </a:rPr>
              <a:t>2</a:t>
            </a:r>
            <a:r>
              <a:rPr lang="zh-CN" altLang="en-US" sz="1600" b="1" dirty="0">
                <a:latin typeface="+mn-ea"/>
              </a:rPr>
              <a:t>、</a:t>
            </a:r>
            <a:r>
              <a:rPr lang="en-US" altLang="zh-CN" sz="1600" b="1" dirty="0">
                <a:latin typeface="+mn-ea"/>
              </a:rPr>
              <a:t>main</a:t>
            </a:r>
            <a:r>
              <a:rPr lang="zh-CN" altLang="en-US" sz="1600" b="1" dirty="0">
                <a:latin typeface="+mn-ea"/>
              </a:rPr>
              <a:t>函数的返回值差异</a:t>
            </a:r>
            <a:endParaRPr lang="en-US" altLang="zh-CN" sz="1600" b="1" dirty="0">
              <a:latin typeface="+mn-ea"/>
            </a:endParaRPr>
          </a:p>
          <a:p>
            <a:pPr algn="l" eaLnBrk="1" hangingPunct="1"/>
            <a:r>
              <a:rPr lang="en-US" altLang="zh-CN" sz="1600" b="1" dirty="0">
                <a:latin typeface="+mn-ea"/>
              </a:rPr>
              <a:t>   B.</a:t>
            </a:r>
            <a:r>
              <a:rPr lang="zh-CN" altLang="en-US" sz="1600" b="1" dirty="0">
                <a:latin typeface="+mn-ea"/>
              </a:rPr>
              <a:t>观察下列程序的运行结果，回答问题并将程序的运行结果截图贴上</a:t>
            </a:r>
            <a:r>
              <a:rPr lang="en-US" altLang="zh-CN" sz="1600" b="1" dirty="0">
                <a:latin typeface="+mn-ea"/>
              </a:rPr>
              <a:t>(</a:t>
            </a:r>
            <a:r>
              <a:rPr lang="zh-CN" altLang="en-US" sz="1600" b="1" dirty="0">
                <a:latin typeface="+mn-ea"/>
              </a:rPr>
              <a:t>如果有错则贴错误信息截图</a:t>
            </a:r>
            <a:r>
              <a:rPr lang="en-US" altLang="zh-CN" sz="1600" b="1" dirty="0">
                <a:latin typeface="+mn-ea"/>
              </a:rPr>
              <a:t>)</a:t>
            </a:r>
          </a:p>
        </p:txBody>
      </p:sp>
      <p:sp>
        <p:nvSpPr>
          <p:cNvPr id="3" name="矩形 2">
            <a:extLst>
              <a:ext uri="{FF2B5EF4-FFF2-40B4-BE49-F238E27FC236}">
                <a16:creationId xmlns:a16="http://schemas.microsoft.com/office/drawing/2014/main" id="{F46DDED7-DA1F-4F18-ACEF-244B92560D08}"/>
              </a:ext>
            </a:extLst>
          </p:cNvPr>
          <p:cNvSpPr/>
          <p:nvPr/>
        </p:nvSpPr>
        <p:spPr bwMode="auto">
          <a:xfrm>
            <a:off x="592114" y="1323975"/>
            <a:ext cx="10247336"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600" b="1" dirty="0">
                <a:latin typeface="+mn-ea"/>
              </a:rPr>
              <a:t>#include &lt;iostream&gt;</a:t>
            </a:r>
          </a:p>
          <a:p>
            <a:r>
              <a:rPr lang="en-US" altLang="zh-CN" sz="1600" b="1" dirty="0">
                <a:latin typeface="+mn-ea"/>
              </a:rPr>
              <a:t>using namespace std;</a:t>
            </a:r>
          </a:p>
          <a:p>
            <a:endParaRPr lang="en-US" altLang="zh-CN" sz="1600" b="1" dirty="0">
              <a:latin typeface="+mn-ea"/>
            </a:endParaRPr>
          </a:p>
          <a:p>
            <a:r>
              <a:rPr lang="en-US" altLang="zh-CN" sz="1600" b="1" dirty="0">
                <a:latin typeface="+mn-ea"/>
              </a:rPr>
              <a:t>void main()</a:t>
            </a:r>
          </a:p>
          <a:p>
            <a:r>
              <a:rPr lang="en-US" altLang="zh-CN" sz="1600" b="1" dirty="0">
                <a:latin typeface="+mn-ea"/>
              </a:rPr>
              <a:t>{</a:t>
            </a:r>
          </a:p>
          <a:p>
            <a:r>
              <a:rPr lang="en-US" altLang="zh-CN" sz="1600" b="1" dirty="0">
                <a:solidFill>
                  <a:srgbClr val="FF0000"/>
                </a:solidFill>
                <a:latin typeface="+mn-ea"/>
              </a:rPr>
              <a:t>    /* </a:t>
            </a:r>
            <a:r>
              <a:rPr lang="zh-CN" altLang="en-US" sz="1600" b="1" dirty="0">
                <a:solidFill>
                  <a:srgbClr val="FF0000"/>
                </a:solidFill>
                <a:latin typeface="+mn-ea"/>
              </a:rPr>
              <a:t>注意：输出必须改为自己学号</a:t>
            </a:r>
            <a:r>
              <a:rPr lang="en-US" altLang="zh-CN" sz="1600" b="1" dirty="0">
                <a:solidFill>
                  <a:srgbClr val="FF0000"/>
                </a:solidFill>
                <a:latin typeface="+mn-ea"/>
              </a:rPr>
              <a:t>-</a:t>
            </a:r>
            <a:r>
              <a:rPr lang="zh-CN" altLang="en-US" sz="1600" b="1" dirty="0">
                <a:solidFill>
                  <a:srgbClr val="FF0000"/>
                </a:solidFill>
                <a:latin typeface="+mn-ea"/>
              </a:rPr>
              <a:t>姓名 *</a:t>
            </a:r>
            <a:r>
              <a:rPr lang="en-US" altLang="zh-CN" sz="1600" b="1" dirty="0">
                <a:solidFill>
                  <a:srgbClr val="FF0000"/>
                </a:solidFill>
                <a:latin typeface="+mn-ea"/>
              </a:rPr>
              <a:t>/</a:t>
            </a:r>
            <a:endParaRPr lang="en-US" altLang="zh-CN" sz="1600" b="1" dirty="0">
              <a:latin typeface="+mn-ea"/>
            </a:endParaRPr>
          </a:p>
          <a:p>
            <a:r>
              <a:rPr lang="en-US" altLang="zh-CN" sz="1600" b="1" dirty="0">
                <a:latin typeface="+mn-ea"/>
              </a:rPr>
              <a:t>    </a:t>
            </a:r>
            <a:r>
              <a:rPr lang="en-US" altLang="zh-CN" sz="1600" b="1" dirty="0" err="1">
                <a:latin typeface="+mn-ea"/>
              </a:rPr>
              <a:t>cout</a:t>
            </a:r>
            <a:r>
              <a:rPr lang="en-US" altLang="zh-CN" sz="1600" b="1" dirty="0">
                <a:latin typeface="+mn-ea"/>
              </a:rPr>
              <a:t> &lt;&lt; "1234567-</a:t>
            </a:r>
            <a:r>
              <a:rPr lang="zh-CN" altLang="en-US" sz="1600" b="1" dirty="0">
                <a:latin typeface="+mn-ea"/>
              </a:rPr>
              <a:t>张三</a:t>
            </a:r>
            <a:r>
              <a:rPr lang="en-US" altLang="zh-CN" sz="1600" b="1" dirty="0">
                <a:latin typeface="+mn-ea"/>
              </a:rPr>
              <a:t>" &lt;&lt; </a:t>
            </a:r>
            <a:r>
              <a:rPr lang="en-US" altLang="zh-CN" sz="1600" b="1" dirty="0" err="1">
                <a:latin typeface="+mn-ea"/>
              </a:rPr>
              <a:t>endl</a:t>
            </a:r>
            <a:r>
              <a:rPr lang="en-US" altLang="zh-CN" sz="1600" b="1" dirty="0">
                <a:latin typeface="+mn-ea"/>
              </a:rPr>
              <a:t>;</a:t>
            </a:r>
          </a:p>
          <a:p>
            <a:endParaRPr lang="en-US" altLang="zh-CN" sz="1600" b="1" dirty="0">
              <a:latin typeface="+mn-ea"/>
            </a:endParaRPr>
          </a:p>
          <a:p>
            <a:r>
              <a:rPr lang="en-US" altLang="zh-CN" sz="1600" b="1" dirty="0">
                <a:latin typeface="+mn-ea"/>
              </a:rPr>
              <a:t>    return;</a:t>
            </a:r>
          </a:p>
          <a:p>
            <a:r>
              <a:rPr lang="en-US" altLang="zh-CN" sz="1600" b="1" dirty="0">
                <a:latin typeface="+mn-ea"/>
              </a:rPr>
              <a:t>}</a:t>
            </a:r>
          </a:p>
          <a:p>
            <a:endParaRPr lang="en-US" altLang="zh-CN" sz="1600" b="1" dirty="0">
              <a:latin typeface="+mn-ea"/>
            </a:endParaRPr>
          </a:p>
        </p:txBody>
      </p:sp>
      <p:sp>
        <p:nvSpPr>
          <p:cNvPr id="2" name="矩形 1">
            <a:extLst>
              <a:ext uri="{FF2B5EF4-FFF2-40B4-BE49-F238E27FC236}">
                <a16:creationId xmlns:a16="http://schemas.microsoft.com/office/drawing/2014/main" id="{7B796D6E-7794-4E09-A096-348F9B2F78C7}"/>
              </a:ext>
            </a:extLst>
          </p:cNvPr>
          <p:cNvSpPr/>
          <p:nvPr/>
        </p:nvSpPr>
        <p:spPr bwMode="auto">
          <a:xfrm>
            <a:off x="5534026" y="1323975"/>
            <a:ext cx="5305424" cy="521017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chemeClr val="tx1"/>
                </a:solidFill>
                <a:effectLst/>
                <a:latin typeface="+mn-ea"/>
              </a:rPr>
              <a:t>注：如果是</a:t>
            </a:r>
            <a:r>
              <a:rPr kumimoji="1" lang="en-US" altLang="zh-CN" sz="1600" b="1" dirty="0">
                <a:latin typeface="+mn-ea"/>
              </a:rPr>
              <a:t>error</a:t>
            </a:r>
            <a:r>
              <a:rPr kumimoji="1" lang="zh-CN" altLang="en-US" sz="1600" b="1" dirty="0">
                <a:latin typeface="+mn-ea"/>
              </a:rPr>
              <a:t>，贴</a:t>
            </a:r>
            <a:r>
              <a:rPr kumimoji="1" lang="en-US" altLang="zh-CN" sz="1600" b="1" dirty="0">
                <a:latin typeface="+mn-ea"/>
              </a:rPr>
              <a:t>error</a:t>
            </a:r>
            <a:r>
              <a:rPr kumimoji="1" lang="zh-CN" altLang="en-US" sz="1600" b="1" dirty="0">
                <a:latin typeface="+mn-ea"/>
              </a:rPr>
              <a:t>截图</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dirty="0">
                <a:latin typeface="+mn-ea"/>
              </a:rPr>
              <a:t>    </a:t>
            </a:r>
            <a:r>
              <a:rPr kumimoji="1" lang="zh-CN" altLang="en-US" sz="1600" b="1" dirty="0">
                <a:latin typeface="+mn-ea"/>
              </a:rPr>
              <a:t>如果是</a:t>
            </a:r>
            <a:r>
              <a:rPr kumimoji="1" lang="en-US" altLang="zh-CN" sz="1600" b="1" dirty="0">
                <a:latin typeface="+mn-ea"/>
              </a:rPr>
              <a:t>warning</a:t>
            </a:r>
            <a:r>
              <a:rPr kumimoji="1" lang="zh-CN" altLang="en-US" sz="1600" b="1" dirty="0">
                <a:latin typeface="+mn-ea"/>
              </a:rPr>
              <a:t>，贴</a:t>
            </a:r>
            <a:r>
              <a:rPr kumimoji="1" lang="en-US" altLang="zh-CN" sz="1600" b="1" dirty="0">
                <a:latin typeface="+mn-ea"/>
              </a:rPr>
              <a:t>warning</a:t>
            </a:r>
            <a:r>
              <a:rPr kumimoji="1" lang="zh-CN" altLang="en-US" sz="1600" b="1" dirty="0">
                <a:latin typeface="+mn-ea"/>
              </a:rPr>
              <a:t>截图</a:t>
            </a:r>
            <a:r>
              <a:rPr kumimoji="1" lang="en-US" altLang="zh-CN" sz="1600" b="1" dirty="0">
                <a:latin typeface="+mn-ea"/>
              </a:rPr>
              <a:t>+</a:t>
            </a:r>
            <a:r>
              <a:rPr kumimoji="1" lang="zh-CN" altLang="en-US" sz="1600" b="1" dirty="0">
                <a:latin typeface="+mn-ea"/>
              </a:rPr>
              <a:t>运行结果</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dirty="0">
                <a:latin typeface="+mn-ea"/>
              </a:rPr>
              <a:t>    </a:t>
            </a:r>
            <a:r>
              <a:rPr kumimoji="1" lang="zh-CN" altLang="en-US" sz="1600" b="1" dirty="0">
                <a:latin typeface="+mn-ea"/>
              </a:rPr>
              <a:t>如果正常，贴运行结果</a:t>
            </a: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a:ln>
                  <a:noFill/>
                </a:ln>
                <a:solidFill>
                  <a:schemeClr val="tx1"/>
                </a:solidFill>
                <a:effectLst/>
                <a:latin typeface="+mn-ea"/>
              </a:rPr>
              <a:t>1</a:t>
            </a:r>
            <a:r>
              <a:rPr kumimoji="1" lang="zh-CN" altLang="en-US" sz="1600" b="1" i="0" u="none" strike="noStrike" cap="none" normalizeH="0" baseline="0" dirty="0">
                <a:ln>
                  <a:noFill/>
                </a:ln>
                <a:solidFill>
                  <a:schemeClr val="tx1"/>
                </a:solidFill>
                <a:effectLst/>
                <a:latin typeface="+mn-ea"/>
              </a:rPr>
              <a:t>、</a:t>
            </a:r>
            <a:r>
              <a:rPr kumimoji="1" lang="en-US" altLang="zh-CN" sz="1600" b="1" i="0" u="none" strike="noStrike" cap="none" normalizeH="0" baseline="0" dirty="0">
                <a:ln>
                  <a:noFill/>
                </a:ln>
                <a:solidFill>
                  <a:schemeClr val="tx1"/>
                </a:solidFill>
                <a:effectLst/>
                <a:latin typeface="+mn-ea"/>
              </a:rPr>
              <a:t>VS</a:t>
            </a:r>
            <a:r>
              <a:rPr kumimoji="1" lang="zh-CN" altLang="en-US" sz="1600" b="1" i="0" u="none" strike="noStrike" cap="none" normalizeH="0" baseline="0" dirty="0">
                <a:ln>
                  <a:noFill/>
                </a:ln>
                <a:solidFill>
                  <a:schemeClr val="tx1"/>
                </a:solidFill>
                <a:effectLst/>
                <a:latin typeface="+mn-ea"/>
              </a:rPr>
              <a:t>下编译</a:t>
            </a:r>
            <a:endParaRPr kumimoji="1" lang="en-US" altLang="zh-CN" sz="1600" b="1" i="0" u="none" strike="noStrike" cap="none" normalizeH="0" baseline="0" dirty="0">
              <a:ln>
                <a:noFill/>
              </a:ln>
              <a:solidFill>
                <a:schemeClr val="tx1"/>
              </a:solidFill>
              <a:effectLst/>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marL="0" marR="0" indent="0" algn="l" defTabSz="914400" rtl="0" eaLnBrk="1" fontAlgn="base" latinLnBrk="0" hangingPunct="1">
              <a:lnSpc>
                <a:spcPct val="100000"/>
              </a:lnSpc>
              <a:spcBef>
                <a:spcPct val="0"/>
              </a:spcBef>
              <a:spcAft>
                <a:spcPct val="0"/>
              </a:spcAft>
              <a:buClrTx/>
              <a:buSzTx/>
              <a:buFontTx/>
              <a:buNone/>
              <a:tabLst/>
            </a:pPr>
            <a:endParaRPr kumimoji="1" lang="en-US" altLang="zh-CN" sz="1600" b="1" dirty="0">
              <a:latin typeface="+mn-ea"/>
            </a:endParaRPr>
          </a:p>
          <a:p>
            <a:pPr fontAlgn="base">
              <a:spcBef>
                <a:spcPct val="0"/>
              </a:spcBef>
              <a:spcAft>
                <a:spcPct val="0"/>
              </a:spcAft>
            </a:pPr>
            <a:r>
              <a:rPr kumimoji="1" lang="en-US" altLang="zh-CN" sz="1600" b="1" dirty="0">
                <a:latin typeface="+mn-ea"/>
              </a:rPr>
              <a:t>2</a:t>
            </a:r>
            <a:r>
              <a:rPr kumimoji="1" lang="zh-CN" altLang="en-US" sz="1600" b="1" dirty="0">
                <a:latin typeface="+mn-ea"/>
              </a:rPr>
              <a:t>、在</a:t>
            </a:r>
            <a:r>
              <a:rPr kumimoji="1" lang="en-US" altLang="zh-CN" sz="1600" b="1" dirty="0">
                <a:latin typeface="+mn-ea"/>
              </a:rPr>
              <a:t>Dev</a:t>
            </a:r>
            <a:r>
              <a:rPr kumimoji="1" lang="zh-CN" altLang="en-US" sz="1600" b="1" dirty="0">
                <a:latin typeface="+mn-ea"/>
              </a:rPr>
              <a:t>下编译</a:t>
            </a:r>
            <a:endParaRPr kumimoji="1" lang="en-US" altLang="zh-CN" sz="1600" b="1" dirty="0">
              <a:latin typeface="+mn-ea"/>
            </a:endParaRPr>
          </a:p>
        </p:txBody>
      </p:sp>
      <p:pic>
        <p:nvPicPr>
          <p:cNvPr id="7" name="图片 6">
            <a:extLst>
              <a:ext uri="{FF2B5EF4-FFF2-40B4-BE49-F238E27FC236}">
                <a16:creationId xmlns:a16="http://schemas.microsoft.com/office/drawing/2014/main" id="{EEEF0BAE-5393-3160-4DE7-6B3C384CA793}"/>
              </a:ext>
            </a:extLst>
          </p:cNvPr>
          <p:cNvPicPr>
            <a:picLocks noChangeAspect="1"/>
          </p:cNvPicPr>
          <p:nvPr/>
        </p:nvPicPr>
        <p:blipFill>
          <a:blip r:embed="rId2"/>
          <a:stretch>
            <a:fillRect/>
          </a:stretch>
        </p:blipFill>
        <p:spPr>
          <a:xfrm>
            <a:off x="5715782" y="5233945"/>
            <a:ext cx="4191585" cy="600159"/>
          </a:xfrm>
          <a:prstGeom prst="rect">
            <a:avLst/>
          </a:prstGeom>
        </p:spPr>
      </p:pic>
      <p:pic>
        <p:nvPicPr>
          <p:cNvPr id="9" name="图片 8">
            <a:extLst>
              <a:ext uri="{FF2B5EF4-FFF2-40B4-BE49-F238E27FC236}">
                <a16:creationId xmlns:a16="http://schemas.microsoft.com/office/drawing/2014/main" id="{0AA5B270-C18C-6F0E-32A1-AD7E49132518}"/>
              </a:ext>
            </a:extLst>
          </p:cNvPr>
          <p:cNvPicPr>
            <a:picLocks noChangeAspect="1"/>
          </p:cNvPicPr>
          <p:nvPr/>
        </p:nvPicPr>
        <p:blipFill>
          <a:blip r:embed="rId3"/>
          <a:stretch>
            <a:fillRect/>
          </a:stretch>
        </p:blipFill>
        <p:spPr>
          <a:xfrm>
            <a:off x="6700631" y="2678801"/>
            <a:ext cx="1486107" cy="600159"/>
          </a:xfrm>
          <a:prstGeom prst="rect">
            <a:avLst/>
          </a:prstGeom>
        </p:spPr>
      </p:pic>
    </p:spTree>
    <p:extLst>
      <p:ext uri="{BB962C8B-B14F-4D97-AF65-F5344CB8AC3E}">
        <p14:creationId xmlns:p14="http://schemas.microsoft.com/office/powerpoint/2010/main" val="2201939782"/>
      </p:ext>
    </p:extLst>
  </p:cSld>
  <p:clrMapOvr>
    <a:masterClrMapping/>
  </p:clrMapOvr>
</p:sld>
</file>

<file path=ppt/theme/theme1.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1596</TotalTime>
  <Words>3687</Words>
  <Application>Microsoft Office PowerPoint</Application>
  <PresentationFormat>宽屏</PresentationFormat>
  <Paragraphs>600</Paragraphs>
  <Slides>26</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-apple-system</vt:lpstr>
      <vt:lpstr>等线</vt:lpstr>
      <vt:lpstr>新宋体</vt:lpstr>
      <vt:lpstr>Times New Roman</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 Y</dc:creator>
  <cp:lastModifiedBy>煜超 付</cp:lastModifiedBy>
  <cp:revision>227</cp:revision>
  <dcterms:created xsi:type="dcterms:W3CDTF">2020-08-13T13:39:53Z</dcterms:created>
  <dcterms:modified xsi:type="dcterms:W3CDTF">2024-04-06T04:42:47Z</dcterms:modified>
</cp:coreProperties>
</file>