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8"/>
  </p:notesMasterIdLst>
  <p:sldIdLst>
    <p:sldId id="838" r:id="rId2"/>
    <p:sldId id="1279" r:id="rId3"/>
    <p:sldId id="1021" r:id="rId4"/>
    <p:sldId id="1237" r:id="rId5"/>
    <p:sldId id="990" r:id="rId6"/>
    <p:sldId id="992" r:id="rId7"/>
    <p:sldId id="993" r:id="rId8"/>
    <p:sldId id="994" r:id="rId9"/>
    <p:sldId id="995" r:id="rId10"/>
    <p:sldId id="996" r:id="rId11"/>
    <p:sldId id="997" r:id="rId12"/>
    <p:sldId id="998" r:id="rId13"/>
    <p:sldId id="999" r:id="rId14"/>
    <p:sldId id="1000" r:id="rId15"/>
    <p:sldId id="1001" r:id="rId16"/>
    <p:sldId id="1002" r:id="rId17"/>
    <p:sldId id="1003" r:id="rId18"/>
    <p:sldId id="1004" r:id="rId19"/>
    <p:sldId id="1005" r:id="rId20"/>
    <p:sldId id="1006" r:id="rId21"/>
    <p:sldId id="1007" r:id="rId22"/>
    <p:sldId id="1008" r:id="rId23"/>
    <p:sldId id="886" r:id="rId24"/>
    <p:sldId id="1009" r:id="rId25"/>
    <p:sldId id="1010" r:id="rId26"/>
    <p:sldId id="1011" r:id="rId27"/>
    <p:sldId id="1012" r:id="rId28"/>
    <p:sldId id="1013" r:id="rId29"/>
    <p:sldId id="1014" r:id="rId30"/>
    <p:sldId id="1015" r:id="rId31"/>
    <p:sldId id="1016" r:id="rId32"/>
    <p:sldId id="1017" r:id="rId33"/>
    <p:sldId id="1020" r:id="rId34"/>
    <p:sldId id="1019" r:id="rId35"/>
    <p:sldId id="1280" r:id="rId36"/>
    <p:sldId id="1281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5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D1469-C67C-43DD-86C4-BFFF7550F2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65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77222-3A9B-4630-963E-A75EDD7F2B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25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121C8-6AEF-4C3E-B3B5-FD8A079270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93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EC486-F6C5-4AAA-8960-E919FE3FC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81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DCA4C-AF04-4244-A082-F134C26C2F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850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91335-FFD6-4CC5-9B10-2218992F66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426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18295-1FD1-4DA7-9F4F-48ED7ABBB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977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58311-2B5E-4B54-A64F-80F748F0F7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901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63A07-5878-4175-8019-C3E8ECC8F1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9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6A801-E626-4839-9137-0EEA428EDC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85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B0799-F841-424A-B011-CEEF2562E9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15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54C29BD-F113-4F65-8132-FD331AFC82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8B5E3D3-37C4-4BB5-A53A-9A3EE5FD31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34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、完成本文档中所有的题目并写出分析、运行结果，体会字符数组输入输出时不同用法的差异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5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9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936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数组名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方式输入字符串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690C837-C601-4C26-99B0-2514CC0C7B0D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3C02797-4F2D-4962-87E7-D35FF6797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("%s",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CECA9DF6-5D92-43B8-A225-6C235B33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等待键盘输入：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测试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9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个及以内字符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并回车，输出？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测试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个及以上字符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并回车，输出？运行报错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97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98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99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问：如果要保证输入正确，输入的字符个数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要小于定义的字符数组的长度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D22C7FEE-D0C4-47FE-B11C-0D77E1D0191D}"/>
              </a:ext>
            </a:extLst>
          </p:cNvPr>
          <p:cNvSpPr>
            <a:spLocks/>
          </p:cNvSpPr>
          <p:nvPr/>
        </p:nvSpPr>
        <p:spPr bwMode="auto">
          <a:xfrm>
            <a:off x="3962476" y="3331558"/>
            <a:ext cx="1800199" cy="864096"/>
          </a:xfrm>
          <a:prstGeom prst="borderCallout1">
            <a:avLst>
              <a:gd name="adj1" fmla="val 5884"/>
              <a:gd name="adj2" fmla="val -2356"/>
              <a:gd name="adj3" fmla="val 168775"/>
              <a:gd name="adj4" fmla="val -78289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直接数组名，无下标，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也不加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&amp;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因为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C/C++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规定，数组名</a:t>
            </a:r>
            <a:endParaRPr kumimoji="1" lang="en-US" altLang="zh-CN" sz="1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代表数组的起始地址</a:t>
            </a:r>
          </a:p>
        </p:txBody>
      </p:sp>
    </p:spTree>
    <p:extLst>
      <p:ext uri="{BB962C8B-B14F-4D97-AF65-F5344CB8AC3E}">
        <p14:creationId xmlns:p14="http://schemas.microsoft.com/office/powerpoint/2010/main" val="214766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数组名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方式输入字符串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正确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CFDC6A0-B33B-48DC-83E8-6B5872F8DA22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3B9C396-28E6-42EC-A434-F106233A4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&gt;&gt;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C7BE999F-26AF-469B-AAE3-5A5C3C92D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等待键盘输入，输入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72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101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108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108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111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问：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、回车是否在数组中？不在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后面的一个字符是什么？尾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0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C80BEDA2-381E-4E5C-8499-43E886650487}"/>
              </a:ext>
            </a:extLst>
          </p:cNvPr>
          <p:cNvSpPr>
            <a:spLocks/>
          </p:cNvSpPr>
          <p:nvPr/>
        </p:nvSpPr>
        <p:spPr bwMode="auto">
          <a:xfrm>
            <a:off x="3962476" y="3331558"/>
            <a:ext cx="1620639" cy="493096"/>
          </a:xfrm>
          <a:prstGeom prst="borderCallout1">
            <a:avLst>
              <a:gd name="adj1" fmla="val 5884"/>
              <a:gd name="adj2" fmla="val -2356"/>
              <a:gd name="adj3" fmla="val 277543"/>
              <a:gd name="adj4" fmla="val -116808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直接数组名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无下标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也不加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1391274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数组名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方式输入字符串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DD2D504-33EB-4A96-9821-047192BDE27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8D6E85D-485E-4ABA-8E2B-C7C5B9105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&gt;&gt;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10D59A3-C13C-44C4-B4FA-E7A78B00C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等待键盘输入：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测试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9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个及以内字符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并回车，输出？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测试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个及以上字符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并回车，输出？运行报错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97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97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97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97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97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问：如果要保证输入正确，输入的字符个数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要小于定义的字符数组的长度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5036E597-EF2F-4AC6-9F65-5812967609B7}"/>
              </a:ext>
            </a:extLst>
          </p:cNvPr>
          <p:cNvSpPr>
            <a:spLocks/>
          </p:cNvSpPr>
          <p:nvPr/>
        </p:nvSpPr>
        <p:spPr bwMode="auto">
          <a:xfrm>
            <a:off x="3962476" y="3331558"/>
            <a:ext cx="1620639" cy="493096"/>
          </a:xfrm>
          <a:prstGeom prst="borderCallout1">
            <a:avLst>
              <a:gd name="adj1" fmla="val 5884"/>
              <a:gd name="adj2" fmla="val -2356"/>
              <a:gd name="adj3" fmla="val 277543"/>
              <a:gd name="adj4" fmla="val -116808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直接数组名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无下标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也不加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2843926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("%c",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数组元素 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方式输出单个字符</a:t>
            </a: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4DF1CED-EA38-41AF-AB90-2D0560006AB1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04FDA17-EAC6-4604-8554-D1BA87B77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a[]="Student";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长度缺省为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(a)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("%c*\n", a[5]);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a[3]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输出加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*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是为了确认只输出了一个字符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675C315-C26C-4046-99B8-14C6C6579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n*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d*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7669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("%c",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数组元素 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方式以单个字符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循环形式输出整个数组</a:t>
            </a: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5689620-F9B5-4F7C-ABF0-4197234D3C60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FA9A9C6-E315-48DA-8ED9-FB3C8450D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a[]="Student";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&lt;7;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("%c",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换行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&lt;7;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换行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AF393B0-6926-49E1-A77D-52CDDECFA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Student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Student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3506094" y="3001961"/>
            <a:ext cx="1944216" cy="504056"/>
          </a:xfrm>
          <a:prstGeom prst="borderCallout1">
            <a:avLst>
              <a:gd name="adj1" fmla="val 11671"/>
              <a:gd name="adj2" fmla="val -2356"/>
              <a:gd name="adj3" fmla="val 211514"/>
              <a:gd name="adj4" fmla="val -52469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数组 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缺省长度为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[0]-[6]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，尾零不输出</a:t>
            </a:r>
          </a:p>
        </p:txBody>
      </p:sp>
    </p:spTree>
    <p:extLst>
      <p:ext uri="{BB962C8B-B14F-4D97-AF65-F5344CB8AC3E}">
        <p14:creationId xmlns:p14="http://schemas.microsoft.com/office/powerpoint/2010/main" val="3114383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("%c",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数组元素 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方式以单个字符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循环形式输出整个数组</a:t>
            </a: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7CE5708-093E-4064-A862-5ABBA0A3473C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B2AE133-960B-4DC8-83FB-88629B587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a[]="Student";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&lt;7;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("%c,",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换行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&lt;7;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 &lt;&lt; '*';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换行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5C318E8-2DAC-4DFA-874E-EB8B36E4E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solidFill>
                  <a:srgbClr val="000000"/>
                </a:solidFill>
                <a:latin typeface="+mn-ea"/>
              </a:rPr>
              <a:t>S,t,u,d,e,n,t,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solidFill>
                  <a:srgbClr val="000000"/>
                </a:solidFill>
                <a:latin typeface="+mn-ea"/>
              </a:rPr>
              <a:t>S*t*u*d*e*n*t*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75970" y="3206001"/>
            <a:ext cx="2160240" cy="2068030"/>
            <a:chOff x="6804248" y="4381155"/>
            <a:chExt cx="2160240" cy="2068030"/>
          </a:xfrm>
        </p:grpSpPr>
        <p:sp>
          <p:nvSpPr>
            <p:cNvPr id="13" name="AutoShape 4"/>
            <p:cNvSpPr>
              <a:spLocks/>
            </p:cNvSpPr>
            <p:nvPr/>
          </p:nvSpPr>
          <p:spPr bwMode="auto">
            <a:xfrm>
              <a:off x="7524328" y="4381155"/>
              <a:ext cx="1440160" cy="646088"/>
            </a:xfrm>
            <a:prstGeom prst="borderCallout1">
              <a:avLst>
                <a:gd name="adj1" fmla="val 11671"/>
                <a:gd name="adj2" fmla="val -2356"/>
                <a:gd name="adj3" fmla="val 187764"/>
                <a:gd name="adj4" fmla="val -101718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000000"/>
                  </a:solidFill>
                  <a:latin typeface="宋体"/>
                  <a:ea typeface="宋体"/>
                </a:rPr>
                <a:t>%c</a:t>
              </a:r>
              <a:r>
                <a:rPr kumimoji="1" lang="zh-CN" altLang="en-US" sz="1200" b="1" dirty="0">
                  <a:solidFill>
                    <a:srgbClr val="000000"/>
                  </a:solidFill>
                  <a:latin typeface="宋体"/>
                  <a:ea typeface="宋体"/>
                </a:rPr>
                <a:t>后面多一个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宋体"/>
                  <a:ea typeface="宋体"/>
                </a:rPr>
                <a:t>,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 err="1">
                  <a:solidFill>
                    <a:srgbClr val="000000"/>
                  </a:solidFill>
                  <a:latin typeface="宋体"/>
                  <a:ea typeface="宋体"/>
                </a:rPr>
                <a:t>cout</a:t>
              </a:r>
              <a:r>
                <a:rPr kumimoji="1" lang="zh-CN" altLang="en-US" sz="1200" b="1" dirty="0">
                  <a:solidFill>
                    <a:srgbClr val="000000"/>
                  </a:solidFill>
                  <a:latin typeface="宋体"/>
                  <a:ea typeface="宋体"/>
                </a:rPr>
                <a:t>方式每个字符</a:t>
              </a:r>
              <a:endPara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/>
                  <a:ea typeface="宋体"/>
                </a:rPr>
                <a:t>后面多一个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宋体"/>
                  <a:ea typeface="宋体"/>
                </a:rPr>
                <a:t>*</a:t>
              </a:r>
              <a:endPara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cxnSp>
          <p:nvCxnSpPr>
            <p:cNvPr id="14" name="直接连接符 13"/>
            <p:cNvCxnSpPr>
              <a:stCxn id="13" idx="2"/>
            </p:cNvCxnSpPr>
            <p:nvPr/>
          </p:nvCxnSpPr>
          <p:spPr bwMode="auto">
            <a:xfrm flipH="1">
              <a:off x="6804248" y="4704199"/>
              <a:ext cx="720080" cy="17449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00655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数组名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以字符串方式输出字符数组</a:t>
            </a: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3969E3E-FA6E-46F2-83A8-1DF49960CBAA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027C405-346A-4B56-93FE-7D97BFFAB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a[]="Student";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("%s\n",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0012A5F-1DD7-4D3E-8581-65B19A59B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Student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Student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问：尾零输出了吗？如何证明？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没有，在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Student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后面输出一个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*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发现没有尾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860313" y="2679333"/>
            <a:ext cx="2353602" cy="1042135"/>
            <a:chOff x="1763688" y="2566885"/>
            <a:chExt cx="2353602" cy="1042135"/>
          </a:xfrm>
        </p:grpSpPr>
        <p:sp>
          <p:nvSpPr>
            <p:cNvPr id="10" name="AutoShape 4"/>
            <p:cNvSpPr>
              <a:spLocks/>
            </p:cNvSpPr>
            <p:nvPr/>
          </p:nvSpPr>
          <p:spPr bwMode="auto">
            <a:xfrm>
              <a:off x="2821146" y="2566885"/>
              <a:ext cx="1296144" cy="502073"/>
            </a:xfrm>
            <a:prstGeom prst="borderCallout1">
              <a:avLst>
                <a:gd name="adj1" fmla="val 5884"/>
                <a:gd name="adj2" fmla="val -2356"/>
                <a:gd name="adj3" fmla="val 265985"/>
                <a:gd name="adj4" fmla="val -135887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跟数组名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不是数组元素名</a:t>
              </a:r>
            </a:p>
          </p:txBody>
        </p:sp>
        <p:cxnSp>
          <p:nvCxnSpPr>
            <p:cNvPr id="11" name="直接连接符 10"/>
            <p:cNvCxnSpPr>
              <a:stCxn id="10" idx="2"/>
            </p:cNvCxnSpPr>
            <p:nvPr/>
          </p:nvCxnSpPr>
          <p:spPr bwMode="auto">
            <a:xfrm flipH="1">
              <a:off x="1763688" y="2817922"/>
              <a:ext cx="1057458" cy="7910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96244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数组名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以字符串方式输出字符数组</a:t>
            </a: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763921F-FEE9-4088-BDC2-B3BE6EB841DA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6024400-C898-4356-9B8F-9644E184F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char a[]="Student\0china";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(a) &lt;&lt;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("%s*\n",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&lt;&lt; a[12] &lt;&lt;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32CB367-A07D-4C1A-AEFD-028B9B5BE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Student*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Student*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：从本例的结果可知，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 数组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a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的长度是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14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最后是否还有隐含的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\0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？有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a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中的字符串的长度是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：字符串形式输出字符数组，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如果数组中包含显式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'\0'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则输出到第一个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’\0’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为止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9887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数组名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以字符串方式输出字符数组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不含尾零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A4B1FB9-3046-4D92-9468-DAE158A999F4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BE7BFD3-D78F-4D59-9007-59F5E0107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注意：不能以字符串方式初始化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char a[5]={'C','h','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','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n','a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'};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("%s\n",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863A45F-6F60-4FA7-B61B-6A630EC17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China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烫烫烫虤焔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$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鴒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China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烫烫烫虤焔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$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鴒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：为什么会有乱字符？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因为数组大小为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5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，尾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不存在，后续输入不可信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：如果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%s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方式换成下面形式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for 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&lt;5;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("%c",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还会看到乱字符吗？为什么？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不会，因为是一个一个读取的</a:t>
            </a:r>
          </a:p>
        </p:txBody>
      </p:sp>
    </p:spTree>
    <p:extLst>
      <p:ext uri="{BB962C8B-B14F-4D97-AF65-F5344CB8AC3E}">
        <p14:creationId xmlns:p14="http://schemas.microsoft.com/office/powerpoint/2010/main" val="2715770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数组名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以字符串方式输出字符数组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不含尾零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03A3B79-4688-4247-A330-320FB519F758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60413E5-3B56-4094-AF23-B29747D17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char a[5];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不初始化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("%s\n",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641FDB3-1DAF-4FFD-9CD5-DAD0BFA2E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烫烫烫烫烫烫抓霁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烫烫烫烫烫烫抓霁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：为什么会有乱字符？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因为没有初始化，输出不可信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：乱字符出现几行是正常的？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一行？多行？或者都正常？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都正常，因为输出不可信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结论：不能字符串形式输出不含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尾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的字符数组，否则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可能会得到不正确的结果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366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971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从任一元素开始以字符串形式输入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just" eaLnBrk="1" hangingPunct="1"/>
            <a:endParaRPr lang="zh-CN" altLang="en-US" sz="1600" b="1" dirty="0">
              <a:solidFill>
                <a:srgbClr val="FF3300"/>
              </a:solidFill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：从任一元素开始以字符串形式输出</a:t>
            </a: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B5AC228-9DA1-4E06-9557-8847A0BA667D}"/>
              </a:ext>
            </a:extLst>
          </p:cNvPr>
          <p:cNvGrpSpPr/>
          <p:nvPr/>
        </p:nvGrpSpPr>
        <p:grpSpPr>
          <a:xfrm>
            <a:off x="2238066" y="2545210"/>
            <a:ext cx="3091200" cy="1656184"/>
            <a:chOff x="3143673" y="2852936"/>
            <a:chExt cx="3091200" cy="1656184"/>
          </a:xfrm>
        </p:grpSpPr>
        <p:sp>
          <p:nvSpPr>
            <p:cNvPr id="6" name="AutoShape 4"/>
            <p:cNvSpPr>
              <a:spLocks/>
            </p:cNvSpPr>
            <p:nvPr/>
          </p:nvSpPr>
          <p:spPr bwMode="auto">
            <a:xfrm>
              <a:off x="4742391" y="2852936"/>
              <a:ext cx="648072" cy="286050"/>
            </a:xfrm>
            <a:prstGeom prst="borderCallout1">
              <a:avLst>
                <a:gd name="adj1" fmla="val 5884"/>
                <a:gd name="adj2" fmla="val -2356"/>
                <a:gd name="adj3" fmla="val 415312"/>
                <a:gd name="adj4" fmla="val -249976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%s</a:t>
              </a:r>
              <a:r>
                <a:rPr kumimoji="1" lang="zh-CN" altLang="en-US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形式</a:t>
              </a:r>
            </a:p>
          </p:txBody>
        </p:sp>
        <p:sp>
          <p:nvSpPr>
            <p:cNvPr id="7" name="AutoShape 4"/>
            <p:cNvSpPr>
              <a:spLocks/>
            </p:cNvSpPr>
            <p:nvPr/>
          </p:nvSpPr>
          <p:spPr bwMode="auto">
            <a:xfrm>
              <a:off x="4772051" y="3442501"/>
              <a:ext cx="1462822" cy="346540"/>
            </a:xfrm>
            <a:prstGeom prst="borderCallout1">
              <a:avLst>
                <a:gd name="adj1" fmla="val 5884"/>
                <a:gd name="adj2" fmla="val -2356"/>
                <a:gd name="adj3" fmla="val 155055"/>
                <a:gd name="adj4" fmla="val -66747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&amp;</a:t>
              </a:r>
              <a:r>
                <a:rPr kumimoji="1" lang="zh-CN" altLang="en-US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数组元素名形式</a:t>
              </a: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 flipH="1">
              <a:off x="3143673" y="3559514"/>
              <a:ext cx="1617999" cy="9496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FC5857C7-0546-4766-8FAA-EAA35EF3410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855C60E-698F-4DAA-A4E0-EC731B508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a[]="Student";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("%s\n", &amp;a[3]);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&amp;a[3]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1A29C856-AD88-44A7-AB80-06627393D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dent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dent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5392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从任一元素开始以字符串形式输入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just" eaLnBrk="1" hangingPunct="1"/>
            <a:endParaRPr lang="zh-CN" altLang="en-US" sz="1600" b="1" dirty="0">
              <a:solidFill>
                <a:srgbClr val="FF3300"/>
              </a:solidFill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方式从任一元素开始以字符串形式输入</a:t>
            </a: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9FC0F07-610E-4C1B-B46F-0B086BB4C565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876BD89-E398-46E5-B456-6A7EA5526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("%s", &amp;a[3]);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CACFA26A-0D74-486A-8D17-8586564BC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</a:rPr>
              <a:t>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</a:rPr>
              <a:t>行，内容是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</a:rPr>
              <a:t>等待键盘输入，输入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</a:rPr>
              <a:t>并回车，输出为</a:t>
            </a: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72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101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108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108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111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7" name="AutoShape 4"/>
          <p:cNvSpPr>
            <a:spLocks/>
          </p:cNvSpPr>
          <p:nvPr/>
        </p:nvSpPr>
        <p:spPr bwMode="auto">
          <a:xfrm>
            <a:off x="4091019" y="3750087"/>
            <a:ext cx="1462822" cy="346540"/>
          </a:xfrm>
          <a:prstGeom prst="borderCallout1">
            <a:avLst>
              <a:gd name="adj1" fmla="val 5884"/>
              <a:gd name="adj2" fmla="val -2356"/>
              <a:gd name="adj3" fmla="val 300957"/>
              <a:gd name="adj4" fmla="val -97634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&amp;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数组元素名形式</a:t>
            </a:r>
          </a:p>
        </p:txBody>
      </p:sp>
    </p:spTree>
    <p:extLst>
      <p:ext uri="{BB962C8B-B14F-4D97-AF65-F5344CB8AC3E}">
        <p14:creationId xmlns:p14="http://schemas.microsoft.com/office/powerpoint/2010/main" val="3170043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从任一元素开始以字符串形式输入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just" eaLnBrk="1" hangingPunct="1"/>
            <a:endParaRPr lang="zh-CN" altLang="en-US" sz="1600" b="1" dirty="0">
              <a:solidFill>
                <a:srgbClr val="FF3300"/>
              </a:solidFill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方式从任一元素开始以字符串形式输入</a:t>
            </a: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C54B49B-8201-4558-9765-6EDA945BADA5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6FE6D05-B37A-4F89-A252-AA6D721AC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&gt;&gt; &amp;a[3];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6B47B47C-2769-4F2E-A2CD-DEF6F7FF4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</a:rPr>
              <a:t>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</a:rPr>
              <a:t>行，内容是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</a:rPr>
              <a:t>等待键盘输入，输入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</a:rPr>
              <a:t>并回车，输出为</a:t>
            </a: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72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101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108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108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111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综合例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16-18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的结果，得出的结论是：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C/C++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方式从任一元素开始以字符串形式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输入输出时，表示形式都是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&amp;a[]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的形式</a:t>
            </a: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B34CBC54-57E2-4D17-A6DB-E3C13A77FE4F}"/>
              </a:ext>
            </a:extLst>
          </p:cNvPr>
          <p:cNvSpPr>
            <a:spLocks/>
          </p:cNvSpPr>
          <p:nvPr/>
        </p:nvSpPr>
        <p:spPr bwMode="auto">
          <a:xfrm>
            <a:off x="3572273" y="3662164"/>
            <a:ext cx="1462822" cy="346540"/>
          </a:xfrm>
          <a:prstGeom prst="borderCallout1">
            <a:avLst>
              <a:gd name="adj1" fmla="val 5884"/>
              <a:gd name="adj2" fmla="val -2356"/>
              <a:gd name="adj3" fmla="val 300957"/>
              <a:gd name="adj4" fmla="val -97634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&amp;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数组元素名形式</a:t>
            </a:r>
          </a:p>
        </p:txBody>
      </p:sp>
    </p:spTree>
    <p:extLst>
      <p:ext uri="{BB962C8B-B14F-4D97-AF65-F5344CB8AC3E}">
        <p14:creationId xmlns:p14="http://schemas.microsoft.com/office/powerpoint/2010/main" val="3254316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1-3.</a:t>
            </a:r>
            <a:r>
              <a:rPr lang="zh-CN" altLang="en-US" sz="1600" b="1" dirty="0">
                <a:latin typeface="+mn-ea"/>
              </a:rPr>
              <a:t>总结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完成下表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给出了第一行的答案供参考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：</a:t>
            </a:r>
          </a:p>
        </p:txBody>
      </p:sp>
      <p:graphicFrame>
        <p:nvGraphicFramePr>
          <p:cNvPr id="3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912949"/>
              </p:ext>
            </p:extLst>
          </p:nvPr>
        </p:nvGraphicFramePr>
        <p:xfrm>
          <a:off x="287061" y="1611217"/>
          <a:ext cx="6984776" cy="2834654"/>
        </p:xfrm>
        <a:graphic>
          <a:graphicData uri="http://schemas.openxmlformats.org/drawingml/2006/table">
            <a:tbl>
              <a:tblPr/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方式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C++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方式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输入单个字符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scanf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("%c", &amp;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元素名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cin &gt;&gt; 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元素名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输入字符串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dirty="0" err="1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scanf</a:t>
                      </a:r>
                      <a:r>
                        <a:rPr kumimoji="1" lang="en-US" altLang="zh-CN" sz="1600" b="1" dirty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(“%s”, </a:t>
                      </a:r>
                      <a:r>
                        <a:rPr kumimoji="1" lang="zh-CN" altLang="en-US" sz="1600" b="1" dirty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数组名</a:t>
                      </a:r>
                      <a:r>
                        <a:rPr kumimoji="1" lang="en-US" altLang="zh-CN" sz="1600" b="1" dirty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);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cin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&gt;&gt; 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数组名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输出单个字符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eaLnBrk="1" hangingPunct="1"/>
                      <a:r>
                        <a:rPr lang="en-US" altLang="zh-CN" sz="1600" b="1" dirty="0" err="1">
                          <a:solidFill>
                            <a:srgbClr val="FF0000"/>
                          </a:solidFill>
                          <a:latin typeface="+mn-ea"/>
                        </a:rPr>
                        <a:t>printf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</a:rPr>
                        <a:t>("%c",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+mn-ea"/>
                        </a:rPr>
                        <a:t>数组元素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</a:rPr>
                        <a:t>)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b="1" dirty="0" err="1">
                          <a:solidFill>
                            <a:srgbClr val="FF0000"/>
                          </a:solidFill>
                          <a:latin typeface="+mn-ea"/>
                        </a:rPr>
                        <a:t>cout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</a:rPr>
                        <a:t> &lt;&lt; 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+mn-ea"/>
                        </a:rPr>
                        <a:t>数组元素 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输出字符串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eaLnBrk="1" hangingPunct="1"/>
                      <a:r>
                        <a:rPr lang="en-US" altLang="zh-CN" sz="1600" b="1" dirty="0" err="1">
                          <a:solidFill>
                            <a:srgbClr val="FF0000"/>
                          </a:solidFill>
                          <a:latin typeface="+mn-ea"/>
                        </a:rPr>
                        <a:t>printf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</a:rPr>
                        <a:t>("%s",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+mn-ea"/>
                        </a:rPr>
                        <a:t>数组名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</a:rPr>
                        <a:t>) 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zh-CN" sz="1600" b="1" dirty="0" err="1">
                          <a:solidFill>
                            <a:srgbClr val="FF0000"/>
                          </a:solidFill>
                          <a:latin typeface="+mn-ea"/>
                        </a:rPr>
                        <a:t>cout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</a:rPr>
                        <a:t> &lt;&lt; 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+mn-ea"/>
                        </a:rPr>
                        <a:t>数组名 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任一元素开始输入串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eaLnBrk="1" hangingPunct="1"/>
                      <a:r>
                        <a:rPr lang="en-US" altLang="zh-CN" sz="1600" b="1" dirty="0" err="1">
                          <a:solidFill>
                            <a:srgbClr val="FF0000"/>
                          </a:solidFill>
                          <a:latin typeface="+mn-ea"/>
                        </a:rPr>
                        <a:t>scanf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</a:rPr>
                        <a:t>("%s",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+mn-ea"/>
                        </a:rPr>
                        <a:t>数组名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</a:rPr>
                        <a:t>)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zh-CN" sz="1600" b="1" dirty="0" err="1">
                          <a:solidFill>
                            <a:srgbClr val="FF0000"/>
                          </a:solidFill>
                          <a:latin typeface="+mn-ea"/>
                        </a:rPr>
                        <a:t>cin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ea"/>
                        </a:rPr>
                        <a:t> &gt;&gt; 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+mn-ea"/>
                        </a:rPr>
                        <a:t>数组名 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任一元素开始输出串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dirty="0" err="1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printf</a:t>
                      </a: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(“%s\n”, &amp;</a:t>
                      </a:r>
                      <a:r>
                        <a:rPr kumimoji="1" lang="zh-CN" altLang="en-US" sz="1600" b="1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数组名</a:t>
                      </a: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[</a:t>
                      </a:r>
                      <a:r>
                        <a:rPr kumimoji="1" lang="zh-CN" altLang="en-US" sz="1600" b="1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起始</a:t>
                      </a: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])</a:t>
                      </a:r>
                    </a:p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en-US" altLang="zh-CN" sz="1600" b="1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600" b="1" dirty="0" err="1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cout</a:t>
                      </a: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 &lt;&lt; &amp;</a:t>
                      </a:r>
                      <a:r>
                        <a:rPr kumimoji="1" lang="zh-CN" altLang="en-US" sz="1600" b="1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数组名</a:t>
                      </a: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[</a:t>
                      </a:r>
                      <a:r>
                        <a:rPr kumimoji="1" lang="zh-CN" altLang="en-US" sz="1600" b="1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起始</a:t>
                      </a: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] &lt;&lt; </a:t>
                      </a:r>
                      <a:r>
                        <a:rPr kumimoji="1" lang="en-US" altLang="zh-CN" sz="1600" b="1" dirty="0" err="1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endl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2073A760-9D39-44D5-B4F6-0D1A43C76B74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2813256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方式多个字符串的输入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4C26B01-55F2-42B0-8B0E-22F605A8291C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436F610-E014-4865-B472-9ACA984CB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kumimoji="1" lang="en-US" altLang="zh-CN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char a[10], b[20];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s%s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", a, b);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("%s-%s\n", a, 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7731DAA-D326-488B-8132-6BB9B1EA9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、假设输入为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空格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并回车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-def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、假设输入为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3300"/>
                </a:solidFill>
                <a:latin typeface="+mn-ea"/>
              </a:rPr>
              <a:t>    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-def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结论：空格是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____B_____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A.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输入串中的合法字符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B.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输入分隔符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6024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方式多个字符串的输入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4E99166-3903-4BFA-AD43-40D678D61874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B4F91C9-0211-4337-850F-1338C01E2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kumimoji="1" lang="en-US" altLang="zh-CN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char a[10], b[20];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b;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'-'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F6D70C4-212B-41B5-91B4-ADBDABC9B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、假设输入为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空格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并回车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-def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、假设输入为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3300"/>
                </a:solidFill>
                <a:latin typeface="+mn-ea"/>
              </a:rPr>
              <a:t>    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-def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结论：空格是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____B_____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A.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输入串中的合法字符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B.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输入分隔符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综合例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19-20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可知：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从键盘上输入的字符串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不能包含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空格、回车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_____</a:t>
            </a:r>
          </a:p>
        </p:txBody>
      </p:sp>
    </p:spTree>
    <p:extLst>
      <p:ext uri="{BB962C8B-B14F-4D97-AF65-F5344CB8AC3E}">
        <p14:creationId xmlns:p14="http://schemas.microsoft.com/office/powerpoint/2010/main" val="628421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★ 从键盘输入含空格字符串的方法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不同编译器不同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● VS2022    </a:t>
            </a:r>
            <a:r>
              <a:rPr lang="zh-CN" altLang="en-US" sz="1600" b="1" dirty="0">
                <a:latin typeface="+mn-ea"/>
              </a:rPr>
              <a:t>：有</a:t>
            </a:r>
            <a:r>
              <a:rPr lang="en-US" altLang="zh-CN" sz="1600" b="1" dirty="0" err="1">
                <a:latin typeface="+mn-ea"/>
              </a:rPr>
              <a:t>gets_s</a:t>
            </a:r>
            <a:r>
              <a:rPr lang="zh-CN" altLang="en-US" sz="1600" b="1" dirty="0">
                <a:latin typeface="+mn-ea"/>
              </a:rPr>
              <a:t>，无</a:t>
            </a:r>
            <a:r>
              <a:rPr lang="en-US" altLang="zh-CN" sz="1600" b="1" dirty="0">
                <a:latin typeface="+mn-ea"/>
              </a:rPr>
              <a:t>gets</a:t>
            </a:r>
            <a:r>
              <a:rPr lang="zh-CN" altLang="en-US" sz="1600" b="1" dirty="0">
                <a:latin typeface="+mn-ea"/>
              </a:rPr>
              <a:t>，  有</a:t>
            </a:r>
            <a:r>
              <a:rPr lang="en-US" altLang="zh-CN" sz="1600" b="1" dirty="0" err="1">
                <a:latin typeface="+mn-ea"/>
              </a:rPr>
              <a:t>fgets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● Dev C++   </a:t>
            </a:r>
            <a:r>
              <a:rPr lang="zh-CN" altLang="en-US" sz="1600" b="1" dirty="0">
                <a:latin typeface="+mn-ea"/>
              </a:rPr>
              <a:t>：有</a:t>
            </a:r>
            <a:r>
              <a:rPr lang="en-US" altLang="zh-CN" sz="1600" b="1" dirty="0">
                <a:latin typeface="+mn-ea"/>
              </a:rPr>
              <a:t>gets</a:t>
            </a:r>
            <a:r>
              <a:rPr lang="zh-CN" altLang="en-US" sz="1600" b="1" dirty="0">
                <a:latin typeface="+mn-ea"/>
              </a:rPr>
              <a:t>，  无</a:t>
            </a:r>
            <a:r>
              <a:rPr lang="en-US" altLang="zh-CN" sz="1600" b="1" dirty="0" err="1">
                <a:latin typeface="+mn-ea"/>
              </a:rPr>
              <a:t>gets_s</a:t>
            </a:r>
            <a:r>
              <a:rPr lang="zh-CN" altLang="en-US" sz="1600" b="1" dirty="0">
                <a:latin typeface="+mn-ea"/>
              </a:rPr>
              <a:t>，有</a:t>
            </a:r>
            <a:r>
              <a:rPr lang="en-US" altLang="zh-CN" sz="1600" b="1" dirty="0" err="1">
                <a:latin typeface="+mn-ea"/>
              </a:rPr>
              <a:t>fgets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● </a:t>
            </a:r>
            <a:r>
              <a:rPr lang="en-US" altLang="zh-CN" sz="1600" b="1" dirty="0" err="1">
                <a:latin typeface="+mn-ea"/>
              </a:rPr>
              <a:t>fgets</a:t>
            </a:r>
            <a:r>
              <a:rPr lang="zh-CN" altLang="en-US" sz="1600" b="1" dirty="0">
                <a:latin typeface="+mn-ea"/>
              </a:rPr>
              <a:t>函数的原型定义为：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</a:t>
            </a:r>
            <a:r>
              <a:rPr lang="en-US" altLang="zh-CN" sz="1600" b="1" dirty="0" err="1">
                <a:latin typeface="+mn-ea"/>
              </a:rPr>
              <a:t>fgets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字符数组名，最大长度，</a:t>
            </a:r>
            <a:r>
              <a:rPr lang="en-US" altLang="zh-CN" sz="1600" b="1" dirty="0" err="1">
                <a:latin typeface="+mn-ea"/>
              </a:rPr>
              <a:t>stdin</a:t>
            </a:r>
            <a:r>
              <a:rPr lang="en-US" altLang="zh-CN" sz="1600" b="1" dirty="0">
                <a:latin typeface="+mn-ea"/>
              </a:rPr>
              <a:t>);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</a:t>
            </a:r>
            <a:r>
              <a:rPr lang="zh-CN" altLang="en-US" sz="1600" b="1" dirty="0">
                <a:latin typeface="+mn-ea"/>
              </a:rPr>
              <a:t>但与</a:t>
            </a:r>
            <a:r>
              <a:rPr lang="en-US" altLang="zh-CN" sz="1600" b="1" dirty="0">
                <a:latin typeface="+mn-ea"/>
              </a:rPr>
              <a:t>gets/</a:t>
            </a:r>
            <a:r>
              <a:rPr lang="en-US" altLang="zh-CN" sz="1600" b="1" dirty="0" err="1">
                <a:latin typeface="+mn-ea"/>
              </a:rPr>
              <a:t>gets_s</a:t>
            </a:r>
            <a:r>
              <a:rPr lang="zh-CN" altLang="en-US" sz="1600" b="1" dirty="0">
                <a:latin typeface="+mn-ea"/>
              </a:rPr>
              <a:t>的表现有不同，请自行观察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★ </a:t>
            </a:r>
            <a:r>
              <a:rPr lang="en-US" altLang="zh-CN" sz="1600" b="1" dirty="0" err="1">
                <a:solidFill>
                  <a:schemeClr val="accent2"/>
                </a:solidFill>
                <a:latin typeface="+mn-ea"/>
              </a:rPr>
              <a:t>scanf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/</a:t>
            </a:r>
            <a:r>
              <a:rPr lang="en-US" altLang="zh-CN" sz="1600" b="1" dirty="0" err="1">
                <a:solidFill>
                  <a:schemeClr val="accent2"/>
                </a:solidFill>
                <a:latin typeface="+mn-ea"/>
              </a:rPr>
              <a:t>cin</a:t>
            </a:r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通过某些高级设置方式还是可以输入含空格的字符串的，本课程不再讨论</a:t>
            </a:r>
            <a:endParaRPr lang="zh-CN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283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★ 从键盘输入含空格字符串的方法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不同编译器不同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下用</a:t>
            </a:r>
            <a:r>
              <a:rPr lang="en-US" altLang="zh-CN" sz="1600" b="1" dirty="0" err="1">
                <a:latin typeface="+mn-ea"/>
              </a:rPr>
              <a:t>gets_s</a:t>
            </a:r>
            <a:r>
              <a:rPr lang="zh-CN" altLang="en-US" sz="1600" b="1" dirty="0">
                <a:latin typeface="+mn-ea"/>
              </a:rPr>
              <a:t>输入含空格的字符串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1354EAB-6832-4673-9D67-27FAF2B260C2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CCA4718-C130-490F-A453-3BFB2EE6D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a[10], b[20];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gets_s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gets_s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(b);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204FDDD-1426-4683-9EE7-6F089C3BB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、键盘输入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abc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空格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会继续等待输入，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再输入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xyz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并回车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def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xyz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、键盘输入超过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个字符，观察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运行报错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、键盘先输入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Hello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再输入超过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个字符，观察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运行报错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问：为什么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最长输入只能是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？数组长度为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含一尾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因此是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b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最长输入只能是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？同上</a:t>
            </a:r>
          </a:p>
        </p:txBody>
      </p:sp>
    </p:spTree>
    <p:extLst>
      <p:ext uri="{BB962C8B-B14F-4D97-AF65-F5344CB8AC3E}">
        <p14:creationId xmlns:p14="http://schemas.microsoft.com/office/powerpoint/2010/main" val="1660503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★ 从键盘输入含空格字符串的方法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不同编译器不同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DevC</a:t>
            </a:r>
            <a:r>
              <a:rPr lang="en-US" altLang="zh-CN" sz="1600" b="1" dirty="0">
                <a:latin typeface="+mn-ea"/>
              </a:rPr>
              <a:t>++</a:t>
            </a:r>
            <a:r>
              <a:rPr lang="zh-CN" altLang="en-US" sz="1600" b="1" dirty="0">
                <a:latin typeface="+mn-ea"/>
              </a:rPr>
              <a:t>下用</a:t>
            </a:r>
            <a:r>
              <a:rPr lang="en-US" altLang="zh-CN" sz="1600" b="1" dirty="0">
                <a:latin typeface="+mn-ea"/>
              </a:rPr>
              <a:t>gets</a:t>
            </a:r>
            <a:r>
              <a:rPr lang="zh-CN" altLang="en-US" sz="1600" b="1" dirty="0">
                <a:latin typeface="+mn-ea"/>
              </a:rPr>
              <a:t>输入含空格的字符串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E274EE7-D72A-402B-9166-8DA79C5F610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410BE12-480F-4DB0-A232-F04970F71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a[10], b[20];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gets(a);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gets(b);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CB8BE75-4DC6-4595-97BA-38165267A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、键盘输入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abc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空格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会继续等待输入，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再输入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xyz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并回车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def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xyz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、键盘输入超过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个字符，观察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运行报错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、键盘先输入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Hello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再输入超过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个字符，观察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运行报错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问：为什么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最长输入只能是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？数组长度为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含一尾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因此是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b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最长输入只能是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？数组长度为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含一尾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因此是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2457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★ 不同编译器从键盘输入含空格字符串的方法不同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Dev C++</a:t>
            </a:r>
            <a:r>
              <a:rPr lang="zh-CN" altLang="en-US" sz="1600" b="1" dirty="0">
                <a:latin typeface="+mn-ea"/>
              </a:rPr>
              <a:t>均可用</a:t>
            </a:r>
            <a:r>
              <a:rPr lang="en-US" altLang="zh-CN" sz="1600" b="1" dirty="0" err="1">
                <a:latin typeface="+mn-ea"/>
              </a:rPr>
              <a:t>fgets</a:t>
            </a:r>
            <a:r>
              <a:rPr lang="zh-CN" altLang="en-US" sz="1600" b="1" dirty="0">
                <a:latin typeface="+mn-ea"/>
              </a:rPr>
              <a:t>输入含空格的字符串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3F1EA49-2FAB-44C3-B48C-4B7E774E1FD4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4A5683-0E0C-4155-A2D3-B6AB22D94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2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a[10], b[20];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fgets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(a,10,stdin);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fgets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(b,20,stdin);</a:t>
            </a:r>
            <a:endParaRPr kumimoji="1" lang="en-US" altLang="zh-CN" sz="12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=0; a[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]!='\0';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]) &lt;&lt; ' 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=0; b[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]!='\0';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&lt;&lt; int(b[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]) &lt;&lt; ' 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FEBE0F2-3542-4D58-AE2A-F24DACD3A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、键盘输入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abc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空格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def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会继续等待输入，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再输入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xyz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并回车</a:t>
            </a:r>
            <a:endParaRPr kumimoji="1" lang="en-US" altLang="zh-CN" sz="1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则输出为：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abc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def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xyz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97 98 99 32 100 101 102 10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120 121 122 10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问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：和例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21-22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的输出区别在哪里？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两次输入之间有两行空格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问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：后面两段红色代码的目的是什么？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打印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fgets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所识别的字符都有哪些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、键盘输入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9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个字符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并回车，则输出为：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9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个字符的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ASCII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码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回车的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ASCII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码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、如果输入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28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个字符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并回车，则输出为：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9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个字符的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ASCII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码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19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个字符的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ASCII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码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4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、如果输入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超过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28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个字符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则输出为：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9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个字符的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ASCII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码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19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个字符的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ASCII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码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529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、部分内容的填写，如果能确定是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不确定值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随机值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的，可直接填写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**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随机</a:t>
            </a:r>
            <a:r>
              <a:rPr lang="en-US" altLang="zh-CN" sz="1600" b="1" dirty="0">
                <a:latin typeface="+mn-ea"/>
              </a:rPr>
              <a:t>"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FF50F6C-8E35-4B04-9F9C-EB6669D699A4}"/>
              </a:ext>
            </a:extLst>
          </p:cNvPr>
          <p:cNvGrpSpPr/>
          <p:nvPr/>
        </p:nvGrpSpPr>
        <p:grpSpPr>
          <a:xfrm>
            <a:off x="599018" y="1400426"/>
            <a:ext cx="8424936" cy="2820662"/>
            <a:chOff x="323528" y="3933056"/>
            <a:chExt cx="8424936" cy="2820662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934F5D6-76D3-4683-84CC-136D49B05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3933056"/>
              <a:ext cx="6333333" cy="26380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6579ED22-2B40-4877-89FF-9BAC64ACC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8264" y="3933056"/>
              <a:ext cx="1800200" cy="28206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输出的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5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行内容是：</a:t>
              </a:r>
              <a:endPara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输出的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5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行内容是：</a:t>
              </a:r>
              <a:endPara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30EC3CB3-FB66-4377-9492-B836074B7041}"/>
                </a:ext>
              </a:extLst>
            </p:cNvPr>
            <p:cNvCxnSpPr>
              <a:stCxn id="4" idx="1"/>
              <a:endCxn id="4" idx="3"/>
            </p:cNvCxnSpPr>
            <p:nvPr/>
          </p:nvCxnSpPr>
          <p:spPr bwMode="auto">
            <a:xfrm>
              <a:off x="6948264" y="5343387"/>
              <a:ext cx="18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45EDD72B-9732-4A6C-8C10-6557E24A3D5D}"/>
                </a:ext>
              </a:extLst>
            </p:cNvPr>
            <p:cNvSpPr/>
            <p:nvPr/>
          </p:nvSpPr>
          <p:spPr bwMode="auto">
            <a:xfrm>
              <a:off x="5796136" y="5157192"/>
              <a:ext cx="1152128" cy="389869"/>
            </a:xfrm>
            <a:prstGeom prst="rightArrow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9381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24</a:t>
            </a:r>
            <a:r>
              <a:rPr lang="zh-CN" altLang="en-US" sz="1600" b="1" dirty="0">
                <a:latin typeface="+mn-ea"/>
              </a:rPr>
              <a:t>：二维字符数组以双下标形式输出单个字符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单下标形式输出字符串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F5BAD5-8DAD-42C1-A59B-BB7F4DD40F29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76E960E-A3B8-4EA9-ADBC-CBA052361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char a[3][30]={"ABCDEFGHIJKLMNOPQRSTUVWXYZ",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              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abcdefghijklmnopqrstuvwxyz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",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               "0123456789" 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    //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单个字符输出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双下标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("a[0][2]=%c\n", a[0][2]);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"a[1][20]=" &lt;&lt; a[1][20]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    //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字符串输出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单下标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("a[0]=%s\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n",a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[0]);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"a[2]=" &lt;&lt; a[2]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EE1F647-97E4-4324-B299-CF91F17BB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a[0][2]=C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a[1][20]=u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a[0]=ABCDEFGHIJKLMNOPQRSTUVWXYZ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a[2]=0123456789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241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25</a:t>
            </a:r>
            <a:r>
              <a:rPr lang="zh-CN" altLang="en-US" sz="1600" b="1" dirty="0">
                <a:latin typeface="+mn-ea"/>
              </a:rPr>
              <a:t>：二维字符数组以双下标形式输入单个字符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6BAB0F5-625E-43D7-A1CF-640B1E225407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6BF0A1C-F0B1-480F-839D-E9FB21AEE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char a[3][30]={"ABCDEFGHIJKLMNOPQRSTUVWXYZ",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              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abcdefghijklmnopqrstuvwxyz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",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               "0123456789" 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    //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单字符输入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双下标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("%c\n", &amp;a[0][2]);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格式符为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%c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&gt;&gt; a[1][20];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&amp;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    //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字符串输出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单下标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("a[0]=%s\n", a[0]);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"a[1]=" &lt;&lt; a[1]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3E165F9-3C8D-46CD-8087-8C2740189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、键盘输入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#@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并回车，输出为：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a[0]=AB#DEFGHIJKLMNOPQRSTUVWXYZ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a[1]=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abcdefghijklmnopqrst@vwxyz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、键盘输入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#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@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输出为：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a[0]=AB#DEFGHIJKLMNOPQRSTUVWXYZ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a[1]=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abcdefghijklmnopqrst@vwxyz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0420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26</a:t>
            </a:r>
            <a:r>
              <a:rPr lang="zh-CN" altLang="en-US" sz="1600" b="1" dirty="0">
                <a:latin typeface="+mn-ea"/>
              </a:rPr>
              <a:t>：二维字符数组以单下标形式输入字符串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4E95ACB-3418-4AB7-B76B-8E775EDF7002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28DCA4A-A1B3-4A05-818D-625BE5DD4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#define _CRT_SECURE_NO_WARNINGS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需要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a[3][30]={"ABCDEFGHIJKLMNOPQRSTUVWXYZ",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abcdefghijklmnopqrstuvwxyz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"0123456789" 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("%s", a[1]);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//a[1]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是一维数组名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,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&amp;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"a[0]=" &lt;&lt; a[0]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"a[1]=" &lt;&lt; a[1]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"a[2]=" &lt;&lt; a[2]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D3F65DD-7045-4275-BD0E-25BA5DF7F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、输入≤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个字符，输出为：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该字符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30-59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个字符，输出为：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字符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n-30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字符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60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个以上字符，输出为：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运行错误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将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换为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&gt;&gt; a[1];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再重复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，观察结果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该字符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n-30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字符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运行错误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30~59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个字符为什么不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出现错误？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a[2]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中是什么？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a[2]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中有空间，是前面数组塞不下的字符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：简述你是怎么理解二维数组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越界的？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越界的数据替换下一组中的数据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3144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27</a:t>
            </a:r>
            <a:r>
              <a:rPr lang="zh-CN" altLang="en-US" sz="1600" b="1" dirty="0">
                <a:latin typeface="+mn-ea"/>
              </a:rPr>
              <a:t>：二维字符数组从任一位置开始输出字符串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267153A-F123-47F4-A121-74A1BE332EAD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1D8BA73-BEC1-4C32-831D-0F452BC6A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char a[3][30]={"ABCDEFGHIJKLMNOPQRSTUVWXYZ",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               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abcdefghijklmnopqrstuvwxyz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",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               "0123456789" 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//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（第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组）单字符输出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数组名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双下标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("a[0][2]=%c\n", a[0][2]);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"a[1][20]=" &lt;&lt; a[1][20]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//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（第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组）字符串输出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(&amp;+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数组名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双下标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("a[0][2]=%s\n", &amp;a[0][2]); </a:t>
            </a:r>
            <a:endParaRPr kumimoji="1" lang="zh-CN" altLang="zh-CN" sz="1200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"a[1][20]=" &lt;&lt; &amp;a[1][20]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//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（第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组）字符串输出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数组名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单下标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("a[0]=%s\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n",a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[0]);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"a[2]=" &lt;&lt; a[2]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32F472C-4320-4EE4-9CB3-F100F5F17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a[0][2]=C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a[1][20]=u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a[0][2]=CDEFGHIJKLMNOPQRSTUVWXYZ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a[1][20]=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uvwxyz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a[0]=ABCDEFGHIJKLMNOPQRSTUVWXYZ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a[2]=0123456789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：同样双下标形式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1/2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怎样输出单个字符？取字符所在的行列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怎样输出字符串？取</a:t>
            </a:r>
            <a:r>
              <a:rPr kumimoji="1" lang="en-US" altLang="zh-CN" sz="1600" b="1" dirty="0">
                <a:latin typeface="+mn-ea"/>
              </a:rPr>
              <a:t>&amp;+</a:t>
            </a:r>
            <a:r>
              <a:rPr kumimoji="1" lang="zh-CN" altLang="en-US" sz="1600" b="1" dirty="0">
                <a:latin typeface="+mn-ea"/>
              </a:rPr>
              <a:t>数组名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双下标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：如何修改第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组的输出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(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必须保持双下标形式不变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使输出结果与第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组一致？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&amp;a[0][0]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&amp;a[1][0]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940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28</a:t>
            </a:r>
            <a:r>
              <a:rPr lang="zh-CN" altLang="en-US" sz="1600" b="1" dirty="0">
                <a:latin typeface="+mn-ea"/>
              </a:rPr>
              <a:t>：二维字符数组从任一位置开始输入字符串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D59DB32-88B0-4EF3-BA72-4CE1377963A8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58B21F8-D2A2-4728-9DDD-866AB8A03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需要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a[3][30]={"ABCDEFGHIJKLMNOPQRSTUVWXYZ",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abcdefghijklmnopqrstuvwxyz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"0123456789" 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("%s", &amp;a[1][3]);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//&amp;+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双下标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"a[0]=" &lt;&lt; a[0]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"a[1]=" &lt;&lt; a[1]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"a[2]=" &lt;&lt; a[2]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D41E277-4A28-4211-81DF-261A8E15C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、输入≤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个字符，输出为：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该字符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27-56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个字符，输出为：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30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个该字符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n-30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个该字符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56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个以上字符，输出为：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报错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将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换为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&gt;&gt; &amp;a[1][3];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再重复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，观察结果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该字符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30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个该字符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n-30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个该字符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报错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：输入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27~56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个字符为什么不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出现错误？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a[2]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中是什么？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n-30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个该字符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：如果想不影响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a[2]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例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中是≤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个字符，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本例中是≤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个字符，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差别在哪？本例需要有尾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741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</a:t>
            </a:r>
            <a:r>
              <a:rPr lang="zh-CN" altLang="en-US" sz="1600" b="1" dirty="0">
                <a:latin typeface="+mn-ea"/>
              </a:rPr>
              <a:t>尾零的输出</a:t>
            </a: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29</a:t>
            </a:r>
            <a:r>
              <a:rPr lang="zh-CN" altLang="en-US" sz="1600" b="1" dirty="0">
                <a:latin typeface="+mn-ea"/>
              </a:rPr>
              <a:t>：在不同的控制台及字体设置下尾零输出的差异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58B21F8-D2A2-4728-9DDD-866AB8A03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2" y="1836812"/>
            <a:ext cx="6570785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char a[10] = { 'c','h','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','</a:t>
            </a:r>
            <a:r>
              <a:rPr lang="en-US" altLang="zh-CN" sz="1600" b="1" dirty="0" err="1">
                <a:latin typeface="+mn-ea"/>
              </a:rPr>
              <a:t>n','a</a:t>
            </a:r>
            <a:r>
              <a:rPr lang="en-US" altLang="zh-CN" sz="1600" b="1" dirty="0">
                <a:latin typeface="+mn-ea"/>
              </a:rPr>
              <a:t>' };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         1         2         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标尺</a:t>
            </a: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标尺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>
                <a:latin typeface="+mn-ea"/>
              </a:rPr>
              <a:t>for (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 = 0; 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 &lt; 10; 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++)</a:t>
            </a:r>
          </a:p>
          <a:p>
            <a:r>
              <a:rPr lang="en-US" altLang="zh-CN" sz="1600" b="1" dirty="0">
                <a:latin typeface="+mn-ea"/>
              </a:rPr>
              <a:t>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a[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] &lt;&lt; '$';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确认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a[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]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是否输出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加行尾识别符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D41E277-4A28-4211-81DF-261A8E15C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2177" y="1836812"/>
            <a:ext cx="3784202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、新版控制台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新宋体</a:t>
            </a:r>
            <a:r>
              <a:rPr kumimoji="1" lang="en-US" altLang="zh-CN" sz="1600" b="1" dirty="0">
                <a:latin typeface="+mn-ea"/>
              </a:rPr>
              <a:t>28</a:t>
            </a:r>
            <a:r>
              <a:rPr kumimoji="1" lang="zh-CN" altLang="en-US" sz="1600" b="1" dirty="0">
                <a:latin typeface="+mn-ea"/>
              </a:rPr>
              <a:t>点阵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、旧版控制台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新宋体</a:t>
            </a:r>
            <a:r>
              <a:rPr kumimoji="1" lang="en-US" altLang="zh-CN" sz="1600" b="1" dirty="0">
                <a:latin typeface="+mn-ea"/>
              </a:rPr>
              <a:t>28</a:t>
            </a:r>
            <a:r>
              <a:rPr kumimoji="1" lang="zh-CN" altLang="en-US" sz="1600" b="1" dirty="0">
                <a:latin typeface="+mn-ea"/>
              </a:rPr>
              <a:t>点阵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、旧版控制台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新宋体</a:t>
            </a:r>
            <a:r>
              <a:rPr kumimoji="1" lang="en-US" altLang="zh-CN" sz="1600" b="1" dirty="0">
                <a:latin typeface="+mn-ea"/>
              </a:rPr>
              <a:t>16</a:t>
            </a:r>
            <a:r>
              <a:rPr kumimoji="1" lang="zh-CN" altLang="en-US" sz="1600" b="1" dirty="0">
                <a:latin typeface="+mn-ea"/>
              </a:rPr>
              <a:t>点阵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、不要以字符形式输出</a:t>
            </a:r>
            <a:r>
              <a:rPr kumimoji="1" lang="en-US" altLang="zh-CN" sz="1600" b="1" dirty="0">
                <a:latin typeface="+mn-ea"/>
              </a:rPr>
              <a:t>\0</a:t>
            </a:r>
            <a:r>
              <a:rPr kumimoji="1" lang="zh-CN" altLang="en-US" sz="1600" b="1" dirty="0">
                <a:latin typeface="+mn-ea"/>
              </a:rPr>
              <a:t>，因为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看到的内容不可信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可信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不可信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、如果想准确得知某字符的值，转为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int</a:t>
            </a:r>
            <a:r>
              <a:rPr kumimoji="1" lang="zh-CN" altLang="en-US" sz="1600" b="1" dirty="0">
                <a:latin typeface="+mn-ea"/>
              </a:rPr>
              <a:t>类型输出即可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左侧改一处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D59DB32-88B0-4EF3-BA72-4CE1377963A8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98B9D0-EA45-9F76-A932-3C6BF6C40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964" y="2353808"/>
            <a:ext cx="2438938" cy="4893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DF13F75-94E2-187D-EA6E-77760494D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964" y="3107173"/>
            <a:ext cx="2837711" cy="64365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EB2F289-692F-F427-0689-155B8D868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964" y="4151421"/>
            <a:ext cx="2701208" cy="61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11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</a:t>
            </a:r>
            <a:r>
              <a:rPr lang="zh-CN" altLang="en-US" sz="1600" b="1" dirty="0">
                <a:latin typeface="+mn-ea"/>
              </a:rPr>
              <a:t>尾零的输出</a:t>
            </a: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30</a:t>
            </a:r>
            <a:r>
              <a:rPr lang="zh-CN" altLang="en-US" sz="1600" b="1" dirty="0">
                <a:latin typeface="+mn-ea"/>
              </a:rPr>
              <a:t>：在不同的控制台及字体设置下其它非图形字符输出的差异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（去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码表中查表示扑克牌四种花色的字符，用测试程序打印含这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个字符的字符串，然后贴图）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58B21F8-D2A2-4728-9DDD-866AB8A03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2" y="1836812"/>
            <a:ext cx="6570785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&lt;&lt;“\3\4\5\6”&lt;&lt;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D41E277-4A28-4211-81DF-261A8E15C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2177" y="1836812"/>
            <a:ext cx="3784202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、某版控制台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某字体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某点阵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此处找到一种可显示的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、某版控制台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某字体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某点阵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此处随便找到一种不显示的即可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上页的结论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>
                <a:latin typeface="+mn-ea"/>
              </a:rPr>
              <a:t>也适用</a:t>
            </a:r>
            <a:r>
              <a:rPr kumimoji="1" lang="en-US" altLang="zh-CN" sz="1600" b="1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适用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不适用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于其它非图形字符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D59DB32-88B0-4EF3-BA72-4CE1377963A8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3CE161-423D-E774-51B2-12B99B1F9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943" y="2759536"/>
            <a:ext cx="1600423" cy="8002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6E8DF84-5E83-492B-C767-89B5F2E4B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177" y="4482472"/>
            <a:ext cx="1381318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9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43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逐个输入：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("%c",&amp;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数组元素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方式输入单个字符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c%c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", &amp;a[3], &amp;a[7]);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行，内容是：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时，输入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AB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并回车，输出是：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65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66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4147112" y="3331558"/>
            <a:ext cx="1513135" cy="864096"/>
          </a:xfrm>
          <a:prstGeom prst="borderCallout1">
            <a:avLst>
              <a:gd name="adj1" fmla="val 5884"/>
              <a:gd name="adj2" fmla="val -2356"/>
              <a:gd name="adj3" fmla="val 168775"/>
              <a:gd name="adj4" fmla="val -78289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数组下标表示前有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取地址符号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&amp;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因为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规定后面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必须是变量的地址</a:t>
            </a:r>
          </a:p>
        </p:txBody>
      </p:sp>
    </p:spTree>
    <p:extLst>
      <p:ext uri="{BB962C8B-B14F-4D97-AF65-F5344CB8AC3E}">
        <p14:creationId xmlns:p14="http://schemas.microsoft.com/office/powerpoint/2010/main" val="179734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逐个输入：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("%c",&amp;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数组元素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方式输入单个字符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D5A83C4-EA5D-4C04-A818-916603D6BFE0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3F81445-2FD1-4980-8761-4C0212F7B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&gt;&gt; a[3] &gt;&gt; a[7];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76CB89E-AB94-4125-B1A0-5A5FEA12F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时，输入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AB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并回车，输出是：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65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66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4C841312-631D-44A6-8EDA-13DAF9C11E3C}"/>
              </a:ext>
            </a:extLst>
          </p:cNvPr>
          <p:cNvSpPr>
            <a:spLocks/>
          </p:cNvSpPr>
          <p:nvPr/>
        </p:nvSpPr>
        <p:spPr bwMode="auto">
          <a:xfrm>
            <a:off x="4164696" y="3591154"/>
            <a:ext cx="1513135" cy="449134"/>
          </a:xfrm>
          <a:prstGeom prst="borderCallout1">
            <a:avLst>
              <a:gd name="adj1" fmla="val 5884"/>
              <a:gd name="adj2" fmla="val -2356"/>
              <a:gd name="adj3" fmla="val 240742"/>
              <a:gd name="adj4" fmla="val -95721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数组下标表示前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无取地址符号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312574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逐个输入：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("%c",&amp;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数组元素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方式多次逐个输入时回车的处理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//VS</a:t>
            </a:r>
            <a:r>
              <a:rPr kumimoji="1" lang="zh-CN" altLang="en-US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4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scanf</a:t>
            </a:r>
            <a:r>
              <a:rPr kumimoji="1" lang="en-US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("%</a:t>
            </a:r>
            <a:r>
              <a:rPr kumimoji="1" lang="en-US" altLang="zh-CN" sz="14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c%c</a:t>
            </a:r>
            <a:r>
              <a:rPr kumimoji="1" lang="en-US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", &amp;a[3], &amp;a[7]);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scanf</a:t>
            </a:r>
            <a:r>
              <a:rPr kumimoji="1" lang="en-US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("%c", &amp;a[0]);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for(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  <a:endParaRPr kumimoji="1" lang="en-US" altLang="zh-CN" sz="14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时，输入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AB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并回车，输出是：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65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66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350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逐个输入：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("%c",&amp;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数组元素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方式多次逐个输入时回车的处理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6DC911B-EA21-425E-8503-77E915ECAEC5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9DA93D5-1256-46E7-AF69-B493CBA61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&gt;&gt; a[3] &gt;&gt; a[7];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&gt;&gt; a[0];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6C302D3-CE87-4FC6-968D-4A1759F3C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时，输入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AB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并回车，表现如何？没反应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多按几次回车，表现如何？没反应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最后再输入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C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并回车，则输出是：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67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65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66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综合例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3/4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得到结论：当多次逐个输入时，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C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方式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处理回车的方式是认为已经输入完毕直接显示结果，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方式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处理回车的方式是回车为读取一个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里的内容，然后等待输入下一个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的内容。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808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数组名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方式输入字符串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正确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8AF8F05-2190-404F-A4FD-5CC860BC2FF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916F018-6051-4113-9687-CD486F70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("%s",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AD29AC9-93ED-4DEE-810A-BE5565BF3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等待键盘输入，输入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72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101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108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108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111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问：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、回车是否在数组中？没有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后面的一个字符是什么？尾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0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9DD7D587-D91D-4FC1-A539-3BFF7A7285F3}"/>
              </a:ext>
            </a:extLst>
          </p:cNvPr>
          <p:cNvSpPr>
            <a:spLocks/>
          </p:cNvSpPr>
          <p:nvPr/>
        </p:nvSpPr>
        <p:spPr bwMode="auto">
          <a:xfrm>
            <a:off x="3962476" y="3331558"/>
            <a:ext cx="1800199" cy="864096"/>
          </a:xfrm>
          <a:prstGeom prst="borderCallout1">
            <a:avLst>
              <a:gd name="adj1" fmla="val 5884"/>
              <a:gd name="adj2" fmla="val -2356"/>
              <a:gd name="adj3" fmla="val 168775"/>
              <a:gd name="adj4" fmla="val -78289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直接数组名，无下标，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也不加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&amp;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因为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C/C++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规定，数组名</a:t>
            </a:r>
            <a:endParaRPr kumimoji="1" lang="en-US" altLang="zh-CN" sz="1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代表数组的起始地址</a:t>
            </a:r>
          </a:p>
        </p:txBody>
      </p:sp>
    </p:spTree>
    <p:extLst>
      <p:ext uri="{BB962C8B-B14F-4D97-AF65-F5344CB8AC3E}">
        <p14:creationId xmlns:p14="http://schemas.microsoft.com/office/powerpoint/2010/main" val="308032572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7394</Words>
  <Application>Microsoft Office PowerPoint</Application>
  <PresentationFormat>宽屏</PresentationFormat>
  <Paragraphs>1427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0" baseType="lpstr">
      <vt:lpstr>等线</vt:lpstr>
      <vt:lpstr>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煜超 付</cp:lastModifiedBy>
  <cp:revision>39</cp:revision>
  <dcterms:created xsi:type="dcterms:W3CDTF">2020-08-13T13:39:53Z</dcterms:created>
  <dcterms:modified xsi:type="dcterms:W3CDTF">2024-04-28T08:09:29Z</dcterms:modified>
</cp:coreProperties>
</file>