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28"/>
  </p:notesMasterIdLst>
  <p:sldIdLst>
    <p:sldId id="838" r:id="rId2"/>
    <p:sldId id="1237" r:id="rId3"/>
    <p:sldId id="990" r:id="rId4"/>
    <p:sldId id="992" r:id="rId5"/>
    <p:sldId id="993" r:id="rId6"/>
    <p:sldId id="1238" r:id="rId7"/>
    <p:sldId id="1244" r:id="rId8"/>
    <p:sldId id="1245" r:id="rId9"/>
    <p:sldId id="1239" r:id="rId10"/>
    <p:sldId id="1246" r:id="rId11"/>
    <p:sldId id="1247" r:id="rId12"/>
    <p:sldId id="1240" r:id="rId13"/>
    <p:sldId id="1248" r:id="rId14"/>
    <p:sldId id="1249" r:id="rId15"/>
    <p:sldId id="1250" r:id="rId16"/>
    <p:sldId id="1241" r:id="rId17"/>
    <p:sldId id="1251" r:id="rId18"/>
    <p:sldId id="1252" r:id="rId19"/>
    <p:sldId id="1253" r:id="rId20"/>
    <p:sldId id="1254" r:id="rId21"/>
    <p:sldId id="1242" r:id="rId22"/>
    <p:sldId id="1255" r:id="rId23"/>
    <p:sldId id="1256" r:id="rId24"/>
    <p:sldId id="1257" r:id="rId25"/>
    <p:sldId id="1243" r:id="rId26"/>
    <p:sldId id="1258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9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2024/4/28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25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D1469-C67C-43DD-86C4-BFFF7550F2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65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77222-3A9B-4630-963E-A75EDD7F2B5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025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121C8-6AEF-4C3E-B3B5-FD8A0792709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937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FEC486-F6C5-4AAA-8960-E919FE3FCC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681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3DCA4C-AF04-4244-A082-F134C26C2F6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850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191335-FFD6-4CC5-9B10-2218992F66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426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918295-1FD1-4DA7-9F4F-48ED7ABBB11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977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58311-2B5E-4B54-A64F-80F748F0F7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9016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63A07-5878-4175-8019-C3E8ECC8F1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89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6A801-E626-4839-9137-0EEA428EDC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2851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B0799-F841-424A-B011-CEEF2562E9E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6154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454C29BD-F113-4F65-8132-FD331AFC82F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8B5E3D3-37C4-4BB5-A53A-9A3EE5FD31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34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、完成本文档中所有的题目并写出分析、运行结果，体会字符数组输入输出时不同用法的差异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、题目明确指定编译器外，缺省使用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如果要换成其他编译器，可能需要自行修改头文件适配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部分代码编译时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，不影响概念理解，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可以忽略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5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>
                <a:solidFill>
                  <a:srgbClr val="FF0000"/>
                </a:solidFill>
                <a:latin typeface="+mn-ea"/>
              </a:rPr>
              <a:t>9</a:t>
            </a:r>
            <a:r>
              <a:rPr lang="zh-CN" altLang="en-US" sz="1600" b="1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0936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3.strncat(char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const unsigned int n)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：字符串连接前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例：字符串连接前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n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个字符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char str1[30]="Tongji 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char str2[30]="Tongji ";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char str3[]="University";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strncat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(str1, str3, 3) &lt;&lt; '*'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strncat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(str2, str3, 300) &lt;&lt; '*'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但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超过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表示的字符串的长度时，连接规则是只连接不超过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长度的字符。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88B379-6CCB-3E7E-1E2E-8DE05D1C2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935" y="1636296"/>
            <a:ext cx="1838582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276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3.strncat(char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const unsigned int n)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：字符串连接前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个字符（错误）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例：字符串连接前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n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个字符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char str1[]="Tongji 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char str3[]="University";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缺省长度为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strncat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(str1, str3, 3) &lt;&lt; '*'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str1</a:t>
            </a:r>
            <a:r>
              <a:rPr lang="zh-CN" altLang="en-US" sz="1600" b="1" dirty="0">
                <a:latin typeface="+mn-ea"/>
              </a:rPr>
              <a:t>数组的大小必须给出，不能默认，其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最小</a:t>
            </a:r>
            <a:r>
              <a:rPr lang="zh-CN" altLang="en-US" sz="1600" b="1" dirty="0">
                <a:latin typeface="+mn-ea"/>
              </a:rPr>
              <a:t>长度是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（针对本例的一个具体数字）。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数组的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最小</a:t>
            </a:r>
            <a:r>
              <a:rPr lang="zh-CN" altLang="en-US" sz="1600" b="1" dirty="0">
                <a:latin typeface="+mn-ea"/>
              </a:rPr>
              <a:t>长度是原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长度</a:t>
            </a:r>
            <a:r>
              <a:rPr lang="en-US" altLang="zh-CN" sz="1600" b="1" dirty="0">
                <a:latin typeface="+mn-ea"/>
              </a:rPr>
              <a:t>+n+1</a:t>
            </a:r>
            <a:r>
              <a:rPr lang="zh-CN" altLang="en-US" sz="1600" b="1" dirty="0">
                <a:latin typeface="+mn-ea"/>
              </a:rPr>
              <a:t>（通用规则）才能保证正确。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  运行错误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8746F36-5310-4C28-B3A6-F02820454B79}"/>
              </a:ext>
            </a:extLst>
          </p:cNvPr>
          <p:cNvCxnSpPr>
            <a:cxnSpLocks/>
          </p:cNvCxnSpPr>
          <p:nvPr/>
        </p:nvCxnSpPr>
        <p:spPr bwMode="auto">
          <a:xfrm>
            <a:off x="2165685" y="2764359"/>
            <a:ext cx="0" cy="54432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9120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 </a:t>
            </a:r>
            <a:r>
              <a:rPr lang="en-US" altLang="zh-CN" sz="1600" b="1" dirty="0" err="1">
                <a:latin typeface="+mn-ea"/>
              </a:rPr>
              <a:t>strcpy</a:t>
            </a:r>
            <a:r>
              <a:rPr lang="en-US" altLang="zh-CN" sz="1600" b="1" dirty="0">
                <a:latin typeface="+mn-ea"/>
              </a:rPr>
              <a:t>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能：将字符串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复制到字符串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中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覆盖原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串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输入参数：存放字符串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值：改变后的字符数组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注意事项：字符数组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要有足够的空间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串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长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+1)</a:t>
            </a:r>
          </a:p>
        </p:txBody>
      </p:sp>
    </p:spTree>
    <p:extLst>
      <p:ext uri="{BB962C8B-B14F-4D97-AF65-F5344CB8AC3E}">
        <p14:creationId xmlns:p14="http://schemas.microsoft.com/office/powerpoint/2010/main" val="4066679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4.strcpy(char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：字符串拷贝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char a[]="student", b[]="hello";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strcpy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a,b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=0;i&lt;8;i++)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' 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、字符串复制时，复制到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为止，包含（包含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不包含）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，之后的字符不再复制。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、在运行截图中用箭头指出证明结论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的位置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DF5B2F-E1B4-9754-565E-34AC539E4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765" y="1636296"/>
            <a:ext cx="2353003" cy="581106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1C730EE4-F0E6-6AA2-4475-72C755BBE928}"/>
              </a:ext>
            </a:extLst>
          </p:cNvPr>
          <p:cNvCxnSpPr>
            <a:cxnSpLocks/>
          </p:cNvCxnSpPr>
          <p:nvPr/>
        </p:nvCxnSpPr>
        <p:spPr bwMode="auto">
          <a:xfrm>
            <a:off x="8242394" y="1364133"/>
            <a:ext cx="0" cy="54432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24046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4.strcpy(char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：字符串拷贝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char a[]="student", b[]="hello\0china";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strcpy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a,b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=0;i&lt;8;i++)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' 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数组的默认大小时</a:t>
            </a:r>
            <a:r>
              <a:rPr lang="en-US" altLang="zh-CN" sz="1600" b="1" dirty="0">
                <a:latin typeface="+mn-ea"/>
              </a:rPr>
              <a:t>_____8______</a:t>
            </a:r>
            <a:r>
              <a:rPr lang="zh-CN" altLang="en-US" sz="1600" b="1" dirty="0">
                <a:latin typeface="+mn-ea"/>
              </a:rPr>
              <a:t>，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数组的默认大小是</a:t>
            </a:r>
            <a:r>
              <a:rPr lang="en-US" altLang="zh-CN" sz="1600" b="1" dirty="0">
                <a:latin typeface="+mn-ea"/>
              </a:rPr>
              <a:t>_____12_______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b</a:t>
            </a:r>
            <a:r>
              <a:rPr lang="zh-CN" altLang="en-US" sz="1600" b="1" dirty="0">
                <a:latin typeface="+mn-ea"/>
              </a:rPr>
              <a:t>数组的大小超过了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数组的大小，为什么运行不出错？复制到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时停止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、本例中，复制到</a:t>
            </a:r>
            <a:r>
              <a:rPr lang="en-US" altLang="zh-CN" sz="1600" b="1" dirty="0">
                <a:latin typeface="+mn-ea"/>
              </a:rPr>
              <a:t>b[4]</a:t>
            </a:r>
            <a:r>
              <a:rPr lang="zh-CN" altLang="en-US" sz="1600" b="1" dirty="0">
                <a:latin typeface="+mn-ea"/>
              </a:rPr>
              <a:t>就停止复制了？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6B28A51-12F9-9E5D-1F37-E13E5B9BA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451" y="1636296"/>
            <a:ext cx="2505425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0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4.strcpy(char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：字符串拷贝（有错）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char a[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11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]="student", b[]="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hellochina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strcpy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a,b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 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]!='\0';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' 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、本程序为什么会错？超过范围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、仅改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的定义使正确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如何做？（直接在上面的源程序中用红色写出修改内容即可）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数组的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最小</a:t>
            </a:r>
            <a:r>
              <a:rPr lang="zh-CN" altLang="en-US" sz="1600" b="1" dirty="0">
                <a:latin typeface="+mn-ea"/>
              </a:rPr>
              <a:t>长度是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长度</a:t>
            </a:r>
            <a:r>
              <a:rPr lang="en-US" altLang="zh-CN" sz="1600" b="1" dirty="0"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（通用规则）才能保证正确。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060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5.strncpy(char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unsigned int n)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能：将字符串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前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个</a:t>
            </a:r>
            <a:r>
              <a:rPr lang="zh-CN" altLang="en-US" sz="1600" b="1" dirty="0">
                <a:latin typeface="+mn-ea"/>
              </a:rPr>
              <a:t>复制到字符串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中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覆盖原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串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输入参数：存放字符串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要复制的长度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只读，如果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超过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长度，则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只复制</a:t>
            </a:r>
            <a:r>
              <a:rPr lang="en-US" altLang="zh-CN" sz="1600" b="1" dirty="0" err="1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个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值：改变后的字符数组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注意事项：字符数组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要有足够的空间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(min(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串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长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,n)+1)</a:t>
            </a:r>
          </a:p>
        </p:txBody>
      </p:sp>
    </p:spTree>
    <p:extLst>
      <p:ext uri="{BB962C8B-B14F-4D97-AF65-F5344CB8AC3E}">
        <p14:creationId xmlns:p14="http://schemas.microsoft.com/office/powerpoint/2010/main" val="2354041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5.strncpy(char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unsigned int n)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：字符串拷贝前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char a[]="student", b[]="hello";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strncpy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(a, b, 2);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=0;i&lt;8;i++)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' 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本程序证明了</a:t>
            </a:r>
            <a:r>
              <a:rPr lang="en-US" altLang="zh-CN" sz="1600" b="1" dirty="0" err="1">
                <a:latin typeface="+mn-ea"/>
              </a:rPr>
              <a:t>strncpy</a:t>
            </a:r>
            <a:r>
              <a:rPr lang="zh-CN" altLang="en-US" sz="1600" b="1" dirty="0">
                <a:latin typeface="+mn-ea"/>
              </a:rPr>
              <a:t>复制时，不包含（包含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不包含）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E13269B-D7B4-B4AB-2BBD-B4F209BCA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399" y="1841367"/>
            <a:ext cx="2543530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57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5.strncpy(char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unsigned int n)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：字符串拷贝前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int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char a[]="student", b[]="hello";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strncpy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(a, &amp;b[2], 2);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a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for(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=0;i&lt;8;i++)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int(a[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]) &lt;&lt; ' ';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如果想从</a:t>
            </a:r>
            <a:r>
              <a:rPr lang="en-US" altLang="zh-CN" sz="1600" b="1" dirty="0">
                <a:latin typeface="+mn-ea"/>
              </a:rPr>
              <a:t>b[2]</a:t>
            </a:r>
            <a:r>
              <a:rPr lang="zh-CN" altLang="en-US" sz="1600" b="1" dirty="0">
                <a:latin typeface="+mn-ea"/>
              </a:rPr>
              <a:t>开始复制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个字符到</a:t>
            </a:r>
            <a:r>
              <a:rPr lang="en-US" altLang="zh-CN" sz="1600" b="1" dirty="0">
                <a:latin typeface="+mn-ea"/>
              </a:rPr>
              <a:t>a</a:t>
            </a:r>
            <a:r>
              <a:rPr lang="zh-CN" altLang="en-US" sz="1600" b="1" dirty="0">
                <a:latin typeface="+mn-ea"/>
              </a:rPr>
              <a:t>中，如何做？（即期望输出：</a:t>
            </a:r>
            <a:r>
              <a:rPr lang="en-US" altLang="zh-CN" sz="1600" b="1" dirty="0" err="1">
                <a:latin typeface="+mn-ea"/>
              </a:rPr>
              <a:t>lludent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（直接在源程序中修改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zh-CN" altLang="en-US" sz="1600" b="1" dirty="0">
                <a:latin typeface="+mn-ea"/>
              </a:rPr>
              <a:t>位置即可）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F38C0A-45E7-0032-C915-959A5855A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9489" y="1756296"/>
            <a:ext cx="2791215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857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5.strncpy(char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unsigned int n)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11</a:t>
            </a:r>
            <a:r>
              <a:rPr lang="zh-CN" altLang="en-US" sz="1600" b="1" dirty="0">
                <a:latin typeface="+mn-ea"/>
              </a:rPr>
              <a:t>：字符串拷贝前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个字符（深度讨论）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412513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//VS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需要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int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char a[] = "student", b[] = "hello";</a:t>
            </a:r>
          </a:p>
          <a:p>
            <a:r>
              <a:rPr lang="nn-NO" altLang="zh-CN" sz="1200" b="1" dirty="0">
                <a:latin typeface="+mn-ea"/>
              </a:rPr>
              <a:t>    for (i = 0; i &lt; 12; i++) 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//12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已越界，目的？</a:t>
            </a:r>
            <a:endParaRPr lang="nn-NO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int(a[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]) &lt;&lt; ' ';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strncpy</a:t>
            </a:r>
            <a:r>
              <a:rPr lang="en-US" altLang="zh-CN" sz="1200" b="1" dirty="0">
                <a:latin typeface="+mn-ea"/>
              </a:rPr>
              <a:t>(a, b, 200);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a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nn-NO" altLang="zh-CN" sz="1200" b="1" dirty="0">
              <a:latin typeface="+mn-ea"/>
            </a:endParaRPr>
          </a:p>
          <a:p>
            <a:r>
              <a:rPr lang="nn-NO" altLang="zh-CN" sz="1200" b="1" dirty="0">
                <a:latin typeface="+mn-ea"/>
              </a:rPr>
              <a:t>    for (i = 0; i &lt; 12; i++)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//12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已越界，目的？</a:t>
            </a:r>
            <a:endParaRPr lang="nn-NO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int(a[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]) &lt;&lt; ' ';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观察两个</a:t>
            </a:r>
            <a:r>
              <a:rPr lang="en-US" altLang="zh-CN" sz="1600" b="1" dirty="0">
                <a:latin typeface="+mn-ea"/>
              </a:rPr>
              <a:t>for</a:t>
            </a:r>
            <a:r>
              <a:rPr lang="zh-CN" altLang="en-US" sz="1600" b="1" dirty="0">
                <a:latin typeface="+mn-ea"/>
              </a:rPr>
              <a:t>循环的后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个数字的输出，能得到什么结论？（提示：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超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长度是到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为止吗</a:t>
            </a:r>
            <a:r>
              <a:rPr lang="en-US" altLang="zh-CN" sz="1600" b="1" dirty="0">
                <a:latin typeface="+mn-ea"/>
              </a:rPr>
              <a:t>?</a:t>
            </a:r>
            <a:r>
              <a:rPr lang="zh-CN" altLang="en-US" sz="1600" b="1" dirty="0">
                <a:latin typeface="+mn-ea"/>
              </a:rPr>
              <a:t>）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超过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后面的内容不可信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758" y="1263316"/>
            <a:ext cx="447092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</a:t>
            </a: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VS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下程序的运行结果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运行错误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</a:t>
            </a: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Dev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下程序的运行结果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17034C4-1780-E739-D40B-390F6FA87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655" y="3747857"/>
            <a:ext cx="3334215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7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，则观察源程序编辑窗口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4398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5.strncpy(char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unsigned int n)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12</a:t>
            </a:r>
            <a:r>
              <a:rPr lang="zh-CN" altLang="en-US" sz="1600" b="1" dirty="0">
                <a:latin typeface="+mn-ea"/>
              </a:rPr>
              <a:t>：字符串拷贝前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个字符（深度讨论）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412513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#define _CRT_SECURE_NO_WARNINGS</a:t>
            </a:r>
            <a:r>
              <a:rPr kumimoji="1" lang="en-US" altLang="zh-CN" sz="1200" b="1" dirty="0">
                <a:solidFill>
                  <a:srgbClr val="FF0000"/>
                </a:solidFill>
                <a:latin typeface="+mn-ea"/>
              </a:rPr>
              <a:t>  //VS</a:t>
            </a:r>
            <a:r>
              <a:rPr kumimoji="1" lang="zh-CN" altLang="en-US" sz="1200" b="1" dirty="0">
                <a:solidFill>
                  <a:srgbClr val="FF0000"/>
                </a:solidFill>
                <a:latin typeface="+mn-ea"/>
              </a:rPr>
              <a:t>需要</a:t>
            </a:r>
            <a:endParaRPr kumimoji="1" lang="en-US" altLang="zh-CN" sz="12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200" b="1" dirty="0" err="1">
                <a:solidFill>
                  <a:srgbClr val="000000"/>
                </a:solidFill>
                <a:latin typeface="+mn-ea"/>
              </a:rPr>
              <a:t>cstring</a:t>
            </a: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2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int main()</a:t>
            </a:r>
          </a:p>
          <a:p>
            <a:r>
              <a:rPr lang="en-US" altLang="zh-CN" sz="1200" b="1" dirty="0">
                <a:latin typeface="+mn-ea"/>
              </a:rPr>
              <a:t>{</a:t>
            </a:r>
          </a:p>
          <a:p>
            <a:r>
              <a:rPr lang="en-US" altLang="zh-CN" sz="1200" b="1" dirty="0">
                <a:latin typeface="+mn-ea"/>
              </a:rPr>
              <a:t>    int 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char a[] = "student", b[] = "hello";</a:t>
            </a:r>
          </a:p>
          <a:p>
            <a:r>
              <a:rPr lang="nn-NO" altLang="zh-CN" sz="1200" b="1" dirty="0">
                <a:latin typeface="+mn-ea"/>
              </a:rPr>
              <a:t>    for (i = 0; i &lt; 20; i++) 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//20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已越界，目的？</a:t>
            </a:r>
            <a:endParaRPr lang="nn-NO" altLang="zh-CN" sz="12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int(a[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]) &lt;&lt; ' ';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en-US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strncpy</a:t>
            </a:r>
            <a:r>
              <a:rPr lang="en-US" altLang="zh-CN" sz="1200" b="1" dirty="0">
                <a:latin typeface="+mn-ea"/>
              </a:rPr>
              <a:t>(a, b, 200);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a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endParaRPr lang="nn-NO" altLang="zh-CN" sz="1200" b="1" dirty="0">
              <a:latin typeface="+mn-ea"/>
            </a:endParaRPr>
          </a:p>
          <a:p>
            <a:r>
              <a:rPr lang="nn-NO" altLang="zh-CN" sz="1200" b="1" dirty="0">
                <a:latin typeface="+mn-ea"/>
              </a:rPr>
              <a:t>    for (i = 0; i &lt; 20; i++)</a:t>
            </a:r>
            <a:r>
              <a:rPr lang="en-US" altLang="zh-CN" sz="1200" b="1" dirty="0">
                <a:solidFill>
                  <a:srgbClr val="FF0000"/>
                </a:solidFill>
                <a:latin typeface="+mn-ea"/>
              </a:rPr>
              <a:t> //20</a:t>
            </a:r>
            <a:r>
              <a:rPr lang="zh-CN" altLang="en-US" sz="1200" b="1" dirty="0">
                <a:solidFill>
                  <a:srgbClr val="FF0000"/>
                </a:solidFill>
                <a:latin typeface="+mn-ea"/>
              </a:rPr>
              <a:t>已越界，目的？</a:t>
            </a:r>
            <a:endParaRPr lang="nn-NO" altLang="zh-CN" sz="1200" b="1" dirty="0">
              <a:latin typeface="+mn-ea"/>
            </a:endParaRPr>
          </a:p>
          <a:p>
            <a:r>
              <a:rPr lang="en-US" altLang="zh-CN" sz="1200" b="1" dirty="0">
                <a:latin typeface="+mn-ea"/>
              </a:rPr>
              <a:t>    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int(a[</a:t>
            </a:r>
            <a:r>
              <a:rPr lang="en-US" altLang="zh-CN" sz="1200" b="1" dirty="0" err="1">
                <a:latin typeface="+mn-ea"/>
              </a:rPr>
              <a:t>i</a:t>
            </a:r>
            <a:r>
              <a:rPr lang="en-US" altLang="zh-CN" sz="1200" b="1" dirty="0">
                <a:latin typeface="+mn-ea"/>
              </a:rPr>
              <a:t>]) &lt;&lt; ' ';</a:t>
            </a:r>
          </a:p>
          <a:p>
            <a:r>
              <a:rPr lang="en-US" altLang="zh-CN" sz="1200" b="1" dirty="0">
                <a:latin typeface="+mn-ea"/>
              </a:rPr>
              <a:t>    </a:t>
            </a:r>
            <a:r>
              <a:rPr lang="en-US" altLang="zh-CN" sz="1200" b="1" dirty="0" err="1">
                <a:latin typeface="+mn-ea"/>
              </a:rPr>
              <a:t>cout</a:t>
            </a:r>
            <a:r>
              <a:rPr lang="en-US" altLang="zh-CN" sz="1200" b="1" dirty="0">
                <a:latin typeface="+mn-ea"/>
              </a:rPr>
              <a:t> &lt;&lt; </a:t>
            </a:r>
            <a:r>
              <a:rPr lang="en-US" altLang="zh-CN" sz="1200" b="1" dirty="0" err="1">
                <a:latin typeface="+mn-ea"/>
              </a:rPr>
              <a:t>endl</a:t>
            </a:r>
            <a:r>
              <a:rPr lang="en-US" altLang="zh-CN" sz="1200" b="1" dirty="0">
                <a:latin typeface="+mn-ea"/>
              </a:rPr>
              <a:t>;</a:t>
            </a:r>
          </a:p>
          <a:p>
            <a:r>
              <a:rPr lang="en-US" altLang="zh-CN" sz="1200" b="1" dirty="0">
                <a:latin typeface="+mn-ea"/>
              </a:rPr>
              <a:t>    return 0;</a:t>
            </a:r>
          </a:p>
          <a:p>
            <a:r>
              <a:rPr lang="en-US" altLang="zh-CN" sz="1200" b="1" dirty="0">
                <a:latin typeface="+mn-ea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如果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超过了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的长度，则复制到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个。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endParaRPr lang="en-US" altLang="zh-CN" sz="1600" b="1" dirty="0">
              <a:latin typeface="+mn-ea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758" y="1263316"/>
            <a:ext cx="447092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</a:t>
            </a: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VS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下程序的运行结果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</a:t>
            </a: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Dev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下程序的运行结果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530A13-2990-44D7-8623-99CF7172416F}"/>
              </a:ext>
            </a:extLst>
          </p:cNvPr>
          <p:cNvSpPr/>
          <p:nvPr/>
        </p:nvSpPr>
        <p:spPr bwMode="auto">
          <a:xfrm>
            <a:off x="2995863" y="1792705"/>
            <a:ext cx="1636295" cy="673769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同上例，</a:t>
            </a:r>
            <a:endParaRPr kumimoji="1" lang="en-US" altLang="zh-CN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数组越界到</a:t>
            </a:r>
            <a:r>
              <a:rPr kumimoji="1" lang="en-US" altLang="zh-CN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</a:rPr>
              <a:t>20</a:t>
            </a:r>
            <a:endParaRPr kumimoji="1" lang="zh-CN" altLang="en-US" sz="1600" b="1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BFA22B2-A19A-75FC-84A8-52A13AC4B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142" y="1805346"/>
            <a:ext cx="4646538" cy="8122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692B9FA-00DB-B995-D283-23BC9B596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0142" y="3718386"/>
            <a:ext cx="5525271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14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6.strcmp(const char s1[], const char s2[])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能：比较字符串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zh-CN" altLang="en-US" sz="1600" b="1" dirty="0">
                <a:latin typeface="+mn-ea"/>
              </a:rPr>
              <a:t>和字符串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zh-CN" altLang="en-US" sz="1600" b="1" dirty="0">
                <a:latin typeface="+mn-ea"/>
              </a:rPr>
              <a:t>的大小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输入参数：存放字符串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值：整型值</a:t>
            </a:r>
            <a:r>
              <a:rPr lang="en-US" altLang="zh-CN" sz="1600" b="1" dirty="0">
                <a:latin typeface="+mn-ea"/>
              </a:rPr>
              <a:t>(0:</a:t>
            </a:r>
            <a:r>
              <a:rPr lang="zh-CN" altLang="en-US" sz="1600" b="1" dirty="0">
                <a:latin typeface="+mn-ea"/>
              </a:rPr>
              <a:t>相等  </a:t>
            </a:r>
            <a:r>
              <a:rPr lang="en-US" altLang="zh-CN" sz="1600" b="1" dirty="0">
                <a:latin typeface="+mn-ea"/>
              </a:rPr>
              <a:t>&gt;0:</a:t>
            </a:r>
            <a:r>
              <a:rPr lang="zh-CN" altLang="en-US" sz="1600" b="1" dirty="0">
                <a:latin typeface="+mn-ea"/>
              </a:rPr>
              <a:t>串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大  </a:t>
            </a:r>
            <a:r>
              <a:rPr lang="en-US" altLang="zh-CN" sz="1600" b="1" dirty="0">
                <a:latin typeface="+mn-ea"/>
              </a:rPr>
              <a:t>&lt;0:</a:t>
            </a:r>
            <a:r>
              <a:rPr lang="zh-CN" altLang="en-US" sz="1600" b="1" dirty="0">
                <a:latin typeface="+mn-ea"/>
              </a:rPr>
              <a:t>串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小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61291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6.strcmp(const char s1[], const char s2[])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：字符串比较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   char str1[] = "house", str2[]  = "horse";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600" b="1" dirty="0">
                <a:solidFill>
                  <a:srgbClr val="000000"/>
                </a:solidFill>
                <a:latin typeface="+mn-ea"/>
              </a:rPr>
              <a:t>    char str3[] = "abcd",  str4[]  = "abcde";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str5[]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",  str6[] 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str7[]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",  str8[] 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char str9[]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abcd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",  str10[] = "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abcd</a:t>
            </a:r>
            <a:r>
              <a:rPr kumimoji="1" lang="en-US" altLang="zh-CN" sz="1600" b="1" dirty="0">
                <a:solidFill>
                  <a:srgbClr val="3333CC"/>
                </a:solidFill>
                <a:latin typeface="+mn-ea"/>
              </a:rPr>
              <a:t>\0efgh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(str1, str2)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(str3, str4)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(str5, str6)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(str7, str8)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(str9, str10)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问题：两个字符串相等的条件是？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前的大小相等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A0E7F0-8B57-DCDC-0F10-82B2F20F5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899" y="1750347"/>
            <a:ext cx="1181265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232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6.strcmp(const char s1[], const char s2[])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14</a:t>
            </a:r>
            <a:r>
              <a:rPr lang="zh-CN" altLang="en-US" sz="1600" b="1" dirty="0">
                <a:latin typeface="+mn-ea"/>
              </a:rPr>
              <a:t>：字符串比较（另一种形式）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char str1[]="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abcd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", str2[]="</a:t>
            </a:r>
            <a:r>
              <a:rPr kumimoji="1" lang="en-US" altLang="zh-CN" sz="1600" b="1" dirty="0" err="1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abcde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k =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strcmp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(str1, str2);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if (k==0)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 =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else if (k&lt;0)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 &lt;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else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"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1 &gt; </a:t>
            </a:r>
            <a:r>
              <a:rPr kumimoji="1" lang="zh-CN" altLang="en-US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串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2"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问题：给出两个字符串比较的执行过程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读取</a:t>
            </a:r>
            <a:r>
              <a:rPr lang="en-US" altLang="zh-CN" sz="1600" b="1" dirty="0">
                <a:latin typeface="+mn-ea"/>
              </a:rPr>
              <a:t>\0</a:t>
            </a:r>
            <a:r>
              <a:rPr lang="zh-CN" altLang="en-US" sz="1600" b="1" dirty="0">
                <a:latin typeface="+mn-ea"/>
              </a:rPr>
              <a:t>前的字符数，串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短，串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长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ACC478D-6A50-D967-2B3C-91C632339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0189" y="1893096"/>
            <a:ext cx="1019317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28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6.strcmp(const char s1[], const char s2[])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15</a:t>
            </a:r>
            <a:r>
              <a:rPr lang="zh-CN" altLang="en-US" sz="1600" b="1" dirty="0">
                <a:latin typeface="+mn-ea"/>
              </a:rPr>
              <a:t>：字符串比较（编译不错，但运行结果与期望不符合）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char str1[]="house", str2[]="horse";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int k;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k = str1 &lt; str2;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k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这个程序的运行结果是表示</a:t>
            </a:r>
            <a:r>
              <a:rPr lang="en-US" altLang="zh-CN" sz="1600" b="1" dirty="0">
                <a:latin typeface="+mn-ea"/>
              </a:rPr>
              <a:t>str1</a:t>
            </a:r>
            <a:r>
              <a:rPr lang="zh-CN" altLang="en-US" sz="1600" b="1" dirty="0">
                <a:latin typeface="+mn-ea"/>
              </a:rPr>
              <a:t>和</a:t>
            </a:r>
            <a:r>
              <a:rPr lang="en-US" altLang="zh-CN" sz="1600" b="1" dirty="0">
                <a:latin typeface="+mn-ea"/>
              </a:rPr>
              <a:t>str2</a:t>
            </a:r>
            <a:r>
              <a:rPr lang="zh-CN" altLang="en-US" sz="1600" b="1" dirty="0">
                <a:latin typeface="+mn-ea"/>
              </a:rPr>
              <a:t>的字符串大小进行比较。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endParaRPr lang="zh-CN" altLang="en-US" sz="1600" b="1" dirty="0">
              <a:latin typeface="+mn-ea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将</a:t>
            </a: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str1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str2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的内容互换，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  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将</a:t>
            </a: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str1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和</a:t>
            </a: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str2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都置为</a:t>
            </a: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"house",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  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53A1CA-AD48-182C-03F2-040C8779E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3057" y="1846796"/>
            <a:ext cx="628738" cy="40963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D85C3D5-3684-632C-3F28-4A78ED27A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478" y="3242510"/>
            <a:ext cx="1152686" cy="57158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3FB26F4-84BC-8CFC-553C-C342D470D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136" y="4681451"/>
            <a:ext cx="609685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45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7.strncmp(const char s1[], const char s2[],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const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unsigned int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n)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能：比较字符串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zh-CN" altLang="en-US" sz="1600" b="1" dirty="0">
                <a:latin typeface="+mn-ea"/>
              </a:rPr>
              <a:t>和字符串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zh-CN" altLang="en-US" sz="1600" b="1" dirty="0">
                <a:latin typeface="+mn-ea"/>
              </a:rPr>
              <a:t>的前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个字符的大小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输入参数：存放字符串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>
                <a:latin typeface="+mn-ea"/>
              </a:rPr>
              <a:t>s1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>
                <a:latin typeface="+mn-ea"/>
              </a:rPr>
              <a:t>s2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          要比较的长度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值：整型值</a:t>
            </a:r>
            <a:r>
              <a:rPr lang="en-US" altLang="zh-CN" sz="1600" b="1" dirty="0">
                <a:latin typeface="+mn-ea"/>
              </a:rPr>
              <a:t>(0:</a:t>
            </a:r>
            <a:r>
              <a:rPr lang="zh-CN" altLang="en-US" sz="1600" b="1" dirty="0">
                <a:latin typeface="+mn-ea"/>
              </a:rPr>
              <a:t>相等  </a:t>
            </a:r>
            <a:r>
              <a:rPr lang="en-US" altLang="zh-CN" sz="1600" b="1" dirty="0">
                <a:latin typeface="+mn-ea"/>
              </a:rPr>
              <a:t>&gt;0:</a:t>
            </a:r>
            <a:r>
              <a:rPr lang="zh-CN" altLang="en-US" sz="1600" b="1" dirty="0">
                <a:latin typeface="+mn-ea"/>
              </a:rPr>
              <a:t>串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大  </a:t>
            </a:r>
            <a:r>
              <a:rPr lang="en-US" altLang="zh-CN" sz="1600" b="1" dirty="0">
                <a:latin typeface="+mn-ea"/>
              </a:rPr>
              <a:t>&lt;0:</a:t>
            </a:r>
            <a:r>
              <a:rPr lang="zh-CN" altLang="en-US" sz="1600" b="1" dirty="0">
                <a:latin typeface="+mn-ea"/>
              </a:rPr>
              <a:t>串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小</a:t>
            </a:r>
            <a:r>
              <a:rPr lang="en-US" altLang="zh-CN" sz="1600" b="1" dirty="0"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5881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7.strncmp(const char s1[], const char s2[],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const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unsigned int</a:t>
            </a:r>
            <a:r>
              <a:rPr lang="zh-CN" altLang="en-US" sz="1600" b="1" dirty="0">
                <a:latin typeface="+mn-ea"/>
              </a:rPr>
              <a:t> </a:t>
            </a:r>
            <a:r>
              <a:rPr lang="en-US" altLang="zh-CN" sz="1600" b="1" dirty="0">
                <a:latin typeface="+mn-ea"/>
              </a:rPr>
              <a:t>n)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16</a:t>
            </a:r>
            <a:r>
              <a:rPr lang="zh-CN" altLang="en-US" sz="1600" b="1" dirty="0">
                <a:latin typeface="+mn-ea"/>
              </a:rPr>
              <a:t>：字符串比较前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5605019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de-DE" altLang="zh-CN" sz="1600" b="1" dirty="0">
                <a:solidFill>
                  <a:srgbClr val="000000"/>
                </a:solidFill>
                <a:latin typeface="+mn-ea"/>
              </a:rPr>
              <a:t>    char str1[] = "abcd",  str2[]  = "abcde";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strncmp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(str1, str2, 3)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strncmp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(str1, str2, 4)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strncmp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(str1, str2, 5)  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strncmp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(str1, str2, 100)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+mn-ea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+mn-ea"/>
              </a:rPr>
              <a:t>}</a:t>
            </a:r>
            <a:endParaRPr kumimoji="1"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、当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小于短串长度时，则比较到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。</a:t>
            </a: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、当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大于等于短串长度时，则比较到</a:t>
            </a:r>
            <a:r>
              <a:rPr lang="en-US" altLang="zh-CN" sz="1600" b="1" dirty="0">
                <a:latin typeface="+mn-ea"/>
              </a:rPr>
              <a:t>_____</a:t>
            </a:r>
            <a:r>
              <a:rPr lang="zh-CN" altLang="en-US" sz="1600" b="1" dirty="0">
                <a:latin typeface="+mn-ea"/>
              </a:rPr>
              <a:t>短串</a:t>
            </a:r>
            <a:r>
              <a:rPr lang="en-US" altLang="zh-CN" sz="1600" b="1" dirty="0">
                <a:latin typeface="+mn-ea"/>
              </a:rPr>
              <a:t>________</a:t>
            </a:r>
            <a:r>
              <a:rPr lang="zh-CN" altLang="en-US" sz="1600" b="1" dirty="0">
                <a:latin typeface="+mn-ea"/>
              </a:rPr>
              <a:t>为止。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、如果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超过长串的长度，则比较到</a:t>
            </a:r>
            <a:r>
              <a:rPr lang="en-US" altLang="zh-CN" sz="1600" b="1" dirty="0">
                <a:latin typeface="+mn-ea"/>
              </a:rPr>
              <a:t>______</a:t>
            </a:r>
            <a:r>
              <a:rPr lang="zh-CN" altLang="en-US" sz="1600" b="1" dirty="0">
                <a:latin typeface="+mn-ea"/>
              </a:rPr>
              <a:t>长串</a:t>
            </a:r>
            <a:r>
              <a:rPr lang="en-US" altLang="zh-CN" sz="1600" b="1" dirty="0">
                <a:latin typeface="+mn-ea"/>
              </a:rPr>
              <a:t>_________</a:t>
            </a:r>
            <a:r>
              <a:rPr lang="zh-CN" altLang="en-US" sz="1600" b="1" dirty="0">
                <a:latin typeface="+mn-ea"/>
              </a:rPr>
              <a:t>为止。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642" y="1263316"/>
            <a:ext cx="2991045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将</a:t>
            </a: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str2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也置为</a:t>
            </a: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"</a:t>
            </a:r>
            <a:r>
              <a:rPr kumimoji="1" lang="en-US" altLang="zh-CN" sz="1600" b="1" dirty="0" err="1">
                <a:latin typeface="宋体" pitchFamily="2" charset="-122"/>
                <a:ea typeface="宋体" pitchFamily="2" charset="-122"/>
              </a:rPr>
              <a:t>abcd</a:t>
            </a: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"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  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8A9D52-FF89-7B0A-5AEB-BA1570FC6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968" y="1763304"/>
            <a:ext cx="514422" cy="124794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D8874C3-8822-40A2-7B0A-97EB395D0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331" y="3690114"/>
            <a:ext cx="457264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0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总体知识：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常用字符串处理函数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① </a:t>
            </a:r>
            <a:r>
              <a:rPr lang="en-US" altLang="zh-CN" sz="1600" b="1" dirty="0" err="1">
                <a:latin typeface="+mn-ea"/>
              </a:rPr>
              <a:t>strlen</a:t>
            </a:r>
            <a:r>
              <a:rPr lang="en-US" altLang="zh-CN" sz="1600" b="1" dirty="0">
                <a:latin typeface="+mn-ea"/>
              </a:rPr>
              <a:t> (const char s[]);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② </a:t>
            </a:r>
            <a:r>
              <a:rPr lang="en-US" altLang="zh-CN" sz="1600" b="1" dirty="0" err="1">
                <a:latin typeface="+mn-ea"/>
              </a:rPr>
              <a:t>strcat</a:t>
            </a:r>
            <a:r>
              <a:rPr lang="en-US" altLang="zh-CN" sz="1600" b="1" dirty="0">
                <a:latin typeface="+mn-ea"/>
              </a:rPr>
              <a:t> 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[]);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③ </a:t>
            </a:r>
            <a:r>
              <a:rPr lang="en-US" altLang="zh-CN" sz="1600" b="1" dirty="0" err="1">
                <a:latin typeface="+mn-ea"/>
              </a:rPr>
              <a:t>strncat</a:t>
            </a:r>
            <a:r>
              <a:rPr lang="en-US" altLang="zh-CN" sz="1600" b="1" dirty="0">
                <a:latin typeface="+mn-ea"/>
              </a:rPr>
              <a:t>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const unsigned int </a:t>
            </a:r>
            <a:r>
              <a:rPr lang="en-US" altLang="zh-CN" sz="1600" b="1" dirty="0" err="1">
                <a:latin typeface="+mn-ea"/>
              </a:rPr>
              <a:t>len</a:t>
            </a:r>
            <a:r>
              <a:rPr lang="en-US" altLang="zh-CN" sz="1600" b="1" dirty="0">
                <a:latin typeface="+mn-ea"/>
              </a:rPr>
              <a:t>);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④ </a:t>
            </a:r>
            <a:r>
              <a:rPr lang="en-US" altLang="zh-CN" sz="1600" b="1" dirty="0" err="1">
                <a:latin typeface="+mn-ea"/>
              </a:rPr>
              <a:t>strcpy</a:t>
            </a:r>
            <a:r>
              <a:rPr lang="en-US" altLang="zh-CN" sz="1600" b="1" dirty="0">
                <a:latin typeface="+mn-ea"/>
              </a:rPr>
              <a:t> 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[]);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⑤ </a:t>
            </a:r>
            <a:r>
              <a:rPr lang="en-US" altLang="zh-CN" sz="1600" b="1" dirty="0" err="1">
                <a:latin typeface="+mn-ea"/>
              </a:rPr>
              <a:t>strncpy</a:t>
            </a:r>
            <a:r>
              <a:rPr lang="en-US" altLang="zh-CN" sz="1600" b="1" dirty="0">
                <a:latin typeface="+mn-ea"/>
              </a:rPr>
              <a:t>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const unsigned int </a:t>
            </a:r>
            <a:r>
              <a:rPr lang="en-US" altLang="zh-CN" sz="1600" b="1" dirty="0" err="1">
                <a:latin typeface="+mn-ea"/>
              </a:rPr>
              <a:t>len</a:t>
            </a:r>
            <a:r>
              <a:rPr lang="en-US" altLang="zh-CN" sz="1600" b="1" dirty="0">
                <a:latin typeface="+mn-ea"/>
              </a:rPr>
              <a:t>);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⑥ </a:t>
            </a:r>
            <a:r>
              <a:rPr lang="en-US" altLang="zh-CN" sz="1600" b="1" dirty="0" err="1">
                <a:latin typeface="+mn-ea"/>
              </a:rPr>
              <a:t>strcmp</a:t>
            </a:r>
            <a:r>
              <a:rPr lang="en-US" altLang="zh-CN" sz="1600" b="1" dirty="0">
                <a:latin typeface="+mn-ea"/>
              </a:rPr>
              <a:t> (const char s1[], const char s2[]);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⑦ </a:t>
            </a:r>
            <a:r>
              <a:rPr lang="en-US" altLang="zh-CN" sz="1600" b="1" dirty="0" err="1">
                <a:latin typeface="+mn-ea"/>
              </a:rPr>
              <a:t>strncmp</a:t>
            </a:r>
            <a:r>
              <a:rPr lang="en-US" altLang="zh-CN" sz="1600" b="1" dirty="0">
                <a:latin typeface="+mn-ea"/>
              </a:rPr>
              <a:t>(const char s1[], const char s2[], const unsigned int </a:t>
            </a:r>
            <a:r>
              <a:rPr lang="en-US" altLang="zh-CN" sz="1600" b="1" dirty="0" err="1">
                <a:latin typeface="+mn-ea"/>
              </a:rPr>
              <a:t>len</a:t>
            </a:r>
            <a:r>
              <a:rPr lang="en-US" altLang="zh-CN" sz="1600" b="1" dirty="0">
                <a:latin typeface="+mn-ea"/>
              </a:rPr>
              <a:t>);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●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更多的字符串处理函数通过作业完成并理解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●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教材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参考资料中，很多形式是 </a:t>
            </a:r>
            <a:r>
              <a:rPr lang="en-US" altLang="zh-CN" sz="1600" b="1" dirty="0">
                <a:latin typeface="+mn-ea"/>
              </a:rPr>
              <a:t>const char *s</a:t>
            </a:r>
            <a:r>
              <a:rPr lang="zh-CN" altLang="en-US" sz="1600" b="1" dirty="0">
                <a:latin typeface="+mn-ea"/>
              </a:rPr>
              <a:t>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暂时忽略</a:t>
            </a:r>
            <a:r>
              <a:rPr lang="zh-CN" altLang="en-US" sz="1600" b="1" dirty="0">
                <a:latin typeface="+mn-ea"/>
              </a:rPr>
              <a:t>，待学习指针后再进一步理解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●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先不要考虑这些函数的返回值，待学习指针后再进一步理解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endParaRPr lang="zh-CN" altLang="en-US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97344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1.strlen(const char s[])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能：求字符串的长度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输入参数：存放字符串的字符数组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返 回 值：整型值表示的长度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注意事项：返回第一个</a:t>
            </a:r>
            <a:r>
              <a:rPr lang="en-US" altLang="zh-CN" sz="1600" b="1" dirty="0">
                <a:latin typeface="+mn-ea"/>
              </a:rPr>
              <a:t>'\0'</a:t>
            </a:r>
            <a:r>
              <a:rPr lang="zh-CN" altLang="en-US" sz="1600" b="1" dirty="0">
                <a:latin typeface="+mn-ea"/>
              </a:rPr>
              <a:t>前的字符数量</a:t>
            </a:r>
            <a:r>
              <a:rPr lang="en-US" altLang="zh-CN" sz="1600" b="1" dirty="0">
                <a:latin typeface="+mn-ea"/>
              </a:rPr>
              <a:t>,</a:t>
            </a:r>
            <a:r>
              <a:rPr lang="zh-CN" altLang="en-US" sz="1600" b="1" dirty="0">
                <a:latin typeface="+mn-ea"/>
              </a:rPr>
              <a:t>不含</a:t>
            </a:r>
            <a:r>
              <a:rPr lang="en-US" altLang="zh-CN" sz="1600" b="1" dirty="0">
                <a:latin typeface="+mn-ea"/>
              </a:rPr>
              <a:t>'\0'</a:t>
            </a:r>
          </a:p>
        </p:txBody>
      </p:sp>
    </p:spTree>
    <p:extLst>
      <p:ext uri="{BB962C8B-B14F-4D97-AF65-F5344CB8AC3E}">
        <p14:creationId xmlns:p14="http://schemas.microsoft.com/office/powerpoint/2010/main" val="3125744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1.strlen(const char s[])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：字符数组与字符串长度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4907188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char str1[]="Hello";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(str1)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strlen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(str1)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  char str2[]="china\0Hello\0\0";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sizeof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(str2)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strlen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(str2)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  <a:r>
              <a:rPr kumimoji="1" lang="en-US" altLang="zh-CN" sz="16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 //</a:t>
            </a:r>
            <a:r>
              <a:rPr kumimoji="1" lang="zh-CN" altLang="en-US" sz="16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读操作，不需要加</a:t>
            </a:r>
            <a:r>
              <a:rPr kumimoji="1" lang="en-US" altLang="zh-CN" sz="1600" b="1" dirty="0">
                <a:solidFill>
                  <a:schemeClr val="accent2"/>
                </a:solidFill>
                <a:latin typeface="宋体" pitchFamily="2" charset="-122"/>
                <a:ea typeface="宋体" pitchFamily="2" charset="-122"/>
              </a:rPr>
              <a:t>_CRT_SECURE_NO_WARNINGS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问题：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、求数组长度时，无论是否有显式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，最后一定有隐式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显示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隐式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、当含有多个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\0(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显式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隐式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时，字符串长度计算到第一个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为止</a:t>
            </a:r>
            <a:endParaRPr lang="zh-CN" altLang="en-US" sz="16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012389A-BD8F-4936-BF73-8A73F0345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2811" y="1263316"/>
            <a:ext cx="3688876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72411B-666D-CC72-0726-23CED2E04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8135" y="1636296"/>
            <a:ext cx="1448002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971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2.strcat(char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能：将字符串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连接到字符串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的尾部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含尾零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   输入参数：存放字符串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值：改变后的字符数组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注意事项：字符数组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要有足够的空间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两串总长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+1)</a:t>
            </a:r>
          </a:p>
        </p:txBody>
      </p:sp>
    </p:spTree>
    <p:extLst>
      <p:ext uri="{BB962C8B-B14F-4D97-AF65-F5344CB8AC3E}">
        <p14:creationId xmlns:p14="http://schemas.microsoft.com/office/powerpoint/2010/main" val="1050531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2.strcat(char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：字符串连接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6206598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char str1[30]="Tongji ";  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不能缺省，至少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18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字节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!!!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char str2[]="University";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strcat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(str1, str2) &lt;&lt; '#'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加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#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的目的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问题：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str2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数组的默认长度是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11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1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、结合前面字符数组输入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输出的作业，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strcat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复制时不包含（包含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不包含）</a:t>
            </a:r>
            <a:r>
              <a:rPr lang="en-US" altLang="zh-CN" sz="16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src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en-US" altLang="zh-CN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\0</a:t>
            </a:r>
            <a:r>
              <a:rPr lang="zh-CN" altLang="en-US" sz="1600" b="1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1600" b="1" dirty="0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221" y="1263316"/>
            <a:ext cx="2389466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E1D987-D11A-6075-2266-8A3DA86C3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1005" y="1747436"/>
            <a:ext cx="1771897" cy="54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306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2.strcat(char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[])</a:t>
            </a:r>
          </a:p>
          <a:p>
            <a:pPr algn="just" eaLnBrk="1" hangingPunct="1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：字符串连接（错误）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D164D51-A4CB-4D32-8D82-EF4E2067E9D6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22498D5-1DDF-473C-A5FE-9B49A2786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1263316"/>
            <a:ext cx="6206598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#define _CRT_SECURE_NO_WARNINGS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 //VS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需要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&lt;iostream&gt;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#include &lt;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cstring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&gt;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using namespace std;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int main()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char str1[]="Tongji ";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char str2[]="University";</a:t>
            </a:r>
            <a:endParaRPr kumimoji="1" lang="en-US" altLang="zh-CN" sz="1600" b="1" dirty="0">
              <a:solidFill>
                <a:srgbClr val="FF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cout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strcat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(str1, str2) &lt;&lt; '#' &lt;&lt; </a:t>
            </a:r>
            <a:r>
              <a:rPr kumimoji="1" lang="en-US" altLang="zh-CN" sz="1600" b="1" dirty="0" err="1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endl</a:t>
            </a: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;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 //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加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#</a:t>
            </a:r>
            <a:r>
              <a:rPr kumimoji="1" lang="zh-CN" altLang="en-US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的目的</a:t>
            </a:r>
            <a:r>
              <a:rPr kumimoji="1" lang="en-US" altLang="zh-CN" sz="1600" b="1" dirty="0">
                <a:solidFill>
                  <a:srgbClr val="FF0000"/>
                </a:solidFill>
                <a:latin typeface="宋体" pitchFamily="2" charset="-122"/>
                <a:ea typeface="宋体" pitchFamily="2" charset="-122"/>
              </a:rPr>
              <a:t>?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   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solidFill>
                  <a:srgbClr val="000000"/>
                </a:solidFill>
                <a:latin typeface="宋体" pitchFamily="2" charset="-122"/>
                <a:ea typeface="宋体" pitchFamily="2" charset="-122"/>
              </a:rPr>
              <a:t>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solidFill>
                <a:srgbClr val="000000"/>
              </a:solidFill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A01A97C-F98F-4774-9B2B-260540420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623" y="5221704"/>
            <a:ext cx="8596064" cy="1268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ts val="672"/>
              </a:spcBef>
            </a:pPr>
            <a:r>
              <a:rPr lang="zh-CN" altLang="en-US" sz="1600" b="1" dirty="0">
                <a:latin typeface="+mn-ea"/>
              </a:rPr>
              <a:t>问题：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str1</a:t>
            </a:r>
            <a:r>
              <a:rPr lang="zh-CN" altLang="en-US" sz="1600" b="1" dirty="0">
                <a:latin typeface="+mn-ea"/>
              </a:rPr>
              <a:t>数组的大小必须给出，不能默认，其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最小</a:t>
            </a:r>
            <a:r>
              <a:rPr lang="zh-CN" altLang="en-US" sz="1600" b="1" dirty="0">
                <a:latin typeface="+mn-ea"/>
              </a:rPr>
              <a:t>长度是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（针对本例的一个具体数字）。</a:t>
            </a:r>
            <a:endParaRPr lang="en-US" altLang="zh-CN" sz="1600" b="1" dirty="0">
              <a:latin typeface="+mn-ea"/>
            </a:endParaRPr>
          </a:p>
          <a:p>
            <a:pPr>
              <a:spcBef>
                <a:spcPts val="672"/>
              </a:spcBef>
            </a:pP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数组的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最小</a:t>
            </a:r>
            <a:r>
              <a:rPr lang="zh-CN" altLang="en-US" sz="1600" b="1" dirty="0">
                <a:latin typeface="+mn-ea"/>
              </a:rPr>
              <a:t>长度是两串总长</a:t>
            </a:r>
            <a:r>
              <a:rPr lang="en-US" altLang="zh-CN" sz="1600" b="1" dirty="0">
                <a:latin typeface="+mn-ea"/>
              </a:rPr>
              <a:t>+1</a:t>
            </a:r>
            <a:r>
              <a:rPr lang="zh-CN" altLang="en-US" sz="1600" b="1" dirty="0">
                <a:latin typeface="+mn-ea"/>
              </a:rPr>
              <a:t>（通用规则）才能保证正确。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B2248B6-03E4-4DCC-B63C-E19DF9300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2221" y="1263316"/>
            <a:ext cx="2389466" cy="3958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1600" b="1" dirty="0">
                <a:latin typeface="宋体" pitchFamily="2" charset="-122"/>
                <a:ea typeface="宋体" pitchFamily="2" charset="-122"/>
              </a:rPr>
              <a:t>//</a:t>
            </a: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给出程序的运行结果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latin typeface="宋体" pitchFamily="2" charset="-122"/>
                <a:ea typeface="宋体" pitchFamily="2" charset="-122"/>
              </a:rPr>
              <a:t>运行错误</a:t>
            </a: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1600" b="1" dirty="0">
              <a:latin typeface="宋体" pitchFamily="2" charset="-122"/>
              <a:ea typeface="宋体" pitchFamily="2" charset="-122"/>
            </a:endParaRPr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AB16F0DB-DF48-4A18-8E11-EE9E32979626}"/>
              </a:ext>
            </a:extLst>
          </p:cNvPr>
          <p:cNvCxnSpPr>
            <a:cxnSpLocks/>
          </p:cNvCxnSpPr>
          <p:nvPr/>
        </p:nvCxnSpPr>
        <p:spPr bwMode="auto">
          <a:xfrm>
            <a:off x="2153653" y="2680138"/>
            <a:ext cx="0" cy="54432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947616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常用的字符串处理函数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3.strncat(char 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en-US" altLang="zh-CN" sz="1600" b="1" dirty="0">
                <a:latin typeface="+mn-ea"/>
              </a:rPr>
              <a:t>[], const char 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latin typeface="+mn-ea"/>
              </a:rPr>
              <a:t>[], const unsigned int n)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    能：将字符串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前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个字符</a:t>
            </a:r>
            <a:r>
              <a:rPr lang="zh-CN" altLang="en-US" sz="1600" b="1" dirty="0">
                <a:latin typeface="+mn-ea"/>
              </a:rPr>
              <a:t>连接到字符串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的尾部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输入参数：存放字符串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存放字符串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zh-CN" altLang="en-US" sz="1600" b="1" dirty="0">
                <a:latin typeface="+mn-ea"/>
              </a:rPr>
              <a:t>的字符数组</a:t>
            </a:r>
            <a:r>
              <a:rPr lang="en-US" altLang="zh-CN" sz="1600" b="1" dirty="0" err="1">
                <a:latin typeface="+mn-ea"/>
              </a:rPr>
              <a:t>src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          </a:t>
            </a:r>
            <a:r>
              <a:rPr lang="zh-CN" altLang="en-US" sz="1600" b="1" dirty="0">
                <a:latin typeface="+mn-ea"/>
              </a:rPr>
              <a:t>要复制的长度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只读，如果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n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超过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长度，则只连接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src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个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返 回 值：改变后的字符数组</a:t>
            </a:r>
            <a:r>
              <a:rPr lang="en-US" altLang="zh-CN" sz="1600" b="1" dirty="0" err="1">
                <a:latin typeface="+mn-ea"/>
              </a:rPr>
              <a:t>dst</a:t>
            </a:r>
            <a:endParaRPr lang="en-US" altLang="zh-CN" sz="1600" b="1" dirty="0">
              <a:latin typeface="+mn-ea"/>
            </a:endParaRPr>
          </a:p>
          <a:p>
            <a:pPr algn="just" eaLnBrk="1" hangingPunct="1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注意事项：字符数组</a:t>
            </a:r>
            <a:r>
              <a:rPr lang="en-US" altLang="zh-CN" sz="1600" b="1" dirty="0" err="1">
                <a:latin typeface="+mn-ea"/>
              </a:rPr>
              <a:t>dst</a:t>
            </a:r>
            <a:r>
              <a:rPr lang="zh-CN" altLang="en-US" sz="1600" b="1" dirty="0">
                <a:latin typeface="+mn-ea"/>
              </a:rPr>
              <a:t>要有足够的空间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原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dst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长度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+n+1)</a:t>
            </a:r>
          </a:p>
        </p:txBody>
      </p:sp>
    </p:spTree>
    <p:extLst>
      <p:ext uri="{BB962C8B-B14F-4D97-AF65-F5344CB8AC3E}">
        <p14:creationId xmlns:p14="http://schemas.microsoft.com/office/powerpoint/2010/main" val="2804800389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Words>4175</Words>
  <Application>Microsoft Office PowerPoint</Application>
  <PresentationFormat>宽屏</PresentationFormat>
  <Paragraphs>672</Paragraphs>
  <Slides>26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宋体</vt:lpstr>
      <vt:lpstr>Times New Roman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煜超 付</cp:lastModifiedBy>
  <cp:revision>51</cp:revision>
  <dcterms:created xsi:type="dcterms:W3CDTF">2020-08-13T13:39:53Z</dcterms:created>
  <dcterms:modified xsi:type="dcterms:W3CDTF">2024-04-28T12:47:25Z</dcterms:modified>
</cp:coreProperties>
</file>