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838" r:id="rId2"/>
    <p:sldId id="1014" r:id="rId3"/>
    <p:sldId id="1016" r:id="rId4"/>
    <p:sldId id="1017" r:id="rId5"/>
    <p:sldId id="1018" r:id="rId6"/>
    <p:sldId id="814" r:id="rId7"/>
    <p:sldId id="1019" r:id="rId8"/>
    <p:sldId id="1020" r:id="rId9"/>
    <p:sldId id="1021" r:id="rId10"/>
    <p:sldId id="815" r:id="rId11"/>
    <p:sldId id="1022" r:id="rId12"/>
    <p:sldId id="1023" r:id="rId13"/>
    <p:sldId id="102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2E6EC-216D-470E-A96A-BC8CC8B9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68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5A884-3C3A-4699-8B3B-C69DDDD6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41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CE23E-6955-41AF-80A9-A97169205E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30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28A78-612C-405C-9C40-0619174AAB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2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67344-9CCA-4817-A165-2280803A3B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88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E27D7-7FC2-48E5-AC23-EE005EF04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10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BEE40-6653-4306-94D9-CE901F87A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88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08D2F-C807-4635-ADFC-DDA32FA08C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4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667F2-D47F-4AFE-AD36-03B6E7972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349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831D1-1FD2-4C1F-81EF-D089EAA70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6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96484-9390-436A-B97F-750A172083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74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E57CD3-3E80-4DCD-8FBA-A1013BE71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4A6FD2A-795C-490F-87D9-42F72FAEA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26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、模仿第</a:t>
            </a:r>
            <a:r>
              <a:rPr lang="en-US" altLang="zh-CN" sz="1600" b="1" dirty="0">
                <a:latin typeface="+mn-ea"/>
              </a:rPr>
              <a:t>06</a:t>
            </a:r>
            <a:r>
              <a:rPr lang="zh-CN" altLang="en-US" sz="1600" b="1" dirty="0">
                <a:latin typeface="+mn-ea"/>
              </a:rPr>
              <a:t>模块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课件中</a:t>
            </a:r>
            <a:r>
              <a:rPr lang="en-US" altLang="zh-CN" sz="1600" b="1" dirty="0">
                <a:latin typeface="+mn-ea"/>
              </a:rPr>
              <a:t>(P.16-19/P.27-30)</a:t>
            </a:r>
            <a:r>
              <a:rPr lang="zh-CN" altLang="en-US" sz="1600" b="1" dirty="0">
                <a:latin typeface="+mn-ea"/>
              </a:rPr>
              <a:t>的样式，画出下列每小题每一步执行的内存分配及指向图示，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分析为什么得到最后的结果。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  <a:p>
            <a:pPr algn="l"/>
            <a:r>
              <a:rPr lang="en-US" altLang="zh-CN" sz="1600" b="1" dirty="0">
                <a:latin typeface="+mn-ea"/>
              </a:rPr>
              <a:t>   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、每个语句要画一张内存状态图，每小题都是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张图</a:t>
            </a: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第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张初始内存分配图附件已给出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、不允许手写、手写后贴图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后在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文档作业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中提交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5.23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友情提醒：本周作业量不大，第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个大作业要在下周指针讲完后才能布置，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大家尽快把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调试的文档作业做完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除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字符指针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"/"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引用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"</a:t>
            </a:r>
          </a:p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         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知识点外，其它已经全部讲过了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，千万不要卡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DDL!!!</a:t>
            </a: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                                          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rPr>
                <a:t>或 死机或其它非正常现象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箭头连接符 28"/>
            <p:cNvCxnSpPr>
              <a:stCxn id="58" idx="1"/>
              <a:endCxn id="28" idx="3"/>
            </p:cNvCxnSpPr>
            <p:nvPr/>
          </p:nvCxnSpPr>
          <p:spPr bwMode="auto">
            <a:xfrm flipH="1" flipV="1">
              <a:off x="3183428" y="4053611"/>
              <a:ext cx="320284" cy="3677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(</a:t>
                  </a:r>
                  <a:r>
                    <a:rPr kumimoji="1" lang="zh-CN" altLang="en-US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假设</a:t>
                  </a: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5000)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7873714" y="5378158"/>
              <a:ext cx="2614899" cy="5711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提示：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5000-5003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系统</a:t>
              </a:r>
              <a:endParaRPr kumimoji="1" lang="en-US" altLang="zh-CN" sz="1600" b="1" dirty="0">
                <a:solidFill>
                  <a:srgbClr val="3333CC"/>
                </a:solidFill>
                <a:latin typeface="宋体" pitchFamily="2" charset="-122"/>
                <a:ea typeface="宋体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 pitchFamily="2" charset="-122"/>
                  <a:ea typeface="宋体" pitchFamily="2" charset="-122"/>
                </a:rPr>
                <a:t>是否分配给了程序？</a:t>
              </a: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3503712" y="3464516"/>
              <a:ext cx="2952328" cy="1913642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VS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编译报错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-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使用了未初始化的局部变量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t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其它编译器可能可以运行</a:t>
              </a:r>
              <a:endParaRPr kumimoji="1" lang="en-US" altLang="zh-CN" sz="12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    初始内存分配如图所示，请自行画出</a:t>
              </a:r>
              <a:r>
                <a:rPr kumimoji="1" lang="en-US" altLang="zh-CN" sz="12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2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中三句话执行时内存的变化，理解为什么出现严重错误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1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：哪句是错误的关键？</a:t>
              </a:r>
              <a:endParaRPr kumimoji="1" lang="en-US" altLang="zh-CN" sz="1200" b="1" dirty="0">
                <a:solidFill>
                  <a:srgbClr val="FF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另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2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：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*t 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改为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,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            t = &amp;</a:t>
              </a:r>
              <a:r>
                <a:rPr kumimoji="1" lang="en-US" altLang="zh-CN" sz="1200" b="1" dirty="0" err="1">
                  <a:solidFill>
                    <a:srgbClr val="FF0000"/>
                  </a:solidFill>
                  <a:latin typeface="宋体"/>
                  <a:ea typeface="宋体"/>
                </a:rPr>
                <a:t>tt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/>
                  <a:ea typeface="宋体"/>
                </a:rPr>
                <a:t>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/>
                  <a:ea typeface="宋体"/>
                </a:rPr>
                <a:t>     为什么就正确了？</a:t>
              </a:r>
            </a:p>
          </p:txBody>
        </p:sp>
        <p:cxnSp>
          <p:nvCxnSpPr>
            <p:cNvPr id="60" name="直接箭头连接符 59"/>
            <p:cNvCxnSpPr>
              <a:stCxn id="57" idx="0"/>
            </p:cNvCxnSpPr>
            <p:nvPr/>
          </p:nvCxnSpPr>
          <p:spPr bwMode="auto">
            <a:xfrm flipV="1">
              <a:off x="9181164" y="5133732"/>
              <a:ext cx="83189" cy="2444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CCABA83-D4C6-B821-23AE-DA4FA903E541}"/>
              </a:ext>
            </a:extLst>
          </p:cNvPr>
          <p:cNvCxnSpPr>
            <a:endCxn id="42" idx="1"/>
          </p:cNvCxnSpPr>
          <p:nvPr/>
        </p:nvCxnSpPr>
        <p:spPr bwMode="auto">
          <a:xfrm>
            <a:off x="2055972" y="1760706"/>
            <a:ext cx="3390977" cy="1087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A653EB-E022-95DE-90DB-A26730035FE2}"/>
              </a:ext>
            </a:extLst>
          </p:cNvPr>
          <p:cNvCxnSpPr>
            <a:stCxn id="48" idx="2"/>
            <a:endCxn id="42" idx="0"/>
          </p:cNvCxnSpPr>
          <p:nvPr/>
        </p:nvCxnSpPr>
        <p:spPr bwMode="auto">
          <a:xfrm>
            <a:off x="5600968" y="2353805"/>
            <a:ext cx="0" cy="274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6220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  <a:endPara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CCABA83-D4C6-B821-23AE-DA4FA903E541}"/>
              </a:ext>
            </a:extLst>
          </p:cNvPr>
          <p:cNvCxnSpPr>
            <a:endCxn id="42" idx="1"/>
          </p:cNvCxnSpPr>
          <p:nvPr/>
        </p:nvCxnSpPr>
        <p:spPr bwMode="auto">
          <a:xfrm>
            <a:off x="2055972" y="1760706"/>
            <a:ext cx="3390977" cy="1087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A653EB-E022-95DE-90DB-A26730035FE2}"/>
              </a:ext>
            </a:extLst>
          </p:cNvPr>
          <p:cNvCxnSpPr>
            <a:stCxn id="45" idx="1"/>
            <a:endCxn id="35" idx="0"/>
          </p:cNvCxnSpPr>
          <p:nvPr/>
        </p:nvCxnSpPr>
        <p:spPr bwMode="auto">
          <a:xfrm flipH="1" flipV="1">
            <a:off x="6183408" y="1529742"/>
            <a:ext cx="1472917" cy="6043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9185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P.33</a:t>
            </a:r>
            <a:r>
              <a:rPr lang="zh-CN" altLang="en-US" sz="1600" b="1" dirty="0">
                <a:latin typeface="+mn-ea"/>
              </a:rPr>
              <a:t>（为什么会出现错误，导致错误的关键语句是哪一句）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65C94A-B509-40F6-8F63-328022F4AF6F}"/>
              </a:ext>
            </a:extLst>
          </p:cNvPr>
          <p:cNvGrpSpPr/>
          <p:nvPr/>
        </p:nvGrpSpPr>
        <p:grpSpPr>
          <a:xfrm>
            <a:off x="575932" y="1017938"/>
            <a:ext cx="8856662" cy="3600128"/>
            <a:chOff x="1703388" y="3068960"/>
            <a:chExt cx="8856662" cy="3600128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3068960"/>
              <a:ext cx="8856662" cy="36001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*t = *x;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*x = *y;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*y =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/>
                </a:rPr>
                <a:t>=15 j=10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/>
                </a:rPr>
                <a:t>}</a:t>
              </a:r>
              <a:endParaRPr kumimoji="1" lang="zh-CN" altLang="en-US" sz="1600" b="1" dirty="0">
                <a:solidFill>
                  <a:srgbClr val="FF0000"/>
                </a:solidFill>
                <a:latin typeface="宋体"/>
                <a:ea typeface="宋体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175316" y="3683362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0" name="Group 3"/>
            <p:cNvGrpSpPr>
              <a:grpSpLocks/>
            </p:cNvGrpSpPr>
            <p:nvPr/>
          </p:nvGrpSpPr>
          <p:grpSpPr bwMode="auto">
            <a:xfrm>
              <a:off x="6574405" y="3141264"/>
              <a:ext cx="3908896" cy="1977752"/>
              <a:chOff x="2016" y="816"/>
              <a:chExt cx="3312" cy="1728"/>
            </a:xfrm>
          </p:grpSpPr>
          <p:grpSp>
            <p:nvGrpSpPr>
              <p:cNvPr id="31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54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55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56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32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51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52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5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33" name="Group 12"/>
              <p:cNvGrpSpPr>
                <a:grpSpLocks/>
              </p:cNvGrpSpPr>
              <p:nvPr/>
            </p:nvGrpSpPr>
            <p:grpSpPr bwMode="auto">
              <a:xfrm>
                <a:off x="2016" y="1536"/>
                <a:ext cx="1440" cy="384"/>
                <a:chOff x="2016" y="816"/>
                <a:chExt cx="1440" cy="384"/>
              </a:xfrm>
            </p:grpSpPr>
            <p:sp>
              <p:nvSpPr>
                <p:cNvPr id="48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49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50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34" name="Group 16"/>
              <p:cNvGrpSpPr>
                <a:grpSpLocks/>
              </p:cNvGrpSpPr>
              <p:nvPr/>
            </p:nvGrpSpPr>
            <p:grpSpPr bwMode="auto">
              <a:xfrm>
                <a:off x="3888" y="1536"/>
                <a:ext cx="1440" cy="384"/>
                <a:chOff x="2016" y="816"/>
                <a:chExt cx="1440" cy="384"/>
              </a:xfrm>
            </p:grpSpPr>
            <p:sp>
              <p:nvSpPr>
                <p:cNvPr id="45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46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47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35" name="Line 20"/>
              <p:cNvSpPr>
                <a:spLocks noChangeShapeType="1"/>
              </p:cNvSpPr>
              <p:nvPr/>
            </p:nvSpPr>
            <p:spPr bwMode="auto">
              <a:xfrm>
                <a:off x="264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6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7" name="Rectangle 22"/>
              <p:cNvSpPr>
                <a:spLocks noChangeArrowheads="1"/>
              </p:cNvSpPr>
              <p:nvPr/>
            </p:nvSpPr>
            <p:spPr bwMode="auto">
              <a:xfrm>
                <a:off x="3264" y="1200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38" name="Group 23"/>
              <p:cNvGrpSpPr>
                <a:grpSpLocks/>
              </p:cNvGrpSpPr>
              <p:nvPr/>
            </p:nvGrpSpPr>
            <p:grpSpPr bwMode="auto">
              <a:xfrm>
                <a:off x="2016" y="2160"/>
                <a:ext cx="1440" cy="384"/>
                <a:chOff x="2016" y="816"/>
                <a:chExt cx="1440" cy="384"/>
              </a:xfrm>
            </p:grpSpPr>
            <p:sp>
              <p:nvSpPr>
                <p:cNvPr id="42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43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2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  <p:grpSp>
            <p:nvGrpSpPr>
              <p:cNvPr id="39" name="Group 27"/>
              <p:cNvGrpSpPr>
                <a:grpSpLocks/>
              </p:cNvGrpSpPr>
              <p:nvPr/>
            </p:nvGrpSpPr>
            <p:grpSpPr bwMode="auto">
              <a:xfrm>
                <a:off x="4128" y="2160"/>
                <a:ext cx="1179" cy="384"/>
                <a:chOff x="4341" y="2448"/>
                <a:chExt cx="1179" cy="384"/>
              </a:xfrm>
            </p:grpSpPr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4341" y="2448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5067" y="2448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5003</a:t>
                  </a:r>
                </a:p>
              </p:txBody>
            </p:sp>
          </p:grpSp>
        </p:grp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CCABA83-D4C6-B821-23AE-DA4FA903E541}"/>
              </a:ext>
            </a:extLst>
          </p:cNvPr>
          <p:cNvCxnSpPr>
            <a:endCxn id="42" idx="1"/>
          </p:cNvCxnSpPr>
          <p:nvPr/>
        </p:nvCxnSpPr>
        <p:spPr bwMode="auto">
          <a:xfrm>
            <a:off x="2055972" y="1760706"/>
            <a:ext cx="3390977" cy="1087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A653EB-E022-95DE-90DB-A26730035FE2}"/>
              </a:ext>
            </a:extLst>
          </p:cNvPr>
          <p:cNvCxnSpPr>
            <a:endCxn id="36" idx="0"/>
          </p:cNvCxnSpPr>
          <p:nvPr/>
        </p:nvCxnSpPr>
        <p:spPr bwMode="auto">
          <a:xfrm flipV="1">
            <a:off x="6227518" y="1529742"/>
            <a:ext cx="2221916" cy="1084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6EAF12E-2344-C659-DC1C-43E49870A5CC}"/>
              </a:ext>
            </a:extLst>
          </p:cNvPr>
          <p:cNvSpPr txBox="1"/>
          <p:nvPr/>
        </p:nvSpPr>
        <p:spPr>
          <a:xfrm>
            <a:off x="575932" y="4618066"/>
            <a:ext cx="885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分析：指针</a:t>
            </a:r>
            <a:r>
              <a:rPr lang="en-US" altLang="zh-CN" dirty="0"/>
              <a:t>*t</a:t>
            </a:r>
            <a:r>
              <a:rPr lang="zh-CN" altLang="en-US" dirty="0"/>
              <a:t>未赋初值，会随机指向，无法正常使用。</a:t>
            </a:r>
          </a:p>
        </p:txBody>
      </p:sp>
    </p:spTree>
    <p:extLst>
      <p:ext uri="{BB962C8B-B14F-4D97-AF65-F5344CB8AC3E}">
        <p14:creationId xmlns:p14="http://schemas.microsoft.com/office/powerpoint/2010/main" val="21564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3958606" y="3792380"/>
                  <a:ext cx="3649563" cy="1148789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函数执行后同时得到周长及面积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</a:t>
                  </a: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周长：指针变量做形参方式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FF0000"/>
                      </a:solidFill>
                      <a:latin typeface="宋体" pitchFamily="2" charset="-122"/>
                      <a:ea typeface="宋体" pitchFamily="2" charset="-122"/>
                    </a:rPr>
                    <a:t>  面积：函数返回值方式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注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: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函数的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return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只能带一个返回值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!!</a:t>
                  </a:r>
                  <a:endParaRPr kumimoji="1" lang="zh-CN" altLang="en-US" sz="1600" dirty="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066801" cy="609600"/>
                    <a:chOff x="6293384" y="3398800"/>
                    <a:chExt cx="106680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5" name="矩形 54"/>
                <p:cNvSpPr/>
                <p:nvPr/>
              </p:nvSpPr>
              <p:spPr bwMode="auto">
                <a:xfrm>
                  <a:off x="7993553" y="5096543"/>
                  <a:ext cx="2349060" cy="1080120"/>
                </a:xfrm>
                <a:prstGeom prst="rect">
                  <a:avLst/>
                </a:prstGeom>
                <a:noFill/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初始内存分配如图所示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请自行画出</a:t>
                  </a: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中三句话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执行时内存的变化</a:t>
                  </a:r>
                  <a:endParaRPr kumimoji="1" lang="en-US" altLang="zh-CN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zh-CN" altLang="en-US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理解最后的输出结果</a:t>
                  </a:r>
                </a:p>
              </p:txBody>
            </p:sp>
            <p:cxnSp>
              <p:nvCxnSpPr>
                <p:cNvPr id="59" name="直接箭头连接符 58"/>
                <p:cNvCxnSpPr>
                  <a:cxnSpLocks/>
                  <a:stCxn id="55" idx="1"/>
                </p:cNvCxnSpPr>
                <p:nvPr/>
              </p:nvCxnSpPr>
              <p:spPr bwMode="auto">
                <a:xfrm flipH="1" flipV="1">
                  <a:off x="3503713" y="4768427"/>
                  <a:ext cx="4489840" cy="86817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90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8856662" cy="4392217"/>
            <a:chOff x="1703388" y="2276872"/>
            <a:chExt cx="8856662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8856662" cy="4392217"/>
              <a:chOff x="1703388" y="2276872"/>
              <a:chExt cx="8856662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8856662" cy="4392217"/>
                <a:chOff x="1703388" y="2276872"/>
                <a:chExt cx="8856662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8" y="2457028"/>
                  <a:ext cx="2299433" cy="2196108"/>
                  <a:chOff x="6296620" y="1307232"/>
                  <a:chExt cx="2625665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066801" cy="609600"/>
                    <a:chOff x="7855484" y="2157375"/>
                    <a:chExt cx="1066801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514411" cy="609600"/>
                    <a:chOff x="6293384" y="3398800"/>
                    <a:chExt cx="151441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100074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28.27431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732C3A-EF89-FA01-BFAB-2269EB4C13C9}"/>
              </a:ext>
            </a:extLst>
          </p:cNvPr>
          <p:cNvCxnSpPr>
            <a:endCxn id="40" idx="1"/>
          </p:cNvCxnSpPr>
          <p:nvPr/>
        </p:nvCxnSpPr>
        <p:spPr bwMode="auto">
          <a:xfrm>
            <a:off x="2266545" y="2976664"/>
            <a:ext cx="5411225" cy="2323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1938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9001639" cy="4392217"/>
            <a:chOff x="1703388" y="2276872"/>
            <a:chExt cx="9001639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9001639" cy="4392217"/>
              <a:chOff x="1703388" y="2276872"/>
              <a:chExt cx="9001639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9001639" cy="4392217"/>
                <a:chOff x="1703388" y="2276872"/>
                <a:chExt cx="9001639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7" y="2457028"/>
                  <a:ext cx="2587980" cy="2196108"/>
                  <a:chOff x="6296620" y="1307232"/>
                  <a:chExt cx="2955150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066801" cy="609600"/>
                    <a:chOff x="6293384" y="2157375"/>
                    <a:chExt cx="1066801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2" y="2157375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??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396286" cy="609600"/>
                    <a:chOff x="7855484" y="2157375"/>
                    <a:chExt cx="1396286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1" y="2157375"/>
                      <a:ext cx="981949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18.84954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514411" cy="609600"/>
                    <a:chOff x="6293384" y="3398800"/>
                    <a:chExt cx="151441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100074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28.27431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732C3A-EF89-FA01-BFAB-2269EB4C13C9}"/>
              </a:ext>
            </a:extLst>
          </p:cNvPr>
          <p:cNvCxnSpPr>
            <a:endCxn id="44" idx="1"/>
          </p:cNvCxnSpPr>
          <p:nvPr/>
        </p:nvCxnSpPr>
        <p:spPr bwMode="auto">
          <a:xfrm flipV="1">
            <a:off x="2376257" y="1899634"/>
            <a:ext cx="5978514" cy="1309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1C32346-79C5-D55C-6F48-3A88205F3EF0}"/>
              </a:ext>
            </a:extLst>
          </p:cNvPr>
          <p:cNvSpPr txBox="1"/>
          <p:nvPr/>
        </p:nvSpPr>
        <p:spPr>
          <a:xfrm>
            <a:off x="575932" y="5410155"/>
            <a:ext cx="885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分析：函数执行时实际取了</a:t>
            </a:r>
            <a:r>
              <a:rPr lang="en-US" altLang="zh-CN" dirty="0"/>
              <a:t>l</a:t>
            </a:r>
            <a:r>
              <a:rPr lang="zh-CN" altLang="en-US" dirty="0"/>
              <a:t>的地址，因此在改变值时直接将</a:t>
            </a:r>
            <a:r>
              <a:rPr lang="en-US" altLang="zh-CN" dirty="0"/>
              <a:t>l</a:t>
            </a:r>
            <a:r>
              <a:rPr lang="zh-CN" altLang="en-US" dirty="0"/>
              <a:t>的数值改变，这使得在输出</a:t>
            </a:r>
            <a:r>
              <a:rPr lang="en-US" altLang="zh-CN" dirty="0"/>
              <a:t>l</a:t>
            </a:r>
            <a:r>
              <a:rPr lang="zh-CN" altLang="en-US" dirty="0"/>
              <a:t>的值时直接显示了改变后的值。</a:t>
            </a:r>
          </a:p>
        </p:txBody>
      </p:sp>
    </p:spTree>
    <p:extLst>
      <p:ext uri="{BB962C8B-B14F-4D97-AF65-F5344CB8AC3E}">
        <p14:creationId xmlns:p14="http://schemas.microsoft.com/office/powerpoint/2010/main" val="11949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P.31</a:t>
            </a:r>
            <a:r>
              <a:rPr lang="zh-CN" altLang="en-US" sz="1600" b="1" dirty="0">
                <a:latin typeface="+mn-ea"/>
              </a:rPr>
              <a:t>（如何同时得到周长和面积）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1511B1-C29A-4DA4-8185-FF265688B8EA}"/>
              </a:ext>
            </a:extLst>
          </p:cNvPr>
          <p:cNvGrpSpPr/>
          <p:nvPr/>
        </p:nvGrpSpPr>
        <p:grpSpPr>
          <a:xfrm>
            <a:off x="575932" y="1017938"/>
            <a:ext cx="9001639" cy="4392217"/>
            <a:chOff x="1703388" y="2276872"/>
            <a:chExt cx="9001639" cy="439221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7685B63-B695-4C6D-8BF5-D9F923CD25A3}"/>
                </a:ext>
              </a:extLst>
            </p:cNvPr>
            <p:cNvGrpSpPr/>
            <p:nvPr/>
          </p:nvGrpSpPr>
          <p:grpSpPr>
            <a:xfrm>
              <a:off x="1703388" y="2276872"/>
              <a:ext cx="9001639" cy="4392217"/>
              <a:chOff x="1703388" y="2276872"/>
              <a:chExt cx="9001639" cy="4392217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4943873" y="5530846"/>
                <a:ext cx="1187847" cy="634458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s=28.2743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600" b="1" dirty="0">
                    <a:solidFill>
                      <a:srgbClr val="FF0000"/>
                    </a:solidFill>
                    <a:latin typeface="宋体"/>
                    <a:ea typeface="宋体"/>
                  </a:rPr>
                  <a:t>l=18.8495</a:t>
                </a:r>
                <a:endParaRPr kumimoji="1" lang="zh-CN" altLang="en-US" sz="1600" b="1" dirty="0">
                  <a:solidFill>
                    <a:srgbClr val="FF0000"/>
                  </a:solidFill>
                  <a:latin typeface="宋体"/>
                  <a:ea typeface="宋体"/>
                </a:endParaRPr>
              </a:p>
            </p:txBody>
          </p:sp>
          <p:sp>
            <p:nvSpPr>
              <p:cNvPr id="56" name="Rectangle 22"/>
              <p:cNvSpPr>
                <a:spLocks noChangeArrowheads="1"/>
              </p:cNvSpPr>
              <p:nvPr/>
            </p:nvSpPr>
            <p:spPr bwMode="auto">
              <a:xfrm>
                <a:off x="8877809" y="3396748"/>
                <a:ext cx="953269" cy="266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FD2FBCD4-A75E-4C4E-8B70-0255A443D8CA}"/>
                  </a:ext>
                </a:extLst>
              </p:cNvPr>
              <p:cNvGrpSpPr/>
              <p:nvPr/>
            </p:nvGrpSpPr>
            <p:grpSpPr>
              <a:xfrm>
                <a:off x="1703388" y="2276872"/>
                <a:ext cx="9001639" cy="4392217"/>
                <a:chOff x="1703388" y="2276872"/>
                <a:chExt cx="9001639" cy="4392217"/>
              </a:xfrm>
            </p:grpSpPr>
            <p:sp>
              <p:nvSpPr>
                <p:cNvPr id="3" name="Rectangle 10"/>
                <p:cNvSpPr>
                  <a:spLocks noChangeArrowheads="1"/>
                </p:cNvSpPr>
                <p:nvPr/>
              </p:nvSpPr>
              <p:spPr bwMode="auto">
                <a:xfrm>
                  <a:off x="1703388" y="2276872"/>
                  <a:ext cx="8856662" cy="43922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#include &lt;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iostream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&gt;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using namespace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std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3333CC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 pitchFamily="2" charset="-122"/>
                      <a:ea typeface="宋体" pitchFamily="2" charset="-122"/>
                    </a:rPr>
                    <a:t>#define PI 3.14159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en-US" altLang="zh-CN" sz="1600" b="1" dirty="0">
                    <a:solidFill>
                      <a:srgbClr val="000000"/>
                    </a:solidFill>
                    <a:latin typeface="宋体" pitchFamily="2" charset="-122"/>
                    <a:ea typeface="宋体" pitchFamily="2" charset="-122"/>
                  </a:endParaRP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double SL(double R, double *L)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 = PI*R*R;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*L = 2*PI*R;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return S;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int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main()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{   double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s,l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, r=3;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s=SL(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r,&amp;l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);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"s=" &lt;&lt; s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  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cout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 &lt;&lt; "l=" &lt;&lt; l &lt;&lt; </a:t>
                  </a:r>
                  <a:r>
                    <a:rPr kumimoji="1" lang="en-US" altLang="zh-CN" sz="1600" b="1" dirty="0" err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endl</a:t>
                  </a: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;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}</a:t>
                  </a:r>
                  <a:endParaRPr kumimoji="1" lang="en-US" altLang="zh-CN" sz="1600" dirty="0">
                    <a:solidFill>
                      <a:srgbClr val="FF3300"/>
                    </a:solidFill>
                    <a:latin typeface="宋体" pitchFamily="2" charset="-122"/>
                    <a:ea typeface="宋体" pitchFamily="2" charset="-122"/>
                  </a:endParaRPr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8117047" y="2457028"/>
                  <a:ext cx="2587980" cy="2196108"/>
                  <a:chOff x="6296620" y="1307232"/>
                  <a:chExt cx="2955150" cy="3615447"/>
                </a:xfrm>
              </p:grpSpPr>
              <p:grpSp>
                <p:nvGrpSpPr>
                  <p:cNvPr id="29" name="Group 4"/>
                  <p:cNvGrpSpPr>
                    <a:grpSpLocks/>
                  </p:cNvGrpSpPr>
                  <p:nvPr/>
                </p:nvGrpSpPr>
                <p:grpSpPr bwMode="auto">
                  <a:xfrm>
                    <a:off x="6296620" y="2157375"/>
                    <a:ext cx="1155700" cy="609600"/>
                    <a:chOff x="2016" y="816"/>
                    <a:chExt cx="728" cy="384"/>
                  </a:xfrm>
                </p:grpSpPr>
                <p:sp>
                  <p:nvSpPr>
                    <p:cNvPr id="48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816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9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816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7072984" y="1307232"/>
                    <a:ext cx="1608342" cy="609600"/>
                    <a:chOff x="6293384" y="2157375"/>
                    <a:chExt cx="1608342" cy="609600"/>
                  </a:xfrm>
                </p:grpSpPr>
                <p:sp>
                  <p:nvSpPr>
                    <p:cNvPr id="46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7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2157375"/>
                      <a:ext cx="1194005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28.27431</a:t>
                      </a:r>
                    </a:p>
                  </p:txBody>
                </p: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855484" y="2157375"/>
                    <a:ext cx="1396286" cy="609600"/>
                    <a:chOff x="7855484" y="2157375"/>
                    <a:chExt cx="1396286" cy="609600"/>
                  </a:xfrm>
                </p:grpSpPr>
                <p:sp>
                  <p:nvSpPr>
                    <p:cNvPr id="44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2157375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45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1" y="2157375"/>
                      <a:ext cx="981949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18.84954</a:t>
                      </a:r>
                    </a:p>
                  </p:txBody>
                </p:sp>
              </p:grpSp>
              <p:grpSp>
                <p:nvGrpSpPr>
                  <p:cNvPr id="33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6296620" y="3398800"/>
                    <a:ext cx="1155700" cy="609600"/>
                    <a:chOff x="2016" y="638"/>
                    <a:chExt cx="728" cy="384"/>
                  </a:xfrm>
                </p:grpSpPr>
                <p:sp>
                  <p:nvSpPr>
                    <p:cNvPr id="42" name="Rectangl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16" y="638"/>
                      <a:ext cx="261" cy="38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</a:t>
                      </a:r>
                    </a:p>
                  </p:txBody>
                </p:sp>
                <p:sp>
                  <p:nvSpPr>
                    <p:cNvPr id="43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638"/>
                      <a:ext cx="467" cy="384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</a:t>
                      </a:r>
                    </a:p>
                  </p:txBody>
                </p:sp>
              </p:grpSp>
              <p:grpSp>
                <p:nvGrpSpPr>
                  <p:cNvPr id="34" name="组合 33"/>
                  <p:cNvGrpSpPr/>
                  <p:nvPr/>
                </p:nvGrpSpPr>
                <p:grpSpPr>
                  <a:xfrm>
                    <a:off x="7082433" y="4313079"/>
                    <a:ext cx="1514411" cy="609600"/>
                    <a:chOff x="6293384" y="3398800"/>
                    <a:chExt cx="1514411" cy="609600"/>
                  </a:xfrm>
                </p:grpSpPr>
                <p:sp>
                  <p:nvSpPr>
                    <p:cNvPr id="40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933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S</a:t>
                      </a:r>
                    </a:p>
                  </p:txBody>
                </p:sp>
                <p:sp>
                  <p:nvSpPr>
                    <p:cNvPr id="41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707721" y="3398800"/>
                      <a:ext cx="1100074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28.27431</a:t>
                      </a:r>
                    </a:p>
                  </p:txBody>
                </p:sp>
              </p:grpSp>
              <p:grpSp>
                <p:nvGrpSpPr>
                  <p:cNvPr id="35" name="组合 34"/>
                  <p:cNvGrpSpPr/>
                  <p:nvPr/>
                </p:nvGrpSpPr>
                <p:grpSpPr>
                  <a:xfrm>
                    <a:off x="7855484" y="3398800"/>
                    <a:ext cx="1066801" cy="609600"/>
                    <a:chOff x="7855484" y="3398800"/>
                    <a:chExt cx="1066801" cy="609600"/>
                  </a:xfrm>
                </p:grpSpPr>
                <p:sp>
                  <p:nvSpPr>
                    <p:cNvPr id="38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5484" y="3398800"/>
                      <a:ext cx="414338" cy="6096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</a:t>
                      </a:r>
                    </a:p>
                  </p:txBody>
                </p:sp>
                <p:sp>
                  <p:nvSpPr>
                    <p:cNvPr id="3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69822" y="3398800"/>
                      <a:ext cx="652463" cy="609600"/>
                    </a:xfrm>
                    <a:prstGeom prst="rect">
                      <a:avLst/>
                    </a:prstGeom>
                    <a:solidFill>
                      <a:srgbClr val="00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kumimoji="1" lang="en-US" altLang="zh-CN" sz="1600" b="1" dirty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&amp;l</a:t>
                      </a:r>
                    </a:p>
                  </p:txBody>
                </p:sp>
              </p:grpSp>
              <p:sp>
                <p:nvSpPr>
                  <p:cNvPr id="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7082433" y="2766975"/>
                    <a:ext cx="0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  <p:sp>
                <p:nvSpPr>
                  <p:cNvPr id="3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596846" y="2766975"/>
                    <a:ext cx="4763" cy="6318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1600">
                      <a:solidFill>
                        <a:srgbClr val="000000"/>
                      </a:solidFill>
                      <a:latin typeface="宋体"/>
                      <a:ea typeface="宋体"/>
                    </a:endParaRPr>
                  </a:p>
                </p:txBody>
              </p:sp>
            </p:grpSp>
            <p:cxnSp>
              <p:nvCxnSpPr>
                <p:cNvPr id="50" name="直接连接符 49"/>
                <p:cNvCxnSpPr/>
                <p:nvPr/>
              </p:nvCxnSpPr>
              <p:spPr bwMode="auto">
                <a:xfrm>
                  <a:off x="7545825" y="3525359"/>
                  <a:ext cx="752650" cy="0"/>
                </a:xfrm>
                <a:prstGeom prst="line">
                  <a:avLst/>
                </a:prstGeom>
                <a:solidFill>
                  <a:schemeClr val="accent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1" name="矩形 50"/>
                <p:cNvSpPr/>
                <p:nvPr/>
              </p:nvSpPr>
              <p:spPr bwMode="auto">
                <a:xfrm>
                  <a:off x="7513946" y="3023725"/>
                  <a:ext cx="661449" cy="335006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main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7635372" y="3659963"/>
                  <a:ext cx="406336" cy="269644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3333CC"/>
                      </a:solidFill>
                      <a:latin typeface="宋体"/>
                      <a:ea typeface="宋体"/>
                    </a:rPr>
                    <a:t>SL</a:t>
                  </a:r>
                  <a:endParaRPr kumimoji="1" lang="zh-CN" altLang="en-US" sz="1600" b="1" dirty="0">
                    <a:solidFill>
                      <a:srgbClr val="3333CC"/>
                    </a:solidFill>
                    <a:latin typeface="宋体"/>
                    <a:ea typeface="宋体"/>
                  </a:endParaRPr>
                </a:p>
              </p:txBody>
            </p:sp>
          </p:grpSp>
        </p:grpSp>
        <p:sp>
          <p:nvSpPr>
            <p:cNvPr id="57" name="矩形 56"/>
            <p:cNvSpPr/>
            <p:nvPr/>
          </p:nvSpPr>
          <p:spPr bwMode="auto">
            <a:xfrm>
              <a:off x="2063553" y="4097781"/>
              <a:ext cx="1440160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D732C3A-EF89-FA01-BFAB-2269EB4C13C9}"/>
              </a:ext>
            </a:extLst>
          </p:cNvPr>
          <p:cNvCxnSpPr>
            <a:endCxn id="46" idx="1"/>
          </p:cNvCxnSpPr>
          <p:nvPr/>
        </p:nvCxnSpPr>
        <p:spPr bwMode="auto">
          <a:xfrm flipV="1">
            <a:off x="1984443" y="1383237"/>
            <a:ext cx="5685051" cy="20805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09E0E6A-465F-2516-CE6E-5D87292A357C}"/>
              </a:ext>
            </a:extLst>
          </p:cNvPr>
          <p:cNvCxnSpPr/>
          <p:nvPr/>
        </p:nvCxnSpPr>
        <p:spPr bwMode="auto">
          <a:xfrm flipV="1">
            <a:off x="8249055" y="1568379"/>
            <a:ext cx="0" cy="1455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027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?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8" name="矩形 27"/>
            <p:cNvSpPr/>
            <p:nvPr/>
          </p:nvSpPr>
          <p:spPr bwMode="auto">
            <a:xfrm>
              <a:off x="8041102" y="5589240"/>
              <a:ext cx="2518948" cy="107984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初始内存分配如图所示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请自行画出</a:t>
              </a:r>
              <a:r>
                <a:rPr kumimoji="1" lang="en-US" altLang="zh-CN" sz="1600" b="1" dirty="0">
                  <a:solidFill>
                    <a:srgbClr val="3333CC"/>
                  </a:solidFill>
                  <a:latin typeface="宋体"/>
                  <a:ea typeface="宋体"/>
                </a:rPr>
                <a:t>swap</a:t>
              </a: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中三句话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执行时内存的变化</a:t>
              </a:r>
              <a:endParaRPr kumimoji="1" lang="en-US" altLang="zh-CN" sz="1600" b="1" dirty="0">
                <a:solidFill>
                  <a:srgbClr val="3333CC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600" b="1" dirty="0">
                  <a:solidFill>
                    <a:srgbClr val="3333CC"/>
                  </a:solidFill>
                  <a:latin typeface="宋体"/>
                  <a:ea typeface="宋体"/>
                </a:rPr>
                <a:t>理解为什么无法交换</a:t>
              </a: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0" name="直接箭头连接符 29"/>
            <p:cNvCxnSpPr>
              <a:stCxn id="28" idx="1"/>
              <a:endCxn id="29" idx="3"/>
            </p:cNvCxnSpPr>
            <p:nvPr/>
          </p:nvCxnSpPr>
          <p:spPr bwMode="auto">
            <a:xfrm flipH="1" flipV="1">
              <a:off x="3143672" y="3943266"/>
              <a:ext cx="4897430" cy="21858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102400" name="直接箭头连接符 102399">
            <a:extLst>
              <a:ext uri="{FF2B5EF4-FFF2-40B4-BE49-F238E27FC236}">
                <a16:creationId xmlns:a16="http://schemas.microsoft.com/office/drawing/2014/main" id="{EE71F734-4BBB-C03A-B4F2-BB349F11C4F7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828800" y="1857983"/>
            <a:ext cx="4909281" cy="1351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1716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102400" name="直接箭头连接符 102399">
            <a:extLst>
              <a:ext uri="{FF2B5EF4-FFF2-40B4-BE49-F238E27FC236}">
                <a16:creationId xmlns:a16="http://schemas.microsoft.com/office/drawing/2014/main" id="{EE71F734-4BBB-C03A-B4F2-BB349F11C4F7}"/>
              </a:ext>
            </a:extLst>
          </p:cNvPr>
          <p:cNvCxnSpPr/>
          <p:nvPr/>
        </p:nvCxnSpPr>
        <p:spPr bwMode="auto">
          <a:xfrm>
            <a:off x="1747645" y="2079640"/>
            <a:ext cx="3787429" cy="4203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01" name="直接箭头连接符 102400">
            <a:extLst>
              <a:ext uri="{FF2B5EF4-FFF2-40B4-BE49-F238E27FC236}">
                <a16:creationId xmlns:a16="http://schemas.microsoft.com/office/drawing/2014/main" id="{34FBA3A6-C9DA-B73E-E207-259105D22F19}"/>
              </a:ext>
            </a:extLst>
          </p:cNvPr>
          <p:cNvCxnSpPr>
            <a:stCxn id="16" idx="1"/>
            <a:endCxn id="21" idx="3"/>
          </p:cNvCxnSpPr>
          <p:nvPr/>
        </p:nvCxnSpPr>
        <p:spPr bwMode="auto">
          <a:xfrm flipH="1" flipV="1">
            <a:off x="7218709" y="2488400"/>
            <a:ext cx="480627" cy="11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5556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§6.</a:t>
            </a:r>
            <a:r>
              <a:rPr lang="zh-CN" altLang="en-US" sz="2800" b="1" dirty="0">
                <a:latin typeface="+mn-ea"/>
              </a:rPr>
              <a:t>指针基础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画内存图并分析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★ PDF</a:t>
            </a:r>
            <a:r>
              <a:rPr lang="zh-CN" altLang="en-US" sz="1600" b="1" dirty="0">
                <a:latin typeface="+mn-ea"/>
              </a:rPr>
              <a:t>课件的</a:t>
            </a:r>
            <a:r>
              <a:rPr lang="en-US" altLang="zh-CN" sz="1600" b="1" dirty="0">
                <a:latin typeface="+mn-ea"/>
              </a:rPr>
              <a:t>P.32</a:t>
            </a:r>
            <a:r>
              <a:rPr lang="zh-CN" altLang="en-US" sz="1600" b="1" dirty="0">
                <a:latin typeface="+mn-ea"/>
              </a:rPr>
              <a:t>（为什么无法进行交换）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BAFDBF-4639-4C70-9B01-900E71A8E750}"/>
              </a:ext>
            </a:extLst>
          </p:cNvPr>
          <p:cNvGrpSpPr/>
          <p:nvPr/>
        </p:nvGrpSpPr>
        <p:grpSpPr>
          <a:xfrm>
            <a:off x="575932" y="1017938"/>
            <a:ext cx="8856662" cy="3816152"/>
            <a:chOff x="1703388" y="2852936"/>
            <a:chExt cx="8856662" cy="3816152"/>
          </a:xfrm>
        </p:grpSpPr>
        <p:sp>
          <p:nvSpPr>
            <p:cNvPr id="3" name="Rectangle 10"/>
            <p:cNvSpPr>
              <a:spLocks noChangeArrowheads="1"/>
            </p:cNvSpPr>
            <p:nvPr/>
          </p:nvSpPr>
          <p:spPr bwMode="auto">
            <a:xfrm>
              <a:off x="1703388" y="2852936"/>
              <a:ext cx="8856662" cy="38161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void swap(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*x,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*y)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*t;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t = x;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x = y;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y = t;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main()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{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int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=10, j=15;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swap(&amp;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,&amp;j);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   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cout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="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 &lt;&lt; " j=" &lt;&lt; j &lt;&lt; </a:t>
              </a:r>
              <a:r>
                <a:rPr kumimoji="1" lang="en-US" altLang="zh-CN" sz="1600" b="1" dirty="0" err="1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endl</a:t>
              </a: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;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   </a:t>
              </a:r>
              <a:r>
                <a:rPr kumimoji="1" lang="en-US" altLang="zh-CN" sz="1600" b="1" dirty="0" err="1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i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宋体"/>
                  <a:ea typeface="宋体" pitchFamily="2" charset="-122"/>
                </a:rPr>
                <a:t>=10 j=15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600" b="1" dirty="0">
                  <a:solidFill>
                    <a:srgbClr val="000000"/>
                  </a:solidFill>
                  <a:latin typeface="宋体"/>
                  <a:ea typeface="宋体" pitchFamily="2" charset="-122"/>
                </a:rPr>
                <a:t>}</a:t>
              </a:r>
              <a:endPara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endParaRPr>
            </a:p>
          </p:txBody>
        </p:sp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6744073" y="2998441"/>
              <a:ext cx="3684811" cy="2292651"/>
              <a:chOff x="2016" y="816"/>
              <a:chExt cx="3312" cy="1784"/>
            </a:xfrm>
          </p:grpSpPr>
          <p:grpSp>
            <p:nvGrpSpPr>
              <p:cNvPr id="5" name="Group 4"/>
              <p:cNvGrpSpPr>
                <a:grpSpLocks/>
              </p:cNvGrpSpPr>
              <p:nvPr/>
            </p:nvGrpSpPr>
            <p:grpSpPr bwMode="auto">
              <a:xfrm>
                <a:off x="2016" y="816"/>
                <a:ext cx="1440" cy="384"/>
                <a:chOff x="2016" y="816"/>
                <a:chExt cx="1440" cy="384"/>
              </a:xfrm>
            </p:grpSpPr>
            <p:sp>
              <p:nvSpPr>
                <p:cNvPr id="25" name="Rectangle 5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i</a:t>
                  </a:r>
                </a:p>
              </p:txBody>
            </p:sp>
            <p:sp>
              <p:nvSpPr>
                <p:cNvPr id="26" name="Rectangle 6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27" name="Rectangle 7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2003</a:t>
                  </a:r>
                </a:p>
              </p:txBody>
            </p:sp>
          </p:grpSp>
          <p:grpSp>
            <p:nvGrpSpPr>
              <p:cNvPr id="6" name="Group 8"/>
              <p:cNvGrpSpPr>
                <a:grpSpLocks/>
              </p:cNvGrpSpPr>
              <p:nvPr/>
            </p:nvGrpSpPr>
            <p:grpSpPr bwMode="auto">
              <a:xfrm>
                <a:off x="3888" y="816"/>
                <a:ext cx="1440" cy="384"/>
                <a:chOff x="2016" y="816"/>
                <a:chExt cx="1440" cy="384"/>
              </a:xfrm>
            </p:grpSpPr>
            <p:sp>
              <p:nvSpPr>
                <p:cNvPr id="22" name="Rectangle 9"/>
                <p:cNvSpPr>
                  <a:spLocks noChangeArrowheads="1"/>
                </p:cNvSpPr>
                <p:nvPr/>
              </p:nvSpPr>
              <p:spPr bwMode="auto">
                <a:xfrm>
                  <a:off x="2016" y="816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j</a:t>
                  </a:r>
                </a:p>
              </p:txBody>
            </p:sp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2277" y="816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15</a:t>
                  </a: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3003" y="816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2103</a:t>
                  </a:r>
                </a:p>
              </p:txBody>
            </p: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2016" y="1655"/>
                <a:ext cx="1440" cy="384"/>
                <a:chOff x="2016" y="695"/>
                <a:chExt cx="1440" cy="384"/>
              </a:xfrm>
            </p:grpSpPr>
            <p:sp>
              <p:nvSpPr>
                <p:cNvPr id="19" name="Rectangle 13"/>
                <p:cNvSpPr>
                  <a:spLocks noChangeArrowheads="1"/>
                </p:cNvSpPr>
                <p:nvPr/>
              </p:nvSpPr>
              <p:spPr bwMode="auto">
                <a:xfrm>
                  <a:off x="2016" y="695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x</a:t>
                  </a:r>
                </a:p>
              </p:txBody>
            </p:sp>
            <p:sp>
              <p:nvSpPr>
                <p:cNvPr id="20" name="Rectangle 14"/>
                <p:cNvSpPr>
                  <a:spLocks noChangeArrowheads="1"/>
                </p:cNvSpPr>
                <p:nvPr/>
              </p:nvSpPr>
              <p:spPr bwMode="auto">
                <a:xfrm>
                  <a:off x="2277" y="695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2100</a:t>
                  </a:r>
                </a:p>
              </p:txBody>
            </p:sp>
            <p:sp>
              <p:nvSpPr>
                <p:cNvPr id="21" name="Rectangle 15"/>
                <p:cNvSpPr>
                  <a:spLocks noChangeArrowheads="1"/>
                </p:cNvSpPr>
                <p:nvPr/>
              </p:nvSpPr>
              <p:spPr bwMode="auto">
                <a:xfrm>
                  <a:off x="3003" y="695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3003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3888" y="1664"/>
                <a:ext cx="1440" cy="384"/>
                <a:chOff x="2016" y="704"/>
                <a:chExt cx="1440" cy="384"/>
              </a:xfrm>
            </p:grpSpPr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2016" y="70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y</a:t>
                  </a:r>
                </a:p>
              </p:txBody>
            </p:sp>
            <p:sp>
              <p:nvSpPr>
                <p:cNvPr id="17" name="Rectangle 18"/>
                <p:cNvSpPr>
                  <a:spLocks noChangeArrowheads="1"/>
                </p:cNvSpPr>
                <p:nvPr/>
              </p:nvSpPr>
              <p:spPr bwMode="auto">
                <a:xfrm>
                  <a:off x="2277" y="70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8" name="Rectangle 19"/>
                <p:cNvSpPr>
                  <a:spLocks noChangeArrowheads="1"/>
                </p:cNvSpPr>
                <p:nvPr/>
              </p:nvSpPr>
              <p:spPr bwMode="auto">
                <a:xfrm>
                  <a:off x="3003" y="70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3103</a:t>
                  </a:r>
                </a:p>
              </p:txBody>
            </p:sp>
          </p:grpSp>
          <p:sp>
            <p:nvSpPr>
              <p:cNvPr id="9" name="Line 20"/>
              <p:cNvSpPr>
                <a:spLocks noChangeShapeType="1"/>
              </p:cNvSpPr>
              <p:nvPr/>
            </p:nvSpPr>
            <p:spPr bwMode="auto">
              <a:xfrm flipH="1">
                <a:off x="264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Line 21"/>
              <p:cNvSpPr>
                <a:spLocks noChangeShapeType="1"/>
              </p:cNvSpPr>
              <p:nvPr/>
            </p:nvSpPr>
            <p:spPr bwMode="auto">
              <a:xfrm>
                <a:off x="4560" y="1200"/>
                <a:ext cx="0" cy="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6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/>
            </p:nvSpPr>
            <p:spPr bwMode="auto">
              <a:xfrm>
                <a:off x="3264" y="1296"/>
                <a:ext cx="76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1600" b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单向传值</a:t>
                </a:r>
              </a:p>
            </p:txBody>
          </p: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>
                <a:off x="3024" y="2216"/>
                <a:ext cx="1440" cy="384"/>
                <a:chOff x="2016" y="584"/>
                <a:chExt cx="1440" cy="384"/>
              </a:xfrm>
            </p:grpSpPr>
            <p:sp>
              <p:nvSpPr>
                <p:cNvPr id="13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6" y="584"/>
                  <a:ext cx="261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t</a:t>
                  </a:r>
                </a:p>
              </p:txBody>
            </p:sp>
            <p:sp>
              <p:nvSpPr>
                <p:cNvPr id="14" name="Rectangle 25"/>
                <p:cNvSpPr>
                  <a:spLocks noChangeArrowheads="1"/>
                </p:cNvSpPr>
                <p:nvPr/>
              </p:nvSpPr>
              <p:spPr bwMode="auto">
                <a:xfrm>
                  <a:off x="2277" y="584"/>
                  <a:ext cx="726" cy="384"/>
                </a:xfrm>
                <a:prstGeom prst="rect">
                  <a:avLst/>
                </a:prstGeom>
                <a:solidFill>
                  <a:srgbClr val="00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 dirty="0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2000</a:t>
                  </a:r>
                </a:p>
              </p:txBody>
            </p:sp>
            <p:sp>
              <p:nvSpPr>
                <p:cNvPr id="15" name="Rectangle 26"/>
                <p:cNvSpPr>
                  <a:spLocks noChangeArrowheads="1"/>
                </p:cNvSpPr>
                <p:nvPr/>
              </p:nvSpPr>
              <p:spPr bwMode="auto">
                <a:xfrm>
                  <a:off x="3003" y="584"/>
                  <a:ext cx="453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4000</a:t>
                  </a:r>
                </a:p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itchFamily="2" charset="-122"/>
                      <a:ea typeface="宋体" pitchFamily="2" charset="-122"/>
                    </a:rPr>
                    <a:t>4003</a:t>
                  </a:r>
                </a:p>
              </p:txBody>
            </p:sp>
          </p:grpSp>
        </p:grpSp>
        <p:sp>
          <p:nvSpPr>
            <p:cNvPr id="29" name="矩形 28"/>
            <p:cNvSpPr/>
            <p:nvPr/>
          </p:nvSpPr>
          <p:spPr bwMode="auto">
            <a:xfrm>
              <a:off x="2135560" y="3573016"/>
              <a:ext cx="1008112" cy="740498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cxnSp>
        <p:nvCxnSpPr>
          <p:cNvPr id="102400" name="直接箭头连接符 102399">
            <a:extLst>
              <a:ext uri="{FF2B5EF4-FFF2-40B4-BE49-F238E27FC236}">
                <a16:creationId xmlns:a16="http://schemas.microsoft.com/office/drawing/2014/main" id="{EE71F734-4BBB-C03A-B4F2-BB349F11C4F7}"/>
              </a:ext>
            </a:extLst>
          </p:cNvPr>
          <p:cNvCxnSpPr>
            <a:endCxn id="13" idx="1"/>
          </p:cNvCxnSpPr>
          <p:nvPr/>
        </p:nvCxnSpPr>
        <p:spPr bwMode="auto">
          <a:xfrm>
            <a:off x="1814522" y="2326383"/>
            <a:ext cx="4923559" cy="8829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401" name="直接箭头连接符 102400">
            <a:extLst>
              <a:ext uri="{FF2B5EF4-FFF2-40B4-BE49-F238E27FC236}">
                <a16:creationId xmlns:a16="http://schemas.microsoft.com/office/drawing/2014/main" id="{34FBA3A6-C9DA-B73E-E207-259105D22F19}"/>
              </a:ext>
            </a:extLst>
          </p:cNvPr>
          <p:cNvCxnSpPr>
            <a:stCxn id="14" idx="0"/>
            <a:endCxn id="17" idx="2"/>
          </p:cNvCxnSpPr>
          <p:nvPr/>
        </p:nvCxnSpPr>
        <p:spPr bwMode="auto">
          <a:xfrm flipV="1">
            <a:off x="7432321" y="2746708"/>
            <a:ext cx="961255" cy="2159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06" name="文本框 102405">
            <a:extLst>
              <a:ext uri="{FF2B5EF4-FFF2-40B4-BE49-F238E27FC236}">
                <a16:creationId xmlns:a16="http://schemas.microsoft.com/office/drawing/2014/main" id="{A3AAAC6C-6358-BB1E-2D1D-67F8088A66A3}"/>
              </a:ext>
            </a:extLst>
          </p:cNvPr>
          <p:cNvSpPr txBox="1"/>
          <p:nvPr/>
        </p:nvSpPr>
        <p:spPr>
          <a:xfrm>
            <a:off x="575932" y="4834090"/>
            <a:ext cx="8856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分析：在函数中单向传值了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的地址，但是仅仅是把地址的值赋给了两个形参，然后经过函数的一通计算得到结果，但是还是只形参改变了的值，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地址上的值并未改变。</a:t>
            </a:r>
          </a:p>
        </p:txBody>
      </p:sp>
    </p:spTree>
    <p:extLst>
      <p:ext uri="{BB962C8B-B14F-4D97-AF65-F5344CB8AC3E}">
        <p14:creationId xmlns:p14="http://schemas.microsoft.com/office/powerpoint/2010/main" val="157285398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2349</Words>
  <Application>Microsoft Office PowerPoint</Application>
  <PresentationFormat>宽屏</PresentationFormat>
  <Paragraphs>495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煜超 付</cp:lastModifiedBy>
  <cp:revision>40</cp:revision>
  <dcterms:created xsi:type="dcterms:W3CDTF">2020-08-13T13:39:53Z</dcterms:created>
  <dcterms:modified xsi:type="dcterms:W3CDTF">2024-05-17T17:02:05Z</dcterms:modified>
</cp:coreProperties>
</file>