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6CC4"/>
    <a:srgbClr val="D1AFDF"/>
    <a:srgbClr val="FFFFFF"/>
    <a:srgbClr val="C8E5F8"/>
    <a:srgbClr val="36FA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29BDD-C0CE-47C7-8BC4-0B8DDF3A3302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5A61-6369-479A-A9AA-BA1770EF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8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29BDD-C0CE-47C7-8BC4-0B8DDF3A3302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5A61-6369-479A-A9AA-BA1770EF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8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29BDD-C0CE-47C7-8BC4-0B8DDF3A3302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5A61-6369-479A-A9AA-BA1770EF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5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29BDD-C0CE-47C7-8BC4-0B8DDF3A3302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5A61-6369-479A-A9AA-BA1770EF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42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29BDD-C0CE-47C7-8BC4-0B8DDF3A3302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5A61-6369-479A-A9AA-BA1770EF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7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29BDD-C0CE-47C7-8BC4-0B8DDF3A3302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5A61-6369-479A-A9AA-BA1770EF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2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29BDD-C0CE-47C7-8BC4-0B8DDF3A3302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5A61-6369-479A-A9AA-BA1770EF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29BDD-C0CE-47C7-8BC4-0B8DDF3A3302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5A61-6369-479A-A9AA-BA1770EF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1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29BDD-C0CE-47C7-8BC4-0B8DDF3A3302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5A61-6369-479A-A9AA-BA1770EF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9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29BDD-C0CE-47C7-8BC4-0B8DDF3A3302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5A61-6369-479A-A9AA-BA1770EF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4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29BDD-C0CE-47C7-8BC4-0B8DDF3A3302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5A61-6369-479A-A9AA-BA1770EF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2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29BDD-C0CE-47C7-8BC4-0B8DDF3A3302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55A61-6369-479A-A9AA-BA1770EF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0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/>
        </p:nvSpPr>
        <p:spPr>
          <a:xfrm>
            <a:off x="115910" y="257577"/>
            <a:ext cx="12076090" cy="6471469"/>
          </a:xfrm>
          <a:prstGeom prst="round2SameRect">
            <a:avLst>
              <a:gd name="adj1" fmla="val 8141"/>
              <a:gd name="adj2" fmla="val 0"/>
            </a:avLst>
          </a:prstGeom>
          <a:solidFill>
            <a:srgbClr val="AB6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20238" y="0"/>
            <a:ext cx="11571761" cy="6529754"/>
          </a:xfrm>
          <a:prstGeom prst="roundRect">
            <a:avLst>
              <a:gd name="adj" fmla="val 6901"/>
            </a:avLst>
          </a:prstGeom>
          <a:solidFill>
            <a:schemeClr val="bg1"/>
          </a:solidFill>
          <a:ln>
            <a:solidFill>
              <a:srgbClr val="AB6CC4">
                <a:alpha val="2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998951" y="2514533"/>
            <a:ext cx="6895798" cy="3860509"/>
            <a:chOff x="1579682" y="2870841"/>
            <a:chExt cx="6696294" cy="3510237"/>
          </a:xfrm>
        </p:grpSpPr>
        <p:sp>
          <p:nvSpPr>
            <p:cNvPr id="6" name="Rounded Rectangle 5"/>
            <p:cNvSpPr/>
            <p:nvPr/>
          </p:nvSpPr>
          <p:spPr>
            <a:xfrm>
              <a:off x="1579682" y="2870841"/>
              <a:ext cx="6693326" cy="495248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 Same Side Corner Rectangle 6"/>
            <p:cNvSpPr/>
            <p:nvPr/>
          </p:nvSpPr>
          <p:spPr>
            <a:xfrm rot="10800000">
              <a:off x="1582649" y="3347680"/>
              <a:ext cx="6693327" cy="3033398"/>
            </a:xfrm>
            <a:prstGeom prst="round2SameRect">
              <a:avLst>
                <a:gd name="adj1" fmla="val 8165"/>
                <a:gd name="adj2" fmla="val 0"/>
              </a:avLst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ound Same Side Corner Rectangle 19"/>
          <p:cNvSpPr/>
          <p:nvPr/>
        </p:nvSpPr>
        <p:spPr>
          <a:xfrm rot="10800000">
            <a:off x="8632295" y="1950135"/>
            <a:ext cx="3328291" cy="4544446"/>
          </a:xfrm>
          <a:prstGeom prst="round2Same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841385" y="164480"/>
            <a:ext cx="5720865" cy="480782"/>
            <a:chOff x="1582611" y="550849"/>
            <a:chExt cx="5720865" cy="480782"/>
          </a:xfrm>
        </p:grpSpPr>
        <p:sp>
          <p:nvSpPr>
            <p:cNvPr id="10" name="Rounded Rectangle 9"/>
            <p:cNvSpPr/>
            <p:nvPr/>
          </p:nvSpPr>
          <p:spPr>
            <a:xfrm>
              <a:off x="1582611" y="601581"/>
              <a:ext cx="5720865" cy="430050"/>
            </a:xfrm>
            <a:prstGeom prst="roundRect">
              <a:avLst>
                <a:gd name="adj" fmla="val 50000"/>
              </a:avLst>
            </a:prstGeom>
            <a:solidFill>
              <a:srgbClr val="AB6C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740177" y="601581"/>
              <a:ext cx="5563299" cy="349416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34308" y="550849"/>
              <a:ext cx="2883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Bold SemiConden" panose="020B0502040204020203" pitchFamily="34" charset="0"/>
                </a:rPr>
                <a:t>C u s t o m e r s  a n a l y s </a:t>
              </a:r>
              <a:r>
                <a:rPr lang="en-US" dirty="0" err="1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Bold SemiConden" panose="020B0502040204020203" pitchFamily="34" charset="0"/>
                </a:rPr>
                <a:t>i</a:t>
              </a:r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Bold SemiConden" panose="020B0502040204020203" pitchFamily="34" charset="0"/>
                </a:rPr>
                <a:t> s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 SemiConden" panose="020B05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11256" y="571503"/>
              <a:ext cx="20310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2">
                      <a:lumMod val="50000"/>
                    </a:schemeClr>
                  </a:solidFill>
                  <a:latin typeface="Arial Black" panose="020B0A04020102020204" pitchFamily="34" charset="0"/>
                </a:rPr>
                <a:t>D a s h b o a r d</a:t>
              </a:r>
              <a:endParaRPr lang="en-US" sz="1600" b="1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8611583" y="1549828"/>
            <a:ext cx="3336124" cy="378014"/>
          </a:xfrm>
          <a:prstGeom prst="roundRect">
            <a:avLst>
              <a:gd name="adj" fmla="val 35274"/>
            </a:avLst>
          </a:prstGeom>
          <a:solidFill>
            <a:schemeClr val="bg1"/>
          </a:solidFill>
          <a:ln>
            <a:solidFill>
              <a:srgbClr val="AB6C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923035" y="1034249"/>
            <a:ext cx="1951889" cy="1013491"/>
          </a:xfrm>
          <a:prstGeom prst="roundRect">
            <a:avLst>
              <a:gd name="adj" fmla="val 35274"/>
            </a:avLst>
          </a:prstGeom>
          <a:solidFill>
            <a:schemeClr val="bg1"/>
          </a:solidFill>
          <a:ln>
            <a:solidFill>
              <a:srgbClr val="AB6C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5400000">
            <a:off x="13526" y="2918566"/>
            <a:ext cx="707197" cy="442293"/>
          </a:xfrm>
          <a:prstGeom prst="roundRect">
            <a:avLst>
              <a:gd name="adj" fmla="val 12620"/>
            </a:avLst>
          </a:prstGeom>
          <a:solidFill>
            <a:schemeClr val="bg1"/>
          </a:solidFill>
          <a:ln>
            <a:solidFill>
              <a:srgbClr val="AB6C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879112" y="1065375"/>
            <a:ext cx="1951889" cy="1013491"/>
          </a:xfrm>
          <a:prstGeom prst="roundRect">
            <a:avLst>
              <a:gd name="adj" fmla="val 35274"/>
            </a:avLst>
          </a:prstGeom>
          <a:solidFill>
            <a:schemeClr val="bg1"/>
          </a:solidFill>
          <a:ln>
            <a:solidFill>
              <a:srgbClr val="AB6C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0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12192000" cy="672275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44">
            <a:extLst>
              <a:ext uri="{FF2B5EF4-FFF2-40B4-BE49-F238E27FC236}">
                <a16:creationId xmlns="" xmlns:a16="http://schemas.microsoft.com/office/drawing/2014/main" id="{F06BD13D-2FAD-4083-BF97-49ABE6ECC9DD}"/>
              </a:ext>
            </a:extLst>
          </p:cNvPr>
          <p:cNvSpPr/>
          <p:nvPr/>
        </p:nvSpPr>
        <p:spPr>
          <a:xfrm>
            <a:off x="8194876" y="664998"/>
            <a:ext cx="3719814" cy="1995251"/>
          </a:xfrm>
          <a:prstGeom prst="roundRect">
            <a:avLst>
              <a:gd name="adj" fmla="val 5847"/>
            </a:avLst>
          </a:prstGeom>
          <a:solidFill>
            <a:srgbClr val="242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B861E328-C4E4-4C4D-96A5-9A0E12AA70D3}"/>
              </a:ext>
            </a:extLst>
          </p:cNvPr>
          <p:cNvSpPr/>
          <p:nvPr/>
        </p:nvSpPr>
        <p:spPr>
          <a:xfrm>
            <a:off x="208345" y="925975"/>
            <a:ext cx="798653" cy="5798915"/>
          </a:xfrm>
          <a:prstGeom prst="roundRect">
            <a:avLst/>
          </a:prstGeom>
          <a:solidFill>
            <a:srgbClr val="AB6C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8">
            <a:extLst>
              <a:ext uri="{FF2B5EF4-FFF2-40B4-BE49-F238E27FC236}">
                <a16:creationId xmlns="" xmlns:a16="http://schemas.microsoft.com/office/drawing/2014/main" id="{609DAE59-7390-41EF-BCB7-083FD278A201}"/>
              </a:ext>
            </a:extLst>
          </p:cNvPr>
          <p:cNvSpPr/>
          <p:nvPr/>
        </p:nvSpPr>
        <p:spPr>
          <a:xfrm>
            <a:off x="208345" y="209826"/>
            <a:ext cx="6352621" cy="445173"/>
          </a:xfrm>
          <a:prstGeom prst="roundRect">
            <a:avLst>
              <a:gd name="adj" fmla="val 50000"/>
            </a:avLst>
          </a:prstGeom>
          <a:solidFill>
            <a:srgbClr val="AB6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39">
            <a:extLst>
              <a:ext uri="{FF2B5EF4-FFF2-40B4-BE49-F238E27FC236}">
                <a16:creationId xmlns="" xmlns:a16="http://schemas.microsoft.com/office/drawing/2014/main" id="{BA97D8AE-EA84-48E4-AF1D-EAFE89422642}"/>
              </a:ext>
            </a:extLst>
          </p:cNvPr>
          <p:cNvSpPr/>
          <p:nvPr/>
        </p:nvSpPr>
        <p:spPr>
          <a:xfrm>
            <a:off x="250308" y="194539"/>
            <a:ext cx="6352621" cy="445173"/>
          </a:xfrm>
          <a:prstGeom prst="roundRect">
            <a:avLst>
              <a:gd name="adj" fmla="val 50000"/>
            </a:avLst>
          </a:prstGeom>
          <a:solidFill>
            <a:srgbClr val="F8F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650C2E9-32F8-49B6-9A36-7683A977CE58}"/>
              </a:ext>
            </a:extLst>
          </p:cNvPr>
          <p:cNvSpPr txBox="1"/>
          <p:nvPr/>
        </p:nvSpPr>
        <p:spPr>
          <a:xfrm>
            <a:off x="509925" y="247746"/>
            <a:ext cx="358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/>
              <a:t>Time Range Analysis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EF75855-B10B-43AB-AB2A-94C799984125}"/>
              </a:ext>
            </a:extLst>
          </p:cNvPr>
          <p:cNvSpPr txBox="1"/>
          <p:nvPr/>
        </p:nvSpPr>
        <p:spPr>
          <a:xfrm>
            <a:off x="4098076" y="243766"/>
            <a:ext cx="272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Dashboard</a:t>
            </a:r>
          </a:p>
        </p:txBody>
      </p:sp>
      <p:sp>
        <p:nvSpPr>
          <p:cNvPr id="8" name="Rectangle: Rounded Corners 42">
            <a:extLst>
              <a:ext uri="{FF2B5EF4-FFF2-40B4-BE49-F238E27FC236}">
                <a16:creationId xmlns="" xmlns:a16="http://schemas.microsoft.com/office/drawing/2014/main" id="{59F2AA64-3024-4A1D-94DA-CB84D6B3CE03}"/>
              </a:ext>
            </a:extLst>
          </p:cNvPr>
          <p:cNvSpPr/>
          <p:nvPr/>
        </p:nvSpPr>
        <p:spPr>
          <a:xfrm>
            <a:off x="1233135" y="925975"/>
            <a:ext cx="6614500" cy="1734274"/>
          </a:xfrm>
          <a:prstGeom prst="roundRect">
            <a:avLst/>
          </a:prstGeom>
          <a:solidFill>
            <a:srgbClr val="AB6C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43">
            <a:extLst>
              <a:ext uri="{FF2B5EF4-FFF2-40B4-BE49-F238E27FC236}">
                <a16:creationId xmlns="" xmlns:a16="http://schemas.microsoft.com/office/drawing/2014/main" id="{92C4006B-AAFD-4544-99FD-7D86C08BF578}"/>
              </a:ext>
            </a:extLst>
          </p:cNvPr>
          <p:cNvSpPr/>
          <p:nvPr/>
        </p:nvSpPr>
        <p:spPr>
          <a:xfrm>
            <a:off x="8194876" y="145680"/>
            <a:ext cx="3719814" cy="717630"/>
          </a:xfrm>
          <a:prstGeom prst="roundRect">
            <a:avLst/>
          </a:prstGeom>
          <a:solidFill>
            <a:srgbClr val="AB6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45">
            <a:extLst>
              <a:ext uri="{FF2B5EF4-FFF2-40B4-BE49-F238E27FC236}">
                <a16:creationId xmlns="" xmlns:a16="http://schemas.microsoft.com/office/drawing/2014/main" id="{0B5A4488-5CD0-48A2-8A73-5AE1F4A06AC4}"/>
              </a:ext>
            </a:extLst>
          </p:cNvPr>
          <p:cNvSpPr/>
          <p:nvPr/>
        </p:nvSpPr>
        <p:spPr>
          <a:xfrm>
            <a:off x="8194876" y="3417193"/>
            <a:ext cx="3719814" cy="3256489"/>
          </a:xfrm>
          <a:prstGeom prst="roundRect">
            <a:avLst>
              <a:gd name="adj" fmla="val 5847"/>
            </a:avLst>
          </a:prstGeom>
          <a:solidFill>
            <a:srgbClr val="242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47">
            <a:extLst>
              <a:ext uri="{FF2B5EF4-FFF2-40B4-BE49-F238E27FC236}">
                <a16:creationId xmlns="" xmlns:a16="http://schemas.microsoft.com/office/drawing/2014/main" id="{3BADD5DC-2020-44A6-AD86-3F28B67360E4}"/>
              </a:ext>
            </a:extLst>
          </p:cNvPr>
          <p:cNvSpPr/>
          <p:nvPr/>
        </p:nvSpPr>
        <p:spPr>
          <a:xfrm>
            <a:off x="1260145" y="2882096"/>
            <a:ext cx="2189112" cy="1315656"/>
          </a:xfrm>
          <a:prstGeom prst="roundRect">
            <a:avLst>
              <a:gd name="adj" fmla="val 5847"/>
            </a:avLst>
          </a:prstGeom>
          <a:solidFill>
            <a:srgbClr val="242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48">
            <a:extLst>
              <a:ext uri="{FF2B5EF4-FFF2-40B4-BE49-F238E27FC236}">
                <a16:creationId xmlns="" xmlns:a16="http://schemas.microsoft.com/office/drawing/2014/main" id="{03F9332C-7837-4018-BFBF-72CCAEE8CBA6}"/>
              </a:ext>
            </a:extLst>
          </p:cNvPr>
          <p:cNvSpPr/>
          <p:nvPr/>
        </p:nvSpPr>
        <p:spPr>
          <a:xfrm>
            <a:off x="3546144" y="2909304"/>
            <a:ext cx="2189112" cy="1315656"/>
          </a:xfrm>
          <a:prstGeom prst="roundRect">
            <a:avLst>
              <a:gd name="adj" fmla="val 5847"/>
            </a:avLst>
          </a:prstGeom>
          <a:solidFill>
            <a:srgbClr val="242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49">
            <a:extLst>
              <a:ext uri="{FF2B5EF4-FFF2-40B4-BE49-F238E27FC236}">
                <a16:creationId xmlns="" xmlns:a16="http://schemas.microsoft.com/office/drawing/2014/main" id="{A765433C-98B9-48CA-8364-EAEC25C7EDA1}"/>
              </a:ext>
            </a:extLst>
          </p:cNvPr>
          <p:cNvSpPr/>
          <p:nvPr/>
        </p:nvSpPr>
        <p:spPr>
          <a:xfrm>
            <a:off x="5832144" y="2936513"/>
            <a:ext cx="2189112" cy="1315656"/>
          </a:xfrm>
          <a:prstGeom prst="roundRect">
            <a:avLst>
              <a:gd name="adj" fmla="val 5847"/>
            </a:avLst>
          </a:prstGeom>
          <a:solidFill>
            <a:srgbClr val="242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50">
            <a:extLst>
              <a:ext uri="{FF2B5EF4-FFF2-40B4-BE49-F238E27FC236}">
                <a16:creationId xmlns="" xmlns:a16="http://schemas.microsoft.com/office/drawing/2014/main" id="{EB94B3B7-A3D7-4BBF-844E-E5C24F095286}"/>
              </a:ext>
            </a:extLst>
          </p:cNvPr>
          <p:cNvSpPr/>
          <p:nvPr/>
        </p:nvSpPr>
        <p:spPr>
          <a:xfrm>
            <a:off x="1260144" y="4419598"/>
            <a:ext cx="2906741" cy="2305291"/>
          </a:xfrm>
          <a:prstGeom prst="roundRect">
            <a:avLst>
              <a:gd name="adj" fmla="val 5847"/>
            </a:avLst>
          </a:prstGeom>
          <a:solidFill>
            <a:srgbClr val="242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51">
            <a:extLst>
              <a:ext uri="{FF2B5EF4-FFF2-40B4-BE49-F238E27FC236}">
                <a16:creationId xmlns="" xmlns:a16="http://schemas.microsoft.com/office/drawing/2014/main" id="{8733DF93-70CA-49F9-A6F6-4E9D921DF2DA}"/>
              </a:ext>
            </a:extLst>
          </p:cNvPr>
          <p:cNvSpPr/>
          <p:nvPr/>
        </p:nvSpPr>
        <p:spPr>
          <a:xfrm>
            <a:off x="4281885" y="4417464"/>
            <a:ext cx="3739371" cy="2305291"/>
          </a:xfrm>
          <a:prstGeom prst="roundRect">
            <a:avLst>
              <a:gd name="adj" fmla="val 5847"/>
            </a:avLst>
          </a:prstGeom>
          <a:solidFill>
            <a:srgbClr val="242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52">
            <a:extLst>
              <a:ext uri="{FF2B5EF4-FFF2-40B4-BE49-F238E27FC236}">
                <a16:creationId xmlns="" xmlns:a16="http://schemas.microsoft.com/office/drawing/2014/main" id="{30C24818-005B-40FE-B730-1A800229D2E5}"/>
              </a:ext>
            </a:extLst>
          </p:cNvPr>
          <p:cNvSpPr/>
          <p:nvPr/>
        </p:nvSpPr>
        <p:spPr>
          <a:xfrm>
            <a:off x="6730883" y="209825"/>
            <a:ext cx="1116752" cy="4298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46">
            <a:extLst>
              <a:ext uri="{FF2B5EF4-FFF2-40B4-BE49-F238E27FC236}">
                <a16:creationId xmlns="" xmlns:a16="http://schemas.microsoft.com/office/drawing/2014/main" id="{EC982B50-2C79-4A0A-96D6-EFC8217FE9B1}"/>
              </a:ext>
            </a:extLst>
          </p:cNvPr>
          <p:cNvSpPr/>
          <p:nvPr/>
        </p:nvSpPr>
        <p:spPr>
          <a:xfrm>
            <a:off x="8194876" y="2936513"/>
            <a:ext cx="3719814" cy="717630"/>
          </a:xfrm>
          <a:prstGeom prst="roundRect">
            <a:avLst/>
          </a:prstGeom>
          <a:solidFill>
            <a:srgbClr val="AB6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54">
            <a:extLst>
              <a:ext uri="{FF2B5EF4-FFF2-40B4-BE49-F238E27FC236}">
                <a16:creationId xmlns="" xmlns:a16="http://schemas.microsoft.com/office/drawing/2014/main" id="{DA8BFF3A-60CB-494C-80AD-8B27407644DD}"/>
              </a:ext>
            </a:extLst>
          </p:cNvPr>
          <p:cNvSpPr/>
          <p:nvPr/>
        </p:nvSpPr>
        <p:spPr>
          <a:xfrm>
            <a:off x="1438056" y="3376148"/>
            <a:ext cx="975890" cy="727476"/>
          </a:xfrm>
          <a:prstGeom prst="roundRect">
            <a:avLst>
              <a:gd name="adj" fmla="val 5847"/>
            </a:avLst>
          </a:prstGeom>
          <a:solidFill>
            <a:srgbClr val="292B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55">
            <a:extLst>
              <a:ext uri="{FF2B5EF4-FFF2-40B4-BE49-F238E27FC236}">
                <a16:creationId xmlns="" xmlns:a16="http://schemas.microsoft.com/office/drawing/2014/main" id="{3504D216-2152-4A22-8ECC-ABDE7D0592D5}"/>
              </a:ext>
            </a:extLst>
          </p:cNvPr>
          <p:cNvSpPr/>
          <p:nvPr/>
        </p:nvSpPr>
        <p:spPr>
          <a:xfrm>
            <a:off x="3712510" y="3376148"/>
            <a:ext cx="975890" cy="727476"/>
          </a:xfrm>
          <a:prstGeom prst="roundRect">
            <a:avLst>
              <a:gd name="adj" fmla="val 5847"/>
            </a:avLst>
          </a:prstGeom>
          <a:solidFill>
            <a:srgbClr val="292B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56">
            <a:extLst>
              <a:ext uri="{FF2B5EF4-FFF2-40B4-BE49-F238E27FC236}">
                <a16:creationId xmlns="" xmlns:a16="http://schemas.microsoft.com/office/drawing/2014/main" id="{EF20F18B-F200-45FF-B76E-37D5F78E916B}"/>
              </a:ext>
            </a:extLst>
          </p:cNvPr>
          <p:cNvSpPr/>
          <p:nvPr/>
        </p:nvSpPr>
        <p:spPr>
          <a:xfrm>
            <a:off x="6007885" y="3376148"/>
            <a:ext cx="975890" cy="727476"/>
          </a:xfrm>
          <a:prstGeom prst="roundRect">
            <a:avLst>
              <a:gd name="adj" fmla="val 5847"/>
            </a:avLst>
          </a:prstGeom>
          <a:solidFill>
            <a:srgbClr val="292B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90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>
            <a:off x="90152" y="0"/>
            <a:ext cx="12101848" cy="6858000"/>
          </a:xfrm>
          <a:prstGeom prst="round2SameRect">
            <a:avLst>
              <a:gd name="adj1" fmla="val 6632"/>
              <a:gd name="adj2" fmla="val 6296"/>
            </a:avLst>
          </a:prstGeom>
          <a:solidFill>
            <a:srgbClr val="7030A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54481" y="143905"/>
            <a:ext cx="5720865" cy="480782"/>
            <a:chOff x="1582611" y="550849"/>
            <a:chExt cx="5720865" cy="480782"/>
          </a:xfrm>
        </p:grpSpPr>
        <p:sp>
          <p:nvSpPr>
            <p:cNvPr id="5" name="Rounded Rectangle 4"/>
            <p:cNvSpPr/>
            <p:nvPr/>
          </p:nvSpPr>
          <p:spPr>
            <a:xfrm>
              <a:off x="1582611" y="601581"/>
              <a:ext cx="5720865" cy="430050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740177" y="601581"/>
              <a:ext cx="5563299" cy="349416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34308" y="550849"/>
              <a:ext cx="2883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Bold SemiConden" panose="020B0502040204020203" pitchFamily="34" charset="0"/>
                </a:rPr>
                <a:t>Transaction a n a l y s </a:t>
              </a:r>
              <a:r>
                <a:rPr lang="en-US" dirty="0" err="1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Bold SemiConden" panose="020B0502040204020203" pitchFamily="34" charset="0"/>
                </a:rPr>
                <a:t>i</a:t>
              </a:r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Bold SemiConden" panose="020B0502040204020203" pitchFamily="34" charset="0"/>
                </a:rPr>
                <a:t> s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 SemiConden" panose="020B0502040204020203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11256" y="571503"/>
              <a:ext cx="20310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2">
                      <a:lumMod val="50000"/>
                    </a:schemeClr>
                  </a:solidFill>
                  <a:latin typeface="Arial Black" panose="020B0A04020102020204" pitchFamily="34" charset="0"/>
                </a:rPr>
                <a:t>D a s h b o a r d</a:t>
              </a:r>
              <a:endParaRPr lang="en-US" sz="1600" b="1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9" name="Round Same Side Corner Rectangle 8"/>
          <p:cNvSpPr/>
          <p:nvPr/>
        </p:nvSpPr>
        <p:spPr>
          <a:xfrm>
            <a:off x="257576" y="780275"/>
            <a:ext cx="11784169" cy="1325439"/>
          </a:xfrm>
          <a:prstGeom prst="round2SameRect">
            <a:avLst>
              <a:gd name="adj1" fmla="val 22292"/>
              <a:gd name="adj2" fmla="val 16176"/>
            </a:avLst>
          </a:prstGeom>
          <a:solidFill>
            <a:srgbClr val="AB6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Same Side Corner Rectangle 9"/>
          <p:cNvSpPr/>
          <p:nvPr/>
        </p:nvSpPr>
        <p:spPr>
          <a:xfrm>
            <a:off x="6427043" y="179659"/>
            <a:ext cx="2347535" cy="451157"/>
          </a:xfrm>
          <a:prstGeom prst="round2SameRect">
            <a:avLst>
              <a:gd name="adj1" fmla="val 8141"/>
              <a:gd name="adj2" fmla="val 0"/>
            </a:avLst>
          </a:prstGeom>
          <a:solidFill>
            <a:srgbClr val="AB6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9398988" y="164559"/>
            <a:ext cx="2347535" cy="451157"/>
          </a:xfrm>
          <a:prstGeom prst="round2SameRect">
            <a:avLst>
              <a:gd name="adj1" fmla="val 814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Same Side Corner Rectangle 11"/>
          <p:cNvSpPr/>
          <p:nvPr/>
        </p:nvSpPr>
        <p:spPr>
          <a:xfrm>
            <a:off x="513505" y="2288103"/>
            <a:ext cx="3528645" cy="835229"/>
          </a:xfrm>
          <a:prstGeom prst="round2SameRect">
            <a:avLst>
              <a:gd name="adj1" fmla="val 814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>
            <a:off x="4301210" y="2295426"/>
            <a:ext cx="3528645" cy="854137"/>
          </a:xfrm>
          <a:prstGeom prst="round2SameRect">
            <a:avLst>
              <a:gd name="adj1" fmla="val 814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 Same Side Corner Rectangle 15"/>
          <p:cNvSpPr/>
          <p:nvPr/>
        </p:nvSpPr>
        <p:spPr>
          <a:xfrm>
            <a:off x="8133499" y="2341936"/>
            <a:ext cx="3528645" cy="823965"/>
          </a:xfrm>
          <a:prstGeom prst="round2SameRect">
            <a:avLst>
              <a:gd name="adj1" fmla="val 814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 Same Side Corner Rectangle 16"/>
          <p:cNvSpPr/>
          <p:nvPr/>
        </p:nvSpPr>
        <p:spPr>
          <a:xfrm>
            <a:off x="257576" y="3416915"/>
            <a:ext cx="11784169" cy="3318736"/>
          </a:xfrm>
          <a:prstGeom prst="round2SameRect">
            <a:avLst>
              <a:gd name="adj1" fmla="val 8141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5400000">
            <a:off x="-136904" y="2811089"/>
            <a:ext cx="742728" cy="468922"/>
          </a:xfrm>
          <a:prstGeom prst="roundRect">
            <a:avLst>
              <a:gd name="adj" fmla="val 39125"/>
            </a:avLst>
          </a:prstGeom>
          <a:solidFill>
            <a:schemeClr val="bg1"/>
          </a:solidFill>
          <a:ln>
            <a:solidFill>
              <a:srgbClr val="AB6C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07283" y="2412348"/>
            <a:ext cx="586160" cy="598474"/>
          </a:xfrm>
          <a:prstGeom prst="ellipse">
            <a:avLst/>
          </a:prstGeom>
          <a:solidFill>
            <a:srgbClr val="AB6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391526" y="2437622"/>
            <a:ext cx="586160" cy="59847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376699" y="2462867"/>
            <a:ext cx="586160" cy="598474"/>
          </a:xfrm>
          <a:prstGeom prst="ellipse">
            <a:avLst/>
          </a:prstGeom>
          <a:solidFill>
            <a:srgbClr val="AB6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669323" y="3853547"/>
            <a:ext cx="11723" cy="2458092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006851" y="3866426"/>
            <a:ext cx="11722" cy="24501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86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>
            <a:off x="-1" y="141669"/>
            <a:ext cx="12191999" cy="6587378"/>
          </a:xfrm>
          <a:prstGeom prst="round2SameRect">
            <a:avLst>
              <a:gd name="adj1" fmla="val 8141"/>
              <a:gd name="adj2" fmla="val 0"/>
            </a:avLst>
          </a:prstGeom>
          <a:solidFill>
            <a:srgbClr val="AB6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620238" y="0"/>
            <a:ext cx="11571761" cy="6529754"/>
          </a:xfrm>
          <a:prstGeom prst="roundRect">
            <a:avLst>
              <a:gd name="adj" fmla="val 6901"/>
            </a:avLst>
          </a:prstGeom>
          <a:solidFill>
            <a:schemeClr val="bg1"/>
          </a:solidFill>
          <a:ln>
            <a:solidFill>
              <a:srgbClr val="AB6CC4">
                <a:alpha val="2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Same Side Corner Rectangle 5"/>
          <p:cNvSpPr/>
          <p:nvPr/>
        </p:nvSpPr>
        <p:spPr>
          <a:xfrm rot="10800000">
            <a:off x="868027" y="3983452"/>
            <a:ext cx="11072258" cy="2420735"/>
          </a:xfrm>
          <a:prstGeom prst="round2SameRect">
            <a:avLst>
              <a:gd name="adj1" fmla="val 8165"/>
              <a:gd name="adj2" fmla="val 0"/>
            </a:avLst>
          </a:prstGeom>
          <a:solidFill>
            <a:schemeClr val="bg2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68028" y="141669"/>
            <a:ext cx="5932017" cy="605306"/>
            <a:chOff x="1582611" y="550849"/>
            <a:chExt cx="5720865" cy="480782"/>
          </a:xfrm>
        </p:grpSpPr>
        <p:sp>
          <p:nvSpPr>
            <p:cNvPr id="9" name="Rounded Rectangle 8"/>
            <p:cNvSpPr/>
            <p:nvPr/>
          </p:nvSpPr>
          <p:spPr>
            <a:xfrm>
              <a:off x="1582611" y="601581"/>
              <a:ext cx="5720865" cy="430050"/>
            </a:xfrm>
            <a:prstGeom prst="roundRect">
              <a:avLst>
                <a:gd name="adj" fmla="val 50000"/>
              </a:avLst>
            </a:prstGeom>
            <a:solidFill>
              <a:srgbClr val="AB6C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740177" y="601581"/>
              <a:ext cx="5563299" cy="349416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34308" y="550849"/>
              <a:ext cx="2883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Bold SemiConden" panose="020B0502040204020203" pitchFamily="34" charset="0"/>
                </a:rPr>
                <a:t>P r o d u c t s  a n a l y s </a:t>
              </a:r>
              <a:r>
                <a:rPr lang="en-US" dirty="0" err="1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Bold SemiConden" panose="020B0502040204020203" pitchFamily="34" charset="0"/>
                </a:rPr>
                <a:t>i</a:t>
              </a:r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Bold SemiConden" panose="020B0502040204020203" pitchFamily="34" charset="0"/>
                </a:rPr>
                <a:t> s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 SemiConden" panose="020B0502040204020203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11256" y="571503"/>
              <a:ext cx="20310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2">
                      <a:lumMod val="50000"/>
                    </a:schemeClr>
                  </a:solidFill>
                  <a:latin typeface="Arial Black" panose="020B0A04020102020204" pitchFamily="34" charset="0"/>
                </a:rPr>
                <a:t>D a s h b o a r d</a:t>
              </a:r>
              <a:endParaRPr lang="en-US" sz="1600" b="1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6" name="Rounded Rectangle 15"/>
          <p:cNvSpPr/>
          <p:nvPr/>
        </p:nvSpPr>
        <p:spPr>
          <a:xfrm rot="5400000">
            <a:off x="-51757" y="3214211"/>
            <a:ext cx="707197" cy="442293"/>
          </a:xfrm>
          <a:prstGeom prst="roundRect">
            <a:avLst>
              <a:gd name="adj" fmla="val 12620"/>
            </a:avLst>
          </a:prstGeom>
          <a:solidFill>
            <a:schemeClr val="bg1"/>
          </a:solidFill>
          <a:ln>
            <a:solidFill>
              <a:srgbClr val="AB6C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Same Side Corner Rectangle 12"/>
          <p:cNvSpPr/>
          <p:nvPr/>
        </p:nvSpPr>
        <p:spPr>
          <a:xfrm rot="10800000">
            <a:off x="832124" y="978250"/>
            <a:ext cx="3219716" cy="2793207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7566451" y="990951"/>
            <a:ext cx="4373833" cy="2812486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41936" y="1039715"/>
            <a:ext cx="2839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Top – 5 Products by Sales</a:t>
            </a:r>
            <a:endParaRPr lang="en-US" sz="1400" b="1" dirty="0">
              <a:solidFill>
                <a:schemeClr val="bg2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55499" y="1039715"/>
            <a:ext cx="2839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5 - Least Performing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P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roducts</a:t>
            </a:r>
            <a:endParaRPr lang="en-US" sz="1400" b="1" dirty="0">
              <a:solidFill>
                <a:schemeClr val="bg2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2" name="Round Same Side Corner Rectangle 21"/>
          <p:cNvSpPr/>
          <p:nvPr/>
        </p:nvSpPr>
        <p:spPr>
          <a:xfrm rot="10800000">
            <a:off x="4197970" y="990952"/>
            <a:ext cx="3219716" cy="2793207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249485" y="1047804"/>
            <a:ext cx="2839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Top – 5 Products by Profits</a:t>
            </a:r>
            <a:endParaRPr lang="en-US" sz="1400" b="1" dirty="0">
              <a:solidFill>
                <a:schemeClr val="bg2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407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24">
            <a:extLst>
              <a:ext uri="{FF2B5EF4-FFF2-40B4-BE49-F238E27FC236}">
                <a16:creationId xmlns="" xmlns:a16="http://schemas.microsoft.com/office/drawing/2014/main" id="{AE57FAF5-DD52-4E2C-8D07-B9D6719B463F}"/>
              </a:ext>
            </a:extLst>
          </p:cNvPr>
          <p:cNvSpPr/>
          <p:nvPr/>
        </p:nvSpPr>
        <p:spPr>
          <a:xfrm>
            <a:off x="-243067" y="-127322"/>
            <a:ext cx="12627978" cy="7138686"/>
          </a:xfrm>
          <a:prstGeom prst="roundRect">
            <a:avLst>
              <a:gd name="adj" fmla="val 7620"/>
            </a:avLst>
          </a:prstGeom>
          <a:solidFill>
            <a:srgbClr val="AB6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5">
            <a:extLst>
              <a:ext uri="{FF2B5EF4-FFF2-40B4-BE49-F238E27FC236}">
                <a16:creationId xmlns="" xmlns:a16="http://schemas.microsoft.com/office/drawing/2014/main" id="{465AB55D-02EF-46FB-A494-1C9712BBB141}"/>
              </a:ext>
            </a:extLst>
          </p:cNvPr>
          <p:cNvSpPr/>
          <p:nvPr/>
        </p:nvSpPr>
        <p:spPr>
          <a:xfrm>
            <a:off x="557516" y="-289368"/>
            <a:ext cx="11827396" cy="7300732"/>
          </a:xfrm>
          <a:prstGeom prst="roundRect">
            <a:avLst>
              <a:gd name="adj" fmla="val 502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51">
            <a:extLst>
              <a:ext uri="{FF2B5EF4-FFF2-40B4-BE49-F238E27FC236}">
                <a16:creationId xmlns="" xmlns:a16="http://schemas.microsoft.com/office/drawing/2014/main" id="{8F44B40E-4767-4380-9D03-21577FEC853D}"/>
              </a:ext>
            </a:extLst>
          </p:cNvPr>
          <p:cNvSpPr/>
          <p:nvPr/>
        </p:nvSpPr>
        <p:spPr>
          <a:xfrm>
            <a:off x="740143" y="219825"/>
            <a:ext cx="6352621" cy="445173"/>
          </a:xfrm>
          <a:prstGeom prst="roundRect">
            <a:avLst>
              <a:gd name="adj" fmla="val 50000"/>
            </a:avLst>
          </a:prstGeom>
          <a:solidFill>
            <a:srgbClr val="AB6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32">
            <a:extLst>
              <a:ext uri="{FF2B5EF4-FFF2-40B4-BE49-F238E27FC236}">
                <a16:creationId xmlns="" xmlns:a16="http://schemas.microsoft.com/office/drawing/2014/main" id="{DF5D8C56-9BD3-4806-9746-7839484B02B7}"/>
              </a:ext>
            </a:extLst>
          </p:cNvPr>
          <p:cNvSpPr/>
          <p:nvPr/>
        </p:nvSpPr>
        <p:spPr>
          <a:xfrm>
            <a:off x="782106" y="204538"/>
            <a:ext cx="6352621" cy="445173"/>
          </a:xfrm>
          <a:prstGeom prst="roundRect">
            <a:avLst>
              <a:gd name="adj" fmla="val 50000"/>
            </a:avLst>
          </a:prstGeom>
          <a:solidFill>
            <a:srgbClr val="F8F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D1DC9A3-B817-4272-B5AE-4AA4D2CCDC11}"/>
              </a:ext>
            </a:extLst>
          </p:cNvPr>
          <p:cNvSpPr txBox="1"/>
          <p:nvPr/>
        </p:nvSpPr>
        <p:spPr>
          <a:xfrm>
            <a:off x="1041723" y="257745"/>
            <a:ext cx="358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 smtClean="0"/>
              <a:t>Locations Analysis </a:t>
            </a:r>
            <a:endParaRPr lang="en-US" dirty="0"/>
          </a:p>
        </p:txBody>
      </p:sp>
      <p:sp>
        <p:nvSpPr>
          <p:cNvPr id="7" name="Rectangle: Rounded Corners 13">
            <a:extLst>
              <a:ext uri="{FF2B5EF4-FFF2-40B4-BE49-F238E27FC236}">
                <a16:creationId xmlns="" xmlns:a16="http://schemas.microsoft.com/office/drawing/2014/main" id="{9057A6EA-E18B-431D-BE3B-2A36C4CDC6F4}"/>
              </a:ext>
            </a:extLst>
          </p:cNvPr>
          <p:cNvSpPr/>
          <p:nvPr/>
        </p:nvSpPr>
        <p:spPr>
          <a:xfrm>
            <a:off x="813782" y="879677"/>
            <a:ext cx="3005864" cy="2963120"/>
          </a:xfrm>
          <a:prstGeom prst="roundRect">
            <a:avLst>
              <a:gd name="adj" fmla="val 3219"/>
            </a:avLst>
          </a:prstGeom>
          <a:solidFill>
            <a:srgbClr val="F8F5FD"/>
          </a:solidFill>
          <a:ln>
            <a:noFill/>
          </a:ln>
          <a:effectLst>
            <a:outerShdw blurRad="50800" dist="38100" dir="16200000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14">
            <a:extLst>
              <a:ext uri="{FF2B5EF4-FFF2-40B4-BE49-F238E27FC236}">
                <a16:creationId xmlns="" xmlns:a16="http://schemas.microsoft.com/office/drawing/2014/main" id="{AF05F5A7-857C-4133-96F4-0212A6C4F435}"/>
              </a:ext>
            </a:extLst>
          </p:cNvPr>
          <p:cNvSpPr/>
          <p:nvPr/>
        </p:nvSpPr>
        <p:spPr>
          <a:xfrm>
            <a:off x="4008098" y="876440"/>
            <a:ext cx="3005864" cy="2963120"/>
          </a:xfrm>
          <a:prstGeom prst="roundRect">
            <a:avLst>
              <a:gd name="adj" fmla="val 3219"/>
            </a:avLst>
          </a:prstGeom>
          <a:solidFill>
            <a:srgbClr val="F8F5FD"/>
          </a:solidFill>
          <a:ln>
            <a:noFill/>
          </a:ln>
          <a:effectLst>
            <a:outerShdw blurRad="50800" dist="38100" dir="16200000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15">
            <a:extLst>
              <a:ext uri="{FF2B5EF4-FFF2-40B4-BE49-F238E27FC236}">
                <a16:creationId xmlns="" xmlns:a16="http://schemas.microsoft.com/office/drawing/2014/main" id="{0271870B-E649-4AFC-8F53-A0086B51B092}"/>
              </a:ext>
            </a:extLst>
          </p:cNvPr>
          <p:cNvSpPr/>
          <p:nvPr/>
        </p:nvSpPr>
        <p:spPr>
          <a:xfrm>
            <a:off x="7202413" y="873203"/>
            <a:ext cx="4777383" cy="2963120"/>
          </a:xfrm>
          <a:prstGeom prst="roundRect">
            <a:avLst>
              <a:gd name="adj" fmla="val 3219"/>
            </a:avLst>
          </a:prstGeom>
          <a:solidFill>
            <a:srgbClr val="AB6CC4"/>
          </a:solidFill>
          <a:ln>
            <a:noFill/>
          </a:ln>
          <a:effectLst>
            <a:outerShdw blurRad="50800" dist="38100" dir="16200000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8F16E7D-9E1F-4CE6-80F8-FCA292F08D21}"/>
              </a:ext>
            </a:extLst>
          </p:cNvPr>
          <p:cNvSpPr txBox="1"/>
          <p:nvPr/>
        </p:nvSpPr>
        <p:spPr>
          <a:xfrm>
            <a:off x="4629874" y="253765"/>
            <a:ext cx="272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Dashboard</a:t>
            </a:r>
          </a:p>
        </p:txBody>
      </p:sp>
      <p:sp>
        <p:nvSpPr>
          <p:cNvPr id="11" name="Rectangle: Rounded Corners 11">
            <a:extLst>
              <a:ext uri="{FF2B5EF4-FFF2-40B4-BE49-F238E27FC236}">
                <a16:creationId xmlns="" xmlns:a16="http://schemas.microsoft.com/office/drawing/2014/main" id="{51A836EF-51F4-4FAD-BFC2-DC8DFBEC4C70}"/>
              </a:ext>
            </a:extLst>
          </p:cNvPr>
          <p:cNvSpPr/>
          <p:nvPr/>
        </p:nvSpPr>
        <p:spPr>
          <a:xfrm>
            <a:off x="740143" y="4054239"/>
            <a:ext cx="11239653" cy="2755673"/>
          </a:xfrm>
          <a:prstGeom prst="roundRect">
            <a:avLst>
              <a:gd name="adj" fmla="val 3219"/>
            </a:avLst>
          </a:prstGeom>
          <a:solidFill>
            <a:srgbClr val="F8F5FD"/>
          </a:solidFill>
          <a:ln>
            <a:noFill/>
          </a:ln>
          <a:effectLst>
            <a:outerShdw blurRad="50800" dist="38100" dir="16200000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>
            <a:extLst>
              <a:ext uri="{FF2B5EF4-FFF2-40B4-BE49-F238E27FC236}">
                <a16:creationId xmlns="" xmlns:a16="http://schemas.microsoft.com/office/drawing/2014/main" id="{CD5F39F1-96C4-4CF2-89CD-7714FE17AFA4}"/>
              </a:ext>
            </a:extLst>
          </p:cNvPr>
          <p:cNvSpPr/>
          <p:nvPr/>
        </p:nvSpPr>
        <p:spPr>
          <a:xfrm>
            <a:off x="7202413" y="873203"/>
            <a:ext cx="4777383" cy="1145893"/>
          </a:xfrm>
          <a:prstGeom prst="flowChartDocument">
            <a:avLst/>
          </a:prstGeom>
          <a:solidFill>
            <a:srgbClr val="D1AFDF">
              <a:alpha val="917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6A84E775-5F84-4EE3-8DE8-14E5E2FE54E4}"/>
              </a:ext>
            </a:extLst>
          </p:cNvPr>
          <p:cNvSpPr/>
          <p:nvPr/>
        </p:nvSpPr>
        <p:spPr>
          <a:xfrm>
            <a:off x="-30095" y="2725180"/>
            <a:ext cx="439067" cy="763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6200" dist="38100" algn="l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74509" y="962441"/>
            <a:ext cx="2839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Top – 3 profitable location types</a:t>
            </a:r>
            <a:endParaRPr lang="en-US" sz="1400" b="1" dirty="0">
              <a:solidFill>
                <a:schemeClr val="bg2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83890" y="949561"/>
            <a:ext cx="2839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Top – 3 profitable cities</a:t>
            </a:r>
            <a:endParaRPr lang="en-US" sz="1400" b="1" dirty="0">
              <a:solidFill>
                <a:schemeClr val="bg2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20342" y="2948412"/>
            <a:ext cx="1363872" cy="317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No. States</a:t>
            </a:r>
            <a:endParaRPr lang="en-US" sz="14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64543" y="2948411"/>
            <a:ext cx="1363872" cy="317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No. Cities</a:t>
            </a:r>
            <a:endParaRPr lang="en-US" sz="14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024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24">
            <a:extLst>
              <a:ext uri="{FF2B5EF4-FFF2-40B4-BE49-F238E27FC236}">
                <a16:creationId xmlns:a16="http://schemas.microsoft.com/office/drawing/2014/main" xmlns="" id="{AE57FAF5-DD52-4E2C-8D07-B9D6719B463F}"/>
              </a:ext>
            </a:extLst>
          </p:cNvPr>
          <p:cNvSpPr/>
          <p:nvPr/>
        </p:nvSpPr>
        <p:spPr>
          <a:xfrm>
            <a:off x="-243067" y="-127322"/>
            <a:ext cx="12627978" cy="7138686"/>
          </a:xfrm>
          <a:prstGeom prst="roundRect">
            <a:avLst>
              <a:gd name="adj" fmla="val 7620"/>
            </a:avLst>
          </a:prstGeom>
          <a:solidFill>
            <a:srgbClr val="AB6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5">
            <a:extLst>
              <a:ext uri="{FF2B5EF4-FFF2-40B4-BE49-F238E27FC236}">
                <a16:creationId xmlns:a16="http://schemas.microsoft.com/office/drawing/2014/main" xmlns="" id="{465AB55D-02EF-46FB-A494-1C9712BBB141}"/>
              </a:ext>
            </a:extLst>
          </p:cNvPr>
          <p:cNvSpPr/>
          <p:nvPr/>
        </p:nvSpPr>
        <p:spPr>
          <a:xfrm>
            <a:off x="557516" y="-289368"/>
            <a:ext cx="11827396" cy="7300732"/>
          </a:xfrm>
          <a:prstGeom prst="roundRect">
            <a:avLst>
              <a:gd name="adj" fmla="val 502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51">
            <a:extLst>
              <a:ext uri="{FF2B5EF4-FFF2-40B4-BE49-F238E27FC236}">
                <a16:creationId xmlns:a16="http://schemas.microsoft.com/office/drawing/2014/main" xmlns="" id="{8F44B40E-4767-4380-9D03-21577FEC853D}"/>
              </a:ext>
            </a:extLst>
          </p:cNvPr>
          <p:cNvSpPr/>
          <p:nvPr/>
        </p:nvSpPr>
        <p:spPr>
          <a:xfrm>
            <a:off x="740143" y="219825"/>
            <a:ext cx="6352621" cy="445173"/>
          </a:xfrm>
          <a:prstGeom prst="roundRect">
            <a:avLst>
              <a:gd name="adj" fmla="val 50000"/>
            </a:avLst>
          </a:prstGeom>
          <a:solidFill>
            <a:srgbClr val="AB6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32">
            <a:extLst>
              <a:ext uri="{FF2B5EF4-FFF2-40B4-BE49-F238E27FC236}">
                <a16:creationId xmlns:a16="http://schemas.microsoft.com/office/drawing/2014/main" xmlns="" id="{DF5D8C56-9BD3-4806-9746-7839484B02B7}"/>
              </a:ext>
            </a:extLst>
          </p:cNvPr>
          <p:cNvSpPr/>
          <p:nvPr/>
        </p:nvSpPr>
        <p:spPr>
          <a:xfrm>
            <a:off x="782106" y="204538"/>
            <a:ext cx="6352621" cy="445173"/>
          </a:xfrm>
          <a:prstGeom prst="roundRect">
            <a:avLst>
              <a:gd name="adj" fmla="val 50000"/>
            </a:avLst>
          </a:prstGeom>
          <a:solidFill>
            <a:srgbClr val="F8F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D1DC9A3-B817-4272-B5AE-4AA4D2CCDC11}"/>
              </a:ext>
            </a:extLst>
          </p:cNvPr>
          <p:cNvSpPr txBox="1"/>
          <p:nvPr/>
        </p:nvSpPr>
        <p:spPr>
          <a:xfrm>
            <a:off x="1041723" y="257745"/>
            <a:ext cx="358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/>
              <a:t>Sales Team Analysis </a:t>
            </a:r>
          </a:p>
        </p:txBody>
      </p:sp>
      <p:sp>
        <p:nvSpPr>
          <p:cNvPr id="7" name="Rectangle: Rounded Corners 15">
            <a:extLst>
              <a:ext uri="{FF2B5EF4-FFF2-40B4-BE49-F238E27FC236}">
                <a16:creationId xmlns:a16="http://schemas.microsoft.com/office/drawing/2014/main" xmlns="" id="{0271870B-E649-4AFC-8F53-A0086B51B092}"/>
              </a:ext>
            </a:extLst>
          </p:cNvPr>
          <p:cNvSpPr/>
          <p:nvPr/>
        </p:nvSpPr>
        <p:spPr>
          <a:xfrm>
            <a:off x="8470101" y="873202"/>
            <a:ext cx="3509695" cy="5984797"/>
          </a:xfrm>
          <a:prstGeom prst="roundRect">
            <a:avLst>
              <a:gd name="adj" fmla="val 3219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F16E7D-9E1F-4CE6-80F8-FCA292F08D21}"/>
              </a:ext>
            </a:extLst>
          </p:cNvPr>
          <p:cNvSpPr txBox="1"/>
          <p:nvPr/>
        </p:nvSpPr>
        <p:spPr>
          <a:xfrm>
            <a:off x="4629874" y="253765"/>
            <a:ext cx="272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Dashboard</a:t>
            </a:r>
          </a:p>
        </p:txBody>
      </p:sp>
      <p:sp>
        <p:nvSpPr>
          <p:cNvPr id="9" name="Rectangle: Rounded Corners 11">
            <a:extLst>
              <a:ext uri="{FF2B5EF4-FFF2-40B4-BE49-F238E27FC236}">
                <a16:creationId xmlns:a16="http://schemas.microsoft.com/office/drawing/2014/main" xmlns="" id="{51A836EF-51F4-4FAD-BFC2-DC8DFBEC4C70}"/>
              </a:ext>
            </a:extLst>
          </p:cNvPr>
          <p:cNvSpPr/>
          <p:nvPr/>
        </p:nvSpPr>
        <p:spPr>
          <a:xfrm>
            <a:off x="740144" y="868101"/>
            <a:ext cx="7547330" cy="5941811"/>
          </a:xfrm>
          <a:prstGeom prst="roundRect">
            <a:avLst>
              <a:gd name="adj" fmla="val 3219"/>
            </a:avLst>
          </a:prstGeom>
          <a:solidFill>
            <a:srgbClr val="F8F5FD"/>
          </a:solidFill>
          <a:ln>
            <a:noFill/>
          </a:ln>
          <a:effectLst>
            <a:outerShdw blurRad="50800" dist="38100" dir="16200000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xmlns="" id="{CD5F39F1-96C4-4CF2-89CD-7714FE17AFA4}"/>
              </a:ext>
            </a:extLst>
          </p:cNvPr>
          <p:cNvSpPr/>
          <p:nvPr/>
        </p:nvSpPr>
        <p:spPr>
          <a:xfrm>
            <a:off x="8470102" y="868101"/>
            <a:ext cx="3504572" cy="486137"/>
          </a:xfrm>
          <a:prstGeom prst="flowChartDocumen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xmlns="" id="{5B3CD5B6-C506-468F-8E2F-F036BE6FD0CF}"/>
              </a:ext>
            </a:extLst>
          </p:cNvPr>
          <p:cNvSpPr/>
          <p:nvPr/>
        </p:nvSpPr>
        <p:spPr>
          <a:xfrm>
            <a:off x="8470102" y="3839006"/>
            <a:ext cx="3504572" cy="486137"/>
          </a:xfrm>
          <a:prstGeom prst="flowChartDocumen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3">
            <a:extLst>
              <a:ext uri="{FF2B5EF4-FFF2-40B4-BE49-F238E27FC236}">
                <a16:creationId xmlns:a16="http://schemas.microsoft.com/office/drawing/2014/main" xmlns="" id="{1AAAE474-9353-4509-ACF8-33CC98906821}"/>
              </a:ext>
            </a:extLst>
          </p:cNvPr>
          <p:cNvSpPr/>
          <p:nvPr/>
        </p:nvSpPr>
        <p:spPr>
          <a:xfrm>
            <a:off x="-30095" y="2725180"/>
            <a:ext cx="439067" cy="763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6200" dist="38100" algn="l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751567" y="894715"/>
            <a:ext cx="3243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Full sales details by all sales teams</a:t>
            </a:r>
            <a:endParaRPr lang="en-US" sz="1400" b="1" dirty="0">
              <a:solidFill>
                <a:schemeClr val="bg2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484001" y="894714"/>
            <a:ext cx="1629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Sales Regions</a:t>
            </a:r>
            <a:endParaRPr lang="en-US" sz="1400" b="1" dirty="0">
              <a:solidFill>
                <a:schemeClr val="bg2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90292" y="3839006"/>
            <a:ext cx="1996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Top – 3 Sales Teams</a:t>
            </a:r>
            <a:endParaRPr lang="en-US" sz="1400" b="1" dirty="0">
              <a:solidFill>
                <a:schemeClr val="bg2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056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5232</TotalTime>
  <Words>128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Bahnschrift SemiBold</vt:lpstr>
      <vt:lpstr>Bahnschrift SemiBold SemiConden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Achinike Chigozie</dc:creator>
  <cp:lastModifiedBy>Achinike Chigozie</cp:lastModifiedBy>
  <cp:revision>45</cp:revision>
  <dcterms:created xsi:type="dcterms:W3CDTF">2024-04-29T16:22:40Z</dcterms:created>
  <dcterms:modified xsi:type="dcterms:W3CDTF">2024-05-31T20:11:03Z</dcterms:modified>
</cp:coreProperties>
</file>