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sldIdLst>
    <p:sldId id="263" r:id="rId5"/>
    <p:sldId id="264" r:id="rId6"/>
    <p:sldId id="265" r:id="rId7"/>
  </p:sldIdLst>
  <p:sldSz cx="108791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8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892" y="1001553"/>
            <a:ext cx="8159354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892" y="3214319"/>
            <a:ext cx="8159354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7960" indent="0" algn="ctr">
              <a:buNone/>
              <a:defRPr sz="1785"/>
            </a:lvl2pPr>
            <a:lvl3pPr marL="815919" indent="0" algn="ctr">
              <a:buNone/>
              <a:defRPr sz="1606"/>
            </a:lvl3pPr>
            <a:lvl4pPr marL="1223879" indent="0" algn="ctr">
              <a:buNone/>
              <a:defRPr sz="1428"/>
            </a:lvl4pPr>
            <a:lvl5pPr marL="1631838" indent="0" algn="ctr">
              <a:buNone/>
              <a:defRPr sz="1428"/>
            </a:lvl5pPr>
            <a:lvl6pPr marL="2039798" indent="0" algn="ctr">
              <a:buNone/>
              <a:defRPr sz="1428"/>
            </a:lvl6pPr>
            <a:lvl7pPr marL="2447757" indent="0" algn="ctr">
              <a:buNone/>
              <a:defRPr sz="1428"/>
            </a:lvl7pPr>
            <a:lvl8pPr marL="2855717" indent="0" algn="ctr">
              <a:buNone/>
              <a:defRPr sz="1428"/>
            </a:lvl8pPr>
            <a:lvl9pPr marL="3263676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5383" y="325823"/>
            <a:ext cx="2345814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7941" y="325823"/>
            <a:ext cx="6901453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4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5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74" y="1525704"/>
            <a:ext cx="9383257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274" y="4095459"/>
            <a:ext cx="9383257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7960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591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387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183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3979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775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571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367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7941" y="1629117"/>
            <a:ext cx="4623634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7563" y="1629117"/>
            <a:ext cx="4623634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58" y="325824"/>
            <a:ext cx="9383257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58" y="1500205"/>
            <a:ext cx="460238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7960" indent="0">
              <a:buNone/>
              <a:defRPr sz="1785" b="1"/>
            </a:lvl2pPr>
            <a:lvl3pPr marL="815919" indent="0">
              <a:buNone/>
              <a:defRPr sz="1606" b="1"/>
            </a:lvl3pPr>
            <a:lvl4pPr marL="1223879" indent="0">
              <a:buNone/>
              <a:defRPr sz="1428" b="1"/>
            </a:lvl4pPr>
            <a:lvl5pPr marL="1631838" indent="0">
              <a:buNone/>
              <a:defRPr sz="1428" b="1"/>
            </a:lvl5pPr>
            <a:lvl6pPr marL="2039798" indent="0">
              <a:buNone/>
              <a:defRPr sz="1428" b="1"/>
            </a:lvl6pPr>
            <a:lvl7pPr marL="2447757" indent="0">
              <a:buNone/>
              <a:defRPr sz="1428" b="1"/>
            </a:lvl7pPr>
            <a:lvl8pPr marL="2855717" indent="0">
              <a:buNone/>
              <a:defRPr sz="1428" b="1"/>
            </a:lvl8pPr>
            <a:lvl9pPr marL="3263676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58" y="2235432"/>
            <a:ext cx="4602385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7563" y="1500205"/>
            <a:ext cx="4625051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7960" indent="0">
              <a:buNone/>
              <a:defRPr sz="1785" b="1"/>
            </a:lvl2pPr>
            <a:lvl3pPr marL="815919" indent="0">
              <a:buNone/>
              <a:defRPr sz="1606" b="1"/>
            </a:lvl3pPr>
            <a:lvl4pPr marL="1223879" indent="0">
              <a:buNone/>
              <a:defRPr sz="1428" b="1"/>
            </a:lvl4pPr>
            <a:lvl5pPr marL="1631838" indent="0">
              <a:buNone/>
              <a:defRPr sz="1428" b="1"/>
            </a:lvl5pPr>
            <a:lvl6pPr marL="2039798" indent="0">
              <a:buNone/>
              <a:defRPr sz="1428" b="1"/>
            </a:lvl6pPr>
            <a:lvl7pPr marL="2447757" indent="0">
              <a:buNone/>
              <a:defRPr sz="1428" b="1"/>
            </a:lvl7pPr>
            <a:lvl8pPr marL="2855717" indent="0">
              <a:buNone/>
              <a:defRPr sz="1428" b="1"/>
            </a:lvl8pPr>
            <a:lvl9pPr marL="3263676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7563" y="2235432"/>
            <a:ext cx="4625051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58" y="407988"/>
            <a:ext cx="3508805" cy="1427956"/>
          </a:xfrm>
        </p:spPr>
        <p:txBody>
          <a:bodyPr anchor="b"/>
          <a:lstStyle>
            <a:lvl1pPr>
              <a:defRPr sz="28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050" y="881140"/>
            <a:ext cx="5507564" cy="4349034"/>
          </a:xfrm>
        </p:spPr>
        <p:txBody>
          <a:bodyPr/>
          <a:lstStyle>
            <a:lvl1pPr>
              <a:defRPr sz="2855"/>
            </a:lvl1pPr>
            <a:lvl2pPr>
              <a:defRPr sz="2498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358" y="1835944"/>
            <a:ext cx="350880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7960" indent="0">
              <a:buNone/>
              <a:defRPr sz="1249"/>
            </a:lvl2pPr>
            <a:lvl3pPr marL="815919" indent="0">
              <a:buNone/>
              <a:defRPr sz="1071"/>
            </a:lvl3pPr>
            <a:lvl4pPr marL="1223879" indent="0">
              <a:buNone/>
              <a:defRPr sz="892"/>
            </a:lvl4pPr>
            <a:lvl5pPr marL="1631838" indent="0">
              <a:buNone/>
              <a:defRPr sz="892"/>
            </a:lvl5pPr>
            <a:lvl6pPr marL="2039798" indent="0">
              <a:buNone/>
              <a:defRPr sz="892"/>
            </a:lvl6pPr>
            <a:lvl7pPr marL="2447757" indent="0">
              <a:buNone/>
              <a:defRPr sz="892"/>
            </a:lvl7pPr>
            <a:lvl8pPr marL="2855717" indent="0">
              <a:buNone/>
              <a:defRPr sz="892"/>
            </a:lvl8pPr>
            <a:lvl9pPr marL="3263676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58" y="407988"/>
            <a:ext cx="3508805" cy="1427956"/>
          </a:xfrm>
        </p:spPr>
        <p:txBody>
          <a:bodyPr anchor="b"/>
          <a:lstStyle>
            <a:lvl1pPr>
              <a:defRPr sz="28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5050" y="881140"/>
            <a:ext cx="5507564" cy="4349034"/>
          </a:xfrm>
        </p:spPr>
        <p:txBody>
          <a:bodyPr anchor="t"/>
          <a:lstStyle>
            <a:lvl1pPr marL="0" indent="0">
              <a:buNone/>
              <a:defRPr sz="2855"/>
            </a:lvl1pPr>
            <a:lvl2pPr marL="407960" indent="0">
              <a:buNone/>
              <a:defRPr sz="2498"/>
            </a:lvl2pPr>
            <a:lvl3pPr marL="815919" indent="0">
              <a:buNone/>
              <a:defRPr sz="2142"/>
            </a:lvl3pPr>
            <a:lvl4pPr marL="1223879" indent="0">
              <a:buNone/>
              <a:defRPr sz="1785"/>
            </a:lvl4pPr>
            <a:lvl5pPr marL="1631838" indent="0">
              <a:buNone/>
              <a:defRPr sz="1785"/>
            </a:lvl5pPr>
            <a:lvl6pPr marL="2039798" indent="0">
              <a:buNone/>
              <a:defRPr sz="1785"/>
            </a:lvl6pPr>
            <a:lvl7pPr marL="2447757" indent="0">
              <a:buNone/>
              <a:defRPr sz="1785"/>
            </a:lvl7pPr>
            <a:lvl8pPr marL="2855717" indent="0">
              <a:buNone/>
              <a:defRPr sz="1785"/>
            </a:lvl8pPr>
            <a:lvl9pPr marL="3263676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358" y="1835944"/>
            <a:ext cx="350880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7960" indent="0">
              <a:buNone/>
              <a:defRPr sz="1249"/>
            </a:lvl2pPr>
            <a:lvl3pPr marL="815919" indent="0">
              <a:buNone/>
              <a:defRPr sz="1071"/>
            </a:lvl3pPr>
            <a:lvl4pPr marL="1223879" indent="0">
              <a:buNone/>
              <a:defRPr sz="892"/>
            </a:lvl4pPr>
            <a:lvl5pPr marL="1631838" indent="0">
              <a:buNone/>
              <a:defRPr sz="892"/>
            </a:lvl5pPr>
            <a:lvl6pPr marL="2039798" indent="0">
              <a:buNone/>
              <a:defRPr sz="892"/>
            </a:lvl6pPr>
            <a:lvl7pPr marL="2447757" indent="0">
              <a:buNone/>
              <a:defRPr sz="892"/>
            </a:lvl7pPr>
            <a:lvl8pPr marL="2855717" indent="0">
              <a:buNone/>
              <a:defRPr sz="892"/>
            </a:lvl8pPr>
            <a:lvl9pPr marL="3263676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1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7941" y="325824"/>
            <a:ext cx="938325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41" y="1629117"/>
            <a:ext cx="938325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7941" y="5672161"/>
            <a:ext cx="244780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EA81-F67B-3E4A-A5E6-E7DED86C7AB1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3715" y="5672161"/>
            <a:ext cx="367170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3391" y="5672161"/>
            <a:ext cx="244780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F6D8C-0293-5342-BCA7-85E85AA38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5919" rtl="0" eaLnBrk="1" latinLnBrk="0" hangingPunct="1">
        <a:lnSpc>
          <a:spcPct val="90000"/>
        </a:lnSpc>
        <a:spcBef>
          <a:spcPct val="0"/>
        </a:spcBef>
        <a:buNone/>
        <a:defRPr sz="3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980" indent="-203980" algn="l" defTabSz="815919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939" indent="-203980" algn="l" defTabSz="81591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19899" indent="-203980" algn="l" defTabSz="81591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7858" indent="-203980" algn="l" defTabSz="81591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5818" indent="-203980" algn="l" defTabSz="81591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3778" indent="-203980" algn="l" defTabSz="81591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1737" indent="-203980" algn="l" defTabSz="81591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59697" indent="-203980" algn="l" defTabSz="81591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7656" indent="-203980" algn="l" defTabSz="81591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919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7960" algn="l" defTabSz="815919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5919" algn="l" defTabSz="815919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3879" algn="l" defTabSz="815919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1838" algn="l" defTabSz="815919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39798" algn="l" defTabSz="815919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7757" algn="l" defTabSz="815919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5717" algn="l" defTabSz="815919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3676" algn="l" defTabSz="815919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209772" y="3702904"/>
            <a:ext cx="1622607" cy="38629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ORM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927149-52F8-6F4D-AFE5-6C76E31D4357}"/>
              </a:ext>
            </a:extLst>
          </p:cNvPr>
          <p:cNvSpPr/>
          <p:nvPr/>
        </p:nvSpPr>
        <p:spPr>
          <a:xfrm>
            <a:off x="3209772" y="4213113"/>
            <a:ext cx="1622607" cy="545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AU" sz="1482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388C5B-F982-C543-86F3-7F5A1CB3EA32}"/>
              </a:ext>
            </a:extLst>
          </p:cNvPr>
          <p:cNvSpPr/>
          <p:nvPr/>
        </p:nvSpPr>
        <p:spPr>
          <a:xfrm>
            <a:off x="3103545" y="3576126"/>
            <a:ext cx="1826741" cy="1292653"/>
          </a:xfrm>
          <a:prstGeom prst="roundRect">
            <a:avLst/>
          </a:prstGeom>
          <a:noFill/>
          <a:ln w="254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52B345-18DE-734A-A276-FE1BA506C80B}"/>
              </a:ext>
            </a:extLst>
          </p:cNvPr>
          <p:cNvSpPr/>
          <p:nvPr/>
        </p:nvSpPr>
        <p:spPr>
          <a:xfrm>
            <a:off x="7554150" y="3420282"/>
            <a:ext cx="1622607" cy="40056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ORM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117EB8-EA93-A54B-8E0A-03A06CF1FD01}"/>
              </a:ext>
            </a:extLst>
          </p:cNvPr>
          <p:cNvSpPr/>
          <p:nvPr/>
        </p:nvSpPr>
        <p:spPr>
          <a:xfrm>
            <a:off x="7554150" y="3940429"/>
            <a:ext cx="1622607" cy="545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AU" sz="1482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9955CC3-B462-3246-9161-D54E014D670C}"/>
              </a:ext>
            </a:extLst>
          </p:cNvPr>
          <p:cNvSpPr/>
          <p:nvPr/>
        </p:nvSpPr>
        <p:spPr>
          <a:xfrm>
            <a:off x="7447920" y="3293493"/>
            <a:ext cx="1826741" cy="1292656"/>
          </a:xfrm>
          <a:prstGeom prst="roundRect">
            <a:avLst/>
          </a:prstGeom>
          <a:noFill/>
          <a:ln w="254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6533844-BA67-4040-AE42-431E39DB1B25}"/>
              </a:ext>
            </a:extLst>
          </p:cNvPr>
          <p:cNvCxnSpPr>
            <a:cxnSpLocks/>
            <a:stCxn id="70" idx="1"/>
            <a:endCxn id="5" idx="0"/>
          </p:cNvCxnSpPr>
          <p:nvPr/>
        </p:nvCxnSpPr>
        <p:spPr>
          <a:xfrm rot="10800000" flipH="1">
            <a:off x="3209201" y="3576123"/>
            <a:ext cx="807715" cy="1714265"/>
          </a:xfrm>
          <a:prstGeom prst="bentConnector4">
            <a:avLst>
              <a:gd name="adj1" fmla="val -41383"/>
              <a:gd name="adj2" fmla="val 113335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0E1DDE-75D8-8C4B-8B60-888784B10103}"/>
              </a:ext>
            </a:extLst>
          </p:cNvPr>
          <p:cNvCxnSpPr>
            <a:cxnSpLocks/>
          </p:cNvCxnSpPr>
          <p:nvPr/>
        </p:nvCxnSpPr>
        <p:spPr>
          <a:xfrm>
            <a:off x="5314411" y="3934120"/>
            <a:ext cx="30034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AE4EC9D-28E1-C544-8F45-32FDAB28AA4D}"/>
              </a:ext>
            </a:extLst>
          </p:cNvPr>
          <p:cNvSpPr/>
          <p:nvPr/>
        </p:nvSpPr>
        <p:spPr>
          <a:xfrm>
            <a:off x="5614759" y="3661580"/>
            <a:ext cx="1622607" cy="54509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rgbClr val="FF0000"/>
                </a:solidFill>
              </a:rPr>
              <a:t>Best combination</a:t>
            </a:r>
            <a:br>
              <a:rPr lang="en-AU" sz="1199" dirty="0">
                <a:solidFill>
                  <a:srgbClr val="FF0000"/>
                </a:solidFill>
              </a:rPr>
            </a:br>
            <a:r>
              <a:rPr lang="en-AU" sz="1199" dirty="0">
                <a:solidFill>
                  <a:srgbClr val="FF0000"/>
                </a:solidFill>
              </a:rPr>
              <a:t>of ORM and model hyper-parameters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B9A33-BC1E-644E-B7D1-F3CEFD47A617}"/>
              </a:ext>
            </a:extLst>
          </p:cNvPr>
          <p:cNvCxnSpPr>
            <a:cxnSpLocks/>
            <a:stCxn id="65" idx="3"/>
            <a:endCxn id="57" idx="1"/>
          </p:cNvCxnSpPr>
          <p:nvPr/>
        </p:nvCxnSpPr>
        <p:spPr>
          <a:xfrm>
            <a:off x="7237362" y="3934125"/>
            <a:ext cx="210560" cy="570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A539B4A-9A31-AF4E-9EAE-12327F930BF0}"/>
              </a:ext>
            </a:extLst>
          </p:cNvPr>
          <p:cNvSpPr/>
          <p:nvPr/>
        </p:nvSpPr>
        <p:spPr>
          <a:xfrm>
            <a:off x="3209205" y="5118150"/>
            <a:ext cx="1622607" cy="3444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rgbClr val="00B0F0"/>
                </a:solidFill>
              </a:rPr>
              <a:t>Cross-validation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4EB6EC-07B8-6C41-8CC2-6B916D94AD7F}"/>
              </a:ext>
            </a:extLst>
          </p:cNvPr>
          <p:cNvCxnSpPr>
            <a:cxnSpLocks/>
            <a:stCxn id="5" idx="2"/>
            <a:endCxn id="70" idx="0"/>
          </p:cNvCxnSpPr>
          <p:nvPr/>
        </p:nvCxnSpPr>
        <p:spPr>
          <a:xfrm>
            <a:off x="4016917" y="4868775"/>
            <a:ext cx="3587" cy="2493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BAE45BA-36D8-964B-BEBD-86924F7A7DD2}"/>
              </a:ext>
            </a:extLst>
          </p:cNvPr>
          <p:cNvSpPr/>
          <p:nvPr/>
        </p:nvSpPr>
        <p:spPr>
          <a:xfrm>
            <a:off x="7554150" y="5277175"/>
            <a:ext cx="1622607" cy="3444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rgbClr val="FF0000"/>
                </a:solidFill>
              </a:rPr>
              <a:t>Test score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26EC47-7C13-4640-AF61-73D4BAF8ACBE}"/>
              </a:ext>
            </a:extLst>
          </p:cNvPr>
          <p:cNvSpPr/>
          <p:nvPr/>
        </p:nvSpPr>
        <p:spPr>
          <a:xfrm>
            <a:off x="3325747" y="2248227"/>
            <a:ext cx="1390319" cy="34239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chemeClr val="tx1"/>
                </a:solidFill>
              </a:rPr>
              <a:t>Train set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52E268-113E-F842-B667-98AC8CE43F0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020903" y="1811761"/>
            <a:ext cx="0" cy="436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5CE321-C984-BD40-BD7B-02A1A67EB65F}"/>
              </a:ext>
            </a:extLst>
          </p:cNvPr>
          <p:cNvCxnSpPr>
            <a:cxnSpLocks/>
            <a:stCxn id="91" idx="2"/>
            <a:endCxn id="5" idx="0"/>
          </p:cNvCxnSpPr>
          <p:nvPr/>
        </p:nvCxnSpPr>
        <p:spPr>
          <a:xfrm flipH="1">
            <a:off x="4016919" y="2590621"/>
            <a:ext cx="3993" cy="985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CA3349-86C2-0546-AB89-6BE03E8CB781}"/>
              </a:ext>
            </a:extLst>
          </p:cNvPr>
          <p:cNvSpPr txBox="1"/>
          <p:nvPr/>
        </p:nvSpPr>
        <p:spPr>
          <a:xfrm>
            <a:off x="1632888" y="3991612"/>
            <a:ext cx="1210588" cy="4614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99" b="1" dirty="0">
                <a:solidFill>
                  <a:srgbClr val="00B0F0"/>
                </a:solidFill>
              </a:rPr>
              <a:t>Cross-validation</a:t>
            </a:r>
            <a:br>
              <a:rPr lang="en-US" sz="1199" b="1" dirty="0">
                <a:solidFill>
                  <a:srgbClr val="00B0F0"/>
                </a:solidFill>
              </a:rPr>
            </a:br>
            <a:r>
              <a:rPr lang="en-US" sz="1199" b="1" dirty="0">
                <a:solidFill>
                  <a:srgbClr val="00B0F0"/>
                </a:solidFill>
              </a:rPr>
              <a:t>cycle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49CC5B-2E2B-B04C-8665-CA138B9EA543}"/>
              </a:ext>
            </a:extLst>
          </p:cNvPr>
          <p:cNvCxnSpPr>
            <a:cxnSpLocks/>
            <a:stCxn id="57" idx="2"/>
            <a:endCxn id="76" idx="0"/>
          </p:cNvCxnSpPr>
          <p:nvPr/>
        </p:nvCxnSpPr>
        <p:spPr>
          <a:xfrm>
            <a:off x="8361297" y="4586150"/>
            <a:ext cx="4157" cy="691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07B28-C526-8D4F-AC8A-0E011774914E}"/>
              </a:ext>
            </a:extLst>
          </p:cNvPr>
          <p:cNvSpPr/>
          <p:nvPr/>
        </p:nvSpPr>
        <p:spPr>
          <a:xfrm>
            <a:off x="7662363" y="2248224"/>
            <a:ext cx="1390319" cy="34239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chemeClr val="tx1"/>
                </a:solidFill>
              </a:rPr>
              <a:t>Test set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89BFD31-083D-E948-9B32-FCADBFDFBBE7}"/>
              </a:ext>
            </a:extLst>
          </p:cNvPr>
          <p:cNvCxnSpPr>
            <a:cxnSpLocks/>
            <a:endCxn id="92" idx="0"/>
          </p:cNvCxnSpPr>
          <p:nvPr/>
        </p:nvCxnSpPr>
        <p:spPr>
          <a:xfrm rot="16200000" flipH="1">
            <a:off x="5970980" y="-138318"/>
            <a:ext cx="436462" cy="433661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AA1830-BE0E-6D46-B96D-35115BE207EB}"/>
              </a:ext>
            </a:extLst>
          </p:cNvPr>
          <p:cNvCxnSpPr>
            <a:cxnSpLocks/>
            <a:stCxn id="92" idx="2"/>
            <a:endCxn id="57" idx="0"/>
          </p:cNvCxnSpPr>
          <p:nvPr/>
        </p:nvCxnSpPr>
        <p:spPr>
          <a:xfrm>
            <a:off x="8357527" y="2590617"/>
            <a:ext cx="3768" cy="7028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9092682-D641-7445-A5A6-A20ADEC26A24}"/>
              </a:ext>
            </a:extLst>
          </p:cNvPr>
          <p:cNvCxnSpPr>
            <a:cxnSpLocks/>
            <a:stCxn id="70" idx="2"/>
            <a:endCxn id="52" idx="3"/>
          </p:cNvCxnSpPr>
          <p:nvPr/>
        </p:nvCxnSpPr>
        <p:spPr>
          <a:xfrm rot="5400000" flipH="1" flipV="1">
            <a:off x="3203563" y="3771842"/>
            <a:ext cx="2507728" cy="873841"/>
          </a:xfrm>
          <a:prstGeom prst="bentConnector4">
            <a:avLst>
              <a:gd name="adj1" fmla="val -9116"/>
              <a:gd name="adj2" fmla="val 146633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AF87E5-5069-4E40-B17C-1BF733942102}"/>
              </a:ext>
            </a:extLst>
          </p:cNvPr>
          <p:cNvSpPr txBox="1"/>
          <p:nvPr/>
        </p:nvSpPr>
        <p:spPr>
          <a:xfrm>
            <a:off x="4959499" y="2671724"/>
            <a:ext cx="1162498" cy="461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9" dirty="0"/>
              <a:t>Random Search</a:t>
            </a:r>
            <a:br>
              <a:rPr lang="en-US" sz="1199" dirty="0"/>
            </a:br>
            <a:r>
              <a:rPr lang="en-US" sz="1199" dirty="0"/>
              <a:t>cycle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06047F-A443-9E43-9FAB-62920DCE070C}"/>
              </a:ext>
            </a:extLst>
          </p:cNvPr>
          <p:cNvSpPr/>
          <p:nvPr/>
        </p:nvSpPr>
        <p:spPr>
          <a:xfrm>
            <a:off x="3200158" y="2782660"/>
            <a:ext cx="1694185" cy="3444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99" dirty="0">
                <a:solidFill>
                  <a:srgbClr val="00B0F0"/>
                </a:solidFill>
              </a:rPr>
              <a:t>Generate hyper-parameters for the model and ORM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81" y="68034"/>
            <a:ext cx="2714556" cy="1830643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1996241" y="35634"/>
            <a:ext cx="4231001" cy="186305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907" tIns="48456" rIns="96907" bIns="48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7"/>
          </a:p>
        </p:txBody>
      </p:sp>
      <p:sp>
        <p:nvSpPr>
          <p:cNvPr id="42" name="TextBox 41"/>
          <p:cNvSpPr txBox="1"/>
          <p:nvPr/>
        </p:nvSpPr>
        <p:spPr>
          <a:xfrm>
            <a:off x="2260847" y="140943"/>
            <a:ext cx="1063112" cy="23083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900" dirty="0"/>
              <a:t>All traffic incidents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51678" y="345739"/>
            <a:ext cx="1456844" cy="129353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 dirty="0">
                <a:solidFill>
                  <a:schemeClr val="tx1"/>
                </a:solidFill>
              </a:rPr>
              <a:t>Features: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Hour of day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Incident Subtype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Incident Reporting Source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Affected Lanes</a:t>
            </a:r>
          </a:p>
          <a:p>
            <a:r>
              <a:rPr lang="en-AU" sz="9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AU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13" y="150292"/>
            <a:ext cx="2714556" cy="1830643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1781873" y="117892"/>
            <a:ext cx="4231001" cy="186305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907" tIns="48456" rIns="96907" bIns="48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7"/>
          </a:p>
        </p:txBody>
      </p:sp>
      <p:sp>
        <p:nvSpPr>
          <p:cNvPr id="74" name="Rectangle 73"/>
          <p:cNvSpPr/>
          <p:nvPr/>
        </p:nvSpPr>
        <p:spPr>
          <a:xfrm>
            <a:off x="3081301" y="3578655"/>
            <a:ext cx="1622607" cy="42863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ORM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46479" y="223201"/>
            <a:ext cx="1063112" cy="23083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900" dirty="0"/>
              <a:t>All traffic incidents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927149-52F8-6F4D-AFE5-6C76E31D4357}"/>
              </a:ext>
            </a:extLst>
          </p:cNvPr>
          <p:cNvSpPr/>
          <p:nvPr/>
        </p:nvSpPr>
        <p:spPr>
          <a:xfrm>
            <a:off x="3081301" y="4382301"/>
            <a:ext cx="1622607" cy="545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AU" sz="1482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388C5B-F982-C543-86F3-7F5A1CB3EA32}"/>
              </a:ext>
            </a:extLst>
          </p:cNvPr>
          <p:cNvSpPr/>
          <p:nvPr/>
        </p:nvSpPr>
        <p:spPr>
          <a:xfrm>
            <a:off x="2975072" y="3388305"/>
            <a:ext cx="1826741" cy="1649654"/>
          </a:xfrm>
          <a:prstGeom prst="roundRect">
            <a:avLst/>
          </a:prstGeom>
          <a:noFill/>
          <a:ln w="25400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52B345-18DE-734A-A276-FE1BA506C80B}"/>
              </a:ext>
            </a:extLst>
          </p:cNvPr>
          <p:cNvSpPr/>
          <p:nvPr/>
        </p:nvSpPr>
        <p:spPr>
          <a:xfrm>
            <a:off x="7425673" y="3589461"/>
            <a:ext cx="1622607" cy="40056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ORM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117EB8-EA93-A54B-8E0A-03A06CF1FD01}"/>
              </a:ext>
            </a:extLst>
          </p:cNvPr>
          <p:cNvSpPr/>
          <p:nvPr/>
        </p:nvSpPr>
        <p:spPr>
          <a:xfrm>
            <a:off x="7425673" y="4109613"/>
            <a:ext cx="1622607" cy="545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AU" sz="1482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9955CC3-B462-3246-9161-D54E014D670C}"/>
              </a:ext>
            </a:extLst>
          </p:cNvPr>
          <p:cNvSpPr/>
          <p:nvPr/>
        </p:nvSpPr>
        <p:spPr>
          <a:xfrm>
            <a:off x="7319448" y="3462680"/>
            <a:ext cx="1826741" cy="1292656"/>
          </a:xfrm>
          <a:prstGeom prst="roundRect">
            <a:avLst/>
          </a:prstGeom>
          <a:noFill/>
          <a:ln w="254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6533844-BA67-4040-AE42-431E39DB1B25}"/>
              </a:ext>
            </a:extLst>
          </p:cNvPr>
          <p:cNvCxnSpPr>
            <a:cxnSpLocks/>
            <a:stCxn id="70" idx="1"/>
            <a:endCxn id="50" idx="0"/>
          </p:cNvCxnSpPr>
          <p:nvPr/>
        </p:nvCxnSpPr>
        <p:spPr>
          <a:xfrm rot="10800000" flipH="1">
            <a:off x="3080727" y="4382299"/>
            <a:ext cx="811872" cy="1077275"/>
          </a:xfrm>
          <a:prstGeom prst="bentConnector4">
            <a:avLst>
              <a:gd name="adj1" fmla="val -28157"/>
              <a:gd name="adj2" fmla="val 11604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0E1DDE-75D8-8C4B-8B60-888784B10103}"/>
              </a:ext>
            </a:extLst>
          </p:cNvPr>
          <p:cNvCxnSpPr>
            <a:cxnSpLocks/>
          </p:cNvCxnSpPr>
          <p:nvPr/>
        </p:nvCxnSpPr>
        <p:spPr>
          <a:xfrm>
            <a:off x="5185938" y="4103302"/>
            <a:ext cx="30034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AE4EC9D-28E1-C544-8F45-32FDAB28AA4D}"/>
              </a:ext>
            </a:extLst>
          </p:cNvPr>
          <p:cNvSpPr/>
          <p:nvPr/>
        </p:nvSpPr>
        <p:spPr>
          <a:xfrm>
            <a:off x="5486288" y="3830762"/>
            <a:ext cx="1622607" cy="54509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rgbClr val="FF0000"/>
                </a:solidFill>
              </a:rPr>
              <a:t>Best combination</a:t>
            </a:r>
            <a:br>
              <a:rPr lang="en-AU" sz="1199" dirty="0">
                <a:solidFill>
                  <a:srgbClr val="FF0000"/>
                </a:solidFill>
              </a:rPr>
            </a:br>
            <a:r>
              <a:rPr lang="en-AU" sz="1199" dirty="0">
                <a:solidFill>
                  <a:srgbClr val="FF0000"/>
                </a:solidFill>
              </a:rPr>
              <a:t>of ORM and model hyper-parameters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B9A33-BC1E-644E-B7D1-F3CEFD47A617}"/>
              </a:ext>
            </a:extLst>
          </p:cNvPr>
          <p:cNvCxnSpPr>
            <a:cxnSpLocks/>
            <a:stCxn id="65" idx="3"/>
            <a:endCxn id="57" idx="1"/>
          </p:cNvCxnSpPr>
          <p:nvPr/>
        </p:nvCxnSpPr>
        <p:spPr>
          <a:xfrm>
            <a:off x="7108889" y="4103308"/>
            <a:ext cx="210560" cy="570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A539B4A-9A31-AF4E-9EAE-12327F930BF0}"/>
              </a:ext>
            </a:extLst>
          </p:cNvPr>
          <p:cNvSpPr/>
          <p:nvPr/>
        </p:nvSpPr>
        <p:spPr>
          <a:xfrm>
            <a:off x="3080729" y="5287332"/>
            <a:ext cx="1622607" cy="34447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rgbClr val="00B050"/>
                </a:solidFill>
              </a:rPr>
              <a:t>Cross-validation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4EB6EC-07B8-6C41-8CC2-6B916D94AD7F}"/>
              </a:ext>
            </a:extLst>
          </p:cNvPr>
          <p:cNvCxnSpPr>
            <a:cxnSpLocks/>
            <a:stCxn id="5" idx="2"/>
            <a:endCxn id="70" idx="0"/>
          </p:cNvCxnSpPr>
          <p:nvPr/>
        </p:nvCxnSpPr>
        <p:spPr>
          <a:xfrm>
            <a:off x="3888444" y="5037957"/>
            <a:ext cx="3587" cy="24937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BAE45BA-36D8-964B-BEBD-86924F7A7DD2}"/>
              </a:ext>
            </a:extLst>
          </p:cNvPr>
          <p:cNvSpPr/>
          <p:nvPr/>
        </p:nvSpPr>
        <p:spPr>
          <a:xfrm>
            <a:off x="7425672" y="5446354"/>
            <a:ext cx="1622607" cy="3444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rgbClr val="FF0000"/>
                </a:solidFill>
              </a:rPr>
              <a:t>Test score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26EC47-7C13-4640-AF61-73D4BAF8ACBE}"/>
              </a:ext>
            </a:extLst>
          </p:cNvPr>
          <p:cNvSpPr/>
          <p:nvPr/>
        </p:nvSpPr>
        <p:spPr>
          <a:xfrm>
            <a:off x="3197276" y="2417406"/>
            <a:ext cx="1390319" cy="34239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chemeClr val="tx1"/>
                </a:solidFill>
              </a:rPr>
              <a:t>Train set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52E268-113E-F842-B667-98AC8CE43F05}"/>
              </a:ext>
            </a:extLst>
          </p:cNvPr>
          <p:cNvCxnSpPr>
            <a:cxnSpLocks/>
            <a:stCxn id="62" idx="2"/>
            <a:endCxn id="91" idx="0"/>
          </p:cNvCxnSpPr>
          <p:nvPr/>
        </p:nvCxnSpPr>
        <p:spPr>
          <a:xfrm flipH="1">
            <a:off x="3892435" y="1980944"/>
            <a:ext cx="4939" cy="436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5CE321-C984-BD40-BD7B-02A1A67EB65F}"/>
              </a:ext>
            </a:extLst>
          </p:cNvPr>
          <p:cNvCxnSpPr>
            <a:cxnSpLocks/>
            <a:stCxn id="91" idx="2"/>
            <a:endCxn id="74" idx="0"/>
          </p:cNvCxnSpPr>
          <p:nvPr/>
        </p:nvCxnSpPr>
        <p:spPr>
          <a:xfrm>
            <a:off x="3892435" y="2759804"/>
            <a:ext cx="164" cy="8188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CA3349-86C2-0546-AB89-6BE03E8CB781}"/>
              </a:ext>
            </a:extLst>
          </p:cNvPr>
          <p:cNvSpPr txBox="1"/>
          <p:nvPr/>
        </p:nvSpPr>
        <p:spPr>
          <a:xfrm>
            <a:off x="1574962" y="4524499"/>
            <a:ext cx="1210588" cy="461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9" b="1" dirty="0">
                <a:solidFill>
                  <a:srgbClr val="00B050"/>
                </a:solidFill>
              </a:rPr>
              <a:t>Cross-validation</a:t>
            </a:r>
            <a:br>
              <a:rPr lang="en-US" sz="1199" b="1" dirty="0">
                <a:solidFill>
                  <a:srgbClr val="00B050"/>
                </a:solidFill>
              </a:rPr>
            </a:br>
            <a:r>
              <a:rPr lang="en-US" sz="1199" b="1" dirty="0">
                <a:solidFill>
                  <a:srgbClr val="00B050"/>
                </a:solidFill>
              </a:rPr>
              <a:t>cycle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49CC5B-2E2B-B04C-8665-CA138B9EA543}"/>
              </a:ext>
            </a:extLst>
          </p:cNvPr>
          <p:cNvCxnSpPr>
            <a:cxnSpLocks/>
            <a:stCxn id="57" idx="2"/>
            <a:endCxn id="76" idx="0"/>
          </p:cNvCxnSpPr>
          <p:nvPr/>
        </p:nvCxnSpPr>
        <p:spPr>
          <a:xfrm>
            <a:off x="8232823" y="4755332"/>
            <a:ext cx="4157" cy="691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07B28-C526-8D4F-AC8A-0E011774914E}"/>
              </a:ext>
            </a:extLst>
          </p:cNvPr>
          <p:cNvSpPr/>
          <p:nvPr/>
        </p:nvSpPr>
        <p:spPr>
          <a:xfrm>
            <a:off x="7533893" y="2417406"/>
            <a:ext cx="1390319" cy="34239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chemeClr val="tx1"/>
                </a:solidFill>
              </a:rPr>
              <a:t>Test set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89BFD31-083D-E948-9B32-FCADBFDFBBE7}"/>
              </a:ext>
            </a:extLst>
          </p:cNvPr>
          <p:cNvCxnSpPr>
            <a:cxnSpLocks/>
            <a:stCxn id="62" idx="2"/>
            <a:endCxn id="92" idx="0"/>
          </p:cNvCxnSpPr>
          <p:nvPr/>
        </p:nvCxnSpPr>
        <p:spPr>
          <a:xfrm rot="16200000" flipH="1">
            <a:off x="5844982" y="33334"/>
            <a:ext cx="436463" cy="43316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AA1830-BE0E-6D46-B96D-35115BE207EB}"/>
              </a:ext>
            </a:extLst>
          </p:cNvPr>
          <p:cNvCxnSpPr>
            <a:cxnSpLocks/>
            <a:stCxn id="92" idx="2"/>
            <a:endCxn id="57" idx="0"/>
          </p:cNvCxnSpPr>
          <p:nvPr/>
        </p:nvCxnSpPr>
        <p:spPr>
          <a:xfrm>
            <a:off x="8229053" y="2759802"/>
            <a:ext cx="3768" cy="7028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9092682-D641-7445-A5A6-A20ADEC26A24}"/>
              </a:ext>
            </a:extLst>
          </p:cNvPr>
          <p:cNvCxnSpPr>
            <a:cxnSpLocks/>
            <a:stCxn id="70" idx="2"/>
            <a:endCxn id="52" idx="3"/>
          </p:cNvCxnSpPr>
          <p:nvPr/>
        </p:nvCxnSpPr>
        <p:spPr>
          <a:xfrm rot="5400000" flipH="1" flipV="1">
            <a:off x="3075090" y="3941030"/>
            <a:ext cx="2507728" cy="873841"/>
          </a:xfrm>
          <a:prstGeom prst="bentConnector4">
            <a:avLst>
              <a:gd name="adj1" fmla="val -9116"/>
              <a:gd name="adj2" fmla="val 14663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AF87E5-5069-4E40-B17C-1BF733942102}"/>
              </a:ext>
            </a:extLst>
          </p:cNvPr>
          <p:cNvSpPr txBox="1"/>
          <p:nvPr/>
        </p:nvSpPr>
        <p:spPr>
          <a:xfrm>
            <a:off x="4831029" y="2840912"/>
            <a:ext cx="1162498" cy="461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9" dirty="0"/>
              <a:t>Random Search</a:t>
            </a:r>
            <a:br>
              <a:rPr lang="en-US" sz="1199" dirty="0"/>
            </a:br>
            <a:r>
              <a:rPr lang="en-US" sz="1199" dirty="0"/>
              <a:t>cycle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06047F-A443-9E43-9FAB-62920DCE070C}"/>
              </a:ext>
            </a:extLst>
          </p:cNvPr>
          <p:cNvSpPr/>
          <p:nvPr/>
        </p:nvSpPr>
        <p:spPr>
          <a:xfrm>
            <a:off x="3071687" y="2951842"/>
            <a:ext cx="1694185" cy="3444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99" dirty="0">
                <a:solidFill>
                  <a:srgbClr val="00B050"/>
                </a:solidFill>
              </a:rPr>
              <a:t>Generate hyper-parameters for the model and ORM</a:t>
            </a:r>
          </a:p>
        </p:txBody>
      </p:sp>
      <p:cxnSp>
        <p:nvCxnSpPr>
          <p:cNvPr id="24" name="Straight Arrow Connector 23"/>
          <p:cNvCxnSpPr>
            <a:stCxn id="74" idx="2"/>
            <a:endCxn id="50" idx="0"/>
          </p:cNvCxnSpPr>
          <p:nvPr/>
        </p:nvCxnSpPr>
        <p:spPr>
          <a:xfrm>
            <a:off x="3892596" y="4007297"/>
            <a:ext cx="0" cy="37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7310" y="427997"/>
            <a:ext cx="1456844" cy="129353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 dirty="0">
                <a:solidFill>
                  <a:schemeClr val="tx1"/>
                </a:solidFill>
              </a:rPr>
              <a:t>Features: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Hour of day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Incident Subtype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Incident Reporting Source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Affected Lanes</a:t>
            </a:r>
          </a:p>
          <a:p>
            <a:r>
              <a:rPr lang="en-AU" sz="9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AU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8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D7FB9-9B29-4456-B46A-565E0DCD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87" y="114482"/>
            <a:ext cx="2714556" cy="1830643"/>
          </a:xfrm>
          <a:prstGeom prst="rect">
            <a:avLst/>
          </a:prstGeom>
        </p:spPr>
      </p:pic>
      <p:sp>
        <p:nvSpPr>
          <p:cNvPr id="3" name="Rounded Rectangle 61">
            <a:extLst>
              <a:ext uri="{FF2B5EF4-FFF2-40B4-BE49-F238E27FC236}">
                <a16:creationId xmlns:a16="http://schemas.microsoft.com/office/drawing/2014/main" id="{1BBEFBE3-09B2-496E-BB78-77DC01C92CD1}"/>
              </a:ext>
            </a:extLst>
          </p:cNvPr>
          <p:cNvSpPr/>
          <p:nvPr/>
        </p:nvSpPr>
        <p:spPr>
          <a:xfrm>
            <a:off x="1758147" y="82082"/>
            <a:ext cx="4231001" cy="1863051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907" tIns="48456" rIns="96907" bIns="48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7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C52C03-CB43-42CC-B2AE-F41D609F6239}"/>
              </a:ext>
            </a:extLst>
          </p:cNvPr>
          <p:cNvSpPr/>
          <p:nvPr/>
        </p:nvSpPr>
        <p:spPr>
          <a:xfrm>
            <a:off x="4612945" y="3727297"/>
            <a:ext cx="1622607" cy="42863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21CD5-1E57-42D6-A0AF-12EE1ECA2346}"/>
              </a:ext>
            </a:extLst>
          </p:cNvPr>
          <p:cNvSpPr txBox="1"/>
          <p:nvPr/>
        </p:nvSpPr>
        <p:spPr>
          <a:xfrm>
            <a:off x="2022753" y="187391"/>
            <a:ext cx="1063112" cy="23083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All traffic incidents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5CB6B-25C0-4307-AA43-F115C0E7F06C}"/>
              </a:ext>
            </a:extLst>
          </p:cNvPr>
          <p:cNvSpPr/>
          <p:nvPr/>
        </p:nvSpPr>
        <p:spPr>
          <a:xfrm>
            <a:off x="4612945" y="4530943"/>
            <a:ext cx="1622607" cy="545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AU" sz="1482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F57CCDA7-5430-458B-93FA-A6458553A6BD}"/>
              </a:ext>
            </a:extLst>
          </p:cNvPr>
          <p:cNvSpPr/>
          <p:nvPr/>
        </p:nvSpPr>
        <p:spPr>
          <a:xfrm>
            <a:off x="4506716" y="3536947"/>
            <a:ext cx="1826741" cy="1649654"/>
          </a:xfrm>
          <a:prstGeom prst="roundRect">
            <a:avLst/>
          </a:prstGeom>
          <a:noFill/>
          <a:ln w="25400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B6312-66E4-4CB4-80A9-C551D0A046C0}"/>
              </a:ext>
            </a:extLst>
          </p:cNvPr>
          <p:cNvSpPr/>
          <p:nvPr/>
        </p:nvSpPr>
        <p:spPr>
          <a:xfrm>
            <a:off x="9048280" y="3738103"/>
            <a:ext cx="1622607" cy="40056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D907C-EFE2-41E3-84C1-B7A089EB35A1}"/>
              </a:ext>
            </a:extLst>
          </p:cNvPr>
          <p:cNvSpPr/>
          <p:nvPr/>
        </p:nvSpPr>
        <p:spPr>
          <a:xfrm>
            <a:off x="9048280" y="4258255"/>
            <a:ext cx="1622607" cy="545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AU" sz="1482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ounded Rectangle 56">
            <a:extLst>
              <a:ext uri="{FF2B5EF4-FFF2-40B4-BE49-F238E27FC236}">
                <a16:creationId xmlns:a16="http://schemas.microsoft.com/office/drawing/2014/main" id="{E28C255A-4DDA-4308-BC01-E2401F5EF140}"/>
              </a:ext>
            </a:extLst>
          </p:cNvPr>
          <p:cNvSpPr/>
          <p:nvPr/>
        </p:nvSpPr>
        <p:spPr>
          <a:xfrm>
            <a:off x="8942055" y="3611322"/>
            <a:ext cx="1826741" cy="1292656"/>
          </a:xfrm>
          <a:prstGeom prst="roundRect">
            <a:avLst/>
          </a:prstGeom>
          <a:noFill/>
          <a:ln w="254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/>
          </a:p>
        </p:txBody>
      </p:sp>
      <p:cxnSp>
        <p:nvCxnSpPr>
          <p:cNvPr id="11" name="Elbow Connector 7">
            <a:extLst>
              <a:ext uri="{FF2B5EF4-FFF2-40B4-BE49-F238E27FC236}">
                <a16:creationId xmlns:a16="http://schemas.microsoft.com/office/drawing/2014/main" id="{A1CDEBA6-B443-42D4-B62B-067A80551D3B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H="1">
            <a:off x="4612371" y="4530941"/>
            <a:ext cx="811872" cy="1077275"/>
          </a:xfrm>
          <a:prstGeom prst="bentConnector4">
            <a:avLst>
              <a:gd name="adj1" fmla="val -28157"/>
              <a:gd name="adj2" fmla="val 11604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9C4A62-9743-4943-A36B-4C45A037A38F}"/>
              </a:ext>
            </a:extLst>
          </p:cNvPr>
          <p:cNvCxnSpPr>
            <a:cxnSpLocks/>
          </p:cNvCxnSpPr>
          <p:nvPr/>
        </p:nvCxnSpPr>
        <p:spPr>
          <a:xfrm>
            <a:off x="6520486" y="4251944"/>
            <a:ext cx="3003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843DB-1476-43CF-8B2C-4FB51360E3D5}"/>
              </a:ext>
            </a:extLst>
          </p:cNvPr>
          <p:cNvSpPr/>
          <p:nvPr/>
        </p:nvSpPr>
        <p:spPr>
          <a:xfrm>
            <a:off x="7348364" y="3979404"/>
            <a:ext cx="1383138" cy="54509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00" dirty="0">
                <a:solidFill>
                  <a:srgbClr val="FF0000"/>
                </a:solidFill>
              </a:rPr>
              <a:t>Best combination</a:t>
            </a:r>
            <a:br>
              <a:rPr lang="en-AU" sz="1100" dirty="0">
                <a:solidFill>
                  <a:srgbClr val="FF0000"/>
                </a:solidFill>
              </a:rPr>
            </a:br>
            <a:r>
              <a:rPr lang="en-AU" sz="1100" dirty="0">
                <a:solidFill>
                  <a:srgbClr val="FF0000"/>
                </a:solidFill>
              </a:rPr>
              <a:t>of ORM and model hyper-parameters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74D88-FF6B-418A-96EB-58BA187854AE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8731502" y="4251952"/>
            <a:ext cx="210553" cy="56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C50F6-385B-4059-BCA3-F997E7CCF73B}"/>
              </a:ext>
            </a:extLst>
          </p:cNvPr>
          <p:cNvSpPr/>
          <p:nvPr/>
        </p:nvSpPr>
        <p:spPr>
          <a:xfrm>
            <a:off x="4612373" y="5435974"/>
            <a:ext cx="1622607" cy="34447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rgbClr val="00B050"/>
                </a:solidFill>
              </a:rPr>
              <a:t>Cross-validation 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188699-7683-4BBE-B3D5-5DB6091B457D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420088" y="5186599"/>
            <a:ext cx="3587" cy="24937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69F2E-8674-4369-AA37-9B0C4AA585F0}"/>
              </a:ext>
            </a:extLst>
          </p:cNvPr>
          <p:cNvSpPr/>
          <p:nvPr/>
        </p:nvSpPr>
        <p:spPr>
          <a:xfrm>
            <a:off x="9048279" y="5594996"/>
            <a:ext cx="1622607" cy="3444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rgbClr val="FF0000"/>
                </a:solidFill>
              </a:rPr>
              <a:t>Test score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62A82F-F0E4-4F49-858A-140BE8209E4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704885" y="1945125"/>
            <a:ext cx="403" cy="3219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CE0611-344F-4D6B-A7B9-BD232403249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420088" y="2908444"/>
            <a:ext cx="4161" cy="818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D04B46-89BC-44FD-8E3E-1CA763049001}"/>
              </a:ext>
            </a:extLst>
          </p:cNvPr>
          <p:cNvSpPr txBox="1"/>
          <p:nvPr/>
        </p:nvSpPr>
        <p:spPr>
          <a:xfrm rot="16200000">
            <a:off x="3564449" y="4773552"/>
            <a:ext cx="1210588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99" b="1" dirty="0">
                <a:solidFill>
                  <a:srgbClr val="00B050"/>
                </a:solidFill>
              </a:rPr>
              <a:t>Cross-validation</a:t>
            </a:r>
            <a:br>
              <a:rPr lang="en-US" sz="1199" b="1" dirty="0">
                <a:solidFill>
                  <a:srgbClr val="00B050"/>
                </a:solidFill>
              </a:rPr>
            </a:br>
            <a:r>
              <a:rPr lang="en-US" sz="1199" b="1" dirty="0">
                <a:solidFill>
                  <a:srgbClr val="00B050"/>
                </a:solidFill>
              </a:rPr>
              <a:t>cycle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C80387-C6DC-49FB-B486-BBF182D94C55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9855430" y="4903974"/>
            <a:ext cx="4157" cy="691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5F888-6559-4A3A-BF77-4D3BF31BB41C}"/>
              </a:ext>
            </a:extLst>
          </p:cNvPr>
          <p:cNvSpPr/>
          <p:nvPr/>
        </p:nvSpPr>
        <p:spPr>
          <a:xfrm>
            <a:off x="9156500" y="2566048"/>
            <a:ext cx="1390319" cy="34239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chemeClr val="tx1"/>
                </a:solidFill>
              </a:rPr>
              <a:t>Test set</a:t>
            </a:r>
          </a:p>
        </p:txBody>
      </p:sp>
      <p:cxnSp>
        <p:nvCxnSpPr>
          <p:cNvPr id="24" name="Elbow Connector 43">
            <a:extLst>
              <a:ext uri="{FF2B5EF4-FFF2-40B4-BE49-F238E27FC236}">
                <a16:creationId xmlns:a16="http://schemas.microsoft.com/office/drawing/2014/main" id="{E543E9AD-CDAA-4BEB-9A92-F3491D320A5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704885" y="2093455"/>
            <a:ext cx="6146775" cy="47259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2E2D2B-39EB-4703-9F33-B001B26C5CF8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9851660" y="2908444"/>
            <a:ext cx="3768" cy="7028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">
            <a:extLst>
              <a:ext uri="{FF2B5EF4-FFF2-40B4-BE49-F238E27FC236}">
                <a16:creationId xmlns:a16="http://schemas.microsoft.com/office/drawing/2014/main" id="{7E9E9033-CCDF-48B9-90D9-D444E0A4D409}"/>
              </a:ext>
            </a:extLst>
          </p:cNvPr>
          <p:cNvCxnSpPr>
            <a:cxnSpLocks/>
            <a:stCxn id="15" idx="2"/>
            <a:endCxn id="28" idx="3"/>
          </p:cNvCxnSpPr>
          <p:nvPr/>
        </p:nvCxnSpPr>
        <p:spPr>
          <a:xfrm rot="5400000" flipH="1" flipV="1">
            <a:off x="4601305" y="4095093"/>
            <a:ext cx="2507727" cy="862984"/>
          </a:xfrm>
          <a:prstGeom prst="bentConnector4">
            <a:avLst>
              <a:gd name="adj1" fmla="val -9116"/>
              <a:gd name="adj2" fmla="val 12648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AD679B-6CAC-48C9-B476-579C99F543DA}"/>
              </a:ext>
            </a:extLst>
          </p:cNvPr>
          <p:cNvSpPr txBox="1"/>
          <p:nvPr/>
        </p:nvSpPr>
        <p:spPr>
          <a:xfrm rot="16200000">
            <a:off x="6093916" y="4921300"/>
            <a:ext cx="1162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Random Search</a:t>
            </a:r>
            <a:br>
              <a:rPr lang="en-US" sz="1050" dirty="0"/>
            </a:br>
            <a:r>
              <a:rPr lang="en-US" sz="1050" dirty="0"/>
              <a:t>cycle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BD421C-3145-4649-8208-57605E489DD0}"/>
              </a:ext>
            </a:extLst>
          </p:cNvPr>
          <p:cNvSpPr/>
          <p:nvPr/>
        </p:nvSpPr>
        <p:spPr>
          <a:xfrm>
            <a:off x="4592476" y="3100484"/>
            <a:ext cx="1694185" cy="3444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99" dirty="0">
                <a:solidFill>
                  <a:srgbClr val="00B050"/>
                </a:solidFill>
              </a:rPr>
              <a:t>Generate hyper-parameters for the model and 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68607-8EA3-4BEF-AA66-3F4D167C4E3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424240" y="4155939"/>
            <a:ext cx="0" cy="37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71D4586-56E1-49D5-9F71-B25705382092}"/>
              </a:ext>
            </a:extLst>
          </p:cNvPr>
          <p:cNvSpPr/>
          <p:nvPr/>
        </p:nvSpPr>
        <p:spPr>
          <a:xfrm>
            <a:off x="4413584" y="392187"/>
            <a:ext cx="1456844" cy="129353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 dirty="0">
                <a:solidFill>
                  <a:schemeClr val="tx1"/>
                </a:solidFill>
              </a:rPr>
              <a:t>Features: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Hour of day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Incident Subtype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Incident Reporting Source</a:t>
            </a:r>
            <a:br>
              <a:rPr lang="en-AU" sz="900" dirty="0">
                <a:solidFill>
                  <a:schemeClr val="tx1"/>
                </a:solidFill>
              </a:rPr>
            </a:br>
            <a:r>
              <a:rPr lang="en-AU" sz="900" dirty="0">
                <a:solidFill>
                  <a:schemeClr val="tx1"/>
                </a:solidFill>
              </a:rPr>
              <a:t>Affected Lanes</a:t>
            </a:r>
          </a:p>
          <a:p>
            <a:r>
              <a:rPr lang="en-AU" sz="9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66A73A-C88C-4B24-9F66-AA5C1C9F7C84}"/>
              </a:ext>
            </a:extLst>
          </p:cNvPr>
          <p:cNvSpPr/>
          <p:nvPr/>
        </p:nvSpPr>
        <p:spPr>
          <a:xfrm>
            <a:off x="1102095" y="4007509"/>
            <a:ext cx="1622607" cy="38629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ORM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0FD4CD-1061-464B-921D-1C079C8C3240}"/>
              </a:ext>
            </a:extLst>
          </p:cNvPr>
          <p:cNvSpPr/>
          <p:nvPr/>
        </p:nvSpPr>
        <p:spPr>
          <a:xfrm>
            <a:off x="1102095" y="4517718"/>
            <a:ext cx="1622607" cy="545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82" dirty="0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AU" sz="1482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48" name="Rounded Rectangle 4">
            <a:extLst>
              <a:ext uri="{FF2B5EF4-FFF2-40B4-BE49-F238E27FC236}">
                <a16:creationId xmlns:a16="http://schemas.microsoft.com/office/drawing/2014/main" id="{B421B79D-808D-4C95-BA19-C59D94C17B41}"/>
              </a:ext>
            </a:extLst>
          </p:cNvPr>
          <p:cNvSpPr/>
          <p:nvPr/>
        </p:nvSpPr>
        <p:spPr>
          <a:xfrm>
            <a:off x="995868" y="3880731"/>
            <a:ext cx="1826741" cy="1292653"/>
          </a:xfrm>
          <a:prstGeom prst="roundRect">
            <a:avLst/>
          </a:prstGeom>
          <a:noFill/>
          <a:ln w="254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/>
          </a:p>
        </p:txBody>
      </p:sp>
      <p:cxnSp>
        <p:nvCxnSpPr>
          <p:cNvPr id="49" name="Elbow Connector 7">
            <a:extLst>
              <a:ext uri="{FF2B5EF4-FFF2-40B4-BE49-F238E27FC236}">
                <a16:creationId xmlns:a16="http://schemas.microsoft.com/office/drawing/2014/main" id="{7ABEEA1F-BFFA-4438-BA03-8C1F6D5819A8}"/>
              </a:ext>
            </a:extLst>
          </p:cNvPr>
          <p:cNvCxnSpPr>
            <a:cxnSpLocks/>
            <a:stCxn id="51" idx="1"/>
            <a:endCxn id="48" idx="0"/>
          </p:cNvCxnSpPr>
          <p:nvPr/>
        </p:nvCxnSpPr>
        <p:spPr>
          <a:xfrm rot="10800000" flipH="1">
            <a:off x="1101524" y="3880728"/>
            <a:ext cx="807715" cy="1714265"/>
          </a:xfrm>
          <a:prstGeom prst="bentConnector4">
            <a:avLst>
              <a:gd name="adj1" fmla="val -41383"/>
              <a:gd name="adj2" fmla="val 113335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BED64C-4593-4A6F-9E01-DE56743A13A0}"/>
              </a:ext>
            </a:extLst>
          </p:cNvPr>
          <p:cNvCxnSpPr>
            <a:cxnSpLocks/>
          </p:cNvCxnSpPr>
          <p:nvPr/>
        </p:nvCxnSpPr>
        <p:spPr>
          <a:xfrm>
            <a:off x="3206734" y="4238725"/>
            <a:ext cx="3003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57FD69-5E87-4AA9-B134-6473C0EC3A75}"/>
              </a:ext>
            </a:extLst>
          </p:cNvPr>
          <p:cNvSpPr/>
          <p:nvPr/>
        </p:nvSpPr>
        <p:spPr>
          <a:xfrm>
            <a:off x="1101528" y="5422755"/>
            <a:ext cx="1622607" cy="3444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rgbClr val="00B0F0"/>
                </a:solidFill>
              </a:rPr>
              <a:t>Cross-validation score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DA5E01-31A3-43E0-8092-3E4C6877E2B7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909240" y="5173380"/>
            <a:ext cx="3587" cy="2493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A402F92-985D-44EF-B734-48F96F284527}"/>
              </a:ext>
            </a:extLst>
          </p:cNvPr>
          <p:cNvSpPr/>
          <p:nvPr/>
        </p:nvSpPr>
        <p:spPr>
          <a:xfrm>
            <a:off x="3010128" y="2267033"/>
            <a:ext cx="1390319" cy="34239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199" dirty="0">
                <a:solidFill>
                  <a:schemeClr val="tx1"/>
                </a:solidFill>
              </a:rPr>
              <a:t>Train set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539407-5C59-44CE-9534-F2FE9562E6F4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1909239" y="2908869"/>
            <a:ext cx="9977" cy="971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9FC9A1-C908-4798-82C3-D5E4EFDCABFC}"/>
              </a:ext>
            </a:extLst>
          </p:cNvPr>
          <p:cNvSpPr txBox="1"/>
          <p:nvPr/>
        </p:nvSpPr>
        <p:spPr>
          <a:xfrm rot="16200000">
            <a:off x="-74492" y="4282663"/>
            <a:ext cx="1210588" cy="4614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99" b="1" dirty="0">
                <a:solidFill>
                  <a:srgbClr val="00B0F0"/>
                </a:solidFill>
              </a:rPr>
              <a:t>Cross-validation</a:t>
            </a:r>
            <a:br>
              <a:rPr lang="en-US" sz="1199" b="1" dirty="0">
                <a:solidFill>
                  <a:srgbClr val="00B0F0"/>
                </a:solidFill>
              </a:rPr>
            </a:br>
            <a:r>
              <a:rPr lang="en-US" sz="1199" b="1" dirty="0">
                <a:solidFill>
                  <a:srgbClr val="00B0F0"/>
                </a:solidFill>
              </a:rPr>
              <a:t>cycle</a:t>
            </a:r>
          </a:p>
        </p:txBody>
      </p:sp>
      <p:cxnSp>
        <p:nvCxnSpPr>
          <p:cNvPr id="56" name="Elbow Connector 2">
            <a:extLst>
              <a:ext uri="{FF2B5EF4-FFF2-40B4-BE49-F238E27FC236}">
                <a16:creationId xmlns:a16="http://schemas.microsoft.com/office/drawing/2014/main" id="{A790CD60-2770-4218-A57B-4C3882C82A70}"/>
              </a:ext>
            </a:extLst>
          </p:cNvPr>
          <p:cNvCxnSpPr>
            <a:cxnSpLocks/>
            <a:stCxn id="51" idx="2"/>
            <a:endCxn id="57" idx="3"/>
          </p:cNvCxnSpPr>
          <p:nvPr/>
        </p:nvCxnSpPr>
        <p:spPr>
          <a:xfrm rot="5400000" flipH="1" flipV="1">
            <a:off x="1095886" y="4076447"/>
            <a:ext cx="2507728" cy="873841"/>
          </a:xfrm>
          <a:prstGeom prst="bentConnector4">
            <a:avLst>
              <a:gd name="adj1" fmla="val -9116"/>
              <a:gd name="adj2" fmla="val 146633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83BBCAC-5FFA-47D6-A111-FB2A784B6700}"/>
              </a:ext>
            </a:extLst>
          </p:cNvPr>
          <p:cNvSpPr/>
          <p:nvPr/>
        </p:nvSpPr>
        <p:spPr>
          <a:xfrm>
            <a:off x="1092481" y="3087265"/>
            <a:ext cx="1694185" cy="3444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694" tIns="60848" rIns="121694" bIns="60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99" dirty="0">
                <a:solidFill>
                  <a:srgbClr val="00B0F0"/>
                </a:solidFill>
              </a:rPr>
              <a:t>Generate hyper-parameters for the model and ORM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1331DD-86D5-4586-AAE0-24088B7A506E}"/>
              </a:ext>
            </a:extLst>
          </p:cNvPr>
          <p:cNvSpPr/>
          <p:nvPr/>
        </p:nvSpPr>
        <p:spPr>
          <a:xfrm>
            <a:off x="300097" y="2991178"/>
            <a:ext cx="3255366" cy="3128634"/>
          </a:xfrm>
          <a:prstGeom prst="roundRect">
            <a:avLst>
              <a:gd name="adj" fmla="val 6779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1A89778-52E4-4204-B718-812A04D3A164}"/>
              </a:ext>
            </a:extLst>
          </p:cNvPr>
          <p:cNvSpPr/>
          <p:nvPr/>
        </p:nvSpPr>
        <p:spPr>
          <a:xfrm>
            <a:off x="3949564" y="2992582"/>
            <a:ext cx="2899519" cy="3093146"/>
          </a:xfrm>
          <a:prstGeom prst="roundRect">
            <a:avLst>
              <a:gd name="adj" fmla="val 6779"/>
            </a:avLst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C87E8F-379B-4116-94D8-7140C1509C67}"/>
              </a:ext>
            </a:extLst>
          </p:cNvPr>
          <p:cNvSpPr txBox="1"/>
          <p:nvPr/>
        </p:nvSpPr>
        <p:spPr>
          <a:xfrm rot="16200000">
            <a:off x="2768747" y="4942905"/>
            <a:ext cx="1162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Random Search</a:t>
            </a:r>
            <a:br>
              <a:rPr lang="en-US" sz="1050" dirty="0"/>
            </a:br>
            <a:r>
              <a:rPr lang="en-US" sz="1050" dirty="0"/>
              <a:t>cycle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8FE7C3-5166-4658-A733-AE0D3F1C0898}"/>
              </a:ext>
            </a:extLst>
          </p:cNvPr>
          <p:cNvSpPr txBox="1"/>
          <p:nvPr/>
        </p:nvSpPr>
        <p:spPr>
          <a:xfrm>
            <a:off x="3957626" y="30234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  <a:endParaRPr lang="en-AU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365496-0580-437B-9F49-CB4BC71B34E2}"/>
              </a:ext>
            </a:extLst>
          </p:cNvPr>
          <p:cNvSpPr txBox="1"/>
          <p:nvPr/>
        </p:nvSpPr>
        <p:spPr>
          <a:xfrm>
            <a:off x="347878" y="299117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  <a:endParaRPr lang="en-AU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D5E7C84-9D76-4D99-9900-C846A674C32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400447" y="2438232"/>
            <a:ext cx="1023802" cy="459482"/>
          </a:xfrm>
          <a:prstGeom prst="bentConnector3">
            <a:avLst>
              <a:gd name="adj1" fmla="val 99455"/>
            </a:avLst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A35D6F-F3FC-4B8F-8293-FCBC95A6146C}"/>
              </a:ext>
            </a:extLst>
          </p:cNvPr>
          <p:cNvCxnSpPr>
            <a:cxnSpLocks/>
            <a:stCxn id="53" idx="1"/>
            <a:endCxn id="63" idx="0"/>
          </p:cNvCxnSpPr>
          <p:nvPr/>
        </p:nvCxnSpPr>
        <p:spPr>
          <a:xfrm rot="10800000" flipV="1">
            <a:off x="1927780" y="2438232"/>
            <a:ext cx="1082348" cy="55294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9D9C86A9-D5B0-4591-A7CF-B313100A0630}"/>
              </a:ext>
            </a:extLst>
          </p:cNvPr>
          <p:cNvSpPr/>
          <p:nvPr/>
        </p:nvSpPr>
        <p:spPr>
          <a:xfrm>
            <a:off x="3491476" y="4195351"/>
            <a:ext cx="119676" cy="115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F2C87F9-EF33-4FAC-9743-D8659ADA773C}"/>
              </a:ext>
            </a:extLst>
          </p:cNvPr>
          <p:cNvSpPr/>
          <p:nvPr/>
        </p:nvSpPr>
        <p:spPr>
          <a:xfrm>
            <a:off x="6803372" y="4195358"/>
            <a:ext cx="119676" cy="115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31322E9-5524-4E14-A119-5FBEAD2EA126}"/>
              </a:ext>
            </a:extLst>
          </p:cNvPr>
          <p:cNvSpPr/>
          <p:nvPr/>
        </p:nvSpPr>
        <p:spPr>
          <a:xfrm>
            <a:off x="7391121" y="4019583"/>
            <a:ext cx="119676" cy="115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38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AC949CB7A6C47A7884D83FEE9F5A5" ma:contentTypeVersion="13" ma:contentTypeDescription="Create a new document." ma:contentTypeScope="" ma:versionID="fc01858b1ecb1cc9a7212bbec1c40d4c">
  <xsd:schema xmlns:xsd="http://www.w3.org/2001/XMLSchema" xmlns:xs="http://www.w3.org/2001/XMLSchema" xmlns:p="http://schemas.microsoft.com/office/2006/metadata/properties" xmlns:ns3="acf2310a-5a3c-4343-ae25-981a7bbb3ec2" xmlns:ns4="9c60b6fe-8e72-4ea2-9ca7-cd0d8eb91650" targetNamespace="http://schemas.microsoft.com/office/2006/metadata/properties" ma:root="true" ma:fieldsID="57387674e8bc1edf5ef217fc1a451330" ns3:_="" ns4:_="">
    <xsd:import namespace="acf2310a-5a3c-4343-ae25-981a7bbb3ec2"/>
    <xsd:import namespace="9c60b6fe-8e72-4ea2-9ca7-cd0d8eb916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2310a-5a3c-4343-ae25-981a7bbb3e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0b6fe-8e72-4ea2-9ca7-cd0d8eb9165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DD6D4-C5CA-4D1F-923E-947A641924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7DA4A8-F5FB-4A40-9596-616FECF2E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f2310a-5a3c-4343-ae25-981a7bbb3ec2"/>
    <ds:schemaRef ds:uri="9c60b6fe-8e72-4ea2-9ca7-cd0d8eb916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F2961-EDE2-41F9-B34A-F7CEC320CD9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c60b6fe-8e72-4ea2-9ca7-cd0d8eb91650"/>
    <ds:schemaRef ds:uri="acf2310a-5a3c-4343-ae25-981a7bbb3e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191</Words>
  <Application>Microsoft Office PowerPoint</Application>
  <PresentationFormat>Custom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Grigorev</dc:creator>
  <cp:lastModifiedBy>Artur Grigorev</cp:lastModifiedBy>
  <cp:revision>16</cp:revision>
  <dcterms:created xsi:type="dcterms:W3CDTF">2021-05-30T23:46:54Z</dcterms:created>
  <dcterms:modified xsi:type="dcterms:W3CDTF">2022-01-16T07:48:19Z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0x010100C54AC949CB7A6C47A7884D83FEE9F5A5</vt:lpwstr>
  </property>
</Properties>
</file>