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63" r:id="rId10"/>
    <p:sldId id="264" r:id="rId11"/>
    <p:sldId id="273" r:id="rId12"/>
    <p:sldId id="265" r:id="rId13"/>
    <p:sldId id="266" r:id="rId14"/>
    <p:sldId id="259" r:id="rId15"/>
    <p:sldId id="267" r:id="rId16"/>
    <p:sldId id="260" r:id="rId17"/>
    <p:sldId id="261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69591" autoAdjust="0"/>
  </p:normalViewPr>
  <p:slideViewPr>
    <p:cSldViewPr snapToGrid="0">
      <p:cViewPr varScale="1">
        <p:scale>
          <a:sx n="79" d="100"/>
          <a:sy n="79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ABAC2-3AC0-4564-87AF-26A231482F01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D884-7D8D-4F08-BFD6-1B6273F1A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5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1.02860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683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FACEBOOK </a:t>
            </a:r>
            <a:r>
              <a:rPr lang="zh-TW" altLang="en-US" dirty="0"/>
              <a:t>做的 </a:t>
            </a:r>
            <a:r>
              <a:rPr lang="en-US" altLang="zh-TW" dirty="0"/>
              <a:t>AI </a:t>
            </a:r>
          </a:p>
          <a:p>
            <a:r>
              <a:rPr lang="zh-TW" altLang="en-US" dirty="0"/>
              <a:t>使用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看要不要補一個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r>
              <a:rPr lang="en-US" altLang="zh-TW" dirty="0"/>
              <a:t>BERT</a:t>
            </a:r>
            <a:r>
              <a:rPr lang="zh-TW" altLang="en-US" dirty="0"/>
              <a:t>介紹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75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這裡需要補充</a:t>
            </a:r>
            <a:r>
              <a:rPr lang="en-US" altLang="zh-TW" dirty="0"/>
              <a:t>XL NET </a:t>
            </a:r>
            <a:r>
              <a:rPr lang="zh-TW" altLang="en-US" dirty="0"/>
              <a:t>是甚麼  </a:t>
            </a:r>
            <a:r>
              <a:rPr lang="en-US" altLang="zh-TW" dirty="0"/>
              <a:t>MAYBE </a:t>
            </a:r>
            <a:r>
              <a:rPr lang="zh-TW" altLang="en-US" dirty="0"/>
              <a:t>花</a:t>
            </a:r>
            <a:r>
              <a:rPr lang="en-US" altLang="zh-TW" dirty="0"/>
              <a:t>30</a:t>
            </a:r>
            <a:r>
              <a:rPr lang="zh-TW" altLang="en-US" dirty="0"/>
              <a:t>秒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r>
              <a:rPr lang="en-US" altLang="zh-TW" dirty="0"/>
              <a:t>XL NET</a:t>
            </a:r>
            <a:r>
              <a:rPr lang="zh-TW" altLang="en-US" dirty="0"/>
              <a:t> 使用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Transformer-XL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005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question and answer pairs that present a strong challenge for NLP models.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是簡答題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25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是選擇題拉 </a:t>
            </a:r>
            <a:endParaRPr lang="en-US" altLang="zh-TW" dirty="0"/>
          </a:p>
          <a:p>
            <a:r>
              <a:rPr lang="zh-TW" altLang="en-US" dirty="0"/>
              <a:t>這裡有</a:t>
            </a:r>
            <a:r>
              <a:rPr lang="en-US" altLang="zh-TW" dirty="0"/>
              <a:t>PAPER FROM CMU: </a:t>
            </a:r>
            <a:r>
              <a:rPr lang="en-US" altLang="zh-TW" dirty="0">
                <a:hlinkClick r:id="rId3"/>
              </a:rPr>
              <a:t>[1704.04683] RACE: Large-scale </a:t>
            </a:r>
            <a:r>
              <a:rPr lang="en-US" altLang="zh-TW" dirty="0" err="1">
                <a:hlinkClick r:id="rId3"/>
              </a:rPr>
              <a:t>ReAding</a:t>
            </a:r>
            <a:r>
              <a:rPr lang="en-US" altLang="zh-TW" dirty="0">
                <a:hlinkClick r:id="rId3"/>
              </a:rPr>
              <a:t> Comprehension Dataset From Examinations (arxiv.org)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9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大意</a:t>
            </a:r>
            <a:r>
              <a:rPr lang="en-US" altLang="zh-TW" dirty="0"/>
              <a:t>:</a:t>
            </a:r>
            <a:r>
              <a:rPr lang="zh-TW" altLang="en-US" dirty="0"/>
              <a:t> 重新</a:t>
            </a:r>
            <a:r>
              <a:rPr lang="en-US" altLang="zh-TW" dirty="0"/>
              <a:t>train </a:t>
            </a:r>
            <a:r>
              <a:rPr lang="zh-TW" altLang="en-US" dirty="0"/>
              <a:t>一個 優化版的</a:t>
            </a:r>
            <a:r>
              <a:rPr lang="en-US" altLang="zh-TW" dirty="0"/>
              <a:t>Bert 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相關資料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 replication study of BERT </a:t>
            </a:r>
            <a:r>
              <a:rPr lang="en-US" altLang="zh-TW" dirty="0">
                <a:solidFill>
                  <a:schemeClr val="accent1"/>
                </a:solidFill>
              </a:rPr>
              <a:t>pretraining (Devlin et al. , 2019) </a:t>
            </a:r>
            <a:r>
              <a:rPr lang="en-US" altLang="zh-TW" dirty="0"/>
              <a:t>that carefully measures the impact of many key hyperparameters and training data size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緣起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BERT was significantly undertrained, and can match or exceed the performance of every model published after it</a:t>
            </a:r>
          </a:p>
          <a:p>
            <a:r>
              <a:rPr lang="zh-TW" altLang="en-US" dirty="0"/>
              <a:t>重點及目標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hyperparameter choices have significant impact on the final results</a:t>
            </a:r>
          </a:p>
          <a:p>
            <a:r>
              <a:rPr lang="zh-TW" altLang="en-US" dirty="0"/>
              <a:t>評分標準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GLUE, RACE and </a:t>
            </a:r>
            <a:r>
              <a:rPr lang="en-US" altLang="zh-TW" dirty="0" err="1"/>
              <a:t>SQuAD</a:t>
            </a:r>
            <a:endParaRPr lang="en-US" altLang="zh-TW" dirty="0"/>
          </a:p>
          <a:p>
            <a:r>
              <a:rPr lang="zh-TW" altLang="en-US" dirty="0"/>
              <a:t>結果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highlight the importance of previously overlooked design choices, and raise questions about the source of recently reported improvements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9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TRANSFORMER </a:t>
            </a:r>
            <a:r>
              <a:rPr lang="zh-TW" altLang="en-US" dirty="0"/>
              <a:t>來源 </a:t>
            </a:r>
            <a:r>
              <a:rPr lang="en-US" altLang="zh-TW" dirty="0"/>
              <a:t>:</a:t>
            </a:r>
            <a:r>
              <a:rPr lang="zh-TW" altLang="en-US" dirty="0"/>
              <a:t> 右下角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87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快速解釋四種方法優劣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80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簡單來說，就是</a:t>
            </a:r>
            <a:r>
              <a:rPr lang="en-US" altLang="zh-TW" dirty="0"/>
              <a:t>training</a:t>
            </a:r>
            <a:r>
              <a:rPr lang="zh-TW" altLang="en-US" dirty="0"/>
              <a:t>的時候，到底是用</a:t>
            </a:r>
            <a:r>
              <a:rPr lang="en-US" altLang="zh-TW" dirty="0"/>
              <a:t>masking</a:t>
            </a:r>
            <a:r>
              <a:rPr lang="zh-TW" altLang="en-US" dirty="0"/>
              <a:t>固定的句子中 </a:t>
            </a:r>
            <a:r>
              <a:rPr lang="en-US" altLang="zh-TW" dirty="0"/>
              <a:t>word</a:t>
            </a:r>
            <a:r>
              <a:rPr lang="zh-TW" altLang="en-US" dirty="0"/>
              <a:t>的位置，還是 隨機變換的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dynamic tasking actually much more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70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重點，選或不選</a:t>
            </a:r>
            <a:r>
              <a:rPr lang="en-US" altLang="zh-TW" dirty="0"/>
              <a:t>NSP </a:t>
            </a:r>
          </a:p>
          <a:p>
            <a:r>
              <a:rPr lang="en-US" altLang="zh-TW" dirty="0"/>
              <a:t>FULL SENTENCE </a:t>
            </a:r>
            <a:r>
              <a:rPr lang="zh-TW" altLang="en-US" dirty="0"/>
              <a:t>隨機取 橫跨文章的 </a:t>
            </a:r>
            <a:endParaRPr lang="en-US" altLang="zh-TW" dirty="0"/>
          </a:p>
          <a:p>
            <a:r>
              <a:rPr lang="en-US" altLang="zh-TW" dirty="0"/>
              <a:t>DOC-SENTENCE</a:t>
            </a:r>
            <a:r>
              <a:rPr lang="zh-TW" altLang="en-US" dirty="0"/>
              <a:t> 選取不跨文章的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SEGMENT-PAIR+NSP (</a:t>
            </a:r>
            <a:r>
              <a:rPr lang="zh-TW" altLang="en-US" dirty="0"/>
              <a:t>用片段</a:t>
            </a:r>
            <a:r>
              <a:rPr lang="en-US" altLang="zh-TW" dirty="0"/>
              <a:t>TRAIN)</a:t>
            </a:r>
          </a:p>
          <a:p>
            <a:r>
              <a:rPr lang="en-US" altLang="zh-TW" dirty="0"/>
              <a:t>Each input has a pair of segments(which can each contain multiple natural sentences), total combined length must be less than 512 tokens. </a:t>
            </a:r>
            <a:r>
              <a:rPr lang="zh-TW" altLang="en-US" dirty="0"/>
              <a:t>使用</a:t>
            </a:r>
            <a:r>
              <a:rPr lang="en-US" altLang="zh-TW" dirty="0"/>
              <a:t>NSP LOSS</a:t>
            </a:r>
          </a:p>
          <a:p>
            <a:r>
              <a:rPr lang="en-US" altLang="zh-TW" dirty="0"/>
              <a:t>SENTENCE-PAIR+NSP (</a:t>
            </a:r>
            <a:r>
              <a:rPr lang="zh-TW" altLang="en-US" dirty="0"/>
              <a:t>用句子</a:t>
            </a:r>
            <a:r>
              <a:rPr lang="en-US" altLang="zh-TW" dirty="0"/>
              <a:t>TRAIN)</a:t>
            </a:r>
            <a:r>
              <a:rPr lang="zh-TW" altLang="en-US" dirty="0"/>
              <a:t>使用</a:t>
            </a:r>
            <a:r>
              <a:rPr lang="en-US" altLang="zh-TW" dirty="0"/>
              <a:t>NSP LOSS</a:t>
            </a:r>
          </a:p>
          <a:p>
            <a:r>
              <a:rPr lang="en-US" altLang="zh-TW" dirty="0"/>
              <a:t>Each input contains a pair of natural sentences, either sampled from a contiguous portion of one document or from separate </a:t>
            </a:r>
            <a:r>
              <a:rPr lang="en-US" altLang="zh-TW"/>
              <a:t>documents.FULL</a:t>
            </a:r>
            <a:r>
              <a:rPr lang="en-US" altLang="zh-TW" dirty="0"/>
              <a:t>-SENTENCES:</a:t>
            </a:r>
          </a:p>
          <a:p>
            <a:r>
              <a:rPr lang="zh-TW" altLang="en-US" dirty="0"/>
              <a:t>有跨</a:t>
            </a:r>
            <a:r>
              <a:rPr lang="en-US" altLang="zh-TW" dirty="0"/>
              <a:t>DOCUMENT BOUNADRIES </a:t>
            </a:r>
            <a:r>
              <a:rPr lang="zh-TW" altLang="en-US" dirty="0"/>
              <a:t>不使用</a:t>
            </a:r>
            <a:r>
              <a:rPr lang="en-US" altLang="zh-TW" dirty="0"/>
              <a:t>NSP LOSS</a:t>
            </a:r>
          </a:p>
          <a:p>
            <a:r>
              <a:rPr lang="en-US" altLang="zh-TW" dirty="0"/>
              <a:t>DOC-SENTENCES :</a:t>
            </a:r>
          </a:p>
          <a:p>
            <a:r>
              <a:rPr lang="zh-TW" altLang="en-US" dirty="0"/>
              <a:t>沒有跨</a:t>
            </a:r>
            <a:r>
              <a:rPr lang="en-US" altLang="zh-TW" dirty="0"/>
              <a:t>DOCUMENT BOUNDAIRES </a:t>
            </a:r>
            <a:r>
              <a:rPr lang="zh-TW" altLang="en-US" dirty="0"/>
              <a:t>不使用</a:t>
            </a:r>
            <a:r>
              <a:rPr lang="en-US" altLang="zh-TW" dirty="0"/>
              <a:t>NSP LOSS</a:t>
            </a:r>
          </a:p>
          <a:p>
            <a:r>
              <a:rPr lang="zh-TW" altLang="en-US" dirty="0"/>
              <a:t>以上四種方式的結論</a:t>
            </a:r>
            <a:r>
              <a:rPr lang="en-US" altLang="zh-TW" dirty="0"/>
              <a:t>: REMOVE NLP Loss</a:t>
            </a:r>
            <a:r>
              <a:rPr lang="zh-TW" altLang="en-US" dirty="0"/>
              <a:t>會對你表現比較好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2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Bert BASE </a:t>
            </a:r>
            <a:r>
              <a:rPr lang="zh-TW" altLang="en-US" dirty="0"/>
              <a:t>的模型調整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5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需要介紹一下技術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35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D884-7D8D-4F08-BFD6-1B6273F1AB9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49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190D-DD8C-4A74-997A-956A1C52F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9474F-6AD0-486E-91A9-52E711B9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60D9-2FC6-4C7C-A208-18A6A939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A5BF-9310-4884-8D31-9F437795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1B20F-6AD2-4B89-AD8F-434C518F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4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022C-DD86-46E4-8D27-658CA305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74427-01EC-4D71-AD1F-529BE775E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8423-C7CB-4A0A-BD80-620CB210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D4D7-2D65-4DA6-A247-1CC59164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FAC-C552-44AC-A086-E566AA2D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92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1B3DD-7112-4FA2-B3F5-1EA3FB3D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7D360-7F1E-4F75-8A12-4B88B304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BB14-E000-4F64-B71D-26E35D65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D8FA-E737-4648-A6C1-AC3474F7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0CE35-D52F-4EC5-A3AA-771A4E0B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E56B-5812-4051-B9A5-025B4F1D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1CE1-C510-43A0-AA33-EB4F4A5A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6665-7C43-4188-B677-8268BF4B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4554-EF1C-4080-92E0-2DE7C3EE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09E8-0332-4793-A869-DFE20DC2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F3F3-3EF6-4F5A-A240-FD2D04E2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615A-79D3-438C-AA42-4157CC0C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D8F5-BC89-456A-9C6B-FADE90DC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4E54-9898-4B12-AD3C-8C2BCF7C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4C48-47DE-460C-966D-C906D731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6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4285-E7DA-4A5D-B096-F19FA8AA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1C2D-F09F-4E31-AFE5-0615B6A44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DBF9-7709-4A88-BC9E-61ABC9C12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86B6-64F3-4FBF-B1CA-881F7503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D9A4-88FB-46EC-A568-35BA442B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D100D-3A1B-456C-B127-4AEDEC80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FCF7-84DC-4FCC-8D67-E801DB41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D72CC-858E-4706-AE90-76D02129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83BC-7777-4C2A-A325-341DED38D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5F78B-DA10-4E7B-BDF7-4F6C3048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E78FA-CF3A-44A3-A705-8143D4A49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AA478-F8EE-4391-BC70-138B3B4A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B01A8-C224-4EC1-A625-6BE5C0E0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7201E-04DD-4EA1-975B-C761EAB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9AFF-0DF1-4537-BABC-EAB9D249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A4B29-1E19-490E-B4BD-28AD516E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385D-4B63-4DE2-8C6F-787A7582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30858-5C04-4F06-9C5B-B8B7F3EB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51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F1769-6DBA-4279-8787-6B75226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5BB42-3029-4A80-9E54-91CD83E3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3882A-4D64-41E0-9BA3-2844E0F0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9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8AFF-6AE5-4E95-A9DE-C66C4C53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8F09-52CA-460D-B206-207407C6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E30CC-E894-450E-B167-E9353048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403F7-CA70-4C27-A5A2-7C0DB289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96F0-C77F-4F36-9F5E-9546A35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E69A9-C4F9-4989-9DA2-9AA4B049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59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69E0-26E9-4B29-9F52-FFAC699F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392F7-9872-4E04-B1C7-85331A954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A30EA-0B80-46D8-8096-51A6AE66B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4E819-8DB7-40B7-A221-48103783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769C-26E0-4A7A-8B1A-B97A9DF3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33E8-C4B1-4126-AEC3-E0DC417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48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BFFAF-BC7E-468F-BE8A-3A2187E5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969C4-A139-4373-B1F7-6E7F81C1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2A79-92A9-4767-A90C-02BC0D962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DF9F-6A33-4173-B2DA-13921EE8944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2C68-7B06-46A5-BC36-9C0A890E0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8B48-A72E-4DAD-A881-26CCA5C35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8015-42EE-423B-896C-9FD72A75BD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5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jaRNfvNMTs&amp;ab_channel=AbhishekThaku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9.0334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7254-88D3-4B7C-A198-2DD7769EB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2E01C-09F1-48D6-ADED-C44249B73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D857C-0CC6-40AF-9A57-E6B1A7A6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3" y="896262"/>
            <a:ext cx="1187933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02BC-07C1-489C-97BE-7938AF8D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4" y="413893"/>
            <a:ext cx="11061192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Model Input Format and Next Sentence Prediction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FF5-CA24-4814-A76B-8697749D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36" y="1898777"/>
            <a:ext cx="11256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>
                <a:highlight>
                  <a:srgbClr val="FFFF00"/>
                </a:highlight>
                <a:latin typeface="Bahnschrift SemiCondensed" panose="020B0502040204020203" pitchFamily="34" charset="0"/>
              </a:rPr>
              <a:t>NSP: Next Sentence Prediction Loss </a:t>
            </a:r>
          </a:p>
          <a:p>
            <a:pPr marL="0" indent="0">
              <a:buNone/>
            </a:pPr>
            <a:r>
              <a:rPr lang="en-US" altLang="zh-TW" sz="4000" dirty="0">
                <a:latin typeface="Bahnschrift SemiCondensed" panose="020B0502040204020203" pitchFamily="34" charset="0"/>
              </a:rPr>
              <a:t>1.SEGMENT-PAIR+NSP (</a:t>
            </a:r>
            <a:r>
              <a:rPr lang="zh-TW" altLang="en-US" sz="4000" dirty="0">
                <a:latin typeface="Bahnschrift SemiCondensed" panose="020B0502040204020203" pitchFamily="34" charset="0"/>
              </a:rPr>
              <a:t>用片段</a:t>
            </a:r>
            <a:r>
              <a:rPr lang="en-US" altLang="zh-TW" sz="4000" dirty="0">
                <a:latin typeface="Bahnschrift SemiCondensed" panose="020B0502040204020203" pitchFamily="34" charset="0"/>
              </a:rPr>
              <a:t>TRAIN)</a:t>
            </a:r>
            <a:r>
              <a:rPr lang="zh-TW" altLang="en-US" sz="4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使用</a:t>
            </a:r>
            <a:r>
              <a:rPr lang="en-US" altLang="zh-TW" sz="4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NSP LOSS</a:t>
            </a:r>
          </a:p>
          <a:p>
            <a:pPr marL="0" indent="0">
              <a:buNone/>
            </a:pPr>
            <a:r>
              <a:rPr lang="en-US" altLang="zh-TW" sz="4000" dirty="0">
                <a:latin typeface="Bahnschrift SemiCondensed" panose="020B0502040204020203" pitchFamily="34" charset="0"/>
              </a:rPr>
              <a:t>2.SENTENCE-PAIR+NSP (</a:t>
            </a:r>
            <a:r>
              <a:rPr lang="zh-TW" altLang="en-US" sz="4000" dirty="0">
                <a:latin typeface="Bahnschrift SemiCondensed" panose="020B0502040204020203" pitchFamily="34" charset="0"/>
              </a:rPr>
              <a:t>用句子</a:t>
            </a:r>
            <a:r>
              <a:rPr lang="en-US" altLang="zh-TW" sz="4000" dirty="0">
                <a:latin typeface="Bahnschrift SemiCondensed" panose="020B0502040204020203" pitchFamily="34" charset="0"/>
              </a:rPr>
              <a:t>TRAIN)</a:t>
            </a:r>
            <a:r>
              <a:rPr lang="zh-TW" altLang="en-US" sz="4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使用</a:t>
            </a:r>
            <a:r>
              <a:rPr lang="en-US" altLang="zh-TW" sz="4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NSP LOSS</a:t>
            </a:r>
          </a:p>
          <a:p>
            <a:pPr marL="0" indent="0">
              <a:buNone/>
            </a:pPr>
            <a:r>
              <a:rPr lang="en-US" altLang="zh-TW" sz="4000" dirty="0">
                <a:latin typeface="Bahnschrift SemiCondensed" panose="020B0502040204020203" pitchFamily="34" charset="0"/>
              </a:rPr>
              <a:t>3.FULL-SENTENCES</a:t>
            </a:r>
            <a:r>
              <a:rPr lang="zh-TW" altLang="en-US" sz="4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不使用</a:t>
            </a:r>
            <a:r>
              <a:rPr lang="en-US" altLang="zh-TW" sz="4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NSP LOSS</a:t>
            </a:r>
          </a:p>
          <a:p>
            <a:pPr marL="0" indent="0">
              <a:buNone/>
            </a:pPr>
            <a:r>
              <a:rPr lang="en-US" altLang="zh-TW" sz="4000" dirty="0">
                <a:latin typeface="Bahnschrift SemiCondensed" panose="020B0502040204020203" pitchFamily="34" charset="0"/>
              </a:rPr>
              <a:t>4.DOC-SENTENCES</a:t>
            </a:r>
            <a:r>
              <a:rPr lang="zh-TW" altLang="en-US" sz="4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不使用</a:t>
            </a:r>
            <a:r>
              <a:rPr lang="en-US" altLang="zh-TW" sz="4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NSP LOSS</a:t>
            </a:r>
          </a:p>
        </p:txBody>
      </p:sp>
    </p:spTree>
    <p:extLst>
      <p:ext uri="{BB962C8B-B14F-4D97-AF65-F5344CB8AC3E}">
        <p14:creationId xmlns:p14="http://schemas.microsoft.com/office/powerpoint/2010/main" val="188363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8F0B8B-AE04-4F54-B05B-18DBE815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0" y="663096"/>
            <a:ext cx="10366808" cy="5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1400-15AC-4AC9-91FB-CD431EAA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Training with large batches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4C0A0-9897-43DC-AAC8-43EBE094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13" y="1931722"/>
            <a:ext cx="11315174" cy="39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E262-2EA1-4DD1-8132-BE34C105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Text Encoding (Byte-Pair Encoding(BPE) 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0C45-C2ED-44A9-AA3A-08ED2EE6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023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hlinkClick r:id="rId3"/>
              </a:rPr>
              <a:t>Subword</a:t>
            </a:r>
            <a:r>
              <a:rPr lang="en-US" altLang="zh-TW" dirty="0">
                <a:hlinkClick r:id="rId3"/>
              </a:rPr>
              <a:t> Tokenization: Byte Pair Encoding – YouTube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[1909.03341] Neural Machine Translation with Byte-Level </a:t>
            </a:r>
            <a:r>
              <a:rPr lang="en-US" altLang="zh-TW" dirty="0" err="1">
                <a:hlinkClick r:id="rId4"/>
              </a:rPr>
              <a:t>Subwords</a:t>
            </a:r>
            <a:r>
              <a:rPr lang="en-US" altLang="zh-TW" dirty="0">
                <a:hlinkClick r:id="rId4"/>
              </a:rPr>
              <a:t> (arxiv.org)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93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C0AB-E50D-4775-A391-4C514847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8" y="40170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dirty="0" err="1">
                <a:latin typeface="Bahnschrift SemiCondensed" panose="020B0502040204020203" pitchFamily="34" charset="0"/>
              </a:rPr>
              <a:t>RoBERTa</a:t>
            </a:r>
            <a:endParaRPr lang="zh-TW" altLang="en-US" sz="9600" dirty="0">
              <a:latin typeface="Bahnschrift SemiCondensed" panose="020B0502040204020203" pitchFamily="34" charset="0"/>
            </a:endParaRPr>
          </a:p>
        </p:txBody>
      </p:sp>
      <p:pic>
        <p:nvPicPr>
          <p:cNvPr id="1026" name="Picture 2" descr="BERT QA 機器人實戰- 上篇- The coding day 整天打扣">
            <a:extLst>
              <a:ext uri="{FF2B5EF4-FFF2-40B4-BE49-F238E27FC236}">
                <a16:creationId xmlns:a16="http://schemas.microsoft.com/office/drawing/2014/main" id="{63F89954-68AC-4F5A-8255-85F79A778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1440752"/>
            <a:ext cx="4494586" cy="45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thic Armor, full plate armour set, 1.290,00 €">
            <a:extLst>
              <a:ext uri="{FF2B5EF4-FFF2-40B4-BE49-F238E27FC236}">
                <a16:creationId xmlns:a16="http://schemas.microsoft.com/office/drawing/2014/main" id="{40DBB563-2AF5-4B76-812E-7BF18A7AA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92" y="143122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us Sign Images Clipart Best 2hluoq Clipart - Red Plus Icon Png - Free  Transparent PNG Download - PNGkey">
            <a:extLst>
              <a:ext uri="{FF2B5EF4-FFF2-40B4-BE49-F238E27FC236}">
                <a16:creationId xmlns:a16="http://schemas.microsoft.com/office/drawing/2014/main" id="{196DC76B-DF78-49B2-AFC9-6950AEC7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80" y="2756790"/>
            <a:ext cx="2872090" cy="193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3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F637-8300-4EBA-8351-D5A6711C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02952" cy="100038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Overall Result</a:t>
            </a:r>
            <a:endParaRPr lang="zh-TW" altLang="en-US" dirty="0">
              <a:latin typeface="Bahnschrif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4771B-3240-4E69-B3B3-6E204F1D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" y="1365505"/>
            <a:ext cx="9465505" cy="47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7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B6388-24FE-4D74-B924-DEAAEB1E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64" y="659557"/>
            <a:ext cx="10244836" cy="60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6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E875D-DCC9-4CF7-8FF1-DD6684FC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13" y="1673352"/>
            <a:ext cx="10855282" cy="4413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A8A041-3A28-4ED9-A9A7-253AFCAB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3" y="347789"/>
            <a:ext cx="10893187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Glue Result</a:t>
            </a:r>
            <a:endParaRPr lang="zh-TW" altLang="en-US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3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0B80-AFEF-4046-BBB4-6AEFED5C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SQuAD</a:t>
            </a:r>
            <a:r>
              <a:rPr lang="en-US" altLang="zh-TW" dirty="0"/>
              <a:t> Introduction</a:t>
            </a:r>
            <a:r>
              <a:rPr lang="zh-TW" altLang="en-US" dirty="0"/>
              <a:t> </a:t>
            </a:r>
            <a:r>
              <a:rPr lang="en-US" altLang="zh-TW" dirty="0"/>
              <a:t>and Result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AE21-B0B9-4318-80D3-4CC0D3A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88" y="1551042"/>
            <a:ext cx="4744112" cy="4936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257B9-BB0A-45A8-AD3F-0442B29DD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01" y="1916802"/>
            <a:ext cx="5014599" cy="40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0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6E7A-263A-46B6-A314-BC2A676D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RACE Introduction and Result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6525-AAE9-4E5C-A686-9CFAB566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ReAding</a:t>
            </a:r>
            <a:r>
              <a:rPr lang="en-US" altLang="zh-TW" dirty="0"/>
              <a:t> Comprehension Dataset From Examinations	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0306A-69B2-48E8-96FB-15835FF6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44" y="2943871"/>
            <a:ext cx="6257677" cy="2852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B765B-63A8-4D9B-B1EC-72F27C20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221" y="1678612"/>
            <a:ext cx="2148982" cy="44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477D-5A92-495C-AA11-8E5CBDE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Abstract</a:t>
            </a:r>
            <a:endParaRPr lang="zh-TW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FFF13-7AD8-4477-8A5B-B92B49F8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329672" cy="41652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Bahnschrift SemiCondensed" panose="020B0502040204020203" pitchFamily="34" charset="0"/>
              </a:rPr>
              <a:t>本篇論文在做的事情</a:t>
            </a:r>
            <a:r>
              <a:rPr lang="en-US" altLang="zh-TW" dirty="0">
                <a:latin typeface="Bahnschrift SemiCondensed" panose="020B0502040204020203" pitchFamily="34" charset="0"/>
              </a:rPr>
              <a:t>:</a:t>
            </a:r>
            <a:r>
              <a:rPr lang="zh-TW" altLang="en-US" dirty="0">
                <a:latin typeface="Bahnschrift SemiCondensed" panose="020B0502040204020203" pitchFamily="34" charset="0"/>
              </a:rPr>
              <a:t> 重新</a:t>
            </a:r>
            <a:r>
              <a:rPr lang="en-US" altLang="zh-TW" dirty="0">
                <a:latin typeface="Bahnschrift SemiCondensed" panose="020B0502040204020203" pitchFamily="34" charset="0"/>
              </a:rPr>
              <a:t>train </a:t>
            </a:r>
            <a:r>
              <a:rPr lang="zh-TW" altLang="en-US" dirty="0">
                <a:latin typeface="Bahnschrift SemiCondensed" panose="020B0502040204020203" pitchFamily="34" charset="0"/>
              </a:rPr>
              <a:t>一個 優化版的</a:t>
            </a:r>
            <a:r>
              <a:rPr lang="en-US" altLang="zh-TW" dirty="0">
                <a:latin typeface="Bahnschrift SemiCondensed" panose="020B0502040204020203" pitchFamily="34" charset="0"/>
              </a:rPr>
              <a:t>Bert </a:t>
            </a:r>
            <a:r>
              <a:rPr lang="zh-TW" altLang="en-US" dirty="0">
                <a:latin typeface="Bahnschrift SemiCondensed" panose="020B0502040204020203" pitchFamily="34" charset="0"/>
              </a:rPr>
              <a:t> </a:t>
            </a:r>
            <a:endParaRPr lang="en-US" altLang="zh-TW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zh-TW" altLang="en-US" dirty="0">
                <a:latin typeface="Bahnschrift SemiCondensed" panose="020B0502040204020203" pitchFamily="34" charset="0"/>
              </a:rPr>
              <a:t>相關資料</a:t>
            </a:r>
            <a:r>
              <a:rPr lang="en-US" altLang="zh-TW" dirty="0">
                <a:latin typeface="Bahnschrift SemiCondensed" panose="020B0502040204020203" pitchFamily="34" charset="0"/>
              </a:rPr>
              <a:t>:</a:t>
            </a:r>
            <a:r>
              <a:rPr lang="zh-TW" altLang="en-US" dirty="0">
                <a:latin typeface="Bahnschrift SemiCondensed" panose="020B0502040204020203" pitchFamily="34" charset="0"/>
              </a:rPr>
              <a:t> </a:t>
            </a:r>
            <a:r>
              <a:rPr lang="en-US" altLang="zh-TW" dirty="0">
                <a:latin typeface="Bahnschrift SemiCondensed" panose="020B0502040204020203" pitchFamily="34" charset="0"/>
              </a:rPr>
              <a:t>a replication study of BERT </a:t>
            </a:r>
            <a:r>
              <a:rPr lang="en-US" altLang="zh-TW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pretraining (Devlin et al. , 2019) </a:t>
            </a:r>
            <a:r>
              <a:rPr lang="en-US" altLang="zh-TW" dirty="0">
                <a:latin typeface="Bahnschrift SemiCondensed" panose="020B0502040204020203" pitchFamily="34" charset="0"/>
              </a:rPr>
              <a:t>that carefully measures the impact of many key hyperparameters and training data size</a:t>
            </a:r>
            <a:r>
              <a:rPr lang="zh-TW" altLang="en-US" dirty="0">
                <a:latin typeface="Bahnschrift SemiCondensed" panose="020B0502040204020203" pitchFamily="34" charset="0"/>
              </a:rPr>
              <a:t> </a:t>
            </a:r>
            <a:endParaRPr lang="en-US" altLang="zh-TW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zh-TW" altLang="en-US" dirty="0">
                <a:latin typeface="Bahnschrift SemiCondensed" panose="020B0502040204020203" pitchFamily="34" charset="0"/>
              </a:rPr>
              <a:t>緣起</a:t>
            </a:r>
            <a:r>
              <a:rPr lang="en-US" altLang="zh-TW" dirty="0">
                <a:latin typeface="Bahnschrift SemiCondensed" panose="020B0502040204020203" pitchFamily="34" charset="0"/>
              </a:rPr>
              <a:t>:</a:t>
            </a:r>
            <a:r>
              <a:rPr lang="zh-TW" altLang="en-US" dirty="0">
                <a:latin typeface="Bahnschrift SemiCondensed" panose="020B0502040204020203" pitchFamily="34" charset="0"/>
              </a:rPr>
              <a:t> </a:t>
            </a:r>
            <a:r>
              <a:rPr lang="en-US" altLang="zh-TW" dirty="0">
                <a:latin typeface="Bahnschrift SemiCondensed" panose="020B0502040204020203" pitchFamily="34" charset="0"/>
              </a:rPr>
              <a:t>BERT was significantly undertrained, and can match or exceed the performance of every model published after it</a:t>
            </a:r>
          </a:p>
          <a:p>
            <a:pPr marL="0" indent="0">
              <a:buNone/>
            </a:pPr>
            <a:r>
              <a:rPr lang="zh-TW" altLang="en-US" dirty="0">
                <a:latin typeface="Bahnschrift SemiCondensed" panose="020B0502040204020203" pitchFamily="34" charset="0"/>
              </a:rPr>
              <a:t>重點及目標</a:t>
            </a:r>
            <a:r>
              <a:rPr lang="en-US" altLang="zh-TW" dirty="0">
                <a:latin typeface="Bahnschrift SemiCondensed" panose="020B0502040204020203" pitchFamily="34" charset="0"/>
              </a:rPr>
              <a:t>:</a:t>
            </a:r>
            <a:r>
              <a:rPr lang="zh-TW" altLang="en-US" dirty="0">
                <a:latin typeface="Bahnschrift SemiCondensed" panose="020B0502040204020203" pitchFamily="34" charset="0"/>
              </a:rPr>
              <a:t> </a:t>
            </a:r>
            <a:r>
              <a:rPr lang="en-US" altLang="zh-TW" dirty="0">
                <a:latin typeface="Bahnschrift SemiCondensed" panose="020B0502040204020203" pitchFamily="34" charset="0"/>
              </a:rPr>
              <a:t>hyperparameter choices have significant impact on the final results</a:t>
            </a:r>
          </a:p>
          <a:p>
            <a:pPr marL="0" indent="0">
              <a:buNone/>
            </a:pPr>
            <a:r>
              <a:rPr lang="zh-TW" altLang="en-US" dirty="0">
                <a:latin typeface="Bahnschrift SemiCondensed" panose="020B0502040204020203" pitchFamily="34" charset="0"/>
              </a:rPr>
              <a:t>評分標準</a:t>
            </a:r>
            <a:r>
              <a:rPr lang="en-US" altLang="zh-TW" dirty="0">
                <a:latin typeface="Bahnschrift SemiCondensed" panose="020B0502040204020203" pitchFamily="34" charset="0"/>
              </a:rPr>
              <a:t>:</a:t>
            </a:r>
            <a:r>
              <a:rPr lang="zh-TW" altLang="en-US" dirty="0">
                <a:latin typeface="Bahnschrift SemiCondensed" panose="020B0502040204020203" pitchFamily="34" charset="0"/>
              </a:rPr>
              <a:t> </a:t>
            </a:r>
            <a:r>
              <a:rPr lang="en-US" altLang="zh-TW" dirty="0">
                <a:latin typeface="Bahnschrift SemiCondensed" panose="020B0502040204020203" pitchFamily="34" charset="0"/>
              </a:rPr>
              <a:t>GLUE, RACE and </a:t>
            </a:r>
            <a:r>
              <a:rPr lang="en-US" altLang="zh-TW" dirty="0" err="1">
                <a:latin typeface="Bahnschrift SemiCondensed" panose="020B0502040204020203" pitchFamily="34" charset="0"/>
              </a:rPr>
              <a:t>SQuAD</a:t>
            </a:r>
            <a:endParaRPr lang="en-US" altLang="zh-TW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zh-TW" altLang="en-US" dirty="0">
                <a:latin typeface="Bahnschrift SemiCondensed" panose="020B0502040204020203" pitchFamily="34" charset="0"/>
              </a:rPr>
              <a:t>結果</a:t>
            </a:r>
            <a:r>
              <a:rPr lang="en-US" altLang="zh-TW" dirty="0">
                <a:latin typeface="Bahnschrift SemiCondensed" panose="020B0502040204020203" pitchFamily="34" charset="0"/>
              </a:rPr>
              <a:t>:</a:t>
            </a:r>
            <a:r>
              <a:rPr lang="zh-TW" altLang="en-US" dirty="0">
                <a:latin typeface="Bahnschrift SemiCondensed" panose="020B0502040204020203" pitchFamily="34" charset="0"/>
              </a:rPr>
              <a:t> </a:t>
            </a:r>
            <a:r>
              <a:rPr lang="en-US" altLang="zh-TW" dirty="0">
                <a:latin typeface="Bahnschrift SemiCondensed" panose="020B0502040204020203" pitchFamily="34" charset="0"/>
              </a:rPr>
              <a:t>highlight the importance of previously overlooked design choices, and raise questions about the source of recently reported improvements</a:t>
            </a:r>
          </a:p>
          <a:p>
            <a:endParaRPr lang="en-US" altLang="zh-TW" dirty="0">
              <a:latin typeface="Bahnschrift SemiCondensed" panose="020B0502040204020203" pitchFamily="34" charset="0"/>
            </a:endParaRPr>
          </a:p>
          <a:p>
            <a:endParaRPr lang="zh-TW" altLang="en-US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zh-TW" altLang="en-US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E1B6-2379-4132-8CC2-2798C45B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Background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DB2A-82CF-4086-92DE-F4F7E89C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>
                <a:latin typeface="Bahnschrift SemiCondensed" panose="020B0502040204020203" pitchFamily="34" charset="0"/>
              </a:rPr>
              <a:t>1.Architecture</a:t>
            </a:r>
          </a:p>
          <a:p>
            <a:pPr marL="0" indent="0">
              <a:buNone/>
            </a:pPr>
            <a:r>
              <a:rPr lang="en-US" altLang="zh-TW" sz="4400" dirty="0">
                <a:latin typeface="Bahnschrift SemiCondensed" panose="020B0502040204020203" pitchFamily="34" charset="0"/>
              </a:rPr>
              <a:t>2.Training Objectives</a:t>
            </a:r>
          </a:p>
          <a:p>
            <a:pPr marL="0" indent="0">
              <a:buNone/>
            </a:pPr>
            <a:r>
              <a:rPr lang="en-US" altLang="zh-TW" sz="4400" dirty="0">
                <a:latin typeface="Bahnschrift SemiCondensed" panose="020B0502040204020203" pitchFamily="34" charset="0"/>
              </a:rPr>
              <a:t>3.Optimization</a:t>
            </a:r>
          </a:p>
          <a:p>
            <a:pPr marL="0" indent="0">
              <a:buNone/>
            </a:pPr>
            <a:r>
              <a:rPr lang="en-US" altLang="zh-TW" sz="4400" dirty="0">
                <a:latin typeface="Bahnschrift SemiCondensed" panose="020B0502040204020203" pitchFamily="34" charset="0"/>
              </a:rPr>
              <a:t>4.Data</a:t>
            </a:r>
          </a:p>
          <a:p>
            <a:pPr marL="0" indent="0">
              <a:buNone/>
            </a:pPr>
            <a:endParaRPr lang="en-US" altLang="zh-TW" sz="26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8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5A9B-5D16-4FC5-93BF-9187921A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Architecture</a:t>
            </a:r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46687F-6FB2-435F-9C0A-4F7ED97B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171" y="5413248"/>
            <a:ext cx="4429892" cy="1079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A2A43-D405-4C06-BF3C-F3430A32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53251"/>
            <a:ext cx="6928103" cy="37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4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92D9-9AEF-4457-92F6-59A9D3FA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Training Objectives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E19B1-996C-4EBE-A617-D17DED2D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74" y="1943726"/>
            <a:ext cx="9965451" cy="38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4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DD61-1F0E-4271-856E-AD766C40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Optimization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0466-A3FC-4F22-9D45-2A63BAB2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>
                <a:latin typeface="Bahnschrift SemiCondensed" panose="020B0502040204020203" pitchFamily="34" charset="0"/>
              </a:rPr>
              <a:t>Optimizer: Adam</a:t>
            </a:r>
          </a:p>
          <a:p>
            <a:pPr marL="0" indent="0">
              <a:buNone/>
            </a:pPr>
            <a:r>
              <a:rPr lang="en-US" altLang="zh-TW" sz="4400" dirty="0">
                <a:latin typeface="Bahnschrift SemiCondensed" panose="020B0502040204020203" pitchFamily="34" charset="0"/>
              </a:rPr>
              <a:t>Activation Function: GELU</a:t>
            </a:r>
          </a:p>
        </p:txBody>
      </p:sp>
      <p:pic>
        <p:nvPicPr>
          <p:cNvPr id="1026" name="Picture 2" descr="Real Steel World Robot Boxing Atom Film Drawing, PNG, 1175x1156px, 4k  Resolution, Real Steel World Robot">
            <a:extLst>
              <a:ext uri="{FF2B5EF4-FFF2-40B4-BE49-F238E27FC236}">
                <a16:creationId xmlns:a16="http://schemas.microsoft.com/office/drawing/2014/main" id="{525A16B4-7B69-4AA0-BD70-E5A565FA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107" y="1690688"/>
            <a:ext cx="4756807" cy="467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E01AF6-615E-4792-AC37-07A9DFBE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42" y="4315184"/>
            <a:ext cx="5227990" cy="8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175A-17F1-47B5-A8E3-56A6D216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Data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60E4-0AC4-4FD0-8D13-3B6C3B1F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352" cy="4843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BOOKCORPUS (Zhu et al., 2015) plus English WIKIPEDIA, which totals 16GB of uncompressed text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6E88B-2600-4DB0-8086-CCEE2C60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19" y="1690688"/>
            <a:ext cx="7289585" cy="36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4093-1225-49D6-B745-18F2C322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Bahnschrift SemiCondensed" panose="020B0502040204020203" pitchFamily="34" charset="0"/>
              </a:rPr>
              <a:t>Tranining</a:t>
            </a:r>
            <a:r>
              <a:rPr lang="en-US" altLang="zh-TW" dirty="0">
                <a:latin typeface="Bahnschrift SemiCondensed" panose="020B0502040204020203" pitchFamily="34" charset="0"/>
              </a:rPr>
              <a:t> Procedure Analysis</a:t>
            </a:r>
            <a:endParaRPr lang="zh-TW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C048-4A79-4ED0-9399-C3D96940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3600" dirty="0">
                <a:latin typeface="Bahnschrift SemiCondensed" panose="020B0502040204020203" pitchFamily="34" charset="0"/>
              </a:rPr>
              <a:t>static vs dynamic masking </a:t>
            </a:r>
          </a:p>
          <a:p>
            <a:pPr marL="457200" indent="-457200">
              <a:buAutoNum type="arabicPeriod" startAt="2"/>
            </a:pPr>
            <a:r>
              <a:rPr lang="en-US" altLang="zh-TW" sz="3600" dirty="0">
                <a:latin typeface="Bahnschrift SemiCondensed" panose="020B0502040204020203" pitchFamily="34" charset="0"/>
              </a:rPr>
              <a:t>Input format and next sentence prediction </a:t>
            </a:r>
          </a:p>
          <a:p>
            <a:pPr marL="514350" indent="-514350">
              <a:buAutoNum type="arabicPeriod" startAt="2"/>
            </a:pPr>
            <a:r>
              <a:rPr lang="en-US" altLang="zh-TW" sz="3600" dirty="0">
                <a:latin typeface="Bahnschrift SemiCondensed" panose="020B0502040204020203" pitchFamily="34" charset="0"/>
              </a:rPr>
              <a:t>Training with large batches</a:t>
            </a: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US" altLang="zh-TW" sz="3600" dirty="0">
                <a:latin typeface="Bahnschrift SemiCondensed" panose="020B0502040204020203" pitchFamily="34" charset="0"/>
              </a:rPr>
              <a:t>Text Encoding (Byte-Pair Encoding(BPE) )</a:t>
            </a: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endParaRPr lang="en-US" altLang="zh-TW" sz="36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4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428D-4273-43A1-BB6B-886F90E1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Bahnschrift SemiCondensed" panose="020B0502040204020203" pitchFamily="34" charset="0"/>
              </a:rPr>
              <a:t>static vs dynamic masking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BE522-4237-498B-B257-4D99B05B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35" y="1690688"/>
            <a:ext cx="10228729" cy="42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743</Words>
  <Application>Microsoft Office PowerPoint</Application>
  <PresentationFormat>Widescreen</PresentationFormat>
  <Paragraphs>96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Bahnschrift SemiCondensed</vt:lpstr>
      <vt:lpstr>Calibri</vt:lpstr>
      <vt:lpstr>Calibri Light</vt:lpstr>
      <vt:lpstr>Office Theme</vt:lpstr>
      <vt:lpstr>PowerPoint Presentation</vt:lpstr>
      <vt:lpstr>Abstract</vt:lpstr>
      <vt:lpstr>Background</vt:lpstr>
      <vt:lpstr>Architecture</vt:lpstr>
      <vt:lpstr>Training Objectives</vt:lpstr>
      <vt:lpstr>Optimization</vt:lpstr>
      <vt:lpstr>Data</vt:lpstr>
      <vt:lpstr>Tranining Procedure Analysis</vt:lpstr>
      <vt:lpstr>static vs dynamic masking </vt:lpstr>
      <vt:lpstr>Model Input Format and Next Sentence Prediction </vt:lpstr>
      <vt:lpstr>PowerPoint Presentation</vt:lpstr>
      <vt:lpstr>Training with large batches</vt:lpstr>
      <vt:lpstr>Text Encoding (Byte-Pair Encoding(BPE) )</vt:lpstr>
      <vt:lpstr>RoBERTa</vt:lpstr>
      <vt:lpstr>Overall Result</vt:lpstr>
      <vt:lpstr>PowerPoint Presentation</vt:lpstr>
      <vt:lpstr>Glue Result</vt:lpstr>
      <vt:lpstr>SQuAD Introduction and Result</vt:lpstr>
      <vt:lpstr>RACE Introduction and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twisted_fate</dc:creator>
  <cp:lastModifiedBy>twisted_fate</cp:lastModifiedBy>
  <cp:revision>55</cp:revision>
  <dcterms:created xsi:type="dcterms:W3CDTF">2021-10-02T11:39:04Z</dcterms:created>
  <dcterms:modified xsi:type="dcterms:W3CDTF">2021-10-08T12:57:55Z</dcterms:modified>
</cp:coreProperties>
</file>