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7" r:id="rId4"/>
    <p:sldId id="258" r:id="rId5"/>
    <p:sldId id="259" r:id="rId6"/>
    <p:sldId id="260" r:id="rId7"/>
    <p:sldId id="276" r:id="rId8"/>
    <p:sldId id="277" r:id="rId9"/>
    <p:sldId id="290" r:id="rId10"/>
    <p:sldId id="278" r:id="rId11"/>
    <p:sldId id="279" r:id="rId12"/>
    <p:sldId id="289" r:id="rId13"/>
    <p:sldId id="280" r:id="rId14"/>
    <p:sldId id="281" r:id="rId15"/>
    <p:sldId id="282" r:id="rId16"/>
    <p:sldId id="285" r:id="rId17"/>
    <p:sldId id="283" r:id="rId18"/>
    <p:sldId id="284" r:id="rId19"/>
    <p:sldId id="288" r:id="rId20"/>
    <p:sldId id="26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70877" autoAdjust="0"/>
  </p:normalViewPr>
  <p:slideViewPr>
    <p:cSldViewPr snapToGrid="0">
      <p:cViewPr varScale="1">
        <p:scale>
          <a:sx n="50" d="100"/>
          <a:sy n="50" d="100"/>
        </p:scale>
        <p:origin x="582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CCA2-5938-4E52-AECA-ADDD4CD8743B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44208-DCF4-4E9D-8EB5-6AEF9A0B16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lovelace/robust-kg-completion/tree/main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針對</a:t>
            </a:r>
            <a:r>
              <a:rPr lang="en-US" altLang="zh-TW" dirty="0"/>
              <a:t>1</a:t>
            </a:r>
            <a:r>
              <a:rPr lang="zh-TW" altLang="en-US" dirty="0"/>
              <a:t>  </a:t>
            </a:r>
            <a:r>
              <a:rPr lang="en-US" altLang="zh-TW" dirty="0"/>
              <a:t>S N O + MED </a:t>
            </a:r>
            <a:r>
              <a:rPr lang="zh-TW" altLang="en-US" dirty="0"/>
              <a:t>可以補充念法 ，且講一下醫療紀錄</a:t>
            </a:r>
            <a:endParaRPr lang="en-US" altLang="zh-TW" dirty="0"/>
          </a:p>
          <a:p>
            <a:r>
              <a:rPr lang="en-US" altLang="zh-TW" dirty="0"/>
              <a:t>2.Common sense </a:t>
            </a:r>
            <a:r>
              <a:rPr lang="zh-TW" altLang="en-US" dirty="0"/>
              <a:t>是 稀疏的資料 </a:t>
            </a:r>
            <a:r>
              <a:rPr lang="en-US" altLang="zh-TW" dirty="0"/>
              <a:t>sparsity </a:t>
            </a:r>
            <a:r>
              <a:rPr lang="zh-TW" altLang="en-US" dirty="0"/>
              <a:t>定義，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matrix of numbers that includes many zeros or values that will not significantly impact a calculation.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很多不影響結果的值，或是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在裡面</a:t>
            </a:r>
            <a:endParaRPr lang="en-US" altLang="zh-TW" dirty="0"/>
          </a:p>
          <a:p>
            <a:r>
              <a:rPr lang="zh-TW" altLang="en-US" dirty="0"/>
              <a:t>資料集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robust-kg-completion/data at main · </a:t>
            </a:r>
            <a:r>
              <a:rPr lang="en-US" altLang="zh-TW" dirty="0" err="1">
                <a:hlinkClick r:id="rId3"/>
              </a:rPr>
              <a:t>justinlovelace</a:t>
            </a:r>
            <a:r>
              <a:rPr lang="en-US" altLang="zh-TW" dirty="0">
                <a:hlinkClick r:id="rId3"/>
              </a:rPr>
              <a:t>/robust-kg-completion (github.com)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網址丟給大家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3.Freebase </a:t>
            </a:r>
            <a:r>
              <a:rPr lang="zh-TW" altLang="en-US" dirty="0"/>
              <a:t>可以簡單介紹   </a:t>
            </a:r>
            <a:r>
              <a:rPr lang="en-US" altLang="zh-TW" dirty="0"/>
              <a:t>(</a:t>
            </a:r>
            <a:r>
              <a:rPr lang="zh-TW" altLang="en-US" dirty="0"/>
              <a:t>人造，比較 高密度連接的資料集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4.Freebase Sparsity </a:t>
            </a:r>
            <a:r>
              <a:rPr lang="zh-TW" altLang="en-US" dirty="0"/>
              <a:t>是 調整成 跟 </a:t>
            </a:r>
            <a:r>
              <a:rPr lang="en-US" altLang="zh-TW" dirty="0"/>
              <a:t>common sense </a:t>
            </a:r>
            <a:r>
              <a:rPr lang="zh-TW" altLang="en-US" dirty="0"/>
              <a:t>稀疏度 一樣的東西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0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等等補充</a:t>
            </a:r>
            <a:r>
              <a:rPr lang="en-US" altLang="zh-TW" dirty="0"/>
              <a:t>Stanford </a:t>
            </a:r>
            <a:r>
              <a:rPr lang="zh-TW" altLang="en-US" dirty="0"/>
              <a:t>網址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91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這件事代表了 每個</a:t>
            </a:r>
            <a:r>
              <a:rPr lang="en-US" altLang="zh-TW" dirty="0"/>
              <a:t>tuple </a:t>
            </a:r>
            <a:r>
              <a:rPr lang="zh-TW" altLang="en-US" dirty="0"/>
              <a:t>中 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elements </a:t>
            </a:r>
            <a:r>
              <a:rPr lang="zh-TW" altLang="en-US" dirty="0"/>
              <a:t>的關係都會學到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4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式子 沒看懂阿</a:t>
            </a:r>
            <a:endParaRPr lang="en-US" altLang="zh-TW" dirty="0"/>
          </a:p>
          <a:p>
            <a:r>
              <a:rPr lang="en-US" altLang="zh-TW" dirty="0"/>
              <a:t>Student model </a:t>
            </a:r>
            <a:r>
              <a:rPr lang="zh-TW" altLang="en-US" dirty="0"/>
              <a:t>的</a:t>
            </a:r>
            <a:r>
              <a:rPr lang="en-US" altLang="zh-TW" dirty="0"/>
              <a:t>Loss </a:t>
            </a:r>
            <a:r>
              <a:rPr lang="zh-TW" altLang="en-US" dirty="0"/>
              <a:t>計算方式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1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Fs: student re-ranker </a:t>
            </a:r>
          </a:p>
          <a:p>
            <a:r>
              <a:rPr lang="en-US" altLang="zh-TW" sz="1200" dirty="0"/>
              <a:t>Ft: teacher re-ranker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18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這裡撲克牌的部分 就不重要 ，只是在講是誰做的實驗， </a:t>
            </a:r>
            <a:r>
              <a:rPr lang="en-US" altLang="zh-TW" dirty="0"/>
              <a:t>table</a:t>
            </a:r>
            <a:r>
              <a:rPr lang="zh-TW" altLang="en-US" dirty="0"/>
              <a:t>的備註有寫這個東西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7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h@k</a:t>
            </a:r>
            <a:r>
              <a:rPr lang="en-US" altLang="zh-TW" dirty="0"/>
              <a:t> </a:t>
            </a:r>
            <a:r>
              <a:rPr lang="zh-TW" altLang="en-US" dirty="0"/>
              <a:t> 給</a:t>
            </a:r>
            <a:r>
              <a:rPr lang="en-US" altLang="zh-TW" dirty="0"/>
              <a:t>code </a:t>
            </a:r>
            <a:r>
              <a:rPr lang="zh-TW" altLang="en-US" dirty="0"/>
              <a:t>看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MRR </a:t>
            </a:r>
            <a:r>
              <a:rPr lang="zh-TW" altLang="en-US" dirty="0"/>
              <a:t>用 圖片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55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兩種</a:t>
            </a:r>
            <a:r>
              <a:rPr lang="en-US" altLang="zh-TW" dirty="0"/>
              <a:t>ranking </a:t>
            </a:r>
            <a:r>
              <a:rPr lang="zh-TW" altLang="en-US" dirty="0"/>
              <a:t>方式 所帶來的結果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9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44208-DCF4-4E9D-8EB5-6AEF9A0B16F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8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65F4-83F3-4C6E-8394-03E244AD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DAC6A-F048-4336-9472-B02987FF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5152-5105-4CD3-BF99-A4D2252E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4331-EBD4-47EB-A18E-7E8A6A12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3C81-C2FD-4AEF-8388-E44656F8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620C-0115-4644-B294-39C1D515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D95D3-D7CF-4407-96C8-CDC47104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F37F-F180-4E99-8B2A-5D2319F2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FC83-8A96-4E43-8ED0-63C7C951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BA73-7497-4BA6-99C2-BA49F47D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2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16414-856E-4AA1-B094-031E5A83D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0472C-5053-4CBC-BDC7-223FAE6DF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421-D0DD-47C5-9B17-15C4B172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FEB4-2318-4387-AE4F-A767A876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65F1-7B7E-4329-8B06-DD7BF2F6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8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A237-3E63-488F-B505-1CC1CC29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F822-180A-4EC8-B141-6B78D7BF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12F4-6A7B-4988-ABBE-8C92FBBF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7F3C-EF97-483C-88F6-8FB7DE11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BADF-4FA8-4BF5-880C-FDC441B5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6C2-D088-4C0B-AB85-66FF0041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64FC-C71A-42E5-A593-F3D2442E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7D23-C047-42B1-BB81-0FFCF972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FED2-4C23-42DA-8388-769A1790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0B7F-D8CE-4D0C-AC98-4E6E228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5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7562-BA13-4FC6-BEB0-FF683E5D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A86F-3892-49CC-B576-4BA435BB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C3F75-3A06-4CB9-827F-59D66B6F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585D-DA72-4428-A401-538BD43A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E9D3-54A1-4033-A024-2837934A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8984-2A2D-43D6-B04B-43037E77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1C79-DEB4-4B92-A563-42D2492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8B19-B933-47F3-BEF7-BFE9A55A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DB07-5E0B-4C65-9853-D0C2A934C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5ABAE-E646-4C0B-B033-24736149F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5961C-8C63-450F-9809-F665EFEB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B9EC-0B8F-4506-8A2E-35188BEA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5636D-F33C-4166-88EB-513F26AE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0F8A1-7260-45D5-8C8F-35347936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2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0FA5-72E6-404F-8E31-28B0A852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E6ABC-BCDA-44A0-A87C-76ADFE47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FD84F-A29A-4AFA-8DE2-6777AA35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4D2B1-E8AF-493F-8EED-CED4A266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8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6C820-7399-4C80-A287-4C71BEF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72B3-F348-4C3E-A157-4EFC45F7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AD14-00C5-4FAE-B9CE-14D8140E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A3CE-2399-430A-B9F8-03B4DE7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251E-C653-446F-A182-9BB2C4CC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4173B-ACCA-4073-A3A7-FEE7DE7D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E7C02-C4E6-4E91-8497-5F175C7B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E3E0-9C78-44DD-8827-A1E80A78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1C08-B9B5-4898-81AF-CB16E3F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3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704-188B-493F-81FB-7E761386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0287F-3E0C-401E-83CA-884A58CE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9499-54FB-4D3C-85E4-965CA86E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2497-C953-4118-AC00-8316CF94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ECC0-C875-4651-B56D-A450722A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34C0-DE9F-4A9F-A439-16DA7F7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6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C029-211F-4F25-8BC3-9A6FCD06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ED01-132E-4EAF-BF29-2DEB0039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9B-392C-47BF-BC5D-6D5BD0E4F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FD36-35F4-4B13-BB6A-30B231FB2BE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AA04-ECC1-40B0-94D4-99423954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BF66-57B3-43FD-A5E6-684BC1A4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86FC2-A981-45A6-BE76-03A88FA26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56C9-1F90-46E7-8BB6-FE5C5B13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2" y="1318307"/>
            <a:ext cx="10577804" cy="2387600"/>
          </a:xfrm>
        </p:spPr>
        <p:txBody>
          <a:bodyPr>
            <a:normAutofit/>
          </a:bodyPr>
          <a:lstStyle/>
          <a:p>
            <a:r>
              <a:rPr lang="en-US" altLang="zh-TW" sz="5000" dirty="0">
                <a:latin typeface="Arial Narrow" panose="020B0606020202030204" pitchFamily="34" charset="0"/>
              </a:rPr>
              <a:t>Robust</a:t>
            </a:r>
            <a:r>
              <a:rPr lang="zh-TW" altLang="en-US" sz="5000" dirty="0">
                <a:latin typeface="Arial Narrow" panose="020B0606020202030204" pitchFamily="34" charset="0"/>
              </a:rPr>
              <a:t> </a:t>
            </a:r>
            <a:r>
              <a:rPr lang="en-US" altLang="zh-TW" sz="5000" dirty="0">
                <a:latin typeface="Arial Narrow" panose="020B0606020202030204" pitchFamily="34" charset="0"/>
              </a:rPr>
              <a:t>Knowledge</a:t>
            </a:r>
            <a:r>
              <a:rPr lang="zh-TW" altLang="en-US" sz="5000" dirty="0">
                <a:latin typeface="Arial Narrow" panose="020B0606020202030204" pitchFamily="34" charset="0"/>
              </a:rPr>
              <a:t> </a:t>
            </a:r>
            <a:r>
              <a:rPr lang="en-US" altLang="zh-TW" sz="5000" dirty="0">
                <a:latin typeface="Arial Narrow" panose="020B0606020202030204" pitchFamily="34" charset="0"/>
              </a:rPr>
              <a:t>Graph</a:t>
            </a:r>
            <a:r>
              <a:rPr lang="zh-TW" altLang="en-US" sz="5000" dirty="0">
                <a:latin typeface="Arial Narrow" panose="020B0606020202030204" pitchFamily="34" charset="0"/>
              </a:rPr>
              <a:t> </a:t>
            </a:r>
            <a:r>
              <a:rPr lang="en-US" altLang="zh-TW" sz="5000" dirty="0">
                <a:latin typeface="Arial Narrow" panose="020B0606020202030204" pitchFamily="34" charset="0"/>
              </a:rPr>
              <a:t>Completion</a:t>
            </a:r>
            <a:endParaRPr lang="zh-TW" altLang="en-US" sz="5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9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8539-DA38-4DB7-A468-D74DC63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Entity re-ranking Training </a:t>
            </a:r>
            <a:r>
              <a:rPr lang="zh-TW" altLang="en-US" dirty="0"/>
              <a:t>方式</a:t>
            </a:r>
            <a:r>
              <a:rPr lang="en-US" altLang="zh-TW" dirty="0"/>
              <a:t>(Student)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CBEDA-AE65-4394-B0D8-1D18925DB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1399" y="2042834"/>
            <a:ext cx="9309202" cy="2541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BB90F-DE62-4A4C-9F23-B911A565C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73" y="5167312"/>
            <a:ext cx="8965727" cy="7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0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2304-384E-4A23-8325-4BFDA72D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Knowledge Distillation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FD942-7AA8-4204-8D75-2EB85950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76" y="1858087"/>
            <a:ext cx="8080247" cy="41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D162-B70E-4F4D-A46D-69D6CAE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Bottleneck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44BC-3DFE-4355-9F91-84D51EFA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透過增加</a:t>
            </a:r>
            <a:r>
              <a:rPr lang="en-US" altLang="zh-TW" dirty="0"/>
              <a:t>1x1</a:t>
            </a:r>
            <a:r>
              <a:rPr lang="zh-TW" altLang="en-US" dirty="0"/>
              <a:t>層數 </a:t>
            </a:r>
            <a:r>
              <a:rPr lang="en-US" altLang="zh-TW" dirty="0"/>
              <a:t>(</a:t>
            </a:r>
            <a:r>
              <a:rPr lang="zh-TW" altLang="en-US" dirty="0"/>
              <a:t>就像瓶頸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改變維度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473DA-C91C-43DA-AB1F-018638E3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516"/>
            <a:ext cx="5303136" cy="45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50D1-51BE-4343-B0E2-2FE2387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Student-Teacher Ensemble(</a:t>
            </a:r>
            <a:r>
              <a:rPr lang="zh-TW" altLang="en-US" dirty="0"/>
              <a:t>一起</a:t>
            </a:r>
            <a:r>
              <a:rPr lang="en-US" altLang="zh-TW" dirty="0"/>
              <a:t>ranking )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8A2BF-ED14-455A-B21A-A6C6F829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538288"/>
            <a:ext cx="8144278" cy="42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86BE-ABF0-4839-99B6-76B0D264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7"/>
            <a:ext cx="10515600" cy="6445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Experiment Result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FA2D-D628-41A1-A619-70B8376CD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6"/>
          <a:stretch/>
        </p:blipFill>
        <p:spPr>
          <a:xfrm>
            <a:off x="1358900" y="1062040"/>
            <a:ext cx="9994900" cy="54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F8FB-D189-4629-BFAE-D24207DC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MR MRR </a:t>
            </a:r>
            <a:r>
              <a:rPr lang="en-US" altLang="zh-TW" dirty="0" err="1"/>
              <a:t>H@k</a:t>
            </a:r>
            <a:r>
              <a:rPr lang="en-US" altLang="zh-TW" dirty="0"/>
              <a:t> (k</a:t>
            </a:r>
            <a:r>
              <a:rPr lang="zh-TW" altLang="en-US" dirty="0"/>
              <a:t> 是 正整數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21A0-860C-49C9-B718-9039EA3B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MR: </a:t>
            </a:r>
            <a:r>
              <a:rPr lang="zh-TW" altLang="en-US" dirty="0"/>
              <a:t>是 </a:t>
            </a:r>
            <a:r>
              <a:rPr lang="en-US" altLang="zh-TW" dirty="0"/>
              <a:t>MRR</a:t>
            </a:r>
            <a:r>
              <a:rPr lang="zh-TW" altLang="en-US" dirty="0"/>
              <a:t>再除以平均之前的倒數，越低答對率越高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MRR:</a:t>
            </a:r>
            <a:r>
              <a:rPr lang="zh-TW" altLang="zh-TW" dirty="0"/>
              <a:t>越高越好，越高代表答對率越高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H@k</a:t>
            </a:r>
            <a:r>
              <a:rPr lang="en-US" altLang="zh-TW" dirty="0"/>
              <a:t>: </a:t>
            </a:r>
            <a:r>
              <a:rPr lang="zh-TW" altLang="en-US" dirty="0"/>
              <a:t>計算 是否 </a:t>
            </a:r>
            <a:r>
              <a:rPr lang="en-US" altLang="zh-TW" dirty="0"/>
              <a:t>predict</a:t>
            </a:r>
            <a:r>
              <a:rPr lang="zh-TW" altLang="en-US" dirty="0"/>
              <a:t>中 真的有測試到前</a:t>
            </a:r>
            <a:r>
              <a:rPr lang="en-US" altLang="zh-TW" dirty="0" err="1"/>
              <a:t>i</a:t>
            </a:r>
            <a:r>
              <a:rPr lang="zh-TW" altLang="en-US" dirty="0"/>
              <a:t>個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5D5B1-E6DC-4393-AB37-A1899AF51B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9150" y="3138488"/>
            <a:ext cx="6362700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35D-DD30-4753-8B28-529317E1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MRR</a:t>
            </a:r>
            <a:r>
              <a:rPr lang="zh-TW" altLang="en-US" dirty="0"/>
              <a:t>舉例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5FB65-1C55-4654-A459-366E55D037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1600" y="1350962"/>
            <a:ext cx="5435600" cy="4503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5A37D-9B84-45E6-90A7-B7337685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259865"/>
            <a:ext cx="5554900" cy="16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4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B7F-6917-44C7-BDCA-9DFDD3E4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H@k</a:t>
            </a:r>
            <a:r>
              <a:rPr lang="zh-TW" altLang="en-US" dirty="0"/>
              <a:t>舉例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2F6C-1AF4-47B1-BC5C-BC40722C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找有幾個 取平均 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E914C-C906-4AF8-AECD-32376FE4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035112"/>
            <a:ext cx="11188699" cy="247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B349A-D018-4FB9-92FA-8726ECB3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26" y="1690688"/>
            <a:ext cx="8067274" cy="22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5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A8D-5ECC-448D-8BBF-36E6C18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實驗完的重要程度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CE36F-98BF-4631-8A48-73B48301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28" y="2430463"/>
            <a:ext cx="100182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FB2A-BB47-4855-BA7F-62B287F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Impact of Sparsity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04C-58F1-476E-98FA-E5787CAE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observe the outsized impact of sparsity on models that do not utilize textual information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AB0B3-EE71-4E0B-9C8D-42749543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79" y="2801937"/>
            <a:ext cx="9539042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B5A5-3DDB-4818-9924-90A9B2D6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Arial Narrow" panose="020B0606020202030204" pitchFamily="34" charset="0"/>
              </a:rPr>
              <a:t>Knowledge Graph Introduction</a:t>
            </a: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FCCFBEA0-4513-47F8-9250-F82B80582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7010B-BFCC-48B7-883E-1A6DA562D3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4899" y="1512887"/>
            <a:ext cx="774700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8B80-BC7B-45D8-944F-0ED9BF70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提出讀這篇論文的疑慮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4209-8423-46D4-A0A4-7064E0A1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Question: </a:t>
            </a:r>
            <a:r>
              <a:rPr lang="zh-TW" altLang="en-US" dirty="0"/>
              <a:t>架構不好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7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B5A5-3DDB-4818-9924-90A9B2D6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What’s </a:t>
            </a:r>
            <a:r>
              <a:rPr lang="en-US" altLang="zh-TW" dirty="0">
                <a:latin typeface="Arial Narrow" panose="020B0606020202030204" pitchFamily="34" charset="0"/>
              </a:rPr>
              <a:t>Knowledge Graph  ?</a:t>
            </a:r>
            <a:endParaRPr lang="zh-TW" altLang="en-US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FCCFBEA0-4513-47F8-9250-F82B80582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704C7-CB81-4196-B521-004D3910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91" y="1550988"/>
            <a:ext cx="6864618" cy="46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5F71-F5C9-4E73-AB4A-7883E51B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55400" cy="1325563"/>
          </a:xfrm>
        </p:spPr>
        <p:txBody>
          <a:bodyPr/>
          <a:lstStyle/>
          <a:p>
            <a:pPr algn="ctr"/>
            <a:r>
              <a:rPr lang="en-US" altLang="zh-TW" dirty="0"/>
              <a:t>Knowledge Dataset 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0BAD-AF80-4B9D-919C-F511E217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SNOMED CT DATASET  (System Nomenclature Of Medicine 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CN DATASET (Common sense)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FB15K-237 DATASET</a:t>
            </a:r>
            <a:r>
              <a:rPr lang="zh-TW" altLang="en-US" dirty="0"/>
              <a:t> </a:t>
            </a:r>
            <a:r>
              <a:rPr lang="en-US" altLang="zh-TW" dirty="0"/>
              <a:t>(FREE BASE)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FB15K-237-Sparse DATASET</a:t>
            </a:r>
            <a:r>
              <a:rPr lang="zh-TW" altLang="en-US" dirty="0"/>
              <a:t> </a:t>
            </a:r>
            <a:r>
              <a:rPr lang="en-US" altLang="zh-TW" dirty="0"/>
              <a:t>(FREE BASE)</a:t>
            </a:r>
            <a:endParaRPr lang="zh-TW" altLang="en-US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09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2D5E-6E8B-489A-ABC7-A4271C5E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45AD-CEEA-4EEC-84E4-C051A5A8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使用兩種 </a:t>
            </a:r>
            <a:r>
              <a:rPr lang="en-US" altLang="zh-TW" dirty="0"/>
              <a:t>ranking</a:t>
            </a:r>
            <a:r>
              <a:rPr lang="zh-TW" altLang="en-US" dirty="0"/>
              <a:t>方式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共同決定 </a:t>
            </a:r>
            <a:r>
              <a:rPr lang="en-US" altLang="zh-TW" dirty="0"/>
              <a:t>(ensemble</a:t>
            </a:r>
            <a:r>
              <a:rPr lang="zh-TW" altLang="en-US" dirty="0"/>
              <a:t>的感覺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model ranking</a:t>
            </a:r>
            <a:r>
              <a:rPr lang="zh-TW" altLang="en-US" dirty="0"/>
              <a:t>的感覺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(1)</a:t>
            </a:r>
            <a:r>
              <a:rPr lang="zh-TW" altLang="en-US" dirty="0"/>
              <a:t> </a:t>
            </a:r>
            <a:r>
              <a:rPr lang="en-US" altLang="zh-TW" dirty="0"/>
              <a:t>Teacher network</a:t>
            </a:r>
          </a:p>
          <a:p>
            <a:pPr marL="0" indent="0">
              <a:buNone/>
            </a:pPr>
            <a:r>
              <a:rPr lang="en-US" altLang="zh-TW" dirty="0"/>
              <a:t>	(2) Student network</a:t>
            </a:r>
          </a:p>
          <a:p>
            <a:pPr marL="0" indent="0">
              <a:buNone/>
            </a:pPr>
            <a:r>
              <a:rPr lang="en-US" altLang="zh-TW" dirty="0"/>
              <a:t>2.Sparsity </a:t>
            </a:r>
            <a:r>
              <a:rPr lang="zh-TW" altLang="en-US" dirty="0"/>
              <a:t>的所帶來的影響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21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803-9BA3-4735-B6EA-ECDDC908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兩種 </a:t>
            </a:r>
            <a:r>
              <a:rPr lang="en-US" altLang="zh-TW" dirty="0"/>
              <a:t>ranking</a:t>
            </a:r>
            <a:r>
              <a:rPr lang="zh-TW" altLang="en-US" dirty="0"/>
              <a:t>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2EC2-71DA-440B-A3E9-200F06E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1.Entity ranking </a:t>
            </a:r>
          </a:p>
          <a:p>
            <a:pPr marL="0" indent="0">
              <a:buNone/>
            </a:pPr>
            <a:r>
              <a:rPr lang="en-US" altLang="zh-TW" dirty="0"/>
              <a:t>2.Entity re-ranking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ECF93-A220-46F8-8D0D-8EF933562D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1900" y="1387157"/>
            <a:ext cx="7777480" cy="48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0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C273-FFEF-4C39-BB40-EDBEC72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Entity ranking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9C8C-3BC9-4A62-8069-14E65775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介紹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標準的</a:t>
            </a:r>
            <a:r>
              <a:rPr lang="en-US" altLang="zh-TW" dirty="0"/>
              <a:t>formula </a:t>
            </a:r>
            <a:r>
              <a:rPr lang="zh-TW" altLang="en-US" dirty="0"/>
              <a:t>是 一個 </a:t>
            </a:r>
            <a:r>
              <a:rPr lang="en-US" altLang="zh-TW" dirty="0"/>
              <a:t>entity (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  <a:r>
              <a:rPr lang="zh-TW" altLang="en-US" dirty="0"/>
              <a:t>就是 </a:t>
            </a:r>
            <a:r>
              <a:rPr lang="en-US" altLang="zh-TW" dirty="0"/>
              <a:t>tuple (e1, r, e2) </a:t>
            </a:r>
          </a:p>
          <a:p>
            <a:pPr marL="0" indent="0">
              <a:buNone/>
            </a:pPr>
            <a:r>
              <a:rPr lang="zh-TW" altLang="en-US" dirty="0"/>
              <a:t>我們給定</a:t>
            </a:r>
            <a:r>
              <a:rPr lang="en-US" altLang="zh-TW" dirty="0"/>
              <a:t>(e1, r, ?)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求出 </a:t>
            </a:r>
            <a:r>
              <a:rPr lang="en-US" altLang="zh-TW" dirty="0"/>
              <a:t>e2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此外，會把 </a:t>
            </a:r>
            <a:r>
              <a:rPr lang="en-US" altLang="zh-TW" dirty="0"/>
              <a:t>	</a:t>
            </a:r>
            <a:r>
              <a:rPr lang="zh-TW" altLang="en-US" dirty="0"/>
              <a:t>       丟進去當作</a:t>
            </a:r>
            <a:r>
              <a:rPr lang="en-US" altLang="zh-TW" dirty="0"/>
              <a:t>entity</a:t>
            </a:r>
            <a:r>
              <a:rPr lang="zh-TW" altLang="en-US" dirty="0"/>
              <a:t>，也就是 上面的</a:t>
            </a:r>
            <a:r>
              <a:rPr lang="en-US" altLang="zh-TW" dirty="0"/>
              <a:t>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58CDB-BE42-4FBB-9D38-61ECF49D0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30" y="4445001"/>
            <a:ext cx="1284701" cy="3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E4C3-43BE-4B04-97AF-EA7DA604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Entity ranking Training </a:t>
            </a:r>
            <a:r>
              <a:rPr lang="zh-TW" altLang="en-US" dirty="0"/>
              <a:t>方式</a:t>
            </a:r>
            <a:r>
              <a:rPr lang="en-US" altLang="zh-TW" dirty="0"/>
              <a:t>(Teacher)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5B91-30FB-4576-AE20-6767A9BE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776474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Loss: binary cross-entropy (</a:t>
            </a:r>
            <a:r>
              <a:rPr lang="zh-TW" altLang="en-US" dirty="0"/>
              <a:t>補充好處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1.compute scores for all entities</a:t>
            </a:r>
          </a:p>
          <a:p>
            <a:pPr marL="0" indent="0">
              <a:buNone/>
            </a:pPr>
            <a:r>
              <a:rPr lang="en-US" altLang="zh-TW" dirty="0"/>
              <a:t>2.apply a sigmoid operator(</a:t>
            </a:r>
            <a:r>
              <a:rPr lang="en-US" altLang="zh-TW" dirty="0" err="1"/>
              <a:t>softmax</a:t>
            </a:r>
            <a:r>
              <a:rPr lang="en-US" altLang="zh-TW" dirty="0"/>
              <a:t>) to induce a probability for each entity</a:t>
            </a:r>
          </a:p>
          <a:p>
            <a:pPr marL="0" indent="0">
              <a:buNone/>
            </a:pPr>
            <a:r>
              <a:rPr lang="en-US" altLang="zh-TW" dirty="0"/>
              <a:t>Optimizer: Adam  </a:t>
            </a:r>
          </a:p>
          <a:p>
            <a:pPr marL="0" indent="0">
              <a:buNone/>
            </a:pPr>
            <a:r>
              <a:rPr lang="en-US" altLang="zh-TW" dirty="0"/>
              <a:t>	(1)decoupled weight de-cay regularization </a:t>
            </a:r>
          </a:p>
          <a:p>
            <a:pPr marL="0" indent="0">
              <a:buNone/>
            </a:pPr>
            <a:r>
              <a:rPr lang="en-US" altLang="zh-TW" dirty="0"/>
              <a:t>	(2)label smoothing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B3FD8-A2E3-4DCC-90F7-C2821D94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68" y="5081526"/>
            <a:ext cx="9110014" cy="12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822-290B-411E-AFBC-2A2CBB8E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Adam Code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2C1C-E32A-494E-97B3-E02E8254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01E2F-17E5-4241-91A4-EF8C06BF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1825625"/>
            <a:ext cx="11409200" cy="40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645</Words>
  <Application>Microsoft Office PowerPoint</Application>
  <PresentationFormat>Widescreen</PresentationFormat>
  <Paragraphs>78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Arial Narrow</vt:lpstr>
      <vt:lpstr>Calibri</vt:lpstr>
      <vt:lpstr>Calibri Light</vt:lpstr>
      <vt:lpstr>Office Theme</vt:lpstr>
      <vt:lpstr>Robust Knowledge Graph Completion</vt:lpstr>
      <vt:lpstr>Knowledge Graph Introduction</vt:lpstr>
      <vt:lpstr>What’s Knowledge Graph  ?</vt:lpstr>
      <vt:lpstr>Knowledge Dataset Introduction</vt:lpstr>
      <vt:lpstr>Abstract</vt:lpstr>
      <vt:lpstr>兩種 ranking方式</vt:lpstr>
      <vt:lpstr>Entity ranking </vt:lpstr>
      <vt:lpstr>Entity ranking Training 方式(Teacher)</vt:lpstr>
      <vt:lpstr>Adam Code</vt:lpstr>
      <vt:lpstr>Entity re-ranking Training 方式(Student)</vt:lpstr>
      <vt:lpstr>Knowledge Distillation</vt:lpstr>
      <vt:lpstr>Bottleneck</vt:lpstr>
      <vt:lpstr>Student-Teacher Ensemble(一起ranking )</vt:lpstr>
      <vt:lpstr>Experiment Result</vt:lpstr>
      <vt:lpstr>MR MRR H@k (k 是 正整數)</vt:lpstr>
      <vt:lpstr>MRR舉例</vt:lpstr>
      <vt:lpstr>H@k舉例</vt:lpstr>
      <vt:lpstr>實驗完的重要程度</vt:lpstr>
      <vt:lpstr>Impact of Sparsity </vt:lpstr>
      <vt:lpstr>提出讀這篇論文的疑慮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Robust_Knowledge_Graph_Completion</dc:title>
  <dc:creator>twisted_fate</dc:creator>
  <cp:lastModifiedBy>twisted_fate</cp:lastModifiedBy>
  <cp:revision>37</cp:revision>
  <dcterms:created xsi:type="dcterms:W3CDTF">2021-10-27T13:14:34Z</dcterms:created>
  <dcterms:modified xsi:type="dcterms:W3CDTF">2021-10-28T07:44:06Z</dcterms:modified>
</cp:coreProperties>
</file>