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59" r:id="rId22"/>
    <p:sldId id="260" r:id="rId2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75FBA1-9979-B909-146B-2BE4EC297E40}" v="2627" dt="2021-09-05T20:59:09.0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575EE5C0-CAC3-4AF5-A62E-98337629F019}" type="datetime">
              <a:rPr lang="en-US" sz="1200" b="0" strike="noStrike" spc="-1">
                <a:solidFill>
                  <a:srgbClr val="8B8B8B"/>
                </a:solidFill>
                <a:latin typeface="Calibri"/>
              </a:rPr>
              <a:t>9/5/2021</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2A3FA85-5F9D-48B8-AFFC-EC22E495A8AF}"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2444B10F-85C2-4C93-8210-EDDD75F9A45B}" type="datetime">
              <a:rPr lang="en-US" sz="1200" b="0" strike="noStrike" spc="-1">
                <a:solidFill>
                  <a:srgbClr val="8B8B8B"/>
                </a:solidFill>
                <a:latin typeface="Calibri"/>
              </a:rPr>
              <a:t>9/5/2021</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1159E259-046C-4DE7-883A-DB52E33DA519}"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838"/>
        </a:solidFill>
        <a:effectLst/>
      </p:bgPr>
    </p:bg>
    <p:spTree>
      <p:nvGrpSpPr>
        <p:cNvPr id="1" name=""/>
        <p:cNvGrpSpPr/>
        <p:nvPr/>
      </p:nvGrpSpPr>
      <p:grpSpPr>
        <a:xfrm>
          <a:off x="0" y="0"/>
          <a:ext cx="0" cy="0"/>
          <a:chOff x="0" y="0"/>
          <a:chExt cx="0" cy="0"/>
        </a:xfrm>
      </p:grpSpPr>
      <p:pic>
        <p:nvPicPr>
          <p:cNvPr id="82" name="Picture 5"/>
          <p:cNvPicPr/>
          <p:nvPr/>
        </p:nvPicPr>
        <p:blipFill>
          <a:blip r:embed="rId2"/>
          <a:stretch/>
        </p:blipFill>
        <p:spPr>
          <a:xfrm>
            <a:off x="1027440" y="0"/>
            <a:ext cx="2325240" cy="2325240"/>
          </a:xfrm>
          <a:prstGeom prst="rect">
            <a:avLst/>
          </a:prstGeom>
          <a:ln>
            <a:noFill/>
          </a:ln>
        </p:spPr>
      </p:pic>
      <p:sp>
        <p:nvSpPr>
          <p:cNvPr id="83" name="CustomShape 1"/>
          <p:cNvSpPr/>
          <p:nvPr/>
        </p:nvSpPr>
        <p:spPr>
          <a:xfrm>
            <a:off x="229320" y="2380320"/>
            <a:ext cx="5803297" cy="2645424"/>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US" sz="6600" b="0" strike="noStrike" spc="-1" dirty="0">
                <a:solidFill>
                  <a:srgbClr val="FF6600"/>
                </a:solidFill>
                <a:latin typeface="Calibri"/>
              </a:rPr>
              <a:t>G2M Case Study</a:t>
            </a:r>
            <a:endParaRPr lang="en-US" sz="6600" b="0" strike="noStrike" spc="-1" dirty="0">
              <a:latin typeface="Arial"/>
            </a:endParaRPr>
          </a:p>
          <a:p>
            <a:r>
              <a:rPr lang="en-US" sz="2500" b="0" strike="noStrike" spc="-1" dirty="0">
                <a:solidFill>
                  <a:srgbClr val="FF6600"/>
                </a:solidFill>
                <a:latin typeface="Calibri"/>
              </a:rPr>
              <a:t>Virtual</a:t>
            </a:r>
            <a:r>
              <a:rPr lang="en-US" sz="2500" b="0" strike="noStrike" spc="-1" dirty="0">
                <a:solidFill>
                  <a:srgbClr val="000000"/>
                </a:solidFill>
                <a:latin typeface="Calibri"/>
              </a:rPr>
              <a:t> </a:t>
            </a:r>
            <a:r>
              <a:rPr lang="en-US" sz="2500" b="0" strike="noStrike" spc="-1" dirty="0">
                <a:solidFill>
                  <a:srgbClr val="FF6600"/>
                </a:solidFill>
                <a:latin typeface="Calibri"/>
              </a:rPr>
              <a:t>Internship</a:t>
            </a:r>
            <a:r>
              <a:rPr lang="en-US" sz="2500" spc="-1" dirty="0">
                <a:solidFill>
                  <a:srgbClr val="FF6600"/>
                </a:solidFill>
                <a:latin typeface="Calibri"/>
              </a:rPr>
              <a:t> </a:t>
            </a:r>
            <a:r>
              <a:rPr lang="en-US" sz="2500" spc="-1" dirty="0">
                <a:solidFill>
                  <a:schemeClr val="accent2">
                    <a:lumMod val="75000"/>
                  </a:schemeClr>
                </a:solidFill>
                <a:ea typeface="+mn-lt"/>
                <a:cs typeface="+mn-lt"/>
              </a:rPr>
              <a:t>LISUM03</a:t>
            </a:r>
            <a:endParaRPr lang="en-US" sz="2500" spc="-1" dirty="0">
              <a:solidFill>
                <a:schemeClr val="accent2">
                  <a:lumMod val="75000"/>
                </a:schemeClr>
              </a:solidFill>
              <a:latin typeface="Arial"/>
            </a:endParaRPr>
          </a:p>
          <a:p>
            <a:r>
              <a:rPr lang="en-US" sz="2500" spc="-1" dirty="0">
                <a:solidFill>
                  <a:srgbClr val="FF6600"/>
                </a:solidFill>
                <a:latin typeface="Calibri"/>
              </a:rPr>
              <a:t>ILYAS NAYLE</a:t>
            </a:r>
            <a:endParaRPr lang="en-US" sz="2500" b="0" strike="noStrike" spc="-1" dirty="0">
              <a:solidFill>
                <a:srgbClr val="FF6600"/>
              </a:solidFill>
              <a:latin typeface="Calibri"/>
            </a:endParaRPr>
          </a:p>
          <a:p>
            <a:endParaRPr lang="en-US" sz="2500" spc="-1">
              <a:solidFill>
                <a:srgbClr val="000000"/>
              </a:solidFill>
              <a:latin typeface="Arial"/>
            </a:endParaRPr>
          </a:p>
          <a:p>
            <a:pPr>
              <a:lnSpc>
                <a:spcPct val="100000"/>
              </a:lnSpc>
            </a:pPr>
            <a:r>
              <a:rPr lang="en-US" sz="2500" b="0" strike="noStrike" spc="-1" dirty="0">
                <a:solidFill>
                  <a:srgbClr val="FF6600"/>
                </a:solidFill>
                <a:latin typeface="Calibri"/>
              </a:rPr>
              <a:t>05-Sep-2021</a:t>
            </a:r>
            <a:endParaRPr lang="en-US" sz="25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0EDA76-6515-4E01-B50E-7ECC7CF5372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accent2">
                    <a:lumMod val="75000"/>
                  </a:schemeClr>
                </a:solidFill>
                <a:latin typeface="+mj-lt"/>
                <a:ea typeface="+mj-ea"/>
                <a:cs typeface="+mj-cs"/>
              </a:rPr>
              <a:t>Gender Analysis</a:t>
            </a:r>
          </a:p>
        </p:txBody>
      </p:sp>
      <p:sp>
        <p:nvSpPr>
          <p:cNvPr id="3" name="Subtitle 2">
            <a:extLst>
              <a:ext uri="{FF2B5EF4-FFF2-40B4-BE49-F238E27FC236}">
                <a16:creationId xmlns:a16="http://schemas.microsoft.com/office/drawing/2014/main" id="{9C33E172-98BA-4E63-8774-5B6D78ECB87E}"/>
              </a:ext>
            </a:extLst>
          </p:cNvPr>
          <p:cNvSpPr>
            <a:spLocks noGrp="1"/>
          </p:cNvSpPr>
          <p:nvPr>
            <p:ph type="subTitle"/>
          </p:nvPr>
        </p:nvSpPr>
        <p:spPr>
          <a:xfrm>
            <a:off x="674237" y="4170501"/>
            <a:ext cx="3657600" cy="1525597"/>
          </a:xfrm>
        </p:spPr>
        <p:txBody>
          <a:bodyPr vert="horz" lIns="91440" tIns="45720" rIns="91440" bIns="45720" rtlCol="0">
            <a:normAutofit/>
          </a:bodyPr>
          <a:lstStyle/>
          <a:p>
            <a:pPr algn="ctr"/>
            <a:r>
              <a:rPr lang="en-US" sz="2000" dirty="0">
                <a:solidFill>
                  <a:srgbClr val="FFFFFF"/>
                </a:solidFill>
              </a:rPr>
              <a:t>There are more male users than female users</a:t>
            </a:r>
            <a:endParaRPr lang="en-US" sz="2000" kern="1200" dirty="0">
              <a:solidFill>
                <a:srgbClr val="FFFFFF"/>
              </a:solidFill>
              <a:latin typeface="+mn-lt"/>
              <a:ea typeface="+mn-ea"/>
              <a:cs typeface="+mn-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Chart, bar chart, treemap chart&#10;&#10;Description automatically generated">
            <a:extLst>
              <a:ext uri="{FF2B5EF4-FFF2-40B4-BE49-F238E27FC236}">
                <a16:creationId xmlns:a16="http://schemas.microsoft.com/office/drawing/2014/main" id="{3D2F3549-6E21-4FB6-A853-1B2DD5C8BFEE}"/>
              </a:ext>
            </a:extLst>
          </p:cNvPr>
          <p:cNvPicPr>
            <a:picLocks noChangeAspect="1"/>
          </p:cNvPicPr>
          <p:nvPr/>
        </p:nvPicPr>
        <p:blipFill>
          <a:blip r:embed="rId2"/>
          <a:stretch>
            <a:fillRect/>
          </a:stretch>
        </p:blipFill>
        <p:spPr>
          <a:xfrm>
            <a:off x="5153822" y="1597978"/>
            <a:ext cx="6553545" cy="3669985"/>
          </a:xfrm>
          <a:prstGeom prst="rect">
            <a:avLst/>
          </a:prstGeom>
        </p:spPr>
      </p:pic>
    </p:spTree>
    <p:extLst>
      <p:ext uri="{BB962C8B-B14F-4D97-AF65-F5344CB8AC3E}">
        <p14:creationId xmlns:p14="http://schemas.microsoft.com/office/powerpoint/2010/main" val="125783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556579-F40D-4BE4-958D-73463ADEF95F}"/>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a:solidFill>
                  <a:schemeClr val="accent2">
                    <a:lumMod val="75000"/>
                  </a:schemeClr>
                </a:solidFill>
              </a:rPr>
              <a:t>Preferred</a:t>
            </a:r>
            <a:r>
              <a:rPr lang="en-US" sz="4800" kern="1200" dirty="0">
                <a:solidFill>
                  <a:schemeClr val="accent2">
                    <a:lumMod val="75000"/>
                  </a:schemeClr>
                </a:solidFill>
                <a:latin typeface="+mj-lt"/>
                <a:ea typeface="+mj-ea"/>
                <a:cs typeface="+mj-cs"/>
              </a:rPr>
              <a:t> Cab Company</a:t>
            </a:r>
          </a:p>
        </p:txBody>
      </p:sp>
      <p:sp>
        <p:nvSpPr>
          <p:cNvPr id="3" name="Subtitle 2">
            <a:extLst>
              <a:ext uri="{FF2B5EF4-FFF2-40B4-BE49-F238E27FC236}">
                <a16:creationId xmlns:a16="http://schemas.microsoft.com/office/drawing/2014/main" id="{AA581B3A-F669-4F66-A23E-5392BA22668B}"/>
              </a:ext>
            </a:extLst>
          </p:cNvPr>
          <p:cNvSpPr>
            <a:spLocks noGrp="1"/>
          </p:cNvSpPr>
          <p:nvPr>
            <p:ph type="subTitle"/>
          </p:nvPr>
        </p:nvSpPr>
        <p:spPr>
          <a:xfrm>
            <a:off x="674237" y="4170501"/>
            <a:ext cx="3657600" cy="1525597"/>
          </a:xfrm>
        </p:spPr>
        <p:txBody>
          <a:bodyPr vert="horz" lIns="91440" tIns="45720" rIns="91440" bIns="45720" rtlCol="0">
            <a:normAutofit/>
          </a:bodyPr>
          <a:lstStyle/>
          <a:p>
            <a:pPr algn="ctr"/>
            <a:r>
              <a:rPr lang="en-US" sz="2000" dirty="0">
                <a:solidFill>
                  <a:srgbClr val="FFFFFF"/>
                </a:solidFill>
              </a:rPr>
              <a:t>Pink cabs are used less than Yellow cab and in the year 2017 Yellow cabs were used the most.</a:t>
            </a:r>
            <a:endParaRPr lang="en-US" sz="2000" kern="1200" dirty="0">
              <a:solidFill>
                <a:srgbClr val="FFFFFF"/>
              </a:solidFill>
              <a:latin typeface="+mn-lt"/>
              <a:ea typeface="+mn-ea"/>
              <a:cs typeface="+mn-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Chart, bar chart, waterfall chart&#10;&#10;Description automatically generated">
            <a:extLst>
              <a:ext uri="{FF2B5EF4-FFF2-40B4-BE49-F238E27FC236}">
                <a16:creationId xmlns:a16="http://schemas.microsoft.com/office/drawing/2014/main" id="{4BC75DF1-DA3D-42D0-B6F0-CF2B4E1F5B24}"/>
              </a:ext>
            </a:extLst>
          </p:cNvPr>
          <p:cNvPicPr>
            <a:picLocks noChangeAspect="1"/>
          </p:cNvPicPr>
          <p:nvPr/>
        </p:nvPicPr>
        <p:blipFill>
          <a:blip r:embed="rId2"/>
          <a:stretch>
            <a:fillRect/>
          </a:stretch>
        </p:blipFill>
        <p:spPr>
          <a:xfrm>
            <a:off x="5153822" y="1729049"/>
            <a:ext cx="6553545" cy="3407844"/>
          </a:xfrm>
          <a:prstGeom prst="rect">
            <a:avLst/>
          </a:prstGeom>
        </p:spPr>
      </p:pic>
    </p:spTree>
    <p:extLst>
      <p:ext uri="{BB962C8B-B14F-4D97-AF65-F5344CB8AC3E}">
        <p14:creationId xmlns:p14="http://schemas.microsoft.com/office/powerpoint/2010/main" val="2030830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F8108-F975-4AAB-934D-B2AEE423707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accent2">
                    <a:lumMod val="75000"/>
                  </a:schemeClr>
                </a:solidFill>
                <a:latin typeface="+mj-lt"/>
                <a:ea typeface="+mj-ea"/>
                <a:cs typeface="+mj-cs"/>
              </a:rPr>
              <a:t>Payment</a:t>
            </a:r>
          </a:p>
        </p:txBody>
      </p:sp>
      <p:sp>
        <p:nvSpPr>
          <p:cNvPr id="3" name="Subtitle 2">
            <a:extLst>
              <a:ext uri="{FF2B5EF4-FFF2-40B4-BE49-F238E27FC236}">
                <a16:creationId xmlns:a16="http://schemas.microsoft.com/office/drawing/2014/main" id="{018013B7-AD8B-44EF-BD0E-FFB691EF7018}"/>
              </a:ext>
            </a:extLst>
          </p:cNvPr>
          <p:cNvSpPr>
            <a:spLocks noGrp="1"/>
          </p:cNvSpPr>
          <p:nvPr>
            <p:ph type="subTitle"/>
          </p:nvPr>
        </p:nvSpPr>
        <p:spPr>
          <a:xfrm>
            <a:off x="674237" y="4170501"/>
            <a:ext cx="3657600" cy="1525597"/>
          </a:xfrm>
        </p:spPr>
        <p:txBody>
          <a:bodyPr vert="horz" lIns="91440" tIns="45720" rIns="91440" bIns="45720" rtlCol="0">
            <a:normAutofit/>
          </a:bodyPr>
          <a:lstStyle/>
          <a:p>
            <a:pPr algn="ctr"/>
            <a:r>
              <a:rPr lang="en-US" sz="2000" dirty="0">
                <a:solidFill>
                  <a:srgbClr val="FFFFFF"/>
                </a:solidFill>
              </a:rPr>
              <a:t>Payment by card is used most than cash</a:t>
            </a:r>
            <a:endParaRPr lang="en-US" sz="2000" kern="1200" dirty="0">
              <a:solidFill>
                <a:srgbClr val="FFFFFF"/>
              </a:solidFill>
              <a:latin typeface="+mn-lt"/>
              <a:ea typeface="+mn-ea"/>
              <a:cs typeface="+mn-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Chart, bar chart&#10;&#10;Description automatically generated">
            <a:extLst>
              <a:ext uri="{FF2B5EF4-FFF2-40B4-BE49-F238E27FC236}">
                <a16:creationId xmlns:a16="http://schemas.microsoft.com/office/drawing/2014/main" id="{EF69634B-6A7E-4185-BE03-72709AD98121}"/>
              </a:ext>
            </a:extLst>
          </p:cNvPr>
          <p:cNvPicPr>
            <a:picLocks noChangeAspect="1"/>
          </p:cNvPicPr>
          <p:nvPr/>
        </p:nvPicPr>
        <p:blipFill>
          <a:blip r:embed="rId2"/>
          <a:stretch>
            <a:fillRect/>
          </a:stretch>
        </p:blipFill>
        <p:spPr>
          <a:xfrm>
            <a:off x="5153822" y="1532443"/>
            <a:ext cx="6553545" cy="3801055"/>
          </a:xfrm>
          <a:prstGeom prst="rect">
            <a:avLst/>
          </a:prstGeom>
        </p:spPr>
      </p:pic>
    </p:spTree>
    <p:extLst>
      <p:ext uri="{BB962C8B-B14F-4D97-AF65-F5344CB8AC3E}">
        <p14:creationId xmlns:p14="http://schemas.microsoft.com/office/powerpoint/2010/main" val="3821725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EB2BD-31EC-48AB-85D1-F9ADD9DA97BC}"/>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accent2">
                    <a:lumMod val="75000"/>
                  </a:schemeClr>
                </a:solidFill>
                <a:latin typeface="+mj-lt"/>
                <a:ea typeface="+mj-ea"/>
                <a:cs typeface="+mj-cs"/>
              </a:rPr>
              <a:t>Hypothesis</a:t>
            </a:r>
          </a:p>
        </p:txBody>
      </p:sp>
      <p:cxnSp>
        <p:nvCxnSpPr>
          <p:cNvPr id="30" name="Straight Connector 29">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7007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539556"/>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35795"/>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48D51-CDC5-43B5-AF0E-AB4E55F932A1}"/>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dirty="0">
                <a:solidFill>
                  <a:schemeClr val="accent2">
                    <a:lumMod val="75000"/>
                  </a:schemeClr>
                </a:solidFill>
                <a:latin typeface="+mj-lt"/>
                <a:ea typeface="+mj-ea"/>
                <a:cs typeface="+mj-cs"/>
              </a:rPr>
              <a:t>Data Description</a:t>
            </a:r>
          </a:p>
        </p:txBody>
      </p:sp>
      <p:pic>
        <p:nvPicPr>
          <p:cNvPr id="4" name="Picture 4" descr="Table&#10;&#10;Description automatically generated">
            <a:extLst>
              <a:ext uri="{FF2B5EF4-FFF2-40B4-BE49-F238E27FC236}">
                <a16:creationId xmlns:a16="http://schemas.microsoft.com/office/drawing/2014/main" id="{D4561CEE-9C12-4972-B0C1-66B5BEB14B50}"/>
              </a:ext>
            </a:extLst>
          </p:cNvPr>
          <p:cNvPicPr>
            <a:picLocks noChangeAspect="1"/>
          </p:cNvPicPr>
          <p:nvPr/>
        </p:nvPicPr>
        <p:blipFill>
          <a:blip r:embed="rId2"/>
          <a:stretch>
            <a:fillRect/>
          </a:stretch>
        </p:blipFill>
        <p:spPr>
          <a:xfrm>
            <a:off x="320040" y="308977"/>
            <a:ext cx="11496821" cy="3995145"/>
          </a:xfrm>
          <a:prstGeom prst="rect">
            <a:avLst/>
          </a:prstGeom>
        </p:spPr>
      </p:pic>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5746932"/>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68601"/>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63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00FE2-7801-4D68-AE9E-46149728B52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accent2">
                    <a:lumMod val="75000"/>
                  </a:schemeClr>
                </a:solidFill>
                <a:latin typeface="+mj-lt"/>
                <a:ea typeface="+mj-ea"/>
                <a:cs typeface="+mj-cs"/>
              </a:rPr>
              <a:t>Price Charged</a:t>
            </a:r>
          </a:p>
        </p:txBody>
      </p:sp>
      <p:sp>
        <p:nvSpPr>
          <p:cNvPr id="3" name="Subtitle 2">
            <a:extLst>
              <a:ext uri="{FF2B5EF4-FFF2-40B4-BE49-F238E27FC236}">
                <a16:creationId xmlns:a16="http://schemas.microsoft.com/office/drawing/2014/main" id="{FE7561F3-F08B-4D0B-AE21-DAC8BE778BC9}"/>
              </a:ext>
            </a:extLst>
          </p:cNvPr>
          <p:cNvSpPr>
            <a:spLocks noGrp="1"/>
          </p:cNvSpPr>
          <p:nvPr>
            <p:ph type="subTitle"/>
          </p:nvPr>
        </p:nvSpPr>
        <p:spPr>
          <a:xfrm>
            <a:off x="674237" y="4170501"/>
            <a:ext cx="3657600" cy="1525597"/>
          </a:xfrm>
        </p:spPr>
        <p:txBody>
          <a:bodyPr vert="horz" lIns="91440" tIns="45720" rIns="91440" bIns="45720" rtlCol="0">
            <a:normAutofit/>
          </a:bodyPr>
          <a:lstStyle/>
          <a:p>
            <a:pPr algn="ctr"/>
            <a:r>
              <a:rPr lang="en-US" sz="2000" dirty="0">
                <a:solidFill>
                  <a:srgbClr val="FFFFFF"/>
                </a:solidFill>
              </a:rPr>
              <a:t>Since p-value is less than 0.05 and it is 0.0 therefore we are rejecting the null hypothesis</a:t>
            </a:r>
            <a:endParaRPr lang="en-US" sz="2000" kern="1200" dirty="0">
              <a:solidFill>
                <a:srgbClr val="FFFFFF"/>
              </a:solidFill>
              <a:latin typeface="+mn-lt"/>
              <a:ea typeface="+mn-ea"/>
              <a:cs typeface="+mn-cs"/>
            </a:endParaRPr>
          </a:p>
        </p:txBody>
      </p:sp>
      <p:cxnSp>
        <p:nvCxnSpPr>
          <p:cNvPr id="7"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text, application, email&#10;&#10;Description automatically generated">
            <a:extLst>
              <a:ext uri="{FF2B5EF4-FFF2-40B4-BE49-F238E27FC236}">
                <a16:creationId xmlns:a16="http://schemas.microsoft.com/office/drawing/2014/main" id="{C029E153-F519-4086-B55B-5A6BCA8319DF}"/>
              </a:ext>
            </a:extLst>
          </p:cNvPr>
          <p:cNvPicPr>
            <a:picLocks noChangeAspect="1"/>
          </p:cNvPicPr>
          <p:nvPr/>
        </p:nvPicPr>
        <p:blipFill>
          <a:blip r:embed="rId2"/>
          <a:stretch>
            <a:fillRect/>
          </a:stretch>
        </p:blipFill>
        <p:spPr>
          <a:xfrm>
            <a:off x="5153822" y="2720273"/>
            <a:ext cx="6553545" cy="1425396"/>
          </a:xfrm>
          <a:prstGeom prst="rect">
            <a:avLst/>
          </a:prstGeom>
        </p:spPr>
      </p:pic>
    </p:spTree>
    <p:extLst>
      <p:ext uri="{BB962C8B-B14F-4D97-AF65-F5344CB8AC3E}">
        <p14:creationId xmlns:p14="http://schemas.microsoft.com/office/powerpoint/2010/main" val="985558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81E5F-66EB-4272-83BF-FDCB0394EC51}"/>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accent2">
                    <a:lumMod val="75000"/>
                  </a:schemeClr>
                </a:solidFill>
                <a:latin typeface="+mj-lt"/>
                <a:ea typeface="+mj-ea"/>
                <a:cs typeface="+mj-cs"/>
              </a:rPr>
              <a:t>Age</a:t>
            </a:r>
          </a:p>
        </p:txBody>
      </p:sp>
      <p:sp>
        <p:nvSpPr>
          <p:cNvPr id="3" name="Subtitle 2">
            <a:extLst>
              <a:ext uri="{FF2B5EF4-FFF2-40B4-BE49-F238E27FC236}">
                <a16:creationId xmlns:a16="http://schemas.microsoft.com/office/drawing/2014/main" id="{8B2184BE-1E65-4A20-862A-FC9CEBCDE76D}"/>
              </a:ext>
            </a:extLst>
          </p:cNvPr>
          <p:cNvSpPr>
            <a:spLocks noGrp="1"/>
          </p:cNvSpPr>
          <p:nvPr>
            <p:ph type="subTitle"/>
          </p:nvPr>
        </p:nvSpPr>
        <p:spPr>
          <a:xfrm>
            <a:off x="674237" y="4170501"/>
            <a:ext cx="3657600" cy="1525597"/>
          </a:xfrm>
        </p:spPr>
        <p:txBody>
          <a:bodyPr vert="horz" lIns="91440" tIns="45720" rIns="91440" bIns="45720" rtlCol="0">
            <a:normAutofit/>
          </a:bodyPr>
          <a:lstStyle/>
          <a:p>
            <a:pPr algn="ctr"/>
            <a:r>
              <a:rPr lang="en-US" sz="2000" dirty="0">
                <a:solidFill>
                  <a:srgbClr val="FFFFFF"/>
                </a:solidFill>
              </a:rPr>
              <a:t>Since p-value is less than 0.05 and it is 2.7448440477267148 therefore we are rejecting null hypothesis</a:t>
            </a:r>
            <a:endParaRPr lang="en-US" sz="2000" kern="1200" dirty="0">
              <a:solidFill>
                <a:srgbClr val="FFFFFF"/>
              </a:solidFill>
              <a:latin typeface="+mn-lt"/>
              <a:ea typeface="+mn-ea"/>
              <a:cs typeface="+mn-cs"/>
            </a:endParaRPr>
          </a:p>
        </p:txBody>
      </p:sp>
      <p:cxnSp>
        <p:nvCxnSpPr>
          <p:cNvPr id="7"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text, application, email&#10;&#10;Description automatically generated">
            <a:extLst>
              <a:ext uri="{FF2B5EF4-FFF2-40B4-BE49-F238E27FC236}">
                <a16:creationId xmlns:a16="http://schemas.microsoft.com/office/drawing/2014/main" id="{3DCB3338-537A-418F-8199-10DC26CB2836}"/>
              </a:ext>
            </a:extLst>
          </p:cNvPr>
          <p:cNvPicPr>
            <a:picLocks noChangeAspect="1"/>
          </p:cNvPicPr>
          <p:nvPr/>
        </p:nvPicPr>
        <p:blipFill>
          <a:blip r:embed="rId2"/>
          <a:stretch>
            <a:fillRect/>
          </a:stretch>
        </p:blipFill>
        <p:spPr>
          <a:xfrm>
            <a:off x="5153822" y="2744849"/>
            <a:ext cx="6553545" cy="1376244"/>
          </a:xfrm>
          <a:prstGeom prst="rect">
            <a:avLst/>
          </a:prstGeom>
        </p:spPr>
      </p:pic>
    </p:spTree>
    <p:extLst>
      <p:ext uri="{BB962C8B-B14F-4D97-AF65-F5344CB8AC3E}">
        <p14:creationId xmlns:p14="http://schemas.microsoft.com/office/powerpoint/2010/main" val="252221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BC687-606A-445E-9373-7071FE4B129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accent2">
                    <a:lumMod val="75000"/>
                  </a:schemeClr>
                </a:solidFill>
                <a:latin typeface="+mj-lt"/>
                <a:ea typeface="+mj-ea"/>
                <a:cs typeface="+mj-cs"/>
              </a:rPr>
              <a:t>Profit</a:t>
            </a:r>
          </a:p>
        </p:txBody>
      </p:sp>
      <p:sp>
        <p:nvSpPr>
          <p:cNvPr id="3" name="Subtitle 2">
            <a:extLst>
              <a:ext uri="{FF2B5EF4-FFF2-40B4-BE49-F238E27FC236}">
                <a16:creationId xmlns:a16="http://schemas.microsoft.com/office/drawing/2014/main" id="{16DF0BF8-8D6E-4987-9544-902206A07C42}"/>
              </a:ext>
            </a:extLst>
          </p:cNvPr>
          <p:cNvSpPr>
            <a:spLocks noGrp="1"/>
          </p:cNvSpPr>
          <p:nvPr>
            <p:ph type="subTitle"/>
          </p:nvPr>
        </p:nvSpPr>
        <p:spPr>
          <a:xfrm>
            <a:off x="674237" y="4170501"/>
            <a:ext cx="3657600" cy="1525597"/>
          </a:xfrm>
        </p:spPr>
        <p:txBody>
          <a:bodyPr vert="horz" lIns="91440" tIns="45720" rIns="91440" bIns="45720" rtlCol="0">
            <a:normAutofit/>
          </a:bodyPr>
          <a:lstStyle/>
          <a:p>
            <a:pPr algn="ctr"/>
            <a:r>
              <a:rPr lang="en-US" sz="2000" dirty="0">
                <a:solidFill>
                  <a:srgbClr val="FFFFFF"/>
                </a:solidFill>
              </a:rPr>
              <a:t>Since p-value is greater than 0.05 so we are accepting null hypothesis.</a:t>
            </a:r>
            <a:endParaRPr lang="en-US" sz="2000" kern="1200" dirty="0">
              <a:solidFill>
                <a:srgbClr val="FFFFFF"/>
              </a:solidFill>
              <a:latin typeface="+mn-lt"/>
              <a:ea typeface="+mn-ea"/>
              <a:cs typeface="+mn-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text, application, email&#10;&#10;Description automatically generated">
            <a:extLst>
              <a:ext uri="{FF2B5EF4-FFF2-40B4-BE49-F238E27FC236}">
                <a16:creationId xmlns:a16="http://schemas.microsoft.com/office/drawing/2014/main" id="{4D40ED7A-DB8C-4DDD-8CCE-0277F4A73463}"/>
              </a:ext>
            </a:extLst>
          </p:cNvPr>
          <p:cNvPicPr>
            <a:picLocks noChangeAspect="1"/>
          </p:cNvPicPr>
          <p:nvPr/>
        </p:nvPicPr>
        <p:blipFill>
          <a:blip r:embed="rId2"/>
          <a:stretch>
            <a:fillRect/>
          </a:stretch>
        </p:blipFill>
        <p:spPr>
          <a:xfrm>
            <a:off x="5153822" y="2720273"/>
            <a:ext cx="6553545" cy="1425396"/>
          </a:xfrm>
          <a:prstGeom prst="rect">
            <a:avLst/>
          </a:prstGeom>
        </p:spPr>
      </p:pic>
    </p:spTree>
    <p:extLst>
      <p:ext uri="{BB962C8B-B14F-4D97-AF65-F5344CB8AC3E}">
        <p14:creationId xmlns:p14="http://schemas.microsoft.com/office/powerpoint/2010/main" val="1235075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F8131-774F-417D-ADCC-031BB0E0CFBE}"/>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accent2">
                    <a:lumMod val="75000"/>
                  </a:schemeClr>
                </a:solidFill>
                <a:latin typeface="+mj-lt"/>
                <a:ea typeface="+mj-ea"/>
                <a:cs typeface="+mj-cs"/>
              </a:rPr>
              <a:t>Income</a:t>
            </a:r>
          </a:p>
        </p:txBody>
      </p:sp>
      <p:sp>
        <p:nvSpPr>
          <p:cNvPr id="3" name="Subtitle 2">
            <a:extLst>
              <a:ext uri="{FF2B5EF4-FFF2-40B4-BE49-F238E27FC236}">
                <a16:creationId xmlns:a16="http://schemas.microsoft.com/office/drawing/2014/main" id="{90AE2D37-CEB2-43FF-A5B7-4155944291D5}"/>
              </a:ext>
            </a:extLst>
          </p:cNvPr>
          <p:cNvSpPr>
            <a:spLocks noGrp="1"/>
          </p:cNvSpPr>
          <p:nvPr>
            <p:ph type="subTitle"/>
          </p:nvPr>
        </p:nvSpPr>
        <p:spPr>
          <a:xfrm>
            <a:off x="674237" y="4170501"/>
            <a:ext cx="3657600" cy="1525597"/>
          </a:xfrm>
        </p:spPr>
        <p:txBody>
          <a:bodyPr vert="horz" lIns="91440" tIns="45720" rIns="91440" bIns="45720" rtlCol="0">
            <a:normAutofit/>
          </a:bodyPr>
          <a:lstStyle/>
          <a:p>
            <a:pPr algn="ctr"/>
            <a:r>
              <a:rPr lang="en-US" sz="2000" dirty="0">
                <a:solidFill>
                  <a:srgbClr val="FFFFFF"/>
                </a:solidFill>
              </a:rPr>
              <a:t>Since p-value is greater than 0.05 and it is 0.24608 so we are accepting null hypothesis</a:t>
            </a:r>
            <a:endParaRPr lang="en-US" sz="2000" kern="1200" dirty="0">
              <a:solidFill>
                <a:srgbClr val="FFFFFF"/>
              </a:solidFill>
              <a:latin typeface="+mn-lt"/>
              <a:ea typeface="+mn-ea"/>
              <a:cs typeface="+mn-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text, application, email&#10;&#10;Description automatically generated">
            <a:extLst>
              <a:ext uri="{FF2B5EF4-FFF2-40B4-BE49-F238E27FC236}">
                <a16:creationId xmlns:a16="http://schemas.microsoft.com/office/drawing/2014/main" id="{07614673-0008-4F9F-8418-FF359076B69E}"/>
              </a:ext>
            </a:extLst>
          </p:cNvPr>
          <p:cNvPicPr>
            <a:picLocks noChangeAspect="1"/>
          </p:cNvPicPr>
          <p:nvPr/>
        </p:nvPicPr>
        <p:blipFill>
          <a:blip r:embed="rId2"/>
          <a:stretch>
            <a:fillRect/>
          </a:stretch>
        </p:blipFill>
        <p:spPr>
          <a:xfrm>
            <a:off x="5153822" y="2695697"/>
            <a:ext cx="6553545" cy="1474548"/>
          </a:xfrm>
          <a:prstGeom prst="rect">
            <a:avLst/>
          </a:prstGeom>
        </p:spPr>
      </p:pic>
    </p:spTree>
    <p:extLst>
      <p:ext uri="{BB962C8B-B14F-4D97-AF65-F5344CB8AC3E}">
        <p14:creationId xmlns:p14="http://schemas.microsoft.com/office/powerpoint/2010/main" val="778837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AE5AF-FCD1-484D-A6CC-E65CBE470B1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accent2">
                    <a:lumMod val="75000"/>
                  </a:schemeClr>
                </a:solidFill>
                <a:latin typeface="+mj-lt"/>
                <a:ea typeface="+mj-ea"/>
                <a:cs typeface="+mj-cs"/>
              </a:rPr>
              <a:t>KM Travelled</a:t>
            </a:r>
          </a:p>
        </p:txBody>
      </p:sp>
      <p:sp>
        <p:nvSpPr>
          <p:cNvPr id="3" name="Subtitle 2">
            <a:extLst>
              <a:ext uri="{FF2B5EF4-FFF2-40B4-BE49-F238E27FC236}">
                <a16:creationId xmlns:a16="http://schemas.microsoft.com/office/drawing/2014/main" id="{0FA02E9A-6CEA-4966-9AE4-686A131E97EA}"/>
              </a:ext>
            </a:extLst>
          </p:cNvPr>
          <p:cNvSpPr>
            <a:spLocks noGrp="1"/>
          </p:cNvSpPr>
          <p:nvPr>
            <p:ph type="subTitle"/>
          </p:nvPr>
        </p:nvSpPr>
        <p:spPr>
          <a:xfrm>
            <a:off x="674237" y="4170501"/>
            <a:ext cx="3657600" cy="1525597"/>
          </a:xfrm>
        </p:spPr>
        <p:txBody>
          <a:bodyPr vert="horz" lIns="91440" tIns="45720" rIns="91440" bIns="45720" rtlCol="0">
            <a:normAutofit/>
          </a:bodyPr>
          <a:lstStyle/>
          <a:p>
            <a:pPr algn="ctr"/>
            <a:r>
              <a:rPr lang="en-US" sz="2000" dirty="0">
                <a:solidFill>
                  <a:srgbClr val="FFFFFF"/>
                </a:solidFill>
              </a:rPr>
              <a:t>Since p-value is greater than 0.05 and it is 0.1816 so we are accepting null hypothesis</a:t>
            </a:r>
            <a:endParaRPr lang="en-US" sz="2000" kern="1200" dirty="0">
              <a:solidFill>
                <a:srgbClr val="FFFFFF"/>
              </a:solidFill>
              <a:latin typeface="+mn-lt"/>
              <a:ea typeface="+mn-ea"/>
              <a:cs typeface="+mn-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text, application, email&#10;&#10;Description automatically generated">
            <a:extLst>
              <a:ext uri="{FF2B5EF4-FFF2-40B4-BE49-F238E27FC236}">
                <a16:creationId xmlns:a16="http://schemas.microsoft.com/office/drawing/2014/main" id="{BD88074E-612E-4F01-B8B1-FC51BBC5379B}"/>
              </a:ext>
            </a:extLst>
          </p:cNvPr>
          <p:cNvPicPr>
            <a:picLocks noChangeAspect="1"/>
          </p:cNvPicPr>
          <p:nvPr/>
        </p:nvPicPr>
        <p:blipFill>
          <a:blip r:embed="rId2"/>
          <a:stretch>
            <a:fillRect/>
          </a:stretch>
        </p:blipFill>
        <p:spPr>
          <a:xfrm>
            <a:off x="5153822" y="2687505"/>
            <a:ext cx="6553545" cy="1490931"/>
          </a:xfrm>
          <a:prstGeom prst="rect">
            <a:avLst/>
          </a:prstGeom>
        </p:spPr>
      </p:pic>
    </p:spTree>
    <p:extLst>
      <p:ext uri="{BB962C8B-B14F-4D97-AF65-F5344CB8AC3E}">
        <p14:creationId xmlns:p14="http://schemas.microsoft.com/office/powerpoint/2010/main" val="208010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762120" y="1812600"/>
            <a:ext cx="10515240" cy="4350960"/>
          </a:xfrm>
          <a:prstGeom prst="rect">
            <a:avLst/>
          </a:prstGeom>
          <a:noFill/>
          <a:ln>
            <a:noFill/>
          </a:ln>
        </p:spPr>
        <p:txBody>
          <a:bodyPr>
            <a:normAutofit/>
          </a:bodyPr>
          <a:lstStyle/>
          <a:p>
            <a:pPr algn="just">
              <a:spcBef>
                <a:spcPts val="1417"/>
              </a:spcBef>
              <a:tabLst>
                <a:tab pos="66600" algn="l"/>
              </a:tabLst>
            </a:pPr>
            <a:r>
              <a:rPr lang="en-US" sz="2800" b="0" strike="noStrike" spc="-1">
                <a:solidFill>
                  <a:srgbClr val="4A5950"/>
                </a:solidFill>
                <a:latin typeface="Lato Extended;Lato"/>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lgn="just">
              <a:spcAft>
                <a:spcPts val="1236"/>
              </a:spcAft>
              <a:tabLst>
                <a:tab pos="66600" algn="l"/>
              </a:tabLst>
            </a:pPr>
            <a:endParaRPr lang="en-US" sz="2800" b="0" strike="noStrike" spc="-1">
              <a:solidFill>
                <a:srgbClr val="4A5950"/>
              </a:solidFill>
              <a:latin typeface="Lato Extended;Lato"/>
            </a:endParaRPr>
          </a:p>
        </p:txBody>
      </p:sp>
      <p:sp>
        <p:nvSpPr>
          <p:cNvPr id="85" name="CustomShape 2"/>
          <p:cNvSpPr/>
          <p:nvPr/>
        </p:nvSpPr>
        <p:spPr>
          <a:xfrm>
            <a:off x="0" y="0"/>
            <a:ext cx="12191760" cy="137124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sp>
        <p:nvSpPr>
          <p:cNvPr id="86" name="TextShape 3"/>
          <p:cNvSpPr txBox="1"/>
          <p:nvPr/>
        </p:nvSpPr>
        <p:spPr>
          <a:xfrm>
            <a:off x="838080" y="46080"/>
            <a:ext cx="10515240" cy="1325160"/>
          </a:xfrm>
          <a:prstGeom prst="rect">
            <a:avLst/>
          </a:prstGeom>
          <a:noFill/>
          <a:ln>
            <a:noFill/>
          </a:ln>
        </p:spPr>
        <p:txBody>
          <a:bodyPr anchor="ctr">
            <a:normAutofit/>
          </a:bodyPr>
          <a:lstStyle/>
          <a:p>
            <a:pPr>
              <a:lnSpc>
                <a:spcPct val="90000"/>
              </a:lnSpc>
            </a:pPr>
            <a:r>
              <a:rPr lang="en-US" sz="3500" b="1" strike="noStrike" spc="-1">
                <a:solidFill>
                  <a:srgbClr val="ED7D31"/>
                </a:solidFill>
                <a:latin typeface="Calibri"/>
              </a:rPr>
              <a:t>Background –G2M(cab industry) case study</a:t>
            </a:r>
            <a:endParaRPr lang="en-US" sz="3500" b="0" strike="noStrike" spc="-1">
              <a:solidFill>
                <a:srgbClr val="000000"/>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762120" y="1595160"/>
            <a:ext cx="11429640" cy="39688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600" b="0" strike="noStrike" spc="-1" dirty="0">
                <a:solidFill>
                  <a:srgbClr val="000000"/>
                </a:solidFill>
                <a:latin typeface="Calibri"/>
              </a:rPr>
              <a:t>We have evaluated both the cab companies on following points and found Yellow cab better than Pink cab:</a:t>
            </a:r>
            <a:endParaRPr lang="en-US" sz="1600" b="0" strike="noStrike" spc="-1" dirty="0">
              <a:latin typeface="Arial"/>
            </a:endParaRPr>
          </a:p>
          <a:p>
            <a:pPr>
              <a:lnSpc>
                <a:spcPct val="100000"/>
              </a:lnSpc>
            </a:pPr>
            <a:endParaRPr lang="en-US" sz="1600" b="0" strike="noStrike" spc="-1">
              <a:latin typeface="Arial"/>
            </a:endParaRPr>
          </a:p>
          <a:p>
            <a:pPr marL="285750" indent="-285115">
              <a:buClr>
                <a:srgbClr val="000000"/>
              </a:buClr>
              <a:buFont typeface="Arial"/>
              <a:buChar char="•"/>
            </a:pPr>
            <a:r>
              <a:rPr lang="en-US" sz="1600" b="1" strike="noStrike" spc="-1" dirty="0">
                <a:solidFill>
                  <a:srgbClr val="000000"/>
                </a:solidFill>
                <a:latin typeface="Calibri"/>
              </a:rPr>
              <a:t>Customer Reach</a:t>
            </a:r>
            <a:r>
              <a:rPr lang="en-US" sz="1600" b="1" spc="-1" dirty="0">
                <a:solidFill>
                  <a:srgbClr val="000000"/>
                </a:solidFill>
                <a:latin typeface="Calibri"/>
              </a:rPr>
              <a:t> </a:t>
            </a:r>
            <a:r>
              <a:rPr lang="en-US" sz="1600" b="1" strike="noStrike" spc="-1" dirty="0">
                <a:solidFill>
                  <a:srgbClr val="000000"/>
                </a:solidFill>
                <a:latin typeface="Calibri"/>
              </a:rPr>
              <a:t> : </a:t>
            </a:r>
            <a:r>
              <a:rPr lang="en-US" sz="1600" b="0" strike="noStrike" spc="-1" dirty="0">
                <a:solidFill>
                  <a:srgbClr val="000000"/>
                </a:solidFill>
                <a:latin typeface="Calibri"/>
              </a:rPr>
              <a:t>Yellow cab has higher customer reach in</a:t>
            </a:r>
            <a:r>
              <a:rPr lang="en-US" sz="1600" spc="-1" dirty="0">
                <a:solidFill>
                  <a:srgbClr val="000000"/>
                </a:solidFill>
                <a:latin typeface="Calibri"/>
              </a:rPr>
              <a:t> most of the cities but high in 5</a:t>
            </a:r>
            <a:r>
              <a:rPr lang="en-US" sz="1600" b="0" strike="noStrike" spc="-1" dirty="0">
                <a:solidFill>
                  <a:srgbClr val="000000"/>
                </a:solidFill>
                <a:latin typeface="Calibri"/>
              </a:rPr>
              <a:t> cities while Pink cab has higher customer reach in</a:t>
            </a:r>
            <a:r>
              <a:rPr lang="en-US" sz="1600" spc="-1" dirty="0">
                <a:solidFill>
                  <a:srgbClr val="000000"/>
                </a:solidFill>
                <a:latin typeface="Calibri"/>
              </a:rPr>
              <a:t> less cities</a:t>
            </a:r>
            <a:r>
              <a:rPr lang="en-US" sz="1600" b="0" strike="noStrike" spc="-1" dirty="0">
                <a:solidFill>
                  <a:srgbClr val="000000"/>
                </a:solidFill>
                <a:latin typeface="Calibri"/>
              </a:rPr>
              <a:t>.</a:t>
            </a:r>
            <a:r>
              <a:rPr lang="en-US" sz="1600" spc="-1" dirty="0">
                <a:solidFill>
                  <a:srgbClr val="000000"/>
                </a:solidFill>
                <a:latin typeface="Calibri"/>
              </a:rPr>
              <a:t> The yellow cab transaction almost double than the Pink cab.</a:t>
            </a:r>
          </a:p>
          <a:p>
            <a:endParaRPr lang="en-US" sz="1600" b="0" strike="noStrike" spc="-1">
              <a:latin typeface="Arial"/>
            </a:endParaRPr>
          </a:p>
          <a:p>
            <a:pPr marL="285750" indent="-285115">
              <a:buClr>
                <a:srgbClr val="000000"/>
              </a:buClr>
              <a:buFont typeface="Arial"/>
              <a:buChar char="•"/>
            </a:pPr>
            <a:r>
              <a:rPr lang="en-US" sz="1600" b="1" spc="-1" dirty="0">
                <a:solidFill>
                  <a:srgbClr val="000000"/>
                </a:solidFill>
                <a:latin typeface="Calibri"/>
              </a:rPr>
              <a:t>Margin per Age </a:t>
            </a:r>
            <a:r>
              <a:rPr lang="en-US" sz="1600" b="1" strike="noStrike" spc="-1" dirty="0">
                <a:solidFill>
                  <a:srgbClr val="000000"/>
                </a:solidFill>
                <a:latin typeface="Calibri"/>
              </a:rPr>
              <a:t> : </a:t>
            </a:r>
            <a:r>
              <a:rPr lang="en-US" sz="1600" spc="-1" dirty="0">
                <a:solidFill>
                  <a:srgbClr val="000000"/>
                </a:solidFill>
                <a:latin typeface="Calibri"/>
              </a:rPr>
              <a:t>Most of the users are between 20 years old to 40 years old.</a:t>
            </a:r>
            <a:endParaRPr lang="en-US" sz="1600" b="0" strike="noStrike" spc="-1" dirty="0">
              <a:latin typeface="Calibri"/>
            </a:endParaRPr>
          </a:p>
          <a:p>
            <a:pPr marL="285750" indent="-285115">
              <a:lnSpc>
                <a:spcPct val="100000"/>
              </a:lnSpc>
              <a:buClr>
                <a:srgbClr val="000000"/>
              </a:buClr>
              <a:buFont typeface="Arial"/>
              <a:buChar char="•"/>
            </a:pPr>
            <a:endParaRPr lang="en-US" sz="1600" b="0" strike="noStrike" spc="-1" dirty="0">
              <a:latin typeface="Calibri"/>
            </a:endParaRPr>
          </a:p>
          <a:p>
            <a:pPr marL="285750" indent="-285115">
              <a:buClr>
                <a:srgbClr val="000000"/>
              </a:buClr>
              <a:buFont typeface="Arial"/>
              <a:buChar char="•"/>
            </a:pPr>
            <a:r>
              <a:rPr lang="en-US" sz="1600" b="1" spc="-1" dirty="0">
                <a:solidFill>
                  <a:srgbClr val="000000"/>
                </a:solidFill>
                <a:latin typeface="Calibri"/>
              </a:rPr>
              <a:t>Payment: </a:t>
            </a:r>
            <a:r>
              <a:rPr lang="en-US" sz="1600" spc="-1" dirty="0">
                <a:solidFill>
                  <a:srgbClr val="000000"/>
                </a:solidFill>
                <a:latin typeface="Calibri"/>
              </a:rPr>
              <a:t>Most of the customers preferred using card for payments than cash.</a:t>
            </a:r>
          </a:p>
          <a:p>
            <a:endParaRPr lang="en-US" sz="1600" spc="-1">
              <a:solidFill>
                <a:srgbClr val="000000"/>
              </a:solidFill>
              <a:latin typeface="Arial"/>
            </a:endParaRPr>
          </a:p>
          <a:p>
            <a:pPr marL="286385" indent="-285750">
              <a:buClr>
                <a:srgbClr val="000000"/>
              </a:buClr>
              <a:buFont typeface="Arial"/>
              <a:buChar char="•"/>
            </a:pPr>
            <a:r>
              <a:rPr lang="en-US" sz="1600" b="1" spc="-1" dirty="0">
                <a:solidFill>
                  <a:srgbClr val="000000"/>
                </a:solidFill>
                <a:latin typeface="Calibri"/>
              </a:rPr>
              <a:t>Profit margin</a:t>
            </a:r>
            <a:r>
              <a:rPr lang="en-US" sz="1600" b="1" strike="noStrike" spc="-1" dirty="0">
                <a:solidFill>
                  <a:srgbClr val="000000"/>
                </a:solidFill>
                <a:latin typeface="Calibri"/>
              </a:rPr>
              <a:t> : </a:t>
            </a:r>
            <a:r>
              <a:rPr lang="en-US" sz="1400" b="1" spc="-1" dirty="0">
                <a:latin typeface="Calibri"/>
                <a:ea typeface="+mn-lt"/>
                <a:cs typeface="+mn-lt"/>
              </a:rPr>
              <a:t>i</a:t>
            </a:r>
            <a:r>
              <a:rPr lang="en-US" sz="1400" spc="-1" dirty="0">
                <a:ea typeface="+mn-lt"/>
                <a:cs typeface="+mn-lt"/>
              </a:rPr>
              <a:t>t was observed that </a:t>
            </a:r>
            <a:r>
              <a:rPr lang="en-US" sz="1400" b="0" strike="noStrike" spc="-1" dirty="0">
                <a:ea typeface="+mn-lt"/>
                <a:cs typeface="+mn-lt"/>
              </a:rPr>
              <a:t>the </a:t>
            </a:r>
            <a:r>
              <a:rPr lang="en-US" sz="1400" spc="-1" dirty="0">
                <a:ea typeface="+mn-lt"/>
                <a:cs typeface="+mn-lt"/>
              </a:rPr>
              <a:t>cost </a:t>
            </a:r>
            <a:r>
              <a:rPr lang="en-US" sz="1400" b="0" strike="noStrike" spc="-1" dirty="0">
                <a:ea typeface="+mn-lt"/>
                <a:cs typeface="+mn-lt"/>
              </a:rPr>
              <a:t>of </a:t>
            </a:r>
            <a:r>
              <a:rPr lang="en-US" sz="1400" spc="-1" dirty="0">
                <a:ea typeface="+mn-lt"/>
                <a:cs typeface="+mn-lt"/>
              </a:rPr>
              <a:t>travel was steady across the cities, but the price charged was highest in the cities as NEW YORK NY, DALLAS TX, SILICON VALLEY and MIAMI. And the yellow cab profit is higher in the year 2017 the most.</a:t>
            </a:r>
          </a:p>
          <a:p>
            <a:pPr marL="635">
              <a:buClr>
                <a:srgbClr val="000000"/>
              </a:buClr>
            </a:pPr>
            <a:endParaRPr lang="en-US" sz="1400" spc="-1" dirty="0">
              <a:latin typeface="Arial"/>
            </a:endParaRPr>
          </a:p>
          <a:p>
            <a:pPr marL="285750" indent="-285115">
              <a:buClr>
                <a:srgbClr val="000000"/>
              </a:buClr>
              <a:buFont typeface="Arial"/>
              <a:buChar char="•"/>
            </a:pPr>
            <a:r>
              <a:rPr lang="en-US" sz="1600" b="1" spc="-1" dirty="0">
                <a:latin typeface="Calibri"/>
              </a:rPr>
              <a:t>Margin per Gender: </a:t>
            </a:r>
            <a:r>
              <a:rPr lang="en-US" sz="1600" spc="-1" dirty="0">
                <a:latin typeface="Calibri"/>
              </a:rPr>
              <a:t>It was shown that male customers are more than the female customers</a:t>
            </a:r>
            <a:endParaRPr lang="en-US" sz="1600" b="1" strike="noStrike" spc="-1" dirty="0">
              <a:latin typeface="Calibri"/>
            </a:endParaRPr>
          </a:p>
          <a:p>
            <a:endParaRPr lang="en-US" sz="1600" b="1" spc="-1" dirty="0">
              <a:solidFill>
                <a:srgbClr val="000000"/>
              </a:solidFill>
              <a:latin typeface="Calibri"/>
            </a:endParaRPr>
          </a:p>
          <a:p>
            <a:r>
              <a:rPr lang="en-US" sz="1600" b="1" spc="-1" dirty="0">
                <a:solidFill>
                  <a:schemeClr val="accent2">
                    <a:lumMod val="75000"/>
                  </a:schemeClr>
                </a:solidFill>
                <a:latin typeface="Calibri"/>
              </a:rPr>
              <a:t>Based on</a:t>
            </a:r>
            <a:r>
              <a:rPr lang="en-US" sz="1600" b="1" strike="noStrike" spc="-1" dirty="0">
                <a:solidFill>
                  <a:schemeClr val="accent2">
                    <a:lumMod val="75000"/>
                  </a:schemeClr>
                </a:solidFill>
                <a:latin typeface="Calibri"/>
              </a:rPr>
              <a:t> above </a:t>
            </a:r>
            <a:r>
              <a:rPr lang="en-US" sz="1600" b="1" spc="-1" dirty="0">
                <a:solidFill>
                  <a:schemeClr val="accent2">
                    <a:lumMod val="75000"/>
                  </a:schemeClr>
                </a:solidFill>
                <a:latin typeface="Calibri"/>
              </a:rPr>
              <a:t>points</a:t>
            </a:r>
            <a:r>
              <a:rPr lang="en-US" sz="1600" b="1" strike="noStrike" spc="-1" dirty="0">
                <a:solidFill>
                  <a:schemeClr val="accent2">
                    <a:lumMod val="75000"/>
                  </a:schemeClr>
                </a:solidFill>
                <a:latin typeface="Calibri"/>
              </a:rPr>
              <a:t> </a:t>
            </a:r>
            <a:r>
              <a:rPr lang="en-US" sz="1600" b="1" spc="-1" dirty="0">
                <a:solidFill>
                  <a:schemeClr val="accent2">
                    <a:lumMod val="75000"/>
                  </a:schemeClr>
                </a:solidFill>
                <a:latin typeface="Calibri"/>
              </a:rPr>
              <a:t>and our decision is that </a:t>
            </a:r>
            <a:r>
              <a:rPr lang="en-US" sz="1600" b="1" strike="noStrike" spc="-1" dirty="0">
                <a:solidFill>
                  <a:schemeClr val="accent2">
                    <a:lumMod val="75000"/>
                  </a:schemeClr>
                </a:solidFill>
                <a:latin typeface="Calibri"/>
              </a:rPr>
              <a:t>we </a:t>
            </a:r>
            <a:r>
              <a:rPr lang="en-US" sz="1600" b="1" spc="-1" dirty="0">
                <a:solidFill>
                  <a:schemeClr val="accent2">
                    <a:lumMod val="75000"/>
                  </a:schemeClr>
                </a:solidFill>
                <a:latin typeface="Calibri"/>
              </a:rPr>
              <a:t>highly recommend</a:t>
            </a:r>
            <a:r>
              <a:rPr lang="en-US" sz="1600" b="1" strike="noStrike" spc="-1" dirty="0">
                <a:solidFill>
                  <a:schemeClr val="accent2">
                    <a:lumMod val="75000"/>
                  </a:schemeClr>
                </a:solidFill>
                <a:latin typeface="Calibri"/>
              </a:rPr>
              <a:t> Yellow cab for investment</a:t>
            </a:r>
            <a:r>
              <a:rPr lang="en-US" sz="1600" b="1" spc="-1" dirty="0">
                <a:solidFill>
                  <a:schemeClr val="accent2">
                    <a:lumMod val="75000"/>
                  </a:schemeClr>
                </a:solidFill>
                <a:latin typeface="Calibri"/>
              </a:rPr>
              <a:t> and better result</a:t>
            </a:r>
            <a:r>
              <a:rPr lang="en-US" sz="1600" b="1" strike="noStrike" spc="-1" dirty="0">
                <a:solidFill>
                  <a:schemeClr val="accent2">
                    <a:lumMod val="75000"/>
                  </a:schemeClr>
                </a:solidFill>
                <a:latin typeface="Calibri"/>
              </a:rPr>
              <a:t>.</a:t>
            </a:r>
            <a:endParaRPr lang="en-US" sz="1600" b="0" strike="noStrike" spc="-1" dirty="0">
              <a:solidFill>
                <a:schemeClr val="accent2">
                  <a:lumMod val="75000"/>
                </a:schemeClr>
              </a:solidFill>
              <a:latin typeface="Arial"/>
            </a:endParaRPr>
          </a:p>
          <a:p>
            <a:pPr>
              <a:lnSpc>
                <a:spcPct val="100000"/>
              </a:lnSpc>
            </a:pPr>
            <a:endParaRPr lang="en-US" sz="1600" b="0" strike="noStrike" spc="-1">
              <a:latin typeface="Arial"/>
            </a:endParaRPr>
          </a:p>
        </p:txBody>
      </p:sp>
      <p:sp>
        <p:nvSpPr>
          <p:cNvPr id="90" name="CustomShape 2"/>
          <p:cNvSpPr/>
          <p:nvPr/>
        </p:nvSpPr>
        <p:spPr>
          <a:xfrm>
            <a:off x="0" y="0"/>
            <a:ext cx="12191760" cy="138348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US" sz="4400" spc="-1" dirty="0">
                <a:solidFill>
                  <a:srgbClr val="ED7D31"/>
                </a:solidFill>
                <a:latin typeface="Calibri Light"/>
              </a:rPr>
              <a:t>     </a:t>
            </a:r>
            <a:r>
              <a:rPr lang="en-US" sz="4400" b="0" strike="noStrike" spc="-1" dirty="0">
                <a:solidFill>
                  <a:srgbClr val="ED7D31"/>
                </a:solidFill>
                <a:latin typeface="Calibri Light"/>
              </a:rPr>
              <a:t> </a:t>
            </a:r>
            <a:r>
              <a:rPr lang="en-US" sz="4400" b="0" strike="noStrike" spc="-1" dirty="0">
                <a:solidFill>
                  <a:schemeClr val="accent2">
                    <a:lumMod val="75000"/>
                  </a:schemeClr>
                </a:solidFill>
                <a:latin typeface="Calibri Light"/>
              </a:rPr>
              <a:t>Recommendations</a:t>
            </a:r>
            <a:endParaRPr lang="en-US" sz="4400" b="0" strike="noStrike" spc="-1" dirty="0">
              <a:solidFill>
                <a:schemeClr val="accent2">
                  <a:lumMod val="75000"/>
                </a:schemeClr>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5872320" y="2601000"/>
            <a:ext cx="5558760" cy="1655280"/>
          </a:xfrm>
          <a:prstGeom prst="rect">
            <a:avLst/>
          </a:prstGeom>
          <a:noFill/>
          <a:ln>
            <a:noFill/>
          </a:ln>
        </p:spPr>
        <p:txBody>
          <a:bodyPr>
            <a:normAutofit/>
          </a:bodyPr>
          <a:lstStyle/>
          <a:p>
            <a:pPr algn="ctr">
              <a:lnSpc>
                <a:spcPct val="90000"/>
              </a:lnSpc>
              <a:spcBef>
                <a:spcPts val="1001"/>
              </a:spcBef>
              <a:tabLst>
                <a:tab pos="0" algn="l"/>
              </a:tabLst>
            </a:pPr>
            <a:r>
              <a:rPr lang="en-US" sz="6600" b="0" strike="noStrike" spc="-1">
                <a:solidFill>
                  <a:srgbClr val="FF6600"/>
                </a:solidFill>
                <a:latin typeface="Calibri"/>
              </a:rPr>
              <a:t>Thank You</a:t>
            </a:r>
            <a:endParaRPr lang="en-US" sz="6600" b="0" strike="noStrike" spc="-1">
              <a:latin typeface="Arial"/>
            </a:endParaRPr>
          </a:p>
          <a:p>
            <a:pPr algn="ctr">
              <a:lnSpc>
                <a:spcPct val="90000"/>
              </a:lnSpc>
              <a:spcBef>
                <a:spcPts val="1001"/>
              </a:spcBef>
              <a:tabLst>
                <a:tab pos="0" algn="l"/>
              </a:tabLst>
            </a:pPr>
            <a:endParaRPr lang="en-US" sz="6600" b="0" strike="noStrike" spc="-1">
              <a:latin typeface="Arial"/>
            </a:endParaRPr>
          </a:p>
        </p:txBody>
      </p:sp>
      <p:sp>
        <p:nvSpPr>
          <p:cNvPr id="92" name="CustomShape 2"/>
          <p:cNvSpPr/>
          <p:nvPr/>
        </p:nvSpPr>
        <p:spPr>
          <a:xfrm>
            <a:off x="0" y="0"/>
            <a:ext cx="5871960" cy="685764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pic>
        <p:nvPicPr>
          <p:cNvPr id="93" name="Picture 6"/>
          <p:cNvPicPr/>
          <p:nvPr/>
        </p:nvPicPr>
        <p:blipFill>
          <a:blip r:embed="rId2"/>
          <a:stretch/>
        </p:blipFill>
        <p:spPr>
          <a:xfrm>
            <a:off x="169920" y="6109560"/>
            <a:ext cx="1654200" cy="99396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9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9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9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87" name="TextShape 1"/>
          <p:cNvSpPr txBox="1"/>
          <p:nvPr/>
        </p:nvSpPr>
        <p:spPr>
          <a:xfrm>
            <a:off x="321241" y="1027542"/>
            <a:ext cx="4056000" cy="427970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strike="noStrike" kern="1200" spc="-1" dirty="0">
                <a:solidFill>
                  <a:schemeClr val="accent2">
                    <a:lumMod val="75000"/>
                  </a:schemeClr>
                </a:solidFill>
                <a:latin typeface="+mj-lt"/>
                <a:ea typeface="+mj-ea"/>
                <a:cs typeface="+mj-cs"/>
              </a:rPr>
              <a:t>Data Description</a:t>
            </a:r>
            <a:br>
              <a:rPr lang="en-US" sz="4800" kern="1200" dirty="0">
                <a:solidFill>
                  <a:schemeClr val="accent2">
                    <a:lumMod val="75000"/>
                  </a:schemeClr>
                </a:solidFill>
                <a:latin typeface="+mj-lt"/>
                <a:ea typeface="+mj-ea"/>
                <a:cs typeface="+mj-cs"/>
              </a:rPr>
            </a:br>
            <a:endParaRPr lang="en-US" sz="4800" b="0" strike="noStrike" kern="1200" spc="-1">
              <a:solidFill>
                <a:schemeClr val="bg1"/>
              </a:solidFill>
              <a:latin typeface="+mj-lt"/>
              <a:ea typeface="+mj-ea"/>
              <a:cs typeface="+mj-cs"/>
            </a:endParaRPr>
          </a:p>
        </p:txBody>
      </p:sp>
      <p:sp>
        <p:nvSpPr>
          <p:cNvPr id="88" name="TextShape 2"/>
          <p:cNvSpPr txBox="1"/>
          <p:nvPr/>
        </p:nvSpPr>
        <p:spPr>
          <a:xfrm>
            <a:off x="5573864" y="1166933"/>
            <a:ext cx="5716988" cy="427970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b="0" strike="noStrike" spc="-1" dirty="0"/>
              <a:t>Data Set: 4 individual data sets. Time period of data is from 31/01/2016 to 31/12/2018. Below are the Data sets information.</a:t>
            </a:r>
          </a:p>
          <a:p>
            <a:pPr indent="-228600">
              <a:lnSpc>
                <a:spcPct val="90000"/>
              </a:lnSpc>
              <a:spcAft>
                <a:spcPts val="600"/>
              </a:spcAft>
              <a:buFont typeface="Arial" panose="020B0604020202020204" pitchFamily="34" charset="0"/>
              <a:buChar char="•"/>
            </a:pPr>
            <a:endParaRPr lang="en-US" sz="1700" b="0" strike="noStrike" spc="-1"/>
          </a:p>
          <a:p>
            <a:pPr indent="-228600">
              <a:lnSpc>
                <a:spcPct val="90000"/>
              </a:lnSpc>
              <a:spcAft>
                <a:spcPts val="600"/>
              </a:spcAft>
              <a:buFont typeface="Arial" panose="020B0604020202020204" pitchFamily="34" charset="0"/>
              <a:buChar char="•"/>
            </a:pPr>
            <a:r>
              <a:rPr lang="en-US" sz="1700" b="0" strike="noStrike" spc="-1" dirty="0"/>
              <a:t>Cab_Data.csv – this file includes details of transaction for 2 cab companies</a:t>
            </a:r>
          </a:p>
          <a:p>
            <a:pPr indent="-228600">
              <a:lnSpc>
                <a:spcPct val="90000"/>
              </a:lnSpc>
              <a:spcAft>
                <a:spcPts val="600"/>
              </a:spcAft>
              <a:buFont typeface="Arial" panose="020B0604020202020204" pitchFamily="34" charset="0"/>
              <a:buChar char="•"/>
            </a:pPr>
            <a:r>
              <a:rPr lang="en-US" sz="1700" b="0" strike="noStrike" spc="-1" dirty="0"/>
              <a:t>Customer_ID.csv – this is a mapping table that contains a unique identifier which links the customer’s demographic details</a:t>
            </a:r>
          </a:p>
          <a:p>
            <a:pPr indent="-228600">
              <a:lnSpc>
                <a:spcPct val="90000"/>
              </a:lnSpc>
              <a:spcAft>
                <a:spcPts val="600"/>
              </a:spcAft>
              <a:buFont typeface="Arial" panose="020B0604020202020204" pitchFamily="34" charset="0"/>
              <a:buChar char="•"/>
            </a:pPr>
            <a:r>
              <a:rPr lang="en-US" sz="1700" b="0" strike="noStrike" spc="-1" dirty="0"/>
              <a:t>Transaction_ID.csv – this is a mapping table that contains transaction to customer mapping and payment mode</a:t>
            </a:r>
          </a:p>
          <a:p>
            <a:pPr indent="-228600">
              <a:lnSpc>
                <a:spcPct val="90000"/>
              </a:lnSpc>
              <a:spcAft>
                <a:spcPts val="600"/>
              </a:spcAft>
              <a:buFont typeface="Arial" panose="020B0604020202020204" pitchFamily="34" charset="0"/>
              <a:buChar char="•"/>
            </a:pPr>
            <a:r>
              <a:rPr lang="en-US" sz="1700" b="0" strike="noStrike" spc="-1" dirty="0"/>
              <a:t>City.csv – this file contains list of US cities, their population and number of cab users</a:t>
            </a:r>
          </a:p>
          <a:p>
            <a:pPr indent="-228600">
              <a:lnSpc>
                <a:spcPct val="90000"/>
              </a:lnSpc>
              <a:spcAft>
                <a:spcPts val="600"/>
              </a:spcAft>
              <a:buFont typeface="Arial" panose="020B0604020202020204" pitchFamily="34" charset="0"/>
              <a:buChar char="•"/>
            </a:pPr>
            <a:r>
              <a:rPr lang="en-US" sz="1700" b="0" strike="noStrike" spc="-1" dirty="0"/>
              <a:t>Total data points: 359392</a:t>
            </a:r>
            <a:r>
              <a:rPr lang="en-US" sz="1700" spc="-1" dirty="0"/>
              <a:t> </a:t>
            </a:r>
            <a:endParaRPr lang="en-US" sz="1700" b="0" strike="noStrike" spc="-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F1EB59-0FA9-45B2-8B29-7B51613FD5D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3600" kern="1200" dirty="0">
                <a:solidFill>
                  <a:schemeClr val="accent2">
                    <a:lumMod val="75000"/>
                  </a:schemeClr>
                </a:solidFill>
                <a:latin typeface="+mj-lt"/>
                <a:ea typeface="+mj-ea"/>
                <a:cs typeface="+mj-cs"/>
              </a:rPr>
              <a:t>EDA</a:t>
            </a:r>
            <a:r>
              <a:rPr lang="en-US" sz="3600" dirty="0">
                <a:solidFill>
                  <a:schemeClr val="accent2">
                    <a:lumMod val="75000"/>
                  </a:schemeClr>
                </a:solidFill>
              </a:rPr>
              <a:t> </a:t>
            </a:r>
            <a:r>
              <a:rPr lang="en-US" sz="3600" kern="1200" dirty="0">
                <a:solidFill>
                  <a:schemeClr val="accent2">
                    <a:lumMod val="75000"/>
                  </a:schemeClr>
                </a:solidFill>
                <a:latin typeface="+mj-lt"/>
                <a:ea typeface="+mj-ea"/>
                <a:cs typeface="+mj-cs"/>
              </a:rPr>
              <a:t>(EXPLORATORY DATA  ANALYSIS) </a:t>
            </a:r>
          </a:p>
        </p:txBody>
      </p:sp>
      <p:cxnSp>
        <p:nvCxnSpPr>
          <p:cNvPr id="22" name="Straight Connector 2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2465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402AA-A33D-4A14-B434-36F5257AF9B3}"/>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a:solidFill>
                  <a:schemeClr val="accent2">
                    <a:lumMod val="75000"/>
                  </a:schemeClr>
                </a:solidFill>
                <a:latin typeface="+mj-lt"/>
                <a:ea typeface="+mj-ea"/>
                <a:cs typeface="+mj-cs"/>
              </a:rPr>
              <a:t>Cab Analysis</a:t>
            </a: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CD74D25-8B1D-4164-AB1D-F59ABE5C9215}"/>
              </a:ext>
            </a:extLst>
          </p:cNvPr>
          <p:cNvSpPr>
            <a:spLocks noGrp="1"/>
          </p:cNvSpPr>
          <p:nvPr>
            <p:ph type="body"/>
          </p:nvPr>
        </p:nvSpPr>
        <p:spPr>
          <a:xfrm>
            <a:off x="593610" y="2121763"/>
            <a:ext cx="3822192" cy="3773010"/>
          </a:xfrm>
        </p:spPr>
        <p:txBody>
          <a:bodyPr vert="horz" lIns="91440" tIns="45720" rIns="91440" bIns="45720" rtlCol="0">
            <a:normAutofit/>
          </a:bodyPr>
          <a:lstStyle/>
          <a:p>
            <a:pPr indent="-228600">
              <a:spcAft>
                <a:spcPts val="600"/>
              </a:spcAft>
              <a:buFont typeface="Arial" panose="020B0604020202020204" pitchFamily="34" charset="0"/>
              <a:buChar char="•"/>
            </a:pPr>
            <a:r>
              <a:rPr lang="en-US" sz="2000">
                <a:solidFill>
                  <a:schemeClr val="bg1"/>
                </a:solidFill>
                <a:latin typeface="+mn-lt"/>
                <a:ea typeface="+mn-ea"/>
                <a:cs typeface="+mn-cs"/>
              </a:rPr>
              <a:t>From the graph we can see that there are more YELLOW CABs than the PINK CABs and NEW YORK city has more YELLOW CABS and PETISBURG has the less PINK CABs</a:t>
            </a:r>
          </a:p>
        </p:txBody>
      </p:sp>
      <p:pic>
        <p:nvPicPr>
          <p:cNvPr id="5" name="Picture 5" descr="Chart&#10;&#10;Description automatically generated">
            <a:extLst>
              <a:ext uri="{FF2B5EF4-FFF2-40B4-BE49-F238E27FC236}">
                <a16:creationId xmlns:a16="http://schemas.microsoft.com/office/drawing/2014/main" id="{EE1AF9D8-6C6C-47BB-AA43-CEAA9300085C}"/>
              </a:ext>
            </a:extLst>
          </p:cNvPr>
          <p:cNvPicPr>
            <a:picLocks noChangeAspect="1"/>
          </p:cNvPicPr>
          <p:nvPr/>
        </p:nvPicPr>
        <p:blipFill>
          <a:blip r:embed="rId2"/>
          <a:stretch>
            <a:fillRect/>
          </a:stretch>
        </p:blipFill>
        <p:spPr>
          <a:xfrm>
            <a:off x="5563898" y="484632"/>
            <a:ext cx="5690287" cy="5733287"/>
          </a:xfrm>
          <a:prstGeom prst="rect">
            <a:avLst/>
          </a:prstGeom>
        </p:spPr>
      </p:pic>
    </p:spTree>
    <p:extLst>
      <p:ext uri="{BB962C8B-B14F-4D97-AF65-F5344CB8AC3E}">
        <p14:creationId xmlns:p14="http://schemas.microsoft.com/office/powerpoint/2010/main" val="325034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E9C8C7-3520-48FB-9693-0C33ED95579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100" kern="1200" dirty="0">
                <a:solidFill>
                  <a:schemeClr val="accent2">
                    <a:lumMod val="75000"/>
                  </a:schemeClr>
                </a:solidFill>
                <a:latin typeface="+mj-lt"/>
                <a:ea typeface="+mj-ea"/>
                <a:cs typeface="+mj-cs"/>
              </a:rPr>
              <a:t>Monthly profits</a:t>
            </a:r>
          </a:p>
        </p:txBody>
      </p:sp>
      <p:sp>
        <p:nvSpPr>
          <p:cNvPr id="3" name="Subtitle 2">
            <a:extLst>
              <a:ext uri="{FF2B5EF4-FFF2-40B4-BE49-F238E27FC236}">
                <a16:creationId xmlns:a16="http://schemas.microsoft.com/office/drawing/2014/main" id="{03A9090C-4685-42BE-82AE-C989B34000D3}"/>
              </a:ext>
            </a:extLst>
          </p:cNvPr>
          <p:cNvSpPr>
            <a:spLocks noGrp="1"/>
          </p:cNvSpPr>
          <p:nvPr>
            <p:ph type="subTitle"/>
          </p:nvPr>
        </p:nvSpPr>
        <p:spPr>
          <a:xfrm>
            <a:off x="674237" y="4170501"/>
            <a:ext cx="3657600" cy="1525597"/>
          </a:xfrm>
          <a:ln>
            <a:solidFill>
              <a:schemeClr val="bg1"/>
            </a:solidFill>
          </a:ln>
        </p:spPr>
        <p:txBody>
          <a:bodyPr vert="horz" lIns="91440" tIns="45720" rIns="91440" bIns="45720" rtlCol="0">
            <a:normAutofit fontScale="92500" lnSpcReduction="20000"/>
          </a:bodyPr>
          <a:lstStyle/>
          <a:p>
            <a:pPr algn="ctr"/>
            <a:r>
              <a:rPr lang="en-US" sz="2000" dirty="0">
                <a:solidFill>
                  <a:schemeClr val="bg1"/>
                </a:solidFill>
                <a:ea typeface="+mn-lt"/>
                <a:cs typeface="+mn-lt"/>
              </a:rPr>
              <a:t> Profit is higher in the beginning of a month. And the highest profit is in the 2nd and  5th month because people tend to travel larger distance and therefore there is more profit.</a:t>
            </a:r>
            <a:endParaRPr lang="en-US" sz="2000" kern="1200" dirty="0">
              <a:solidFill>
                <a:schemeClr val="bg1"/>
              </a:solidFill>
              <a:latin typeface="+mn-lt"/>
              <a:cs typeface="Arial"/>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Chart, bar chart&#10;&#10;Description automatically generated">
            <a:extLst>
              <a:ext uri="{FF2B5EF4-FFF2-40B4-BE49-F238E27FC236}">
                <a16:creationId xmlns:a16="http://schemas.microsoft.com/office/drawing/2014/main" id="{6C711400-F7DF-4DBB-BAB9-7D7DE8D0EF2E}"/>
              </a:ext>
            </a:extLst>
          </p:cNvPr>
          <p:cNvPicPr>
            <a:picLocks noChangeAspect="1"/>
          </p:cNvPicPr>
          <p:nvPr/>
        </p:nvPicPr>
        <p:blipFill>
          <a:blip r:embed="rId2"/>
          <a:stretch>
            <a:fillRect/>
          </a:stretch>
        </p:blipFill>
        <p:spPr>
          <a:xfrm>
            <a:off x="6144436" y="492573"/>
            <a:ext cx="4572317" cy="5880796"/>
          </a:xfrm>
          <a:prstGeom prst="rect">
            <a:avLst/>
          </a:prstGeom>
        </p:spPr>
      </p:pic>
    </p:spTree>
    <p:extLst>
      <p:ext uri="{BB962C8B-B14F-4D97-AF65-F5344CB8AC3E}">
        <p14:creationId xmlns:p14="http://schemas.microsoft.com/office/powerpoint/2010/main" val="36604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A58DC-49D6-4A6D-ABBB-FA0F30A0567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accent2">
                    <a:lumMod val="75000"/>
                  </a:schemeClr>
                </a:solidFill>
                <a:latin typeface="+mj-lt"/>
                <a:ea typeface="+mj-ea"/>
                <a:cs typeface="+mj-cs"/>
              </a:rPr>
              <a:t>Yearly Profit</a:t>
            </a:r>
          </a:p>
        </p:txBody>
      </p:sp>
      <p:sp>
        <p:nvSpPr>
          <p:cNvPr id="3" name="Subtitle 2">
            <a:extLst>
              <a:ext uri="{FF2B5EF4-FFF2-40B4-BE49-F238E27FC236}">
                <a16:creationId xmlns:a16="http://schemas.microsoft.com/office/drawing/2014/main" id="{5B69E4A8-5E90-4C93-B7EE-1D3666821C04}"/>
              </a:ext>
            </a:extLst>
          </p:cNvPr>
          <p:cNvSpPr>
            <a:spLocks noGrp="1"/>
          </p:cNvSpPr>
          <p:nvPr>
            <p:ph type="subTitle"/>
          </p:nvPr>
        </p:nvSpPr>
        <p:spPr>
          <a:xfrm>
            <a:off x="674237" y="4170501"/>
            <a:ext cx="3657600" cy="1525597"/>
          </a:xfrm>
        </p:spPr>
        <p:txBody>
          <a:bodyPr vert="horz" lIns="91440" tIns="45720" rIns="91440" bIns="45720" rtlCol="0">
            <a:normAutofit/>
          </a:bodyPr>
          <a:lstStyle/>
          <a:p>
            <a:pPr algn="ctr"/>
            <a:r>
              <a:rPr lang="en-US" sz="2000" dirty="0">
                <a:solidFill>
                  <a:schemeClr val="bg1"/>
                </a:solidFill>
                <a:ea typeface="+mn-lt"/>
                <a:cs typeface="+mn-lt"/>
              </a:rPr>
              <a:t>In 2018 price charged was  less than 2017 and 2016.</a:t>
            </a:r>
            <a:endParaRPr lang="en-US" sz="2000" kern="1200" dirty="0">
              <a:solidFill>
                <a:schemeClr val="bg1"/>
              </a:solidFill>
              <a:latin typeface="+mn-lt"/>
              <a:ea typeface="+mn-ea"/>
              <a:cs typeface="+mn-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Chart, bar chart&#10;&#10;Description automatically generated">
            <a:extLst>
              <a:ext uri="{FF2B5EF4-FFF2-40B4-BE49-F238E27FC236}">
                <a16:creationId xmlns:a16="http://schemas.microsoft.com/office/drawing/2014/main" id="{48938088-93B6-4F5B-B8DD-69BC8E2A7F39}"/>
              </a:ext>
            </a:extLst>
          </p:cNvPr>
          <p:cNvPicPr>
            <a:picLocks noChangeAspect="1"/>
          </p:cNvPicPr>
          <p:nvPr/>
        </p:nvPicPr>
        <p:blipFill>
          <a:blip r:embed="rId2"/>
          <a:stretch>
            <a:fillRect/>
          </a:stretch>
        </p:blipFill>
        <p:spPr>
          <a:xfrm>
            <a:off x="6034171" y="492573"/>
            <a:ext cx="4792847" cy="5880796"/>
          </a:xfrm>
          <a:prstGeom prst="rect">
            <a:avLst/>
          </a:prstGeom>
        </p:spPr>
      </p:pic>
    </p:spTree>
    <p:extLst>
      <p:ext uri="{BB962C8B-B14F-4D97-AF65-F5344CB8AC3E}">
        <p14:creationId xmlns:p14="http://schemas.microsoft.com/office/powerpoint/2010/main" val="333172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D93E9-4707-46C7-A36D-04D03F2DF25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accent2">
                    <a:lumMod val="75000"/>
                  </a:schemeClr>
                </a:solidFill>
                <a:latin typeface="+mj-lt"/>
                <a:ea typeface="+mj-ea"/>
                <a:cs typeface="+mj-cs"/>
              </a:rPr>
              <a:t>AGE</a:t>
            </a:r>
          </a:p>
        </p:txBody>
      </p:sp>
      <p:sp>
        <p:nvSpPr>
          <p:cNvPr id="3" name="Subtitle 2">
            <a:extLst>
              <a:ext uri="{FF2B5EF4-FFF2-40B4-BE49-F238E27FC236}">
                <a16:creationId xmlns:a16="http://schemas.microsoft.com/office/drawing/2014/main" id="{2DB8C514-84F8-4232-B50B-3D0B843BD715}"/>
              </a:ext>
            </a:extLst>
          </p:cNvPr>
          <p:cNvSpPr>
            <a:spLocks noGrp="1"/>
          </p:cNvSpPr>
          <p:nvPr>
            <p:ph type="subTitle"/>
          </p:nvPr>
        </p:nvSpPr>
        <p:spPr>
          <a:xfrm>
            <a:off x="674237" y="4170501"/>
            <a:ext cx="3657600" cy="1525597"/>
          </a:xfrm>
        </p:spPr>
        <p:txBody>
          <a:bodyPr vert="horz" lIns="91440" tIns="45720" rIns="91440" bIns="45720" rtlCol="0">
            <a:normAutofit/>
          </a:bodyPr>
          <a:lstStyle/>
          <a:p>
            <a:pPr algn="ctr"/>
            <a:r>
              <a:rPr lang="en-US" sz="2000" dirty="0">
                <a:solidFill>
                  <a:srgbClr val="FFFFFF"/>
                </a:solidFill>
              </a:rPr>
              <a:t>Most of the users are between the age 20 – 40 years old and the less are between 45 – 52 years old</a:t>
            </a:r>
            <a:endParaRPr lang="en-US" sz="2000" kern="1200" dirty="0">
              <a:solidFill>
                <a:srgbClr val="FFFFFF"/>
              </a:solidFill>
              <a:latin typeface="+mn-lt"/>
              <a:ea typeface="+mn-ea"/>
              <a:cs typeface="+mn-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Chart, histogram&#10;&#10;Description automatically generated">
            <a:extLst>
              <a:ext uri="{FF2B5EF4-FFF2-40B4-BE49-F238E27FC236}">
                <a16:creationId xmlns:a16="http://schemas.microsoft.com/office/drawing/2014/main" id="{4DE63740-2E86-4921-87ED-6E52551CD3EE}"/>
              </a:ext>
            </a:extLst>
          </p:cNvPr>
          <p:cNvPicPr>
            <a:picLocks noChangeAspect="1"/>
          </p:cNvPicPr>
          <p:nvPr/>
        </p:nvPicPr>
        <p:blipFill>
          <a:blip r:embed="rId2"/>
          <a:stretch>
            <a:fillRect/>
          </a:stretch>
        </p:blipFill>
        <p:spPr>
          <a:xfrm>
            <a:off x="5153822" y="1606171"/>
            <a:ext cx="6553545" cy="3653600"/>
          </a:xfrm>
          <a:prstGeom prst="rect">
            <a:avLst/>
          </a:prstGeom>
        </p:spPr>
      </p:pic>
    </p:spTree>
    <p:extLst>
      <p:ext uri="{BB962C8B-B14F-4D97-AF65-F5344CB8AC3E}">
        <p14:creationId xmlns:p14="http://schemas.microsoft.com/office/powerpoint/2010/main" val="2405123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0BF34-3097-46C3-9D9D-B7BDACF70A8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accent2">
                    <a:lumMod val="75000"/>
                  </a:schemeClr>
                </a:solidFill>
                <a:latin typeface="+mj-lt"/>
                <a:ea typeface="+mj-ea"/>
                <a:cs typeface="+mj-cs"/>
              </a:rPr>
              <a:t>Cities with </a:t>
            </a:r>
            <a:r>
              <a:rPr lang="en-US" sz="4800" dirty="0">
                <a:solidFill>
                  <a:schemeClr val="accent2">
                    <a:lumMod val="75000"/>
                  </a:schemeClr>
                </a:solidFill>
              </a:rPr>
              <a:t>highest</a:t>
            </a:r>
            <a:r>
              <a:rPr lang="en-US" sz="4800" kern="1200" dirty="0">
                <a:solidFill>
                  <a:schemeClr val="accent2">
                    <a:lumMod val="75000"/>
                  </a:schemeClr>
                </a:solidFill>
                <a:latin typeface="+mj-lt"/>
                <a:ea typeface="+mj-ea"/>
                <a:cs typeface="+mj-cs"/>
              </a:rPr>
              <a:t> profit</a:t>
            </a:r>
          </a:p>
        </p:txBody>
      </p:sp>
      <p:sp>
        <p:nvSpPr>
          <p:cNvPr id="3" name="Subtitle 2">
            <a:extLst>
              <a:ext uri="{FF2B5EF4-FFF2-40B4-BE49-F238E27FC236}">
                <a16:creationId xmlns:a16="http://schemas.microsoft.com/office/drawing/2014/main" id="{4C960D7A-045A-4834-A188-4222233B15E5}"/>
              </a:ext>
            </a:extLst>
          </p:cNvPr>
          <p:cNvSpPr>
            <a:spLocks noGrp="1"/>
          </p:cNvSpPr>
          <p:nvPr>
            <p:ph type="subTitle"/>
          </p:nvPr>
        </p:nvSpPr>
        <p:spPr>
          <a:xfrm>
            <a:off x="674237" y="4170501"/>
            <a:ext cx="3657600" cy="1525597"/>
          </a:xfrm>
        </p:spPr>
        <p:txBody>
          <a:bodyPr vert="horz" lIns="91440" tIns="45720" rIns="91440" bIns="45720" rtlCol="0">
            <a:normAutofit/>
          </a:bodyPr>
          <a:lstStyle/>
          <a:p>
            <a:pPr algn="ctr"/>
            <a:r>
              <a:rPr lang="en-US" sz="2000" dirty="0">
                <a:solidFill>
                  <a:srgbClr val="FFFFFF"/>
                </a:solidFill>
              </a:rPr>
              <a:t>The cities </a:t>
            </a:r>
            <a:r>
              <a:rPr lang="en-US" sz="2000" dirty="0">
                <a:solidFill>
                  <a:schemeClr val="bg1"/>
                </a:solidFill>
                <a:ea typeface="+mn-lt"/>
                <a:cs typeface="+mn-lt"/>
              </a:rPr>
              <a:t>NEW YORK NY, DALLAS TX, SILICON VALLEY and MIAMI FL are the top cities with the highest profit</a:t>
            </a:r>
            <a:endParaRPr lang="en-US" sz="2000" kern="1200">
              <a:solidFill>
                <a:schemeClr val="bg1"/>
              </a:solidFill>
              <a:latin typeface="+mn-lt"/>
              <a:ea typeface="+mn-ea"/>
              <a:cs typeface="+mn-cs"/>
            </a:endParaRPr>
          </a:p>
        </p:txBody>
      </p:sp>
      <p:cxnSp>
        <p:nvCxnSpPr>
          <p:cNvPr id="18" name="Straight Connector 1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5" descr="Chart, bar chart&#10;&#10;Description automatically generated">
            <a:extLst>
              <a:ext uri="{FF2B5EF4-FFF2-40B4-BE49-F238E27FC236}">
                <a16:creationId xmlns:a16="http://schemas.microsoft.com/office/drawing/2014/main" id="{F7CB6C73-1CB9-4242-8802-AB8C6CF1FB2E}"/>
              </a:ext>
            </a:extLst>
          </p:cNvPr>
          <p:cNvPicPr>
            <a:picLocks noChangeAspect="1"/>
          </p:cNvPicPr>
          <p:nvPr/>
        </p:nvPicPr>
        <p:blipFill>
          <a:blip r:embed="rId2"/>
          <a:stretch>
            <a:fillRect/>
          </a:stretch>
        </p:blipFill>
        <p:spPr>
          <a:xfrm>
            <a:off x="5153822" y="1794585"/>
            <a:ext cx="6553545" cy="3276772"/>
          </a:xfrm>
          <a:prstGeom prst="rect">
            <a:avLst/>
          </a:prstGeom>
        </p:spPr>
      </p:pic>
    </p:spTree>
    <p:extLst>
      <p:ext uri="{BB962C8B-B14F-4D97-AF65-F5344CB8AC3E}">
        <p14:creationId xmlns:p14="http://schemas.microsoft.com/office/powerpoint/2010/main" val="1198686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2657</TotalTime>
  <Words>1067</Words>
  <Application>Microsoft Office PowerPoint</Application>
  <PresentationFormat>Widescreen</PresentationFormat>
  <Paragraphs>150</Paragraphs>
  <Slides>21</Slides>
  <Notes>0</Notes>
  <HiddenSlides>0</HiddenSlide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Office Theme</vt:lpstr>
      <vt:lpstr>PowerPoint Presentation</vt:lpstr>
      <vt:lpstr>PowerPoint Presentation</vt:lpstr>
      <vt:lpstr>PowerPoint Presentation</vt:lpstr>
      <vt:lpstr>EDA (EXPLORATORY DATA  ANALYSIS) </vt:lpstr>
      <vt:lpstr>Cab Analysis</vt:lpstr>
      <vt:lpstr>Monthly profits</vt:lpstr>
      <vt:lpstr>Yearly Profit</vt:lpstr>
      <vt:lpstr>AGE</vt:lpstr>
      <vt:lpstr>Cities with highest profit</vt:lpstr>
      <vt:lpstr>Gender Analysis</vt:lpstr>
      <vt:lpstr>Preferred Cab Company</vt:lpstr>
      <vt:lpstr>Payment</vt:lpstr>
      <vt:lpstr>Hypothesis</vt:lpstr>
      <vt:lpstr>Data Description</vt:lpstr>
      <vt:lpstr>Price Charged</vt:lpstr>
      <vt:lpstr>Age</vt:lpstr>
      <vt:lpstr>Profit</vt:lpstr>
      <vt:lpstr>Income</vt:lpstr>
      <vt:lpstr>KM Travelled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subject/>
  <dc:creator>surya prakash tripathi</dc:creator>
  <dc:description/>
  <cp:lastModifiedBy/>
  <cp:revision>423</cp:revision>
  <cp:lastPrinted>2019-08-24T08:13:50Z</cp:lastPrinted>
  <dcterms:created xsi:type="dcterms:W3CDTF">2019-08-19T15:39:24Z</dcterms:created>
  <dcterms:modified xsi:type="dcterms:W3CDTF">2021-09-05T20:59:51Z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16.0014</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