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2"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77" r:id="rId14"/>
    <p:sldId id="280" r:id="rId15"/>
    <p:sldId id="281" r:id="rId16"/>
    <p:sldId id="278"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F80E7-A1AC-69FD-BAB0-EA8A55C2E16C}" v="596" dt="2021-11-08T17:25:13.727"/>
    <p1510:client id="{4D44B45F-B855-DF06-0724-F5F3713CE92C}" v="339" dt="2021-11-08T17:43:55.497"/>
    <p1510:client id="{53D10BB7-3A74-CE56-3CB6-A1AD3C6D8AF8}" v="1145" dt="2021-11-08T16:50:00.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947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78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3918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523880" y="1122480"/>
            <a:ext cx="9142920" cy="2386440"/>
          </a:xfrm>
          <a:prstGeom prst="rect">
            <a:avLst/>
          </a:prstGeom>
        </p:spPr>
        <p:txBody>
          <a:bodyPr lIns="0" tIns="0" rIns="0" bIns="0" anchor="ctr">
            <a:noAutofit/>
          </a:bodyPr>
          <a:lstStyle/>
          <a:p>
            <a:pPr algn="ctr"/>
            <a:endParaRPr lang="en-US" sz="4400" b="0" strike="noStrike" spc="-1">
              <a:latin typeface="Arial"/>
            </a:endParaRPr>
          </a:p>
        </p:txBody>
      </p:sp>
      <p:sp>
        <p:nvSpPr>
          <p:cNvPr id="122"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12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57504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528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973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9572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033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191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381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278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831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2090648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pic>
        <p:nvPicPr>
          <p:cNvPr id="153" name="Picture 5"/>
          <p:cNvPicPr/>
          <p:nvPr/>
        </p:nvPicPr>
        <p:blipFill>
          <a:blip r:embed="rId2"/>
          <a:stretch/>
        </p:blipFill>
        <p:spPr>
          <a:xfrm>
            <a:off x="0" y="-548640"/>
            <a:ext cx="2324520" cy="2324520"/>
          </a:xfrm>
          <a:prstGeom prst="rect">
            <a:avLst/>
          </a:prstGeom>
          <a:ln>
            <a:noFill/>
          </a:ln>
        </p:spPr>
      </p:pic>
      <p:sp>
        <p:nvSpPr>
          <p:cNvPr id="154" name="CustomShape 1"/>
          <p:cNvSpPr/>
          <p:nvPr/>
        </p:nvSpPr>
        <p:spPr>
          <a:xfrm>
            <a:off x="3871" y="1371600"/>
            <a:ext cx="12089080" cy="4799860"/>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0000"/>
              </a:lnSpc>
            </a:pPr>
            <a:r>
              <a:rPr lang="en-US" sz="6600" b="0" strike="noStrike" spc="-1" dirty="0">
                <a:solidFill>
                  <a:srgbClr val="FF6600"/>
                </a:solidFill>
                <a:latin typeface="DejaVu Sans Light"/>
                <a:ea typeface="DejaVu Sans"/>
              </a:rPr>
              <a:t>Bank Marketing (campaign)</a:t>
            </a:r>
            <a:endParaRPr lang="en-US" sz="6600" b="0" strike="noStrike" spc="-1" dirty="0">
              <a:latin typeface="Arial"/>
            </a:endParaRPr>
          </a:p>
          <a:p>
            <a:r>
              <a:rPr lang="en-US" sz="3600" spc="-1" dirty="0">
                <a:solidFill>
                  <a:srgbClr val="FF6600"/>
                </a:solidFill>
                <a:latin typeface="DejaVu Sans Light"/>
                <a:ea typeface="DejaVu Sans"/>
              </a:rPr>
              <a:t>  </a:t>
            </a:r>
            <a:r>
              <a:rPr lang="en-US" sz="3600" b="0" strike="noStrike" spc="-1" dirty="0">
                <a:solidFill>
                  <a:srgbClr val="FF6600"/>
                </a:solidFill>
                <a:latin typeface="DejaVu Sans Light"/>
                <a:ea typeface="DejaVu Sans"/>
              </a:rPr>
              <a:t>EDA (Exploratory Data Analysis)</a:t>
            </a:r>
            <a:endParaRPr lang="en-US" sz="3600" b="0" strike="noStrike" spc="-1" dirty="0">
              <a:latin typeface="Arial"/>
            </a:endParaRPr>
          </a:p>
          <a:p>
            <a:pPr>
              <a:lnSpc>
                <a:spcPct val="100000"/>
              </a:lnSpc>
            </a:pPr>
            <a:endParaRPr lang="en-US" sz="3600" b="0" strike="noStrike" spc="-1">
              <a:latin typeface="Arial"/>
            </a:endParaRPr>
          </a:p>
          <a:p>
            <a:pPr>
              <a:lnSpc>
                <a:spcPct val="100000"/>
              </a:lnSpc>
            </a:pPr>
            <a:endParaRPr lang="en-US" sz="3600" b="0" strike="noStrike" spc="-1">
              <a:latin typeface="Arial"/>
            </a:endParaRPr>
          </a:p>
          <a:p>
            <a:pPr>
              <a:lnSpc>
                <a:spcPct val="100000"/>
              </a:lnSpc>
            </a:pPr>
            <a:endParaRPr lang="en-US" sz="3600" b="0" strike="noStrike" spc="-1">
              <a:latin typeface="Arial"/>
            </a:endParaRPr>
          </a:p>
          <a:p>
            <a:pPr algn="ctr"/>
            <a:r>
              <a:rPr lang="en-US" sz="3200" spc="-1" dirty="0">
                <a:solidFill>
                  <a:srgbClr val="FF6600"/>
                </a:solidFill>
                <a:latin typeface="DejaVu Sans Light"/>
                <a:ea typeface="DejaVu Sans"/>
              </a:rPr>
              <a:t>                            </a:t>
            </a:r>
            <a:endParaRPr lang="en-US" sz="3200" spc="-1" dirty="0">
              <a:solidFill>
                <a:srgbClr val="000000"/>
              </a:solidFill>
              <a:latin typeface="Arial"/>
              <a:ea typeface="DejaVu Sans"/>
              <a:cs typeface="Arial"/>
            </a:endParaRPr>
          </a:p>
          <a:p>
            <a:pPr algn="ctr"/>
            <a:endParaRPr lang="en-US" sz="3200" spc="-1" dirty="0">
              <a:solidFill>
                <a:srgbClr val="FF6600"/>
              </a:solidFill>
              <a:latin typeface="DejaVu Sans Light"/>
              <a:ea typeface="DejaVu Sans"/>
            </a:endParaRPr>
          </a:p>
          <a:p>
            <a:pPr algn="ctr"/>
            <a:r>
              <a:rPr lang="en-US" sz="3200" spc="-1" dirty="0">
                <a:solidFill>
                  <a:srgbClr val="FF6600"/>
                </a:solidFill>
                <a:latin typeface="DejaVu Sans Light"/>
                <a:ea typeface="DejaVu Sans"/>
              </a:rPr>
              <a:t>                                                 </a:t>
            </a:r>
            <a:endParaRPr lang="en-US" sz="3200" b="0" strike="noStrike" spc="-1" dirty="0">
              <a:solidFill>
                <a:srgbClr val="C55A11"/>
              </a:solidFill>
              <a:latin typeface="DejaVu Sans Light"/>
              <a:cs typeface="Arial"/>
            </a:endParaRPr>
          </a:p>
        </p:txBody>
      </p:sp>
      <p:graphicFrame>
        <p:nvGraphicFramePr>
          <p:cNvPr id="2" name="Table 2">
            <a:extLst>
              <a:ext uri="{FF2B5EF4-FFF2-40B4-BE49-F238E27FC236}">
                <a16:creationId xmlns:a16="http://schemas.microsoft.com/office/drawing/2014/main" id="{96B72779-EF81-4615-9014-6871BB6727C6}"/>
              </a:ext>
            </a:extLst>
          </p:cNvPr>
          <p:cNvGraphicFramePr>
            <a:graphicFrameLocks noGrp="1"/>
          </p:cNvGraphicFramePr>
          <p:nvPr>
            <p:extLst>
              <p:ext uri="{D42A27DB-BD31-4B8C-83A1-F6EECF244321}">
                <p14:modId xmlns:p14="http://schemas.microsoft.com/office/powerpoint/2010/main" val="1509371897"/>
              </p:ext>
            </p:extLst>
          </p:nvPr>
        </p:nvGraphicFramePr>
        <p:xfrm>
          <a:off x="224444" y="3410158"/>
          <a:ext cx="9789724" cy="927276"/>
        </p:xfrm>
        <a:graphic>
          <a:graphicData uri="http://schemas.openxmlformats.org/drawingml/2006/table">
            <a:tbl>
              <a:tblPr firstRow="1" bandRow="1">
                <a:tableStyleId>{74C1A8A3-306A-4EB7-A6B1-4F7E0EB9C5D6}</a:tableStyleId>
              </a:tblPr>
              <a:tblGrid>
                <a:gridCol w="2447431">
                  <a:extLst>
                    <a:ext uri="{9D8B030D-6E8A-4147-A177-3AD203B41FA5}">
                      <a16:colId xmlns:a16="http://schemas.microsoft.com/office/drawing/2014/main" val="1979886176"/>
                    </a:ext>
                  </a:extLst>
                </a:gridCol>
                <a:gridCol w="2722418">
                  <a:extLst>
                    <a:ext uri="{9D8B030D-6E8A-4147-A177-3AD203B41FA5}">
                      <a16:colId xmlns:a16="http://schemas.microsoft.com/office/drawing/2014/main" val="1895966488"/>
                    </a:ext>
                  </a:extLst>
                </a:gridCol>
                <a:gridCol w="2172444">
                  <a:extLst>
                    <a:ext uri="{9D8B030D-6E8A-4147-A177-3AD203B41FA5}">
                      <a16:colId xmlns:a16="http://schemas.microsoft.com/office/drawing/2014/main" val="261946822"/>
                    </a:ext>
                  </a:extLst>
                </a:gridCol>
                <a:gridCol w="2447431">
                  <a:extLst>
                    <a:ext uri="{9D8B030D-6E8A-4147-A177-3AD203B41FA5}">
                      <a16:colId xmlns:a16="http://schemas.microsoft.com/office/drawing/2014/main" val="79466906"/>
                    </a:ext>
                  </a:extLst>
                </a:gridCol>
              </a:tblGrid>
              <a:tr h="342620">
                <a:tc>
                  <a:txBody>
                    <a:bodyPr/>
                    <a:lstStyle/>
                    <a:p>
                      <a:r>
                        <a:rPr lang="en-US" dirty="0"/>
                        <a:t>Name</a:t>
                      </a:r>
                    </a:p>
                  </a:txBody>
                  <a:tcPr>
                    <a:solidFill>
                      <a:schemeClr val="accent5"/>
                    </a:solidFill>
                  </a:tcPr>
                </a:tc>
                <a:tc>
                  <a:txBody>
                    <a:bodyPr/>
                    <a:lstStyle/>
                    <a:p>
                      <a:r>
                        <a:rPr lang="en-US" dirty="0"/>
                        <a:t>Email</a:t>
                      </a:r>
                    </a:p>
                  </a:txBody>
                  <a:tcPr/>
                </a:tc>
                <a:tc>
                  <a:txBody>
                    <a:bodyPr/>
                    <a:lstStyle/>
                    <a:p>
                      <a:r>
                        <a:rPr lang="en-US" dirty="0"/>
                        <a:t>Country</a:t>
                      </a:r>
                    </a:p>
                  </a:txBody>
                  <a:tcPr/>
                </a:tc>
                <a:tc>
                  <a:txBody>
                    <a:bodyPr/>
                    <a:lstStyle/>
                    <a:p>
                      <a:r>
                        <a:rPr lang="en-US" dirty="0"/>
                        <a:t>Specialization</a:t>
                      </a:r>
                    </a:p>
                  </a:txBody>
                  <a:tcPr/>
                </a:tc>
                <a:extLst>
                  <a:ext uri="{0D108BD9-81ED-4DB2-BD59-A6C34878D82A}">
                    <a16:rowId xmlns:a16="http://schemas.microsoft.com/office/drawing/2014/main" val="3419651859"/>
                  </a:ext>
                </a:extLst>
              </a:tr>
              <a:tr h="561516">
                <a:tc>
                  <a:txBody>
                    <a:bodyPr/>
                    <a:lstStyle/>
                    <a:p>
                      <a:r>
                        <a:rPr lang="en-US" dirty="0">
                          <a:solidFill>
                            <a:schemeClr val="bg1"/>
                          </a:solidFill>
                        </a:rPr>
                        <a:t>ILYAS NAYLE</a:t>
                      </a:r>
                    </a:p>
                  </a:txBody>
                  <a:tcPr>
                    <a:solidFill>
                      <a:schemeClr val="tx1">
                        <a:lumMod val="75000"/>
                        <a:lumOff val="25000"/>
                      </a:schemeClr>
                    </a:solidFill>
                  </a:tcPr>
                </a:tc>
                <a:tc>
                  <a:txBody>
                    <a:bodyPr/>
                    <a:lstStyle/>
                    <a:p>
                      <a:r>
                        <a:rPr lang="en-US" dirty="0">
                          <a:solidFill>
                            <a:schemeClr val="bg1"/>
                          </a:solidFill>
                        </a:rPr>
                        <a:t>Ilyasnayle5@gmail.com</a:t>
                      </a:r>
                    </a:p>
                  </a:txBody>
                  <a:tcPr>
                    <a:solidFill>
                      <a:schemeClr val="tx1">
                        <a:lumMod val="75000"/>
                        <a:lumOff val="25000"/>
                      </a:schemeClr>
                    </a:solidFill>
                  </a:tcPr>
                </a:tc>
                <a:tc>
                  <a:txBody>
                    <a:bodyPr/>
                    <a:lstStyle/>
                    <a:p>
                      <a:r>
                        <a:rPr lang="en-US" dirty="0">
                          <a:solidFill>
                            <a:schemeClr val="bg1"/>
                          </a:solidFill>
                        </a:rPr>
                        <a:t>Turkey</a:t>
                      </a:r>
                    </a:p>
                  </a:txBody>
                  <a:tcPr>
                    <a:solidFill>
                      <a:schemeClr val="tx1">
                        <a:lumMod val="75000"/>
                        <a:lumOff val="25000"/>
                      </a:schemeClr>
                    </a:solidFill>
                  </a:tcPr>
                </a:tc>
                <a:tc>
                  <a:txBody>
                    <a:bodyPr/>
                    <a:lstStyle/>
                    <a:p>
                      <a:r>
                        <a:rPr lang="en-US" dirty="0">
                          <a:solidFill>
                            <a:schemeClr val="bg1"/>
                          </a:solidFill>
                        </a:rPr>
                        <a:t>Data Science</a:t>
                      </a:r>
                    </a:p>
                  </a:txBody>
                  <a:tcPr>
                    <a:solidFill>
                      <a:schemeClr val="tx1">
                        <a:lumMod val="75000"/>
                        <a:lumOff val="25000"/>
                      </a:schemeClr>
                    </a:solidFill>
                  </a:tcPr>
                </a:tc>
                <a:extLst>
                  <a:ext uri="{0D108BD9-81ED-4DB2-BD59-A6C34878D82A}">
                    <a16:rowId xmlns:a16="http://schemas.microsoft.com/office/drawing/2014/main" val="1772547255"/>
                  </a:ext>
                </a:extLst>
              </a:tr>
            </a:tbl>
          </a:graphicData>
        </a:graphic>
      </p:graphicFrame>
      <p:sp>
        <p:nvSpPr>
          <p:cNvPr id="3" name="TextBox 2">
            <a:extLst>
              <a:ext uri="{FF2B5EF4-FFF2-40B4-BE49-F238E27FC236}">
                <a16:creationId xmlns:a16="http://schemas.microsoft.com/office/drawing/2014/main" id="{5773A8F7-E65A-4973-8262-6F6A19D53701}"/>
              </a:ext>
            </a:extLst>
          </p:cNvPr>
          <p:cNvSpPr txBox="1"/>
          <p:nvPr/>
        </p:nvSpPr>
        <p:spPr>
          <a:xfrm>
            <a:off x="6607574" y="5638801"/>
            <a:ext cx="54320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6600"/>
                </a:solidFill>
                <a:latin typeface="DejaVu Sans Light"/>
                <a:ea typeface="Segoe UI"/>
                <a:cs typeface="Segoe UI"/>
              </a:rPr>
              <a:t>                 Virtual</a:t>
            </a:r>
            <a:r>
              <a:rPr lang="en-US" dirty="0">
                <a:latin typeface="DejaVu Sans Light"/>
                <a:ea typeface="Segoe UI"/>
                <a:cs typeface="Segoe UI"/>
              </a:rPr>
              <a:t> </a:t>
            </a:r>
            <a:r>
              <a:rPr lang="en-US" dirty="0">
                <a:solidFill>
                  <a:srgbClr val="FF6600"/>
                </a:solidFill>
                <a:latin typeface="DejaVu Sans Light"/>
                <a:ea typeface="Segoe UI"/>
                <a:cs typeface="Segoe UI"/>
              </a:rPr>
              <a:t>Internship </a:t>
            </a:r>
            <a:r>
              <a:rPr lang="en-US" dirty="0">
                <a:solidFill>
                  <a:srgbClr val="C55A11"/>
                </a:solidFill>
                <a:latin typeface="DejaVu Sans Light"/>
                <a:ea typeface="Segoe UI"/>
                <a:cs typeface="Segoe UI"/>
              </a:rPr>
              <a:t>LISUM03</a:t>
            </a:r>
            <a:r>
              <a:rPr lang="en-US" dirty="0">
                <a:solidFill>
                  <a:srgbClr val="000000"/>
                </a:solidFill>
                <a:latin typeface="DejaVu Sans Light"/>
                <a:ea typeface="Segoe UI"/>
                <a:cs typeface="Segoe UI"/>
              </a:rPr>
              <a:t>​</a:t>
            </a:r>
            <a:r>
              <a:rPr lang="en-US" dirty="0">
                <a:solidFill>
                  <a:srgbClr val="FF6600"/>
                </a:solidFill>
                <a:latin typeface="DejaVu Sans Light"/>
                <a:ea typeface="Segoe UI"/>
                <a:cs typeface="Segoe UI"/>
              </a:rPr>
              <a:t>                                    08-Nov-2021</a:t>
            </a:r>
            <a:endParaRPr lang="en-US" dirty="0">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 name="CustomShape 1"/>
          <p:cNvSpPr/>
          <p:nvPr/>
        </p:nvSpPr>
        <p:spPr>
          <a:xfrm>
            <a:off x="336960" y="321120"/>
            <a:ext cx="3727671" cy="6178680"/>
          </a:xfrm>
          <a:prstGeom prst="rect">
            <a:avLst/>
          </a:prstGeom>
          <a:solidFill>
            <a:srgbClr val="404040">
              <a:alpha val="90000"/>
            </a:srgbClr>
          </a:solidFill>
          <a:ln w="127080" cap="sq">
            <a:solidFill>
              <a:srgbClr val="595959"/>
            </a:solidFill>
          </a:ln>
        </p:spPr>
        <p:style>
          <a:lnRef idx="2">
            <a:schemeClr val="accent1">
              <a:shade val="50000"/>
            </a:schemeClr>
          </a:lnRef>
          <a:fillRef idx="1">
            <a:schemeClr val="accent1"/>
          </a:fillRef>
          <a:effectRef idx="0">
            <a:schemeClr val="accent1"/>
          </a:effectRef>
          <a:fontRef idx="minor"/>
        </p:style>
      </p:sp>
      <p:sp>
        <p:nvSpPr>
          <p:cNvPr id="188" name="CustomShape 2"/>
          <p:cNvSpPr/>
          <p:nvPr/>
        </p:nvSpPr>
        <p:spPr>
          <a:xfrm>
            <a:off x="127940" y="957532"/>
            <a:ext cx="3656880" cy="288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800" spc="-1" dirty="0">
                <a:solidFill>
                  <a:srgbClr val="C55A11"/>
                </a:solidFill>
                <a:latin typeface="Arial"/>
              </a:rPr>
              <a:t>Clinets </a:t>
            </a:r>
            <a:r>
              <a:rPr lang="en-US" sz="4800" spc="-1">
                <a:solidFill>
                  <a:srgbClr val="C55A11"/>
                </a:solidFill>
                <a:latin typeface="Arial"/>
              </a:rPr>
              <a:t>Finincial status</a:t>
            </a:r>
            <a:endParaRPr lang="en-US"/>
          </a:p>
        </p:txBody>
      </p:sp>
      <p:sp>
        <p:nvSpPr>
          <p:cNvPr id="189" name="CustomShape 3"/>
          <p:cNvSpPr/>
          <p:nvPr/>
        </p:nvSpPr>
        <p:spPr>
          <a:xfrm>
            <a:off x="343601" y="4271241"/>
            <a:ext cx="3656880" cy="15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marL="228600" indent="-227330" algn="ctr">
              <a:lnSpc>
                <a:spcPct val="90000"/>
              </a:lnSpc>
              <a:spcBef>
                <a:spcPts val="1001"/>
              </a:spcBef>
              <a:buClr>
                <a:srgbClr val="FFFFFF"/>
              </a:buClr>
              <a:buFont typeface="Arial"/>
              <a:buChar char="•"/>
            </a:pPr>
            <a:r>
              <a:rPr lang="en-US" sz="2000" spc="-1">
                <a:solidFill>
                  <a:srgbClr val="FFFFFF"/>
                </a:solidFill>
                <a:latin typeface="Arial"/>
              </a:rPr>
              <a:t>Clients who have 'no' in their default status are more likely to buy the policy and also housing status those who have and don’t have housing loan still apply for the policy</a:t>
            </a:r>
            <a:endParaRPr lang="en-US" sz="2000" b="0" strike="noStrike" spc="-1">
              <a:solidFill>
                <a:srgbClr val="FFFFFF"/>
              </a:solidFill>
              <a:latin typeface="Arial"/>
              <a:cs typeface="Arial"/>
            </a:endParaRPr>
          </a:p>
        </p:txBody>
      </p:sp>
      <p:sp>
        <p:nvSpPr>
          <p:cNvPr id="190" name="Line 4"/>
          <p:cNvSpPr/>
          <p:nvPr/>
        </p:nvSpPr>
        <p:spPr>
          <a:xfrm>
            <a:off x="730805" y="3909960"/>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 name="Picture 2" descr="Chart, histogram&#10;&#10;Description automatically generated">
            <a:extLst>
              <a:ext uri="{FF2B5EF4-FFF2-40B4-BE49-F238E27FC236}">
                <a16:creationId xmlns:a16="http://schemas.microsoft.com/office/drawing/2014/main" id="{476FF6AF-95ED-40A6-B95A-25FBE18C3ACA}"/>
              </a:ext>
            </a:extLst>
          </p:cNvPr>
          <p:cNvPicPr>
            <a:picLocks noChangeAspect="1"/>
          </p:cNvPicPr>
          <p:nvPr/>
        </p:nvPicPr>
        <p:blipFill>
          <a:blip r:embed="rId2"/>
          <a:stretch>
            <a:fillRect/>
          </a:stretch>
        </p:blipFill>
        <p:spPr>
          <a:xfrm>
            <a:off x="4321835" y="321750"/>
            <a:ext cx="4339086" cy="2735180"/>
          </a:xfrm>
          <a:prstGeom prst="rect">
            <a:avLst/>
          </a:prstGeom>
        </p:spPr>
      </p:pic>
      <p:pic>
        <p:nvPicPr>
          <p:cNvPr id="3" name="Picture 3" descr="Chart, histogram&#10;&#10;Description automatically generated">
            <a:extLst>
              <a:ext uri="{FF2B5EF4-FFF2-40B4-BE49-F238E27FC236}">
                <a16:creationId xmlns:a16="http://schemas.microsoft.com/office/drawing/2014/main" id="{47DA7138-B6A9-4A66-8169-2FF560928372}"/>
              </a:ext>
            </a:extLst>
          </p:cNvPr>
          <p:cNvPicPr>
            <a:picLocks noChangeAspect="1"/>
          </p:cNvPicPr>
          <p:nvPr/>
        </p:nvPicPr>
        <p:blipFill>
          <a:blip r:embed="rId2"/>
          <a:stretch>
            <a:fillRect/>
          </a:stretch>
        </p:blipFill>
        <p:spPr>
          <a:xfrm>
            <a:off x="4336211" y="3484768"/>
            <a:ext cx="4324709" cy="2720802"/>
          </a:xfrm>
          <a:prstGeom prst="rect">
            <a:avLst/>
          </a:prstGeom>
        </p:spPr>
      </p:pic>
      <p:pic>
        <p:nvPicPr>
          <p:cNvPr id="4" name="Picture 4" descr="Chart, histogram&#10;&#10;Description automatically generated">
            <a:extLst>
              <a:ext uri="{FF2B5EF4-FFF2-40B4-BE49-F238E27FC236}">
                <a16:creationId xmlns:a16="http://schemas.microsoft.com/office/drawing/2014/main" id="{39F8F8AE-1AE4-4020-A5DB-CEC9B60E2049}"/>
              </a:ext>
            </a:extLst>
          </p:cNvPr>
          <p:cNvPicPr>
            <a:picLocks noChangeAspect="1"/>
          </p:cNvPicPr>
          <p:nvPr/>
        </p:nvPicPr>
        <p:blipFill>
          <a:blip r:embed="rId2"/>
          <a:stretch>
            <a:fillRect/>
          </a:stretch>
        </p:blipFill>
        <p:spPr>
          <a:xfrm>
            <a:off x="8591909" y="2348957"/>
            <a:ext cx="3605841" cy="22751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CustomShape 1"/>
          <p:cNvSpPr/>
          <p:nvPr/>
        </p:nvSpPr>
        <p:spPr>
          <a:xfrm>
            <a:off x="336960" y="4821233"/>
            <a:ext cx="11477067" cy="1678567"/>
          </a:xfrm>
          <a:prstGeom prst="rect">
            <a:avLst/>
          </a:prstGeom>
          <a:solidFill>
            <a:srgbClr val="404040">
              <a:alpha val="90000"/>
            </a:srgbClr>
          </a:solidFill>
          <a:ln w="127080" cap="sq">
            <a:solidFill>
              <a:srgbClr val="595959"/>
            </a:solidFill>
          </a:ln>
        </p:spPr>
        <p:style>
          <a:lnRef idx="2">
            <a:schemeClr val="accent1">
              <a:shade val="50000"/>
            </a:schemeClr>
          </a:lnRef>
          <a:fillRef idx="1">
            <a:schemeClr val="accent1"/>
          </a:fillRef>
          <a:effectRef idx="0">
            <a:schemeClr val="accent1"/>
          </a:effectRef>
          <a:fontRef idx="minor"/>
        </p:style>
      </p:sp>
      <p:sp>
        <p:nvSpPr>
          <p:cNvPr id="193" name="CustomShape 2"/>
          <p:cNvSpPr/>
          <p:nvPr/>
        </p:nvSpPr>
        <p:spPr>
          <a:xfrm>
            <a:off x="271714" y="4825041"/>
            <a:ext cx="2736730" cy="4283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40000" lnSpcReduction="20000"/>
          </a:bodyPr>
          <a:lstStyle/>
          <a:p>
            <a:pPr algn="ctr">
              <a:lnSpc>
                <a:spcPct val="90000"/>
              </a:lnSpc>
            </a:pPr>
            <a:r>
              <a:rPr lang="en-US" sz="4800" spc="-1">
                <a:solidFill>
                  <a:srgbClr val="C55A11"/>
                </a:solidFill>
                <a:latin typeface="Arial"/>
              </a:rPr>
              <a:t>Customer Vs Contact</a:t>
            </a:r>
            <a:endParaRPr lang="en-US" sz="4800" b="0" strike="noStrike" spc="-1">
              <a:latin typeface="Arial"/>
            </a:endParaRPr>
          </a:p>
        </p:txBody>
      </p:sp>
      <p:sp>
        <p:nvSpPr>
          <p:cNvPr id="194" name="CustomShape 3"/>
          <p:cNvSpPr/>
          <p:nvPr/>
        </p:nvSpPr>
        <p:spPr>
          <a:xfrm>
            <a:off x="343601" y="4932600"/>
            <a:ext cx="11391898" cy="19275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28600" indent="-227330" algn="ctr">
              <a:lnSpc>
                <a:spcPct val="90000"/>
              </a:lnSpc>
              <a:spcBef>
                <a:spcPts val="1001"/>
              </a:spcBef>
              <a:buClr>
                <a:srgbClr val="FFFFFF"/>
              </a:buClr>
              <a:buFont typeface="Arial"/>
              <a:buChar char="•"/>
            </a:pPr>
            <a:r>
              <a:rPr lang="en-US" sz="2000" spc="-1">
                <a:solidFill>
                  <a:srgbClr val="FFFFFF"/>
                </a:solidFill>
                <a:latin typeface="Arial"/>
              </a:rPr>
              <a:t>On average the call lasted 426.00 seconds for those who opted the policy and those who did not the call lasted 164.00 seconds. And they spend more time on the communication.</a:t>
            </a:r>
            <a:endParaRPr lang="en-US" sz="2000" b="0" strike="noStrike" spc="-1">
              <a:latin typeface="Arial"/>
              <a:cs typeface="Arial"/>
            </a:endParaRPr>
          </a:p>
        </p:txBody>
      </p:sp>
      <p:sp>
        <p:nvSpPr>
          <p:cNvPr id="195" name="Line 4"/>
          <p:cNvSpPr/>
          <p:nvPr/>
        </p:nvSpPr>
        <p:spPr>
          <a:xfrm>
            <a:off x="342616" y="5318941"/>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5" name="Picture 5" descr="Chart, histogram&#10;&#10;Description automatically generated">
            <a:extLst>
              <a:ext uri="{FF2B5EF4-FFF2-40B4-BE49-F238E27FC236}">
                <a16:creationId xmlns:a16="http://schemas.microsoft.com/office/drawing/2014/main" id="{529599ED-6431-4028-B7C6-F73A7B41B439}"/>
              </a:ext>
            </a:extLst>
          </p:cNvPr>
          <p:cNvPicPr>
            <a:picLocks noChangeAspect="1"/>
          </p:cNvPicPr>
          <p:nvPr/>
        </p:nvPicPr>
        <p:blipFill>
          <a:blip r:embed="rId2"/>
          <a:stretch>
            <a:fillRect/>
          </a:stretch>
        </p:blipFill>
        <p:spPr>
          <a:xfrm>
            <a:off x="5702060" y="479901"/>
            <a:ext cx="5978104" cy="4086649"/>
          </a:xfrm>
          <a:prstGeom prst="rect">
            <a:avLst/>
          </a:prstGeom>
        </p:spPr>
      </p:pic>
      <p:pic>
        <p:nvPicPr>
          <p:cNvPr id="6" name="Picture 6" descr="Chart&#10;&#10;Description automatically generated">
            <a:extLst>
              <a:ext uri="{FF2B5EF4-FFF2-40B4-BE49-F238E27FC236}">
                <a16:creationId xmlns:a16="http://schemas.microsoft.com/office/drawing/2014/main" id="{5C0D6600-0136-4CE8-87E5-0436698A9230}"/>
              </a:ext>
            </a:extLst>
          </p:cNvPr>
          <p:cNvPicPr>
            <a:picLocks noChangeAspect="1"/>
          </p:cNvPicPr>
          <p:nvPr/>
        </p:nvPicPr>
        <p:blipFill>
          <a:blip r:embed="rId3"/>
          <a:stretch>
            <a:fillRect/>
          </a:stretch>
        </p:blipFill>
        <p:spPr>
          <a:xfrm>
            <a:off x="339306" y="488111"/>
            <a:ext cx="5446142" cy="40989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 name="CustomShape 1"/>
          <p:cNvSpPr/>
          <p:nvPr/>
        </p:nvSpPr>
        <p:spPr>
          <a:xfrm>
            <a:off x="279451" y="5324440"/>
            <a:ext cx="11620840" cy="1175360"/>
          </a:xfrm>
          <a:prstGeom prst="rect">
            <a:avLst/>
          </a:prstGeom>
          <a:solidFill>
            <a:srgbClr val="404040">
              <a:alpha val="90000"/>
            </a:srgbClr>
          </a:solidFill>
          <a:ln w="127080" cap="sq">
            <a:solidFill>
              <a:srgbClr val="595959"/>
            </a:solidFill>
          </a:ln>
        </p:spPr>
        <p:style>
          <a:lnRef idx="2">
            <a:schemeClr val="accent1">
              <a:shade val="50000"/>
            </a:schemeClr>
          </a:lnRef>
          <a:fillRef idx="1">
            <a:schemeClr val="accent1"/>
          </a:fillRef>
          <a:effectRef idx="0">
            <a:schemeClr val="accent1"/>
          </a:effectRef>
          <a:fontRef idx="minor"/>
        </p:style>
      </p:sp>
      <p:sp>
        <p:nvSpPr>
          <p:cNvPr id="199" name="CustomShape 3"/>
          <p:cNvSpPr/>
          <p:nvPr/>
        </p:nvSpPr>
        <p:spPr>
          <a:xfrm>
            <a:off x="415488" y="5478939"/>
            <a:ext cx="11363144" cy="10217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1270" algn="ctr">
              <a:lnSpc>
                <a:spcPct val="90000"/>
              </a:lnSpc>
              <a:spcBef>
                <a:spcPts val="1001"/>
              </a:spcBef>
              <a:buClr>
                <a:srgbClr val="FFFFFF"/>
              </a:buClr>
            </a:pPr>
            <a:r>
              <a:rPr lang="en-US" sz="2000" spc="-1">
                <a:solidFill>
                  <a:srgbClr val="FFFFFF"/>
                </a:solidFill>
                <a:latin typeface="Arial"/>
              </a:rPr>
              <a:t>Contacts before campaign for the policy brings more clinets during the may – oct, but however positive subscription to the policy subscription during the campaign doesn’t outnumber the failure to subscrption. And the month of december seems to be the favorable month.</a:t>
            </a:r>
            <a:endParaRPr lang="en-US" sz="2000" b="0" strike="noStrike" spc="-1">
              <a:latin typeface="Arial"/>
              <a:cs typeface="Arial"/>
            </a:endParaRPr>
          </a:p>
        </p:txBody>
      </p:sp>
      <p:pic>
        <p:nvPicPr>
          <p:cNvPr id="3" name="Picture 3" descr="Chart&#10;&#10;Description automatically generated">
            <a:extLst>
              <a:ext uri="{FF2B5EF4-FFF2-40B4-BE49-F238E27FC236}">
                <a16:creationId xmlns:a16="http://schemas.microsoft.com/office/drawing/2014/main" id="{456F9171-DF76-47DA-8E47-13E98F6EEFE8}"/>
              </a:ext>
            </a:extLst>
          </p:cNvPr>
          <p:cNvPicPr>
            <a:picLocks noChangeAspect="1"/>
          </p:cNvPicPr>
          <p:nvPr/>
        </p:nvPicPr>
        <p:blipFill>
          <a:blip r:embed="rId2"/>
          <a:stretch>
            <a:fillRect/>
          </a:stretch>
        </p:blipFill>
        <p:spPr>
          <a:xfrm>
            <a:off x="123645" y="245588"/>
            <a:ext cx="5963728" cy="4569654"/>
          </a:xfrm>
          <a:prstGeom prst="rect">
            <a:avLst/>
          </a:prstGeom>
        </p:spPr>
      </p:pic>
      <p:pic>
        <p:nvPicPr>
          <p:cNvPr id="4" name="Picture 4" descr="Chart&#10;&#10;Description automatically generated">
            <a:extLst>
              <a:ext uri="{FF2B5EF4-FFF2-40B4-BE49-F238E27FC236}">
                <a16:creationId xmlns:a16="http://schemas.microsoft.com/office/drawing/2014/main" id="{3E99B675-7E1D-47A3-8C34-CA04F6241691}"/>
              </a:ext>
            </a:extLst>
          </p:cNvPr>
          <p:cNvPicPr>
            <a:picLocks noChangeAspect="1"/>
          </p:cNvPicPr>
          <p:nvPr/>
        </p:nvPicPr>
        <p:blipFill>
          <a:blip r:embed="rId3"/>
          <a:stretch>
            <a:fillRect/>
          </a:stretch>
        </p:blipFill>
        <p:spPr>
          <a:xfrm>
            <a:off x="6219645" y="243766"/>
            <a:ext cx="5834332" cy="45732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62120" y="1595160"/>
            <a:ext cx="11428920" cy="563085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2400" spc="-1">
                <a:latin typeface="Univers Condensed Light"/>
                <a:ea typeface="+mn-lt"/>
                <a:cs typeface="+mn-lt"/>
              </a:rPr>
              <a:t>The following are the final recommendation that is finalized after implying</a:t>
            </a:r>
            <a:endParaRPr lang="en-US" sz="2400">
              <a:latin typeface="Univers Condensed Light"/>
            </a:endParaRPr>
          </a:p>
          <a:p>
            <a:r>
              <a:rPr lang="en-US" sz="2400" b="0" strike="noStrike" spc="-1">
                <a:latin typeface="Univers Condensed Light"/>
                <a:ea typeface="+mn-lt"/>
                <a:cs typeface="+mn-lt"/>
              </a:rPr>
              <a:t>the </a:t>
            </a:r>
            <a:r>
              <a:rPr lang="en-US" sz="2400" spc="-1">
                <a:latin typeface="Univers Condensed Light"/>
                <a:ea typeface="+mn-lt"/>
                <a:cs typeface="+mn-lt"/>
              </a:rPr>
              <a:t>EDA </a:t>
            </a:r>
            <a:r>
              <a:rPr lang="en-US" sz="2400" b="0" strike="noStrike" spc="-1">
                <a:latin typeface="Univers Condensed Light"/>
                <a:ea typeface="+mn-lt"/>
                <a:cs typeface="+mn-lt"/>
              </a:rPr>
              <a:t>on </a:t>
            </a:r>
            <a:r>
              <a:rPr lang="en-US" sz="2400" spc="-1">
                <a:latin typeface="Univers Condensed Light"/>
                <a:ea typeface="+mn-lt"/>
                <a:cs typeface="+mn-lt"/>
              </a:rPr>
              <a:t>the Bank data set file;</a:t>
            </a:r>
            <a:endParaRPr lang="en-US" sz="2400">
              <a:latin typeface="Univers Condensed Light"/>
            </a:endParaRPr>
          </a:p>
          <a:p>
            <a:endParaRPr lang="en-US" sz="2400" spc="-1" dirty="0">
              <a:latin typeface="Univers Condensed Light"/>
              <a:ea typeface="+mn-lt"/>
              <a:cs typeface="+mn-lt"/>
            </a:endParaRPr>
          </a:p>
          <a:p>
            <a:r>
              <a:rPr lang="en-US" sz="2400" spc="-1">
                <a:latin typeface="Univers Condensed Light"/>
                <a:ea typeface="+mn-lt"/>
                <a:cs typeface="+mn-lt"/>
              </a:rPr>
              <a:t>Note</a:t>
            </a:r>
            <a:r>
              <a:rPr lang="en-US" sz="2400" b="0" strike="noStrike" spc="-1">
                <a:latin typeface="Univers Condensed Light"/>
                <a:ea typeface="+mn-lt"/>
                <a:cs typeface="+mn-lt"/>
              </a:rPr>
              <a:t>:</a:t>
            </a:r>
            <a:r>
              <a:rPr lang="en-US" sz="2400" spc="-1">
                <a:latin typeface="Univers Condensed Light"/>
                <a:ea typeface="+mn-lt"/>
                <a:cs typeface="+mn-lt"/>
              </a:rPr>
              <a:t> The word “ Those” refers to clients.</a:t>
            </a:r>
            <a:endParaRPr lang="en-US" sz="2400">
              <a:latin typeface="Univers Condensed Light"/>
            </a:endParaRPr>
          </a:p>
          <a:p>
            <a:endParaRPr lang="en-US" sz="2400" spc="-1" dirty="0">
              <a:latin typeface="Univers Condensed Light"/>
              <a:ea typeface="+mn-lt"/>
              <a:cs typeface="+mn-lt"/>
            </a:endParaRPr>
          </a:p>
          <a:p>
            <a:pPr marL="342900" indent="-342900">
              <a:buFont typeface="Arial"/>
              <a:buChar char="•"/>
            </a:pPr>
            <a:r>
              <a:rPr lang="en-US" sz="2400" spc="-1">
                <a:latin typeface="Univers Condensed Light"/>
                <a:ea typeface="+mn-lt"/>
                <a:cs typeface="+mn-lt"/>
              </a:rPr>
              <a:t>Those Retired are more likely to buy policy than others</a:t>
            </a:r>
            <a:endParaRPr lang="en-US" sz="2400">
              <a:latin typeface="Univers Condensed Light"/>
              <a:cs typeface="Calibri"/>
            </a:endParaRPr>
          </a:p>
          <a:p>
            <a:pPr marL="342900" indent="-342900">
              <a:buFont typeface="Arial"/>
              <a:buChar char="•"/>
            </a:pPr>
            <a:r>
              <a:rPr lang="en-US" sz="2400" spc="-1">
                <a:latin typeface="Univers Condensed Light"/>
                <a:ea typeface="+mn-lt"/>
                <a:cs typeface="+mn-lt"/>
              </a:rPr>
              <a:t> Those who are between age 20-50 are more likely those who bought the policy and there are those above 70 also have opted </a:t>
            </a:r>
            <a:r>
              <a:rPr lang="en-US" sz="2400" b="0" strike="noStrike" spc="-1">
                <a:latin typeface="Univers Condensed Light"/>
                <a:ea typeface="+mn-lt"/>
                <a:cs typeface="+mn-lt"/>
              </a:rPr>
              <a:t>the </a:t>
            </a:r>
            <a:r>
              <a:rPr lang="en-US" sz="2400" spc="-1">
                <a:latin typeface="Univers Condensed Light"/>
                <a:ea typeface="+mn-lt"/>
                <a:cs typeface="+mn-lt"/>
              </a:rPr>
              <a:t>policy.</a:t>
            </a:r>
            <a:endParaRPr lang="en-US" sz="2400">
              <a:latin typeface="Univers Condensed Light"/>
            </a:endParaRPr>
          </a:p>
          <a:p>
            <a:pPr marL="342900" indent="-342900">
              <a:buFont typeface="Arial"/>
              <a:buChar char="•"/>
            </a:pPr>
            <a:r>
              <a:rPr lang="en-US" sz="2400" spc="-1">
                <a:latin typeface="Univers Condensed Light"/>
                <a:ea typeface="+mn-lt"/>
                <a:cs typeface="+mn-lt"/>
              </a:rPr>
              <a:t> Those Married are more likely to buy between </a:t>
            </a:r>
            <a:r>
              <a:rPr lang="en-US" sz="2400" b="0" strike="noStrike" spc="-1">
                <a:latin typeface="Univers Condensed Light"/>
                <a:ea typeface="+mn-lt"/>
                <a:cs typeface="+mn-lt"/>
              </a:rPr>
              <a:t>the </a:t>
            </a:r>
            <a:r>
              <a:rPr lang="en-US" sz="2400" spc="-1">
                <a:latin typeface="Univers Condensed Light"/>
                <a:ea typeface="+mn-lt"/>
                <a:cs typeface="+mn-lt"/>
              </a:rPr>
              <a:t>age of 60 – 80</a:t>
            </a:r>
            <a:r>
              <a:rPr lang="en-US" sz="2400" b="0" strike="noStrike" spc="-1">
                <a:latin typeface="Univers Condensed Light"/>
                <a:ea typeface="+mn-lt"/>
                <a:cs typeface="+mn-lt"/>
              </a:rPr>
              <a:t>.</a:t>
            </a:r>
            <a:endParaRPr lang="en-US" sz="2400">
              <a:latin typeface="Univers Condensed Light"/>
              <a:ea typeface="+mn-lt"/>
              <a:cs typeface="+mn-lt"/>
            </a:endParaRPr>
          </a:p>
          <a:p>
            <a:pPr marL="342900" indent="-342900">
              <a:buFont typeface="Arial"/>
              <a:buChar char="•"/>
            </a:pPr>
            <a:r>
              <a:rPr lang="en-US" sz="2400" spc="-1">
                <a:latin typeface="Univers Condensed Light"/>
                <a:ea typeface="+mn-lt"/>
                <a:cs typeface="+mn-lt"/>
              </a:rPr>
              <a:t> Those without “no” as their option in default column are more likely to buy </a:t>
            </a:r>
            <a:r>
              <a:rPr lang="en-US" sz="2400" b="0" strike="noStrike" spc="-1">
                <a:latin typeface="Univers Condensed Light"/>
                <a:ea typeface="+mn-lt"/>
                <a:cs typeface="+mn-lt"/>
              </a:rPr>
              <a:t>the </a:t>
            </a:r>
            <a:r>
              <a:rPr lang="en-US" sz="2400" spc="-1">
                <a:latin typeface="Univers Condensed Light"/>
                <a:ea typeface="+mn-lt"/>
                <a:cs typeface="+mn-lt"/>
              </a:rPr>
              <a:t>policy</a:t>
            </a:r>
            <a:r>
              <a:rPr lang="en-US" sz="2400" b="0" strike="noStrike" spc="-1">
                <a:latin typeface="Univers Condensed Light"/>
                <a:ea typeface="+mn-lt"/>
                <a:cs typeface="+mn-lt"/>
              </a:rPr>
              <a:t>.</a:t>
            </a:r>
            <a:endParaRPr lang="en-US" sz="2400">
              <a:latin typeface="Univers Condensed Light"/>
              <a:ea typeface="+mn-lt"/>
              <a:cs typeface="+mn-lt"/>
            </a:endParaRPr>
          </a:p>
          <a:p>
            <a:pPr marL="342900" indent="-342900">
              <a:buFont typeface="Arial"/>
              <a:buChar char="•"/>
            </a:pPr>
            <a:r>
              <a:rPr lang="en-US" sz="2400" spc="-1">
                <a:latin typeface="Univers Condensed Light"/>
                <a:ea typeface="+mn-lt"/>
                <a:cs typeface="+mn-lt"/>
              </a:rPr>
              <a:t>Those who are in management section are more likely to get the policy</a:t>
            </a:r>
            <a:endParaRPr lang="en-US" sz="2400">
              <a:latin typeface="Univers Condensed Light"/>
            </a:endParaRPr>
          </a:p>
          <a:p>
            <a:pPr marL="342900" indent="-342900">
              <a:buFont typeface="Arial"/>
              <a:buChar char="•"/>
            </a:pPr>
            <a:r>
              <a:rPr lang="en-US" sz="2400" spc="-1">
                <a:latin typeface="Univers Condensed Light"/>
                <a:ea typeface="+mn-lt"/>
                <a:cs typeface="+mn-lt"/>
              </a:rPr>
              <a:t> Those in </a:t>
            </a:r>
            <a:r>
              <a:rPr lang="en-US" sz="2400" b="0" strike="noStrike" spc="-1">
                <a:latin typeface="Univers Condensed Light"/>
                <a:ea typeface="+mn-lt"/>
                <a:cs typeface="+mn-lt"/>
              </a:rPr>
              <a:t>the </a:t>
            </a:r>
            <a:r>
              <a:rPr lang="en-US" sz="2400" spc="-1">
                <a:latin typeface="Univers Condensed Light"/>
                <a:ea typeface="+mn-lt"/>
                <a:cs typeface="+mn-lt"/>
              </a:rPr>
              <a:t>Secondary are more </a:t>
            </a:r>
            <a:r>
              <a:rPr lang="en-US" sz="2400" b="0" strike="noStrike" spc="-1">
                <a:latin typeface="Univers Condensed Light"/>
                <a:ea typeface="+mn-lt"/>
                <a:cs typeface="+mn-lt"/>
              </a:rPr>
              <a:t>than </a:t>
            </a:r>
            <a:r>
              <a:rPr lang="en-US" sz="2400" spc="-1">
                <a:latin typeface="Univers Condensed Light"/>
                <a:ea typeface="+mn-lt"/>
                <a:cs typeface="+mn-lt"/>
              </a:rPr>
              <a:t>others in term of subscription</a:t>
            </a:r>
            <a:r>
              <a:rPr lang="en-US" sz="2400" b="0" strike="noStrike" spc="-1">
                <a:latin typeface="Univers Condensed Light"/>
                <a:ea typeface="+mn-lt"/>
                <a:cs typeface="+mn-lt"/>
              </a:rPr>
              <a:t>.</a:t>
            </a:r>
            <a:endParaRPr lang="en-US" sz="2400">
              <a:latin typeface="Univers Condensed Light"/>
              <a:ea typeface="+mn-lt"/>
              <a:cs typeface="+mn-lt"/>
            </a:endParaRPr>
          </a:p>
          <a:p>
            <a:endParaRPr lang="en-US" sz="2400" spc="-1" dirty="0">
              <a:latin typeface="Univers Condensed Light"/>
              <a:cs typeface="Calibri"/>
            </a:endParaRPr>
          </a:p>
          <a:p>
            <a:pPr>
              <a:lnSpc>
                <a:spcPct val="100000"/>
              </a:lnSpc>
            </a:pPr>
            <a:endParaRPr lang="en-US" sz="2400" b="1" strike="noStrike" spc="-1" dirty="0">
              <a:solidFill>
                <a:srgbClr val="C55A11"/>
              </a:solidFill>
              <a:latin typeface="Univers Condensed Light"/>
              <a:cs typeface="Calibri"/>
            </a:endParaRPr>
          </a:p>
          <a:p>
            <a:pPr>
              <a:lnSpc>
                <a:spcPct val="100000"/>
              </a:lnSpc>
            </a:pPr>
            <a:endParaRPr lang="en-US" sz="2400" b="0" strike="noStrike" spc="-1" dirty="0">
              <a:latin typeface="Univers Condensed Light"/>
            </a:endParaRPr>
          </a:p>
        </p:txBody>
      </p:sp>
      <p:sp>
        <p:nvSpPr>
          <p:cNvPr id="253" name="CustomShape 2"/>
          <p:cNvSpPr/>
          <p:nvPr/>
        </p:nvSpPr>
        <p:spPr>
          <a:xfrm>
            <a:off x="0" y="0"/>
            <a:ext cx="12191040" cy="138276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4400" b="0" strike="noStrike" spc="-1" dirty="0">
                <a:solidFill>
                  <a:srgbClr val="ED7D31"/>
                </a:solidFill>
                <a:latin typeface="Univers Condensed Light"/>
                <a:ea typeface="DejaVu Sans"/>
              </a:rPr>
              <a:t> </a:t>
            </a:r>
            <a:r>
              <a:rPr lang="en-US" sz="4400" spc="-1" dirty="0">
                <a:solidFill>
                  <a:srgbClr val="ED7D31"/>
                </a:solidFill>
                <a:latin typeface="Univers Condensed Light"/>
                <a:ea typeface="DejaVu Sans"/>
              </a:rPr>
              <a:t>     </a:t>
            </a:r>
            <a:r>
              <a:rPr lang="en-US" sz="4400" spc="-1">
                <a:solidFill>
                  <a:schemeClr val="accent5"/>
                </a:solidFill>
                <a:latin typeface="Univers Condensed Light"/>
                <a:ea typeface="DejaVu Sans"/>
              </a:rPr>
              <a:t>Final Recommendations</a:t>
            </a:r>
            <a:endParaRPr lang="en-US" sz="4400" b="0" strike="noStrike" spc="-1">
              <a:solidFill>
                <a:schemeClr val="accent5"/>
              </a:solidFill>
              <a:latin typeface="Univers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62120" y="1595160"/>
            <a:ext cx="11428920" cy="48306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buFont typeface="Arial"/>
              <a:buChar char="•"/>
            </a:pPr>
            <a:r>
              <a:rPr lang="en-US" sz="2800" spc="-1" dirty="0">
                <a:latin typeface="Univers Condensed Light"/>
                <a:ea typeface="+mn-lt"/>
                <a:cs typeface="+mn-lt"/>
              </a:rPr>
              <a:t>Those who will most likely opt for policy are between the month of May – October as well as September. Moreover, </a:t>
            </a:r>
            <a:r>
              <a:rPr lang="en-US" sz="2800" b="0" strike="noStrike" spc="-1" dirty="0">
                <a:latin typeface="Univers Condensed Light"/>
                <a:ea typeface="+mn-lt"/>
                <a:cs typeface="+mn-lt"/>
              </a:rPr>
              <a:t>the </a:t>
            </a:r>
            <a:r>
              <a:rPr lang="en-US" sz="2800" spc="-1" dirty="0">
                <a:latin typeface="Univers Condensed Light"/>
                <a:ea typeface="+mn-lt"/>
                <a:cs typeface="+mn-lt"/>
              </a:rPr>
              <a:t>contacts before the campaign brings more clients.</a:t>
            </a:r>
            <a:endParaRPr lang="en-US" sz="2800" dirty="0">
              <a:latin typeface="Univers Condensed Light"/>
              <a:ea typeface="+mn-lt"/>
              <a:cs typeface="+mn-lt"/>
            </a:endParaRPr>
          </a:p>
          <a:p>
            <a:pPr marL="457200" indent="-457200" algn="just">
              <a:buFont typeface="Arial"/>
              <a:buChar char="•"/>
            </a:pPr>
            <a:r>
              <a:rPr lang="en-US" sz="2800" spc="-1" dirty="0">
                <a:latin typeface="Univers Condensed Light"/>
                <a:ea typeface="+mn-lt"/>
                <a:cs typeface="+mn-lt"/>
              </a:rPr>
              <a:t>Those with the cell-phones have higher rate of subscription than those with none and telephone.</a:t>
            </a:r>
          </a:p>
          <a:p>
            <a:pPr marL="457200" indent="-457200" algn="just">
              <a:buFont typeface="Arial"/>
              <a:buChar char="•"/>
            </a:pPr>
            <a:r>
              <a:rPr lang="en-US" sz="2800" spc="-1" dirty="0">
                <a:latin typeface="Univers Condensed Light"/>
                <a:ea typeface="+mn-lt"/>
                <a:cs typeface="+mn-lt"/>
              </a:rPr>
              <a:t> There is an average of 426 seconds for those who opt the policy and for those who did not where the call lasted for 146 seconds which is fewer than those who opt for </a:t>
            </a:r>
            <a:r>
              <a:rPr lang="en-US" sz="2800" b="0" strike="noStrike" spc="-1" dirty="0">
                <a:latin typeface="Univers Condensed Light"/>
                <a:ea typeface="+mn-lt"/>
                <a:cs typeface="+mn-lt"/>
              </a:rPr>
              <a:t>the </a:t>
            </a:r>
            <a:r>
              <a:rPr lang="en-US" sz="2800" spc="-1" dirty="0">
                <a:latin typeface="Univers Condensed Light"/>
                <a:ea typeface="+mn-lt"/>
                <a:cs typeface="+mn-lt"/>
              </a:rPr>
              <a:t>policy. Although they spend more time on the communication when they opt for </a:t>
            </a:r>
            <a:r>
              <a:rPr lang="en-US" sz="2800" b="0" strike="noStrike" spc="-1" dirty="0">
                <a:latin typeface="Univers Condensed Light"/>
                <a:ea typeface="+mn-lt"/>
                <a:cs typeface="+mn-lt"/>
              </a:rPr>
              <a:t>the </a:t>
            </a:r>
            <a:r>
              <a:rPr lang="en-US" sz="2800" spc="-1" dirty="0">
                <a:latin typeface="Univers Condensed Light"/>
                <a:ea typeface="+mn-lt"/>
                <a:cs typeface="+mn-lt"/>
              </a:rPr>
              <a:t>policy</a:t>
            </a:r>
            <a:r>
              <a:rPr lang="en-US" sz="2800" b="0" strike="noStrike" spc="-1" dirty="0">
                <a:latin typeface="Univers Condensed Light"/>
                <a:ea typeface="+mn-lt"/>
                <a:cs typeface="+mn-lt"/>
              </a:rPr>
              <a:t>.</a:t>
            </a:r>
            <a:endParaRPr lang="en-US">
              <a:cs typeface="Calibri" panose="020F0502020204030204"/>
            </a:endParaRPr>
          </a:p>
          <a:p>
            <a:pPr marL="457200" indent="-457200" algn="just">
              <a:buFont typeface="Arial"/>
              <a:buChar char="•"/>
            </a:pPr>
            <a:r>
              <a:rPr lang="en-US" sz="2800" spc="-1" dirty="0">
                <a:latin typeface="Univers Condensed Light"/>
                <a:ea typeface="+mn-lt"/>
                <a:cs typeface="+mn-lt"/>
              </a:rPr>
              <a:t>Those with “no” in their default and more likely between </a:t>
            </a:r>
            <a:r>
              <a:rPr lang="en-US" sz="2800" b="0" strike="noStrike" spc="-1" dirty="0">
                <a:latin typeface="Univers Condensed Light"/>
                <a:ea typeface="+mn-lt"/>
                <a:cs typeface="+mn-lt"/>
              </a:rPr>
              <a:t>the </a:t>
            </a:r>
            <a:r>
              <a:rPr lang="en-US" sz="2800" spc="-1" dirty="0">
                <a:latin typeface="Univers Condensed Light"/>
                <a:ea typeface="+mn-lt"/>
                <a:cs typeface="+mn-lt"/>
              </a:rPr>
              <a:t>age of 20- 60 years old</a:t>
            </a:r>
            <a:r>
              <a:rPr lang="en-US" sz="2800" b="0" strike="noStrike" spc="-1" dirty="0">
                <a:latin typeface="Univers Condensed Light"/>
                <a:ea typeface="+mn-lt"/>
                <a:cs typeface="+mn-lt"/>
              </a:rPr>
              <a:t>.</a:t>
            </a:r>
            <a:endParaRPr lang="en-US" sz="2800" dirty="0">
              <a:latin typeface="Univers Condensed Light"/>
              <a:ea typeface="+mn-lt"/>
              <a:cs typeface="+mn-lt"/>
            </a:endParaRPr>
          </a:p>
        </p:txBody>
      </p:sp>
      <p:sp>
        <p:nvSpPr>
          <p:cNvPr id="253" name="CustomShape 2"/>
          <p:cNvSpPr/>
          <p:nvPr/>
        </p:nvSpPr>
        <p:spPr>
          <a:xfrm>
            <a:off x="0" y="0"/>
            <a:ext cx="12191040" cy="138276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4400" b="0" strike="noStrike" spc="-1" dirty="0">
                <a:solidFill>
                  <a:srgbClr val="ED7D31"/>
                </a:solidFill>
                <a:latin typeface="Univers Condensed Light"/>
                <a:ea typeface="DejaVu Sans"/>
              </a:rPr>
              <a:t> </a:t>
            </a:r>
            <a:r>
              <a:rPr lang="en-US" sz="4400" spc="-1" dirty="0">
                <a:solidFill>
                  <a:srgbClr val="ED7D31"/>
                </a:solidFill>
                <a:latin typeface="Univers Condensed Light"/>
                <a:ea typeface="DejaVu Sans"/>
              </a:rPr>
              <a:t>     </a:t>
            </a:r>
            <a:r>
              <a:rPr lang="en-US" sz="4400" spc="-1">
                <a:solidFill>
                  <a:schemeClr val="accent5"/>
                </a:solidFill>
                <a:latin typeface="Univers Condensed Light"/>
                <a:ea typeface="DejaVu Sans"/>
              </a:rPr>
              <a:t>Final </a:t>
            </a:r>
            <a:r>
              <a:rPr lang="en-US" sz="4400" b="0" strike="noStrike" spc="-1">
                <a:solidFill>
                  <a:schemeClr val="accent5"/>
                </a:solidFill>
                <a:latin typeface="Univers Condensed Light"/>
                <a:ea typeface="DejaVu Sans"/>
              </a:rPr>
              <a:t>Recommendations</a:t>
            </a:r>
            <a:endParaRPr lang="en-US">
              <a:solidFill>
                <a:schemeClr val="accent5"/>
              </a:solidFill>
            </a:endParaRPr>
          </a:p>
        </p:txBody>
      </p:sp>
    </p:spTree>
    <p:extLst>
      <p:ext uri="{BB962C8B-B14F-4D97-AF65-F5344CB8AC3E}">
        <p14:creationId xmlns:p14="http://schemas.microsoft.com/office/powerpoint/2010/main" val="382560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62120" y="1595160"/>
            <a:ext cx="11428920" cy="60001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buFont typeface="Arial"/>
              <a:buChar char="•"/>
            </a:pPr>
            <a:r>
              <a:rPr lang="en-US" sz="2400" spc="-1" dirty="0">
                <a:latin typeface="Univers Condensed Light"/>
                <a:ea typeface="+mn-lt"/>
                <a:cs typeface="+mn-lt"/>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The classification goal is to predict if the client will subscribe (yes/no) a term deposit (variable y).</a:t>
            </a:r>
            <a:endParaRPr lang="en-US"/>
          </a:p>
          <a:p>
            <a:pPr marL="457200" indent="-457200" algn="just">
              <a:buFont typeface="Arial"/>
              <a:buChar char="•"/>
            </a:pPr>
            <a:r>
              <a:rPr lang="en-US" sz="2400" spc="-1" dirty="0">
                <a:latin typeface="Univers Condensed Light"/>
                <a:ea typeface="+mn-lt"/>
                <a:cs typeface="+mn-lt"/>
              </a:rPr>
              <a:t>The following are the recommended models that may be applied to the data:</a:t>
            </a:r>
          </a:p>
          <a:p>
            <a:pPr algn="just"/>
            <a:endParaRPr lang="en-US" sz="2400" spc="-1" dirty="0">
              <a:latin typeface="Univers Condensed Light"/>
              <a:ea typeface="+mn-lt"/>
              <a:cs typeface="+mn-lt"/>
            </a:endParaRPr>
          </a:p>
          <a:p>
            <a:pPr marL="457200" indent="-457200" algn="just">
              <a:buAutoNum type="arabicPeriod"/>
            </a:pPr>
            <a:r>
              <a:rPr lang="en-US" sz="2400" spc="-1" dirty="0">
                <a:latin typeface="Univers Condensed Light"/>
                <a:ea typeface="+mn-lt"/>
                <a:cs typeface="+mn-lt"/>
              </a:rPr>
              <a:t>The decision tree</a:t>
            </a:r>
          </a:p>
          <a:p>
            <a:pPr marL="457200" indent="-457200" algn="just">
              <a:buFontTx/>
              <a:buAutoNum type="arabicPeriod"/>
            </a:pPr>
            <a:r>
              <a:rPr lang="en-US" sz="2400" spc="-1" dirty="0">
                <a:latin typeface="Univers Condensed Light"/>
                <a:ea typeface="+mn-lt"/>
                <a:cs typeface="+mn-lt"/>
              </a:rPr>
              <a:t>Training via the bagging method </a:t>
            </a:r>
          </a:p>
          <a:p>
            <a:pPr marL="914400" lvl="1" indent="-457200" algn="just">
              <a:buFontTx/>
              <a:buAutoNum type="romanUcPeriod"/>
            </a:pPr>
            <a:r>
              <a:rPr lang="en-US" sz="2400" spc="-1" dirty="0">
                <a:latin typeface="Univers Condensed Light"/>
                <a:ea typeface="+mn-lt"/>
                <a:cs typeface="+mn-lt"/>
              </a:rPr>
              <a:t>Bagging- sampling from samples</a:t>
            </a:r>
          </a:p>
          <a:p>
            <a:pPr marL="914400" lvl="1" indent="-457200" algn="just">
              <a:buFontTx/>
              <a:buAutoNum type="romanUcPeriod"/>
            </a:pPr>
            <a:r>
              <a:rPr lang="en-US" sz="2400" spc="-1" dirty="0">
                <a:latin typeface="Univers Condensed Light"/>
                <a:ea typeface="+mn-lt"/>
                <a:cs typeface="+mn-lt"/>
              </a:rPr>
              <a:t>Sampling from predictions</a:t>
            </a:r>
          </a:p>
          <a:p>
            <a:pPr indent="-457200" algn="just">
              <a:buAutoNum type="arabicPeriod"/>
            </a:pPr>
            <a:r>
              <a:rPr lang="en-US" sz="2400" spc="-1" dirty="0">
                <a:latin typeface="Univers Condensed Light"/>
                <a:ea typeface="+mn-lt"/>
                <a:cs typeface="+mn-lt"/>
              </a:rPr>
              <a:t>Bagging- random forest</a:t>
            </a:r>
          </a:p>
          <a:p>
            <a:pPr indent="-457200" algn="just">
              <a:buFontTx/>
              <a:buAutoNum type="arabicPeriod"/>
            </a:pPr>
            <a:r>
              <a:rPr lang="en-US" sz="2400" spc="-1" dirty="0">
                <a:latin typeface="Univers Condensed Light"/>
                <a:ea typeface="+mn-lt"/>
                <a:cs typeface="+mn-lt"/>
              </a:rPr>
              <a:t>Bosting the Light gradient boosting along with the K fold cross validation</a:t>
            </a:r>
          </a:p>
          <a:p>
            <a:pPr marL="457200" indent="-457200" algn="just">
              <a:buFont typeface="Arial"/>
              <a:buChar char="•"/>
            </a:pPr>
            <a:endParaRPr lang="en-US" sz="2400" spc="-1" dirty="0">
              <a:latin typeface="Univers Condensed Light"/>
              <a:ea typeface="+mn-lt"/>
              <a:cs typeface="+mn-lt"/>
            </a:endParaRPr>
          </a:p>
          <a:p>
            <a:pPr marL="457200" indent="-457200" algn="just">
              <a:buFont typeface="Arial"/>
              <a:buChar char="•"/>
            </a:pPr>
            <a:endParaRPr lang="en-US" sz="2400" spc="-1" dirty="0">
              <a:latin typeface="Univers Condensed Light"/>
              <a:ea typeface="+mn-lt"/>
              <a:cs typeface="+mn-lt"/>
            </a:endParaRPr>
          </a:p>
          <a:p>
            <a:pPr marL="457200" indent="-457200" algn="just">
              <a:buFont typeface="Arial"/>
              <a:buChar char="•"/>
            </a:pPr>
            <a:endParaRPr lang="en-US" sz="2400" spc="-1" dirty="0">
              <a:latin typeface="Univers Condensed Light"/>
              <a:ea typeface="+mn-lt"/>
              <a:cs typeface="+mn-lt"/>
            </a:endParaRPr>
          </a:p>
        </p:txBody>
      </p:sp>
      <p:sp>
        <p:nvSpPr>
          <p:cNvPr id="253" name="CustomShape 2"/>
          <p:cNvSpPr/>
          <p:nvPr/>
        </p:nvSpPr>
        <p:spPr>
          <a:xfrm>
            <a:off x="0" y="0"/>
            <a:ext cx="12191040" cy="138276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4400" b="0" strike="noStrike" spc="-1" dirty="0">
                <a:solidFill>
                  <a:schemeClr val="accent5"/>
                </a:solidFill>
                <a:latin typeface="Univers Condensed Light"/>
                <a:ea typeface="DejaVu Sans"/>
              </a:rPr>
              <a:t> </a:t>
            </a:r>
            <a:r>
              <a:rPr lang="en-US" sz="4400" spc="-1" dirty="0">
                <a:solidFill>
                  <a:schemeClr val="accent5"/>
                </a:solidFill>
                <a:latin typeface="Univers Condensed Light"/>
                <a:ea typeface="DejaVu Sans"/>
              </a:rPr>
              <a:t>Recommended Models</a:t>
            </a:r>
            <a:endParaRPr lang="en-US" sz="4400" spc="-1" dirty="0">
              <a:solidFill>
                <a:schemeClr val="accent5"/>
              </a:solidFill>
              <a:latin typeface="Univers Condensed Light"/>
            </a:endParaRPr>
          </a:p>
        </p:txBody>
      </p:sp>
    </p:spTree>
    <p:extLst>
      <p:ext uri="{BB962C8B-B14F-4D97-AF65-F5344CB8AC3E}">
        <p14:creationId xmlns:p14="http://schemas.microsoft.com/office/powerpoint/2010/main" val="282260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72320" y="2601000"/>
            <a:ext cx="555804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n-US" sz="6600" b="0" strike="noStrike" spc="-1">
                <a:solidFill>
                  <a:srgbClr val="FF6600"/>
                </a:solidFill>
                <a:latin typeface="Calibri"/>
                <a:ea typeface="DejaVu Sans"/>
              </a:rPr>
              <a:t>Thank You</a:t>
            </a:r>
            <a:endParaRPr lang="en-US" sz="6600" b="0" strike="noStrike" spc="-1">
              <a:latin typeface="Arial"/>
            </a:endParaRPr>
          </a:p>
          <a:p>
            <a:pPr algn="ctr">
              <a:lnSpc>
                <a:spcPct val="90000"/>
              </a:lnSpc>
              <a:spcBef>
                <a:spcPts val="1001"/>
              </a:spcBef>
              <a:tabLst>
                <a:tab pos="0" algn="l"/>
              </a:tabLst>
            </a:pPr>
            <a:endParaRPr lang="en-US" sz="6600" b="0" strike="noStrike" spc="-1">
              <a:latin typeface="Arial"/>
            </a:endParaRPr>
          </a:p>
        </p:txBody>
      </p:sp>
      <p:sp>
        <p:nvSpPr>
          <p:cNvPr id="255" name="CustomShape 2"/>
          <p:cNvSpPr/>
          <p:nvPr/>
        </p:nvSpPr>
        <p:spPr>
          <a:xfrm>
            <a:off x="0" y="0"/>
            <a:ext cx="5871240" cy="685692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pic>
        <p:nvPicPr>
          <p:cNvPr id="256" name="Picture 6"/>
          <p:cNvPicPr/>
          <p:nvPr/>
        </p:nvPicPr>
        <p:blipFill>
          <a:blip r:embed="rId2"/>
          <a:stretch/>
        </p:blipFill>
        <p:spPr>
          <a:xfrm>
            <a:off x="169920" y="6109560"/>
            <a:ext cx="1653480" cy="9932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762120" y="1812600"/>
            <a:ext cx="10514520" cy="4350240"/>
          </a:xfrm>
          <a:prstGeom prst="rect">
            <a:avLst/>
          </a:prstGeom>
          <a:noFill/>
          <a:ln>
            <a:noFill/>
          </a:ln>
        </p:spPr>
        <p:style>
          <a:lnRef idx="0">
            <a:scrgbClr r="0" g="0" b="0"/>
          </a:lnRef>
          <a:fillRef idx="0">
            <a:scrgbClr r="0" g="0" b="0"/>
          </a:fillRef>
          <a:effectRef idx="0">
            <a:scrgbClr r="0" g="0" b="0"/>
          </a:effectRef>
          <a:fontRef idx="minor"/>
        </p:style>
      </p:sp>
      <p:sp>
        <p:nvSpPr>
          <p:cNvPr id="156" name="CustomShape 2"/>
          <p:cNvSpPr/>
          <p:nvPr/>
        </p:nvSpPr>
        <p:spPr>
          <a:xfrm rot="5400">
            <a:off x="16200" y="0"/>
            <a:ext cx="12191040" cy="16466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57" name="CustomShape 3"/>
          <p:cNvSpPr/>
          <p:nvPr/>
        </p:nvSpPr>
        <p:spPr>
          <a:xfrm>
            <a:off x="838080" y="4608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500" b="1" strike="noStrike" spc="-1" dirty="0">
                <a:solidFill>
                  <a:schemeClr val="accent5"/>
                </a:solidFill>
                <a:latin typeface="Calibri"/>
                <a:ea typeface="DejaVu Sans"/>
              </a:rPr>
              <a:t>Table of Content</a:t>
            </a:r>
            <a:endParaRPr lang="en-US" sz="3500" b="0" strike="noStrike" spc="-1" dirty="0">
              <a:solidFill>
                <a:schemeClr val="accent5"/>
              </a:solidFill>
              <a:latin typeface="Arial"/>
              <a:cs typeface="Arial"/>
            </a:endParaRPr>
          </a:p>
        </p:txBody>
      </p:sp>
      <p:sp>
        <p:nvSpPr>
          <p:cNvPr id="158" name="TextShape 4"/>
          <p:cNvSpPr txBox="1"/>
          <p:nvPr/>
        </p:nvSpPr>
        <p:spPr>
          <a:xfrm>
            <a:off x="182880" y="2228236"/>
            <a:ext cx="11795760" cy="4446884"/>
          </a:xfrm>
          <a:prstGeom prst="rect">
            <a:avLst/>
          </a:prstGeom>
          <a:noFill/>
          <a:ln>
            <a:noFill/>
          </a:ln>
        </p:spPr>
        <p:txBody>
          <a:bodyPr lIns="90000" tIns="45000" rIns="90000" bIns="45000" anchor="ctr">
            <a:noAutofit/>
          </a:bodyPr>
          <a:lstStyle/>
          <a:p>
            <a:pPr marL="873760" indent="-514350">
              <a:lnSpc>
                <a:spcPct val="100000"/>
              </a:lnSpc>
              <a:spcBef>
                <a:spcPts val="850"/>
              </a:spcBef>
              <a:spcAft>
                <a:spcPts val="850"/>
              </a:spcAft>
              <a:buClr>
                <a:srgbClr val="000000"/>
              </a:buClr>
              <a:buAutoNum type="alphaUcPeriod"/>
            </a:pPr>
            <a:r>
              <a:rPr lang="en-US" sz="3200" b="1" strike="noStrike" spc="-1" dirty="0">
                <a:solidFill>
                  <a:schemeClr val="accent5"/>
                </a:solidFill>
                <a:latin typeface="Arial"/>
              </a:rPr>
              <a:t>Abstract</a:t>
            </a:r>
            <a:endParaRPr lang="en-US" sz="3200" b="0" strike="noStrike" spc="-1">
              <a:solidFill>
                <a:schemeClr val="accent5"/>
              </a:solidFill>
              <a:latin typeface="Arial"/>
              <a:ea typeface="Noto Sans CJK SC"/>
              <a:cs typeface="Arial"/>
            </a:endParaRPr>
          </a:p>
          <a:p>
            <a:pPr marL="873760" indent="-514350">
              <a:spcBef>
                <a:spcPts val="850"/>
              </a:spcBef>
              <a:spcAft>
                <a:spcPts val="850"/>
              </a:spcAft>
              <a:buClr>
                <a:srgbClr val="000000"/>
              </a:buClr>
              <a:buAutoNum type="alphaUcPeriod"/>
            </a:pPr>
            <a:r>
              <a:rPr lang="en-US" sz="3200" b="1" strike="noStrike" spc="-1" dirty="0">
                <a:solidFill>
                  <a:schemeClr val="accent5"/>
                </a:solidFill>
                <a:latin typeface="Arial"/>
              </a:rPr>
              <a:t>Problem</a:t>
            </a:r>
            <a:r>
              <a:rPr lang="en-US" sz="3200" b="1" spc="-1" dirty="0">
                <a:solidFill>
                  <a:schemeClr val="accent5"/>
                </a:solidFill>
                <a:latin typeface="Arial"/>
              </a:rPr>
              <a:t> Description</a:t>
            </a:r>
            <a:endParaRPr lang="en-US" sz="3200" b="0" strike="noStrike" spc="-1" dirty="0">
              <a:solidFill>
                <a:schemeClr val="accent5"/>
              </a:solidFill>
              <a:latin typeface="Arial"/>
              <a:ea typeface="Noto Sans CJK SC"/>
              <a:cs typeface="Arial"/>
            </a:endParaRPr>
          </a:p>
          <a:p>
            <a:pPr marL="873760" indent="-514350">
              <a:spcBef>
                <a:spcPts val="850"/>
              </a:spcBef>
              <a:spcAft>
                <a:spcPts val="850"/>
              </a:spcAft>
              <a:buClr>
                <a:srgbClr val="000000"/>
              </a:buClr>
              <a:buAutoNum type="alphaUcPeriod"/>
            </a:pPr>
            <a:r>
              <a:rPr lang="en-US" sz="3200" b="1" spc="-1" dirty="0">
                <a:solidFill>
                  <a:schemeClr val="accent5"/>
                </a:solidFill>
                <a:latin typeface="Arial"/>
              </a:rPr>
              <a:t>Data Description</a:t>
            </a:r>
            <a:endParaRPr lang="en-US" sz="3200" b="0" strike="noStrike" spc="-1" dirty="0">
              <a:solidFill>
                <a:schemeClr val="accent5"/>
              </a:solidFill>
              <a:latin typeface="Arial"/>
              <a:ea typeface="Noto Sans CJK SC"/>
              <a:cs typeface="Arial"/>
            </a:endParaRPr>
          </a:p>
          <a:p>
            <a:pPr marL="873760" indent="-514350">
              <a:lnSpc>
                <a:spcPct val="100000"/>
              </a:lnSpc>
              <a:spcBef>
                <a:spcPts val="850"/>
              </a:spcBef>
              <a:spcAft>
                <a:spcPts val="850"/>
              </a:spcAft>
              <a:buClr>
                <a:srgbClr val="000000"/>
              </a:buClr>
              <a:buAutoNum type="alphaUcPeriod"/>
            </a:pPr>
            <a:r>
              <a:rPr lang="en-US" sz="3200" b="1" strike="noStrike" spc="-1" dirty="0">
                <a:solidFill>
                  <a:schemeClr val="accent5"/>
                </a:solidFill>
                <a:latin typeface="Arial"/>
              </a:rPr>
              <a:t>EDA</a:t>
            </a:r>
            <a:endParaRPr lang="en-US" sz="3200" b="0" strike="noStrike" spc="-1">
              <a:solidFill>
                <a:schemeClr val="accent5"/>
              </a:solidFill>
              <a:latin typeface="Arial"/>
              <a:ea typeface="Noto Sans CJK SC"/>
              <a:cs typeface="Arial"/>
            </a:endParaRPr>
          </a:p>
          <a:p>
            <a:pPr marL="873760" indent="-514350">
              <a:lnSpc>
                <a:spcPct val="100000"/>
              </a:lnSpc>
              <a:spcBef>
                <a:spcPts val="850"/>
              </a:spcBef>
              <a:spcAft>
                <a:spcPts val="850"/>
              </a:spcAft>
              <a:buClr>
                <a:srgbClr val="000000"/>
              </a:buClr>
              <a:buAutoNum type="alphaUcPeriod"/>
            </a:pPr>
            <a:r>
              <a:rPr lang="en-US" sz="3200" b="1" strike="noStrike" spc="-1" dirty="0">
                <a:solidFill>
                  <a:schemeClr val="accent5"/>
                </a:solidFill>
                <a:latin typeface="Arial"/>
              </a:rPr>
              <a:t>EDA Summary</a:t>
            </a:r>
            <a:endParaRPr lang="en-US" sz="3200" b="0" strike="noStrike" spc="-1">
              <a:solidFill>
                <a:schemeClr val="accent5"/>
              </a:solidFill>
              <a:latin typeface="Arial"/>
              <a:ea typeface="Noto Sans CJK SC"/>
              <a:cs typeface="Arial"/>
            </a:endParaRPr>
          </a:p>
          <a:p>
            <a:pPr marL="873760" indent="-514350">
              <a:lnSpc>
                <a:spcPct val="100000"/>
              </a:lnSpc>
              <a:spcBef>
                <a:spcPts val="850"/>
              </a:spcBef>
              <a:spcAft>
                <a:spcPts val="850"/>
              </a:spcAft>
              <a:buClr>
                <a:srgbClr val="000000"/>
              </a:buClr>
              <a:buAutoNum type="alphaUcPeriod"/>
            </a:pPr>
            <a:r>
              <a:rPr lang="en-US" sz="3200" b="1" strike="noStrike" spc="-1" dirty="0">
                <a:solidFill>
                  <a:schemeClr val="accent5"/>
                </a:solidFill>
                <a:latin typeface="Arial"/>
              </a:rPr>
              <a:t>Final Recommendation</a:t>
            </a:r>
            <a:endParaRPr lang="en-US" sz="3200" b="1" strike="noStrike" spc="-1" dirty="0">
              <a:solidFill>
                <a:schemeClr val="accent5"/>
              </a:solidFill>
              <a:latin typeface="Arial"/>
              <a:ea typeface="Noto Sans CJK SC"/>
              <a:cs typeface="Arial"/>
            </a:endParaRPr>
          </a:p>
          <a:p>
            <a:pPr marL="873760" indent="-514350">
              <a:spcBef>
                <a:spcPts val="850"/>
              </a:spcBef>
              <a:spcAft>
                <a:spcPts val="850"/>
              </a:spcAft>
              <a:buClr>
                <a:srgbClr val="000000"/>
              </a:buClr>
              <a:buFontTx/>
              <a:buAutoNum type="alphaUcPeriod"/>
            </a:pPr>
            <a:r>
              <a:rPr lang="en-US" sz="3200" b="1" spc="-1" dirty="0">
                <a:solidFill>
                  <a:schemeClr val="accent5"/>
                </a:solidFill>
                <a:latin typeface="Arial"/>
                <a:cs typeface="Arial"/>
              </a:rPr>
              <a:t>Recommended Models</a:t>
            </a:r>
            <a:endParaRPr lang="en-US" sz="3200" b="1" strike="noStrike" spc="-1" dirty="0">
              <a:solidFill>
                <a:schemeClr val="accent5"/>
              </a:solidFill>
              <a:latin typeface="Arial"/>
              <a:cs typeface="Arial"/>
            </a:endParaRPr>
          </a:p>
          <a:p>
            <a:pPr marL="863600" lvl="3" indent="-215900">
              <a:buClr>
                <a:srgbClr val="000000"/>
              </a:buClr>
              <a:buSzPct val="45000"/>
              <a:buFont typeface="Wingdings" charset="2"/>
              <a:buChar char=""/>
            </a:pPr>
            <a:endParaRPr lang="en-US" sz="3200" spc="-1" dirty="0">
              <a:solidFill>
                <a:schemeClr val="accent5"/>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762120" y="181260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514350" indent="-514350" algn="just">
              <a:spcBef>
                <a:spcPts val="1417"/>
              </a:spcBef>
              <a:buSzPct val="100000"/>
              <a:buAutoNum type="alphaUcPeriod"/>
              <a:tabLst>
                <a:tab pos="66600" algn="l"/>
              </a:tabLst>
            </a:pPr>
            <a:r>
              <a:rPr lang="en-US" sz="2400" spc="-1" dirty="0">
                <a:solidFill>
                  <a:srgbClr val="C9211E"/>
                </a:solidFill>
                <a:latin typeface="Lato Extended;Lato"/>
                <a:ea typeface="DejaVu Sans"/>
              </a:rPr>
              <a:t> </a:t>
            </a:r>
            <a:r>
              <a:rPr lang="en-US" sz="2400" b="0" strike="noStrike" spc="-1" dirty="0">
                <a:solidFill>
                  <a:srgbClr val="000000"/>
                </a:solidFill>
                <a:latin typeface="Lato Extended;Lato"/>
                <a:ea typeface="DejaVu Sans"/>
              </a:rPr>
              <a:t>ABC Bank wants to sell its deposit term product to the customers</a:t>
            </a:r>
            <a:endParaRPr lang="en-US" sz="2400" b="0" strike="noStrike" spc="-1" dirty="0">
              <a:latin typeface="Arial"/>
            </a:endParaRPr>
          </a:p>
          <a:p>
            <a:pPr marL="514350" indent="-514350" algn="just">
              <a:spcBef>
                <a:spcPts val="1417"/>
              </a:spcBef>
              <a:buSzPct val="100000"/>
              <a:buAutoNum type="alphaUcPeriod"/>
              <a:tabLst>
                <a:tab pos="66600" algn="l"/>
              </a:tabLst>
            </a:pPr>
            <a:r>
              <a:rPr lang="en-US" sz="2400" b="0" strike="noStrike" spc="-1" dirty="0">
                <a:solidFill>
                  <a:srgbClr val="000000"/>
                </a:solidFill>
                <a:latin typeface="Lato Extended;Lato"/>
                <a:ea typeface="DejaVu Sans"/>
              </a:rPr>
              <a:t>By evaluating and implying the EDA and afterwards analyzing it</a:t>
            </a:r>
            <a:r>
              <a:rPr lang="en-US" sz="2400" spc="-1" dirty="0">
                <a:solidFill>
                  <a:srgbClr val="000000"/>
                </a:solidFill>
                <a:latin typeface="Lato Extended;Lato"/>
                <a:ea typeface="DejaVu Sans"/>
              </a:rPr>
              <a:t> </a:t>
            </a:r>
            <a:r>
              <a:rPr lang="en-US" sz="2400" b="0" strike="noStrike" spc="-1" dirty="0">
                <a:solidFill>
                  <a:srgbClr val="000000"/>
                </a:solidFill>
                <a:latin typeface="Lato Extended;Lato"/>
                <a:ea typeface="DejaVu Sans"/>
              </a:rPr>
              <a:t> , we tried to understand the data and its pattern on the opt </a:t>
            </a:r>
            <a:r>
              <a:rPr lang="en-US" sz="2400" spc="-1" dirty="0">
                <a:solidFill>
                  <a:srgbClr val="000000"/>
                </a:solidFill>
                <a:latin typeface="Lato Extended;Lato"/>
                <a:ea typeface="DejaVu Sans"/>
              </a:rPr>
              <a:t>policy</a:t>
            </a:r>
            <a:r>
              <a:rPr lang="en-US" sz="2400" b="0" strike="noStrike" spc="-1" dirty="0">
                <a:solidFill>
                  <a:srgbClr val="000000"/>
                </a:solidFill>
                <a:latin typeface="Lato Extended;Lato"/>
                <a:ea typeface="DejaVu Sans"/>
              </a:rPr>
              <a:t>.</a:t>
            </a:r>
            <a:endParaRPr lang="en-US" sz="2400" b="0" strike="noStrike" spc="-1" dirty="0">
              <a:latin typeface="Arial"/>
            </a:endParaRPr>
          </a:p>
          <a:p>
            <a:pPr marL="514350" indent="-514350" algn="just">
              <a:spcBef>
                <a:spcPts val="1417"/>
              </a:spcBef>
              <a:buSzPct val="100000"/>
              <a:buAutoNum type="alphaUcPeriod"/>
              <a:tabLst>
                <a:tab pos="66600" algn="l"/>
              </a:tabLst>
            </a:pPr>
            <a:r>
              <a:rPr lang="en-US" sz="2400" spc="-1" dirty="0">
                <a:solidFill>
                  <a:srgbClr val="C9211E"/>
                </a:solidFill>
                <a:latin typeface="Lato Extended;Lato"/>
                <a:ea typeface="DejaVu Sans"/>
              </a:rPr>
              <a:t> </a:t>
            </a:r>
            <a:r>
              <a:rPr lang="en-US" sz="2400" b="0" strike="noStrike" spc="-1" dirty="0">
                <a:solidFill>
                  <a:srgbClr val="000000"/>
                </a:solidFill>
                <a:latin typeface="Lato Extended;Lato"/>
                <a:ea typeface="DejaVu Sans"/>
              </a:rPr>
              <a:t>Different attributes were considered for analysis</a:t>
            </a:r>
            <a:endParaRPr lang="en-US" sz="2400" b="0" strike="noStrike" spc="-1" dirty="0">
              <a:latin typeface="Arial"/>
            </a:endParaRPr>
          </a:p>
          <a:p>
            <a:pPr marL="514350" indent="-514350" algn="just">
              <a:lnSpc>
                <a:spcPct val="100000"/>
              </a:lnSpc>
              <a:spcBef>
                <a:spcPts val="1417"/>
              </a:spcBef>
              <a:buSzPct val="100000"/>
              <a:buAutoNum type="alphaUcPeriod"/>
              <a:tabLst>
                <a:tab pos="66600" algn="l"/>
              </a:tabLst>
            </a:pPr>
            <a:r>
              <a:rPr lang="en-US" sz="2400" b="0" strike="noStrike" spc="-1" dirty="0">
                <a:solidFill>
                  <a:srgbClr val="000000"/>
                </a:solidFill>
                <a:latin typeface="Lato Extended;Lato"/>
                <a:ea typeface="DejaVu Sans"/>
              </a:rPr>
              <a:t>The bank data has information of 45221 customers with 17 columns</a:t>
            </a:r>
            <a:endParaRPr lang="en-US" sz="2400" b="0" strike="noStrike" spc="-1" dirty="0">
              <a:latin typeface="Arial"/>
            </a:endParaRPr>
          </a:p>
          <a:p>
            <a:pPr marL="514350" indent="-514350" algn="just">
              <a:lnSpc>
                <a:spcPct val="100000"/>
              </a:lnSpc>
              <a:spcBef>
                <a:spcPts val="1417"/>
              </a:spcBef>
              <a:buSzPct val="100000"/>
              <a:buAutoNum type="alphaUcPeriod"/>
              <a:tabLst>
                <a:tab pos="66600" algn="l"/>
              </a:tabLst>
            </a:pPr>
            <a:r>
              <a:rPr lang="en-US" sz="2400" b="0" strike="noStrike" spc="-1" dirty="0">
                <a:solidFill>
                  <a:srgbClr val="000000"/>
                </a:solidFill>
                <a:latin typeface="Lato Extended;Lato"/>
                <a:ea typeface="DejaVu Sans"/>
              </a:rPr>
              <a:t>First we focused on the customers who bought the Policy</a:t>
            </a:r>
            <a:endParaRPr lang="en-US" sz="2400" b="0" strike="noStrike" spc="-1" dirty="0">
              <a:latin typeface="Arial"/>
            </a:endParaRPr>
          </a:p>
        </p:txBody>
      </p:sp>
      <p:sp>
        <p:nvSpPr>
          <p:cNvPr id="160" name="CustomShape 2"/>
          <p:cNvSpPr/>
          <p:nvPr/>
        </p:nvSpPr>
        <p:spPr>
          <a:xfrm>
            <a:off x="0" y="0"/>
            <a:ext cx="12191040" cy="137052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838080" y="4608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dirty="0">
                <a:solidFill>
                  <a:schemeClr val="accent5"/>
                </a:solidFill>
                <a:latin typeface="Calibri"/>
                <a:ea typeface="DejaVu Sans"/>
              </a:rPr>
              <a:t>Abstract</a:t>
            </a:r>
            <a:endParaRPr lang="en-US" sz="4000" b="0" strike="noStrike" spc="-1">
              <a:solidFill>
                <a:schemeClr val="accent5"/>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762120" y="181260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514350" indent="-514350" algn="just">
              <a:lnSpc>
                <a:spcPct val="100000"/>
              </a:lnSpc>
              <a:spcBef>
                <a:spcPts val="1585"/>
              </a:spcBef>
              <a:buSzPct val="100000"/>
              <a:buAutoNum type="romanUcPeriod"/>
              <a:tabLst>
                <a:tab pos="66600" algn="l"/>
              </a:tabLst>
            </a:pPr>
            <a:r>
              <a:rPr lang="en-US" sz="2400" b="0" strike="noStrike" spc="-1" dirty="0">
                <a:solidFill>
                  <a:srgbClr val="000000"/>
                </a:solidFill>
                <a:latin typeface="Lato Extended;Lato"/>
                <a:ea typeface="DejaVu Sans"/>
              </a:rPr>
              <a:t>Business Understanding, Data understanding, Exploratory data Analysis, Data Preparation</a:t>
            </a:r>
            <a:endParaRPr lang="en-US" sz="2400" b="0" strike="noStrike" spc="-1">
              <a:latin typeface="Arial"/>
            </a:endParaRPr>
          </a:p>
          <a:p>
            <a:pPr marL="514350" indent="-514350" algn="just">
              <a:spcBef>
                <a:spcPts val="1585"/>
              </a:spcBef>
              <a:buSzPct val="100000"/>
              <a:buAutoNum type="romanUcPeriod"/>
              <a:tabLst>
                <a:tab pos="66600" algn="l"/>
              </a:tabLst>
            </a:pPr>
            <a:r>
              <a:rPr lang="en-US" sz="2400" b="0" strike="noStrike" spc="-1" dirty="0">
                <a:solidFill>
                  <a:srgbClr val="000000"/>
                </a:solidFill>
                <a:latin typeface="Lato Extended;Lato"/>
                <a:ea typeface="DejaVu Sans"/>
              </a:rPr>
              <a:t>Identifying age group, marital status, educational level, and job description of the clients who purchased the policy.</a:t>
            </a:r>
            <a:r>
              <a:rPr lang="en-US" sz="2400" spc="-1" dirty="0">
                <a:solidFill>
                  <a:srgbClr val="000000"/>
                </a:solidFill>
                <a:latin typeface="Lato Extended;Lato"/>
                <a:ea typeface="DejaVu Sans"/>
              </a:rPr>
              <a:t>  </a:t>
            </a:r>
            <a:endParaRPr lang="en-US" sz="2400" b="0" strike="noStrike" spc="-1">
              <a:latin typeface="Arial"/>
            </a:endParaRPr>
          </a:p>
          <a:p>
            <a:pPr marL="514350" indent="-514350" algn="just">
              <a:spcBef>
                <a:spcPts val="1585"/>
              </a:spcBef>
              <a:buSzPct val="100000"/>
              <a:buAutoNum type="romanUcPeriod"/>
              <a:tabLst>
                <a:tab pos="66600" algn="l"/>
              </a:tabLst>
            </a:pPr>
            <a:r>
              <a:rPr lang="en-US" sz="2400" b="0" strike="noStrike" spc="-1" dirty="0">
                <a:solidFill>
                  <a:srgbClr val="000000"/>
                </a:solidFill>
                <a:latin typeface="Lato Extended;Lato"/>
                <a:ea typeface="DejaVu Sans"/>
              </a:rPr>
              <a:t>Is contacting clients before of after the campaign beneficial ?</a:t>
            </a:r>
            <a:r>
              <a:rPr lang="en-US" sz="2400" spc="-1" dirty="0">
                <a:solidFill>
                  <a:srgbClr val="000000"/>
                </a:solidFill>
                <a:latin typeface="Lato Extended;Lato"/>
                <a:ea typeface="DejaVu Sans"/>
              </a:rPr>
              <a:t> </a:t>
            </a:r>
            <a:endParaRPr lang="en-US" sz="2400" b="0" strike="noStrike" spc="-1">
              <a:latin typeface="Arial"/>
            </a:endParaRPr>
          </a:p>
          <a:p>
            <a:pPr marL="514350" indent="-514350" algn="just">
              <a:spcBef>
                <a:spcPts val="1585"/>
              </a:spcBef>
              <a:buSzPct val="100000"/>
              <a:buAutoNum type="romanUcPeriod"/>
              <a:tabLst>
                <a:tab pos="66600" algn="l"/>
              </a:tabLst>
            </a:pPr>
            <a:r>
              <a:rPr lang="en-US" sz="2400" b="0" strike="noStrike" spc="-1" dirty="0">
                <a:solidFill>
                  <a:srgbClr val="000000"/>
                </a:solidFill>
                <a:latin typeface="Lato Extended;Lato"/>
                <a:ea typeface="DejaVu Sans"/>
              </a:rPr>
              <a:t>What is the time taken for the communication of those clients who purchased the policy?</a:t>
            </a:r>
            <a:r>
              <a:rPr lang="en-US" sz="2400" spc="-1" dirty="0">
                <a:solidFill>
                  <a:srgbClr val="000000"/>
                </a:solidFill>
                <a:latin typeface="Lato Extended;Lato"/>
                <a:ea typeface="DejaVu Sans"/>
              </a:rPr>
              <a:t> </a:t>
            </a:r>
            <a:endParaRPr lang="en-US" sz="2600" b="0" strike="noStrike" spc="-1">
              <a:latin typeface="Arial"/>
            </a:endParaRPr>
          </a:p>
          <a:p>
            <a:pPr marL="215900" indent="-215900" algn="just">
              <a:lnSpc>
                <a:spcPct val="100000"/>
              </a:lnSpc>
              <a:spcBef>
                <a:spcPts val="1585"/>
              </a:spcBef>
              <a:buSzPct val="100000"/>
              <a:buBlip>
                <a:blip r:embed="rId2"/>
              </a:buBlip>
              <a:tabLst>
                <a:tab pos="66600" algn="l"/>
              </a:tabLst>
            </a:pPr>
            <a:endParaRPr lang="en-US" sz="2600" b="0" strike="noStrike" spc="-1">
              <a:latin typeface="Arial"/>
            </a:endParaRPr>
          </a:p>
        </p:txBody>
      </p:sp>
      <p:sp>
        <p:nvSpPr>
          <p:cNvPr id="163" name="CustomShape 2"/>
          <p:cNvSpPr/>
          <p:nvPr/>
        </p:nvSpPr>
        <p:spPr>
          <a:xfrm>
            <a:off x="0" y="0"/>
            <a:ext cx="12191040" cy="137052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64" name="CustomShape 3"/>
          <p:cNvSpPr/>
          <p:nvPr/>
        </p:nvSpPr>
        <p:spPr>
          <a:xfrm>
            <a:off x="838080" y="4608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500" b="1" strike="noStrike" spc="-1" dirty="0">
                <a:solidFill>
                  <a:schemeClr val="accent5"/>
                </a:solidFill>
                <a:latin typeface="Calibri"/>
                <a:ea typeface="DejaVu Sans"/>
              </a:rPr>
              <a:t>Problem </a:t>
            </a:r>
            <a:r>
              <a:rPr lang="en-US" sz="3500" b="1" spc="-1" dirty="0">
                <a:solidFill>
                  <a:schemeClr val="accent5"/>
                </a:solidFill>
                <a:latin typeface="Calibri"/>
                <a:ea typeface="DejaVu Sans"/>
              </a:rPr>
              <a:t>Description</a:t>
            </a:r>
            <a:endParaRPr lang="en-US" sz="3500" b="0" strike="noStrike" spc="-1" dirty="0">
              <a:solidFill>
                <a:schemeClr val="accent5"/>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6" name="CustomShape 2"/>
          <p:cNvSpPr/>
          <p:nvPr/>
        </p:nvSpPr>
        <p:spPr>
          <a:xfrm>
            <a:off x="0" y="0"/>
            <a:ext cx="4693680" cy="6857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67" name="Group 3"/>
          <p:cNvGrpSpPr/>
          <p:nvPr/>
        </p:nvGrpSpPr>
        <p:grpSpPr>
          <a:xfrm>
            <a:off x="767160" y="681480"/>
            <a:ext cx="1127880" cy="846720"/>
            <a:chOff x="767160" y="681480"/>
            <a:chExt cx="1127880" cy="846720"/>
          </a:xfrm>
        </p:grpSpPr>
        <p:sp>
          <p:nvSpPr>
            <p:cNvPr id="168" name="CustomShape 4"/>
            <p:cNvSpPr/>
            <p:nvPr/>
          </p:nvSpPr>
          <p:spPr>
            <a:xfrm>
              <a:off x="767160" y="933480"/>
              <a:ext cx="674640" cy="594720"/>
            </a:xfrm>
            <a:custGeom>
              <a:avLst/>
              <a:gdLst/>
              <a:ahLst/>
              <a:cxnLst/>
              <a:rect l="l" t="t"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440">
              <a:solidFill>
                <a:schemeClr val="bg1"/>
              </a:solidFill>
              <a:round/>
            </a:ln>
          </p:spPr>
          <p:style>
            <a:lnRef idx="0">
              <a:scrgbClr r="0" g="0" b="0"/>
            </a:lnRef>
            <a:fillRef idx="0">
              <a:scrgbClr r="0" g="0" b="0"/>
            </a:fillRef>
            <a:effectRef idx="0">
              <a:scrgbClr r="0" g="0" b="0"/>
            </a:effectRef>
            <a:fontRef idx="minor"/>
          </p:style>
        </p:sp>
        <p:sp>
          <p:nvSpPr>
            <p:cNvPr id="169" name="CustomShape 5"/>
            <p:cNvSpPr/>
            <p:nvPr/>
          </p:nvSpPr>
          <p:spPr>
            <a:xfrm>
              <a:off x="1345320" y="681480"/>
              <a:ext cx="549720" cy="484560"/>
            </a:xfrm>
            <a:custGeom>
              <a:avLst/>
              <a:gdLst/>
              <a:ahLst/>
              <a:cxnLst/>
              <a:rect l="l" t="t"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440">
              <a:solidFill>
                <a:schemeClr val="bg1"/>
              </a:solidFill>
              <a:round/>
            </a:ln>
          </p:spPr>
          <p:style>
            <a:lnRef idx="0">
              <a:scrgbClr r="0" g="0" b="0"/>
            </a:lnRef>
            <a:fillRef idx="0">
              <a:scrgbClr r="0" g="0" b="0"/>
            </a:fillRef>
            <a:effectRef idx="0">
              <a:scrgbClr r="0" g="0" b="0"/>
            </a:effectRef>
            <a:fontRef idx="minor"/>
          </p:style>
        </p:sp>
      </p:grpSp>
      <p:sp>
        <p:nvSpPr>
          <p:cNvPr id="170" name="CustomShape 6"/>
          <p:cNvSpPr/>
          <p:nvPr/>
        </p:nvSpPr>
        <p:spPr>
          <a:xfrm>
            <a:off x="321120" y="1027440"/>
            <a:ext cx="4055400" cy="427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4800" b="1" strike="noStrike" spc="-1">
                <a:solidFill>
                  <a:srgbClr val="C55A11"/>
                </a:solidFill>
                <a:latin typeface="Arial"/>
                <a:ea typeface="DejaVu Sans"/>
              </a:rPr>
              <a:t>Data Description</a:t>
            </a:r>
            <a:br/>
            <a:endParaRPr lang="en-US" sz="4800" b="0" strike="noStrike" spc="-1">
              <a:latin typeface="Arial"/>
            </a:endParaRPr>
          </a:p>
        </p:txBody>
      </p:sp>
      <p:sp>
        <p:nvSpPr>
          <p:cNvPr id="171" name="CustomShape 7"/>
          <p:cNvSpPr/>
          <p:nvPr/>
        </p:nvSpPr>
        <p:spPr>
          <a:xfrm>
            <a:off x="5430106" y="-155957"/>
            <a:ext cx="6420930" cy="70250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85750" indent="-285750">
              <a:lnSpc>
                <a:spcPct val="90000"/>
              </a:lnSpc>
              <a:spcAft>
                <a:spcPts val="601"/>
              </a:spcAft>
              <a:buClr>
                <a:srgbClr val="000000"/>
              </a:buClr>
              <a:buFont typeface="Arial"/>
              <a:buChar char="•"/>
            </a:pPr>
            <a:r>
              <a:rPr lang="en-US" sz="1700" spc="-1" dirty="0">
                <a:latin typeface="Arial"/>
                <a:cs typeface="Arial"/>
              </a:rPr>
              <a:t>Data set Characteristics: Multivariate</a:t>
            </a:r>
          </a:p>
          <a:p>
            <a:pPr marL="285750" indent="-285750">
              <a:lnSpc>
                <a:spcPct val="90000"/>
              </a:lnSpc>
              <a:spcAft>
                <a:spcPts val="601"/>
              </a:spcAft>
              <a:buClr>
                <a:srgbClr val="000000"/>
              </a:buClr>
              <a:buFont typeface="Arial"/>
              <a:buChar char="•"/>
            </a:pPr>
            <a:r>
              <a:rPr lang="en-US" sz="1700" spc="-1" dirty="0">
                <a:latin typeface="Arial"/>
                <a:cs typeface="Arial"/>
              </a:rPr>
              <a:t>Number of Instance: 45221</a:t>
            </a:r>
          </a:p>
          <a:p>
            <a:pPr marL="285750" indent="-285750">
              <a:lnSpc>
                <a:spcPct val="90000"/>
              </a:lnSpc>
              <a:spcAft>
                <a:spcPts val="601"/>
              </a:spcAft>
              <a:buClr>
                <a:srgbClr val="000000"/>
              </a:buClr>
              <a:buFont typeface="Arial"/>
              <a:buChar char="•"/>
            </a:pPr>
            <a:r>
              <a:rPr lang="en-US" sz="1700" spc="-1">
                <a:latin typeface="Arial"/>
                <a:cs typeface="Arial"/>
              </a:rPr>
              <a:t>Date of data: 2012-02-14</a:t>
            </a:r>
            <a:endParaRPr lang="en-US" sz="1700" spc="-1" dirty="0">
              <a:latin typeface="Arial"/>
              <a:cs typeface="Arial"/>
            </a:endParaRPr>
          </a:p>
          <a:p>
            <a:pPr marL="285750" indent="-285750">
              <a:lnSpc>
                <a:spcPct val="90000"/>
              </a:lnSpc>
              <a:spcAft>
                <a:spcPts val="601"/>
              </a:spcAft>
              <a:buClr>
                <a:srgbClr val="000000"/>
              </a:buClr>
              <a:buFont typeface="Arial"/>
              <a:buChar char="•"/>
            </a:pPr>
            <a:r>
              <a:rPr lang="en-US" sz="1700" spc="-1">
                <a:latin typeface="Arial"/>
                <a:cs typeface="Arial"/>
              </a:rPr>
              <a:t>Attribute Characteristics: Real</a:t>
            </a:r>
            <a:endParaRPr lang="en-US" sz="1700" spc="-1" dirty="0">
              <a:latin typeface="Arial"/>
              <a:cs typeface="Arial"/>
            </a:endParaRPr>
          </a:p>
          <a:p>
            <a:pPr marL="285750" indent="-285750">
              <a:lnSpc>
                <a:spcPct val="90000"/>
              </a:lnSpc>
              <a:spcAft>
                <a:spcPts val="601"/>
              </a:spcAft>
              <a:buClr>
                <a:srgbClr val="000000"/>
              </a:buClr>
              <a:buFont typeface="Arial"/>
              <a:buChar char="•"/>
            </a:pPr>
            <a:r>
              <a:rPr lang="en-US" sz="1700" spc="-1">
                <a:latin typeface="Arial"/>
                <a:cs typeface="Arial"/>
              </a:rPr>
              <a:t>Null Values: No</a:t>
            </a:r>
            <a:endParaRPr lang="en-US" sz="1700" b="0" strike="noStrike" spc="-1" dirty="0">
              <a:latin typeface="Arial"/>
              <a:cs typeface="Arial"/>
            </a:endParaRPr>
          </a:p>
          <a:p>
            <a:pPr marL="285750" indent="-285750">
              <a:lnSpc>
                <a:spcPct val="90000"/>
              </a:lnSpc>
              <a:spcAft>
                <a:spcPts val="601"/>
              </a:spcAft>
              <a:buClr>
                <a:srgbClr val="000000"/>
              </a:buClr>
              <a:buFont typeface="Arial"/>
              <a:buChar char="•"/>
            </a:pPr>
            <a:endParaRPr lang="en-US" sz="1700" spc="-1"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CustomShape 1"/>
          <p:cNvSpPr/>
          <p:nvPr/>
        </p:nvSpPr>
        <p:spPr>
          <a:xfrm>
            <a:off x="0" y="-3240"/>
            <a:ext cx="12191400" cy="6860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74" name="CustomShape 2"/>
          <p:cNvSpPr/>
          <p:nvPr/>
        </p:nvSpPr>
        <p:spPr>
          <a:xfrm>
            <a:off x="307463" y="307463"/>
            <a:ext cx="11572920" cy="6213960"/>
          </a:xfrm>
          <a:prstGeom prst="rect">
            <a:avLst/>
          </a:prstGeom>
          <a:solidFill>
            <a:schemeClr val="bg1">
              <a:lumMod val="75000"/>
              <a:lumOff val="25000"/>
            </a:schemeClr>
          </a:solidFill>
          <a:ln w="127080" cap="sq">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75" name="CustomShape 3"/>
          <p:cNvSpPr/>
          <p:nvPr/>
        </p:nvSpPr>
        <p:spPr>
          <a:xfrm>
            <a:off x="1523880" y="1122480"/>
            <a:ext cx="9143280" cy="283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3600" b="0" strike="noStrike" spc="-1">
                <a:solidFill>
                  <a:srgbClr val="C55A11"/>
                </a:solidFill>
                <a:latin typeface="Arial"/>
                <a:ea typeface="DejaVu Sans"/>
              </a:rPr>
              <a:t>EDA (EXPLORATORY DATA  ANALYSIS) </a:t>
            </a:r>
            <a:endParaRPr lang="en-US" sz="3600" b="0" strike="noStrike" spc="-1">
              <a:latin typeface="Arial"/>
            </a:endParaRPr>
          </a:p>
        </p:txBody>
      </p:sp>
      <p:sp>
        <p:nvSpPr>
          <p:cNvPr id="176" name="Line 4"/>
          <p:cNvSpPr/>
          <p:nvPr/>
        </p:nvSpPr>
        <p:spPr>
          <a:xfrm>
            <a:off x="4724280" y="4109400"/>
            <a:ext cx="274320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500"/>
                                  </p:stCondLst>
                                  <p:iterate type="wd">
                                    <p:tmAbs val="150"/>
                                  </p:iterate>
                                  <p:childTnLst>
                                    <p:set>
                                      <p:cBhvr>
                                        <p:cTn id="6" dur="1" fill="hold">
                                          <p:stCondLst>
                                            <p:cond delay="0"/>
                                          </p:stCondLst>
                                        </p:cTn>
                                        <p:tgtEl>
                                          <p:spTgt spid="175"/>
                                        </p:tgtEl>
                                        <p:attrNameLst>
                                          <p:attrName>style.visibility</p:attrName>
                                        </p:attrNameLst>
                                      </p:cBhvr>
                                      <p:to>
                                        <p:strVal val="visible"/>
                                      </p:to>
                                    </p:set>
                                    <p:animEffect transition="in" filter="fade">
                                      <p:cBhvr additive="repl">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CustomShape 2"/>
          <p:cNvSpPr/>
          <p:nvPr/>
        </p:nvSpPr>
        <p:spPr>
          <a:xfrm>
            <a:off x="709379" y="2480742"/>
            <a:ext cx="3821400" cy="134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endParaRPr lang="en-US" sz="3600" b="0" strike="noStrike" spc="-1" dirty="0">
              <a:solidFill>
                <a:srgbClr val="C55A11"/>
              </a:solidFill>
              <a:latin typeface="Arial"/>
              <a:cs typeface="Arial"/>
            </a:endParaRPr>
          </a:p>
        </p:txBody>
      </p:sp>
      <p:sp>
        <p:nvSpPr>
          <p:cNvPr id="2" name="TextBox 1">
            <a:extLst>
              <a:ext uri="{FF2B5EF4-FFF2-40B4-BE49-F238E27FC236}">
                <a16:creationId xmlns:a16="http://schemas.microsoft.com/office/drawing/2014/main" id="{2E49D357-CC5F-4729-AB52-7E8F704205D1}"/>
              </a:ext>
            </a:extLst>
          </p:cNvPr>
          <p:cNvSpPr txBox="1"/>
          <p:nvPr/>
        </p:nvSpPr>
        <p:spPr>
          <a:xfrm>
            <a:off x="8002437" y="1992702"/>
            <a:ext cx="3648973" cy="230832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gn="just">
              <a:buFont typeface="Arial"/>
              <a:buChar char="•"/>
            </a:pPr>
            <a:r>
              <a:rPr lang="en-US" sz="2400">
                <a:cs typeface="Calibri" panose="020F0502020204030204"/>
              </a:rPr>
              <a:t>Understanding the Data</a:t>
            </a:r>
          </a:p>
          <a:p>
            <a:pPr marL="285750" indent="-285750" algn="just">
              <a:buFont typeface="Arial"/>
              <a:buChar char="•"/>
            </a:pPr>
            <a:r>
              <a:rPr lang="en-US" sz="2400">
                <a:cs typeface="Calibri" panose="020F0502020204030204"/>
              </a:rPr>
              <a:t>Knowing the purchase policy </a:t>
            </a:r>
          </a:p>
          <a:p>
            <a:pPr marL="285750" indent="-285750" algn="just">
              <a:buFont typeface="Arial"/>
              <a:buChar char="•"/>
            </a:pPr>
            <a:r>
              <a:rPr lang="en-US" sz="2400">
                <a:cs typeface="Calibri" panose="020F0502020204030204"/>
              </a:rPr>
              <a:t>Anlayzing the Duration</a:t>
            </a:r>
          </a:p>
          <a:p>
            <a:pPr marL="285750" indent="-285750" algn="just">
              <a:buFont typeface="Arial"/>
              <a:buChar char="•"/>
            </a:pPr>
            <a:r>
              <a:rPr lang="en-US" sz="2400">
                <a:cs typeface="Calibri" panose="020F0502020204030204"/>
              </a:rPr>
              <a:t>Finalizing the Recommendation</a:t>
            </a:r>
          </a:p>
        </p:txBody>
      </p:sp>
      <p:pic>
        <p:nvPicPr>
          <p:cNvPr id="3" name="Picture 3" descr="Graphical user interface&#10;&#10;Description automatically generated">
            <a:extLst>
              <a:ext uri="{FF2B5EF4-FFF2-40B4-BE49-F238E27FC236}">
                <a16:creationId xmlns:a16="http://schemas.microsoft.com/office/drawing/2014/main" id="{32954D67-E027-49BD-8580-3A0035B0F99D}"/>
              </a:ext>
            </a:extLst>
          </p:cNvPr>
          <p:cNvPicPr>
            <a:picLocks noChangeAspect="1"/>
          </p:cNvPicPr>
          <p:nvPr/>
        </p:nvPicPr>
        <p:blipFill>
          <a:blip r:embed="rId2"/>
          <a:stretch>
            <a:fillRect/>
          </a:stretch>
        </p:blipFill>
        <p:spPr>
          <a:xfrm>
            <a:off x="411192" y="1482496"/>
            <a:ext cx="7516482" cy="3893006"/>
          </a:xfrm>
          <a:prstGeom prst="rect">
            <a:avLst/>
          </a:prstGeom>
        </p:spPr>
      </p:pic>
    </p:spTree>
    <p:extLst>
      <p:ext uri="{BB962C8B-B14F-4D97-AF65-F5344CB8AC3E}">
        <p14:creationId xmlns:p14="http://schemas.microsoft.com/office/powerpoint/2010/main" val="176375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 name="CustomShape 1"/>
          <p:cNvSpPr/>
          <p:nvPr/>
        </p:nvSpPr>
        <p:spPr>
          <a:xfrm>
            <a:off x="336240" y="303480"/>
            <a:ext cx="3571680" cy="5896080"/>
          </a:xfrm>
          <a:prstGeom prst="rect">
            <a:avLst/>
          </a:prstGeom>
          <a:solidFill>
            <a:schemeClr val="tx1">
              <a:lumMod val="75000"/>
              <a:lumOff val="25000"/>
            </a:schemeClr>
          </a:solidFill>
          <a:ln w="127080" cap="sq">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78" name="CustomShape 2"/>
          <p:cNvSpPr/>
          <p:nvPr/>
        </p:nvSpPr>
        <p:spPr>
          <a:xfrm>
            <a:off x="594360" y="640440"/>
            <a:ext cx="2182382" cy="134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spc="-1">
                <a:solidFill>
                  <a:srgbClr val="C55A11"/>
                </a:solidFill>
                <a:latin typeface="Arial"/>
              </a:rPr>
              <a:t>Customer Vs Age</a:t>
            </a:r>
            <a:endParaRPr lang="en-US" sz="3600" b="0" strike="noStrike" spc="-1">
              <a:latin typeface="Arial"/>
            </a:endParaRPr>
          </a:p>
        </p:txBody>
      </p:sp>
      <p:sp>
        <p:nvSpPr>
          <p:cNvPr id="179" name="Line 3"/>
          <p:cNvSpPr/>
          <p:nvPr/>
        </p:nvSpPr>
        <p:spPr>
          <a:xfrm>
            <a:off x="703800" y="2050560"/>
            <a:ext cx="3685320" cy="0"/>
          </a:xfrm>
          <a:prstGeom prst="line">
            <a:avLst/>
          </a:prstGeom>
          <a:ln w="22320">
            <a:solidFill>
              <a:srgbClr val="E7E6E6"/>
            </a:solidFill>
          </a:ln>
        </p:spPr>
        <p:style>
          <a:lnRef idx="1">
            <a:schemeClr val="accent1"/>
          </a:lnRef>
          <a:fillRef idx="0">
            <a:schemeClr val="accent1"/>
          </a:fillRef>
          <a:effectRef idx="0">
            <a:schemeClr val="accent1"/>
          </a:effectRef>
          <a:fontRef idx="minor"/>
        </p:style>
      </p:sp>
      <p:sp>
        <p:nvSpPr>
          <p:cNvPr id="180" name="CustomShape 4"/>
          <p:cNvSpPr/>
          <p:nvPr/>
        </p:nvSpPr>
        <p:spPr>
          <a:xfrm>
            <a:off x="593640" y="2121840"/>
            <a:ext cx="2455551" cy="377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228600" indent="-227330">
              <a:lnSpc>
                <a:spcPct val="90000"/>
              </a:lnSpc>
              <a:spcBef>
                <a:spcPts val="1001"/>
              </a:spcBef>
              <a:spcAft>
                <a:spcPts val="601"/>
              </a:spcAft>
              <a:buClr>
                <a:srgbClr val="FFFFFF"/>
              </a:buClr>
              <a:buFont typeface="Arial"/>
              <a:buChar char="•"/>
            </a:pPr>
            <a:r>
              <a:rPr lang="en-US" sz="2000" spc="-1">
                <a:solidFill>
                  <a:srgbClr val="FFFFFF"/>
                </a:solidFill>
                <a:latin typeface="Arial"/>
                <a:cs typeface="Arial"/>
              </a:rPr>
              <a:t>Those Who bought the policy are more likely to be between 20-60 and on the other hand those who are above the 70 have already bought the policy. </a:t>
            </a:r>
            <a:endParaRPr lang="en-US" sz="2000" b="0" strike="noStrike" spc="-1" dirty="0">
              <a:solidFill>
                <a:srgbClr val="FFFFFF"/>
              </a:solidFill>
              <a:latin typeface="Arial"/>
              <a:cs typeface="Arial"/>
            </a:endParaRPr>
          </a:p>
        </p:txBody>
      </p:sp>
      <p:pic>
        <p:nvPicPr>
          <p:cNvPr id="2" name="Picture 2" descr="A picture containing diagram&#10;&#10;Description automatically generated">
            <a:extLst>
              <a:ext uri="{FF2B5EF4-FFF2-40B4-BE49-F238E27FC236}">
                <a16:creationId xmlns:a16="http://schemas.microsoft.com/office/drawing/2014/main" id="{60BA6752-0833-4F10-806E-C85E8A363947}"/>
              </a:ext>
            </a:extLst>
          </p:cNvPr>
          <p:cNvPicPr>
            <a:picLocks noChangeAspect="1"/>
          </p:cNvPicPr>
          <p:nvPr/>
        </p:nvPicPr>
        <p:blipFill>
          <a:blip r:embed="rId2"/>
          <a:stretch>
            <a:fillRect/>
          </a:stretch>
        </p:blipFill>
        <p:spPr>
          <a:xfrm>
            <a:off x="4192438" y="359428"/>
            <a:ext cx="3418936" cy="2817971"/>
          </a:xfrm>
          <a:prstGeom prst="rect">
            <a:avLst/>
          </a:prstGeom>
        </p:spPr>
      </p:pic>
      <p:pic>
        <p:nvPicPr>
          <p:cNvPr id="3" name="Picture 3">
            <a:extLst>
              <a:ext uri="{FF2B5EF4-FFF2-40B4-BE49-F238E27FC236}">
                <a16:creationId xmlns:a16="http://schemas.microsoft.com/office/drawing/2014/main" id="{A4665A9B-58AF-4060-898F-4DD6196AF382}"/>
              </a:ext>
            </a:extLst>
          </p:cNvPr>
          <p:cNvPicPr>
            <a:picLocks noChangeAspect="1"/>
          </p:cNvPicPr>
          <p:nvPr/>
        </p:nvPicPr>
        <p:blipFill>
          <a:blip r:embed="rId3"/>
          <a:stretch>
            <a:fillRect/>
          </a:stretch>
        </p:blipFill>
        <p:spPr>
          <a:xfrm>
            <a:off x="4278702" y="3808135"/>
            <a:ext cx="3332671" cy="2390372"/>
          </a:xfrm>
          <a:prstGeom prst="rect">
            <a:avLst/>
          </a:prstGeom>
        </p:spPr>
      </p:pic>
      <p:pic>
        <p:nvPicPr>
          <p:cNvPr id="4" name="Picture 4" descr="A picture containing table&#10;&#10;Description automatically generated">
            <a:extLst>
              <a:ext uri="{FF2B5EF4-FFF2-40B4-BE49-F238E27FC236}">
                <a16:creationId xmlns:a16="http://schemas.microsoft.com/office/drawing/2014/main" id="{3F542CEB-4CC0-4CBC-A7C9-40B9A4FBCCD0}"/>
              </a:ext>
            </a:extLst>
          </p:cNvPr>
          <p:cNvPicPr>
            <a:picLocks noChangeAspect="1"/>
          </p:cNvPicPr>
          <p:nvPr/>
        </p:nvPicPr>
        <p:blipFill>
          <a:blip r:embed="rId4"/>
          <a:stretch>
            <a:fillRect/>
          </a:stretch>
        </p:blipFill>
        <p:spPr>
          <a:xfrm>
            <a:off x="7671758" y="2119480"/>
            <a:ext cx="4454104" cy="27196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 name="CustomShape 1"/>
          <p:cNvSpPr/>
          <p:nvPr/>
        </p:nvSpPr>
        <p:spPr>
          <a:xfrm>
            <a:off x="308205" y="191724"/>
            <a:ext cx="4331520" cy="6178680"/>
          </a:xfrm>
          <a:prstGeom prst="rect">
            <a:avLst/>
          </a:prstGeom>
          <a:solidFill>
            <a:srgbClr val="404040">
              <a:alpha val="90000"/>
            </a:srgbClr>
          </a:solidFill>
          <a:ln w="127080" cap="sq">
            <a:solidFill>
              <a:srgbClr val="595959"/>
            </a:solid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674280" y="914400"/>
            <a:ext cx="3656880" cy="288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100" spc="-1">
                <a:solidFill>
                  <a:srgbClr val="C55A11"/>
                </a:solidFill>
                <a:latin typeface="Arial"/>
              </a:rPr>
              <a:t>Job type vs Policy Purchase</a:t>
            </a:r>
            <a:endParaRPr lang="en-US" sz="4100" b="0" strike="noStrike" spc="-1">
              <a:latin typeface="Arial"/>
            </a:endParaRPr>
          </a:p>
        </p:txBody>
      </p:sp>
      <p:sp>
        <p:nvSpPr>
          <p:cNvPr id="184" name="CustomShape 3"/>
          <p:cNvSpPr/>
          <p:nvPr/>
        </p:nvSpPr>
        <p:spPr>
          <a:xfrm>
            <a:off x="674280" y="4170600"/>
            <a:ext cx="3656880" cy="1524960"/>
          </a:xfrm>
          <a:prstGeom prst="rect">
            <a:avLst/>
          </a:prstGeom>
          <a:noFill/>
          <a:ln>
            <a:solidFill>
              <a:srgbClr val="FFFFFF"/>
            </a:solid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28600" indent="-227330" algn="ctr">
              <a:lnSpc>
                <a:spcPct val="90000"/>
              </a:lnSpc>
              <a:spcBef>
                <a:spcPts val="1001"/>
              </a:spcBef>
              <a:buClr>
                <a:srgbClr val="FFFFFF"/>
              </a:buClr>
              <a:buFont typeface="Arial"/>
              <a:buChar char="•"/>
            </a:pPr>
            <a:r>
              <a:rPr lang="en-US" sz="2000" spc="-1">
                <a:solidFill>
                  <a:srgbClr val="FFFFFF"/>
                </a:solidFill>
                <a:latin typeface="Arial"/>
                <a:cs typeface="Arial"/>
              </a:rPr>
              <a:t>Clinets who are retired have the heighest customer purcahse rate</a:t>
            </a:r>
            <a:endParaRPr lang="en-US" sz="2000" b="0" strike="noStrike" spc="-1" dirty="0">
              <a:solidFill>
                <a:srgbClr val="FFFFFF"/>
              </a:solidFill>
              <a:latin typeface="Arial"/>
              <a:cs typeface="Arial"/>
            </a:endParaRPr>
          </a:p>
        </p:txBody>
      </p:sp>
      <p:sp>
        <p:nvSpPr>
          <p:cNvPr id="185" name="Line 4"/>
          <p:cNvSpPr/>
          <p:nvPr/>
        </p:nvSpPr>
        <p:spPr>
          <a:xfrm>
            <a:off x="1190880" y="3909960"/>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 name="Picture 2" descr="Chart, bar chart, histogram&#10;&#10;Description automatically generated">
            <a:extLst>
              <a:ext uri="{FF2B5EF4-FFF2-40B4-BE49-F238E27FC236}">
                <a16:creationId xmlns:a16="http://schemas.microsoft.com/office/drawing/2014/main" id="{87123307-1466-4DC8-A2FF-C53263405F7F}"/>
              </a:ext>
            </a:extLst>
          </p:cNvPr>
          <p:cNvPicPr>
            <a:picLocks noChangeAspect="1"/>
          </p:cNvPicPr>
          <p:nvPr/>
        </p:nvPicPr>
        <p:blipFill>
          <a:blip r:embed="rId2"/>
          <a:stretch>
            <a:fillRect/>
          </a:stretch>
        </p:blipFill>
        <p:spPr>
          <a:xfrm>
            <a:off x="5227608" y="2314024"/>
            <a:ext cx="6553200" cy="40558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2675</TotalTime>
  <Words>1067</Words>
  <Application>Microsoft Office PowerPoint</Application>
  <PresentationFormat>Widescreen</PresentationFormat>
  <Paragraphs>150</Paragraphs>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subject/>
  <dc:creator>surya prakash tripathi</dc:creator>
  <dc:description/>
  <cp:lastModifiedBy/>
  <cp:revision>740</cp:revision>
  <cp:lastPrinted>2019-08-24T08:13:50Z</cp:lastPrinted>
  <dcterms:created xsi:type="dcterms:W3CDTF">2019-08-19T15:39:24Z</dcterms:created>
  <dcterms:modified xsi:type="dcterms:W3CDTF">2021-11-08T17:44:34Z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