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0"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8"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79"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17"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3838"/>
        </a:solidFill>
      </p:bgPr>
    </p:bg>
    <p:spTree>
      <p:nvGrpSpPr>
        <p:cNvPr id="1" name=""/>
        <p:cNvGrpSpPr/>
        <p:nvPr/>
      </p:nvGrpSpPr>
      <p:grpSpPr>
        <a:xfrm>
          <a:off x="0" y="0"/>
          <a:ext cx="0" cy="0"/>
          <a:chOff x="0" y="0"/>
          <a:chExt cx="0" cy="0"/>
        </a:xfrm>
      </p:grpSpPr>
      <p:pic>
        <p:nvPicPr>
          <p:cNvPr id="154" name="Picture 5" descr=""/>
          <p:cNvPicPr/>
          <p:nvPr/>
        </p:nvPicPr>
        <p:blipFill>
          <a:blip r:embed="rId1"/>
          <a:stretch/>
        </p:blipFill>
        <p:spPr>
          <a:xfrm>
            <a:off x="0" y="-548640"/>
            <a:ext cx="2323800" cy="2323800"/>
          </a:xfrm>
          <a:prstGeom prst="rect">
            <a:avLst/>
          </a:prstGeom>
          <a:ln>
            <a:noFill/>
          </a:ln>
        </p:spPr>
      </p:pic>
      <p:sp>
        <p:nvSpPr>
          <p:cNvPr id="155" name="CustomShape 1"/>
          <p:cNvSpPr/>
          <p:nvPr/>
        </p:nvSpPr>
        <p:spPr>
          <a:xfrm>
            <a:off x="-91440" y="1371600"/>
            <a:ext cx="12088440" cy="4752360"/>
          </a:xfrm>
          <a:prstGeom prst="rect">
            <a:avLst/>
          </a:prstGeom>
          <a:solidFill>
            <a:schemeClr val="bg2">
              <a:lumMod val="25000"/>
            </a:schemeClr>
          </a:solidFill>
          <a:ln>
            <a:noFill/>
          </a:ln>
        </p:spPr>
        <p:style>
          <a:lnRef idx="0"/>
          <a:fillRef idx="0"/>
          <a:effectRef idx="0"/>
          <a:fontRef idx="minor"/>
        </p:style>
        <p:txBody>
          <a:bodyPr lIns="90000" rIns="90000" tIns="45000" bIns="45000">
            <a:spAutoFit/>
          </a:bodyPr>
          <a:p>
            <a:pPr algn="ctr">
              <a:lnSpc>
                <a:spcPct val="100000"/>
              </a:lnSpc>
            </a:pPr>
            <a:r>
              <a:rPr b="0" lang="en-US" sz="6600" spc="-1" strike="noStrike">
                <a:solidFill>
                  <a:srgbClr val="ff6600"/>
                </a:solidFill>
                <a:latin typeface="DejaVu Sans Light"/>
                <a:ea typeface="DejaVu Sans"/>
              </a:rPr>
              <a:t>Bank Marketing (campaign)</a:t>
            </a:r>
            <a:endParaRPr b="0" lang="en-US" sz="6600" spc="-1" strike="noStrike">
              <a:latin typeface="Arial"/>
            </a:endParaRPr>
          </a:p>
          <a:p>
            <a:pPr>
              <a:lnSpc>
                <a:spcPct val="100000"/>
              </a:lnSpc>
            </a:pPr>
            <a:r>
              <a:rPr b="0" lang="en-US" sz="3600" spc="-1" strike="noStrike">
                <a:solidFill>
                  <a:srgbClr val="ff6600"/>
                </a:solidFill>
                <a:latin typeface="DejaVu Sans Light"/>
                <a:ea typeface="DejaVu Sans"/>
              </a:rPr>
              <a:t>  </a:t>
            </a:r>
            <a:r>
              <a:rPr b="0" lang="en-US" sz="3600" spc="-1" strike="noStrike">
                <a:solidFill>
                  <a:srgbClr val="ff6600"/>
                </a:solidFill>
                <a:latin typeface="DejaVu Sans Light"/>
                <a:ea typeface="DejaVu Sans"/>
              </a:rPr>
              <a:t>Final Report</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gn="ctr">
              <a:lnSpc>
                <a:spcPct val="100000"/>
              </a:lnSpc>
            </a:pPr>
            <a:r>
              <a:rPr b="0" lang="en-US" sz="3200" spc="-1" strike="noStrike">
                <a:solidFill>
                  <a:srgbClr val="ff6600"/>
                </a:solidFill>
                <a:latin typeface="DejaVu Sans Light"/>
                <a:ea typeface="DejaVu Sans"/>
              </a:rPr>
              <a:t>                            </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3200" spc="-1" strike="noStrike">
                <a:solidFill>
                  <a:srgbClr val="ff6600"/>
                </a:solidFill>
                <a:latin typeface="DejaVu Sans Light"/>
                <a:ea typeface="DejaVu Sans"/>
              </a:rPr>
              <a:t>                                                 </a:t>
            </a:r>
            <a:endParaRPr b="0" lang="en-US" sz="3200" spc="-1" strike="noStrike">
              <a:latin typeface="Arial"/>
            </a:endParaRPr>
          </a:p>
        </p:txBody>
      </p:sp>
      <p:graphicFrame>
        <p:nvGraphicFramePr>
          <p:cNvPr id="156" name="Table 2"/>
          <p:cNvGraphicFramePr/>
          <p:nvPr/>
        </p:nvGraphicFramePr>
        <p:xfrm>
          <a:off x="224280" y="3410280"/>
          <a:ext cx="9789120" cy="1006200"/>
        </p:xfrm>
        <a:graphic>
          <a:graphicData uri="http://schemas.openxmlformats.org/drawingml/2006/table">
            <a:tbl>
              <a:tblPr/>
              <a:tblGrid>
                <a:gridCol w="2447280"/>
                <a:gridCol w="2722320"/>
                <a:gridCol w="2172240"/>
                <a:gridCol w="2447640"/>
              </a:tblGrid>
              <a:tr h="366120">
                <a:tc>
                  <a:txBody>
                    <a:bodyPr>
                      <a:noAutofit/>
                    </a:bodyPr>
                    <a:p>
                      <a:pPr>
                        <a:lnSpc>
                          <a:spcPct val="100000"/>
                        </a:lnSpc>
                      </a:pPr>
                      <a:r>
                        <a:rPr b="1" lang="en-US" sz="1800" spc="-1" strike="noStrike">
                          <a:solidFill>
                            <a:srgbClr val="ffffff"/>
                          </a:solidFill>
                          <a:latin typeface="Calibri"/>
                        </a:rPr>
                        <a:t>Name</a:t>
                      </a:r>
                      <a:endParaRPr b="0" lang="en-US" sz="1800" spc="-1" strike="noStrike">
                        <a:latin typeface="Arial"/>
                      </a:endParaRPr>
                    </a:p>
                  </a:txBody>
                  <a:tcPr marL="91440" marR="91440">
                    <a:lnT w="25200">
                      <a:solidFill>
                        <a:srgbClr val="000000"/>
                      </a:solidFill>
                    </a:lnT>
                    <a:lnB w="25200">
                      <a:solidFill>
                        <a:srgbClr val="000000"/>
                      </a:solidFill>
                    </a:lnB>
                    <a:solidFill>
                      <a:srgbClr val="b74919"/>
                    </a:solidFill>
                  </a:tcPr>
                </a:tc>
                <a:tc>
                  <a:txBody>
                    <a:bodyPr>
                      <a:noAutofit/>
                    </a:bodyPr>
                    <a:p>
                      <a:pPr>
                        <a:lnSpc>
                          <a:spcPct val="100000"/>
                        </a:lnSpc>
                      </a:pPr>
                      <a:r>
                        <a:rPr b="1" lang="en-US" sz="1800" spc="-1" strike="noStrike">
                          <a:solidFill>
                            <a:srgbClr val="ffffff"/>
                          </a:solidFill>
                          <a:latin typeface="Calibri"/>
                        </a:rPr>
                        <a:t>Email</a:t>
                      </a:r>
                      <a:endParaRPr b="0" lang="en-US" sz="1800" spc="-1" strike="noStrike">
                        <a:latin typeface="Arial"/>
                      </a:endParaRPr>
                    </a:p>
                  </a:txBody>
                  <a:tcPr marL="91440" marR="91440">
                    <a:lnT w="25200">
                      <a:solidFill>
                        <a:srgbClr val="000000"/>
                      </a:solidFill>
                    </a:lnT>
                    <a:lnB w="25200">
                      <a:solidFill>
                        <a:srgbClr val="000000"/>
                      </a:solidFill>
                    </a:lnB>
                    <a:solidFill>
                      <a:srgbClr val="b74919"/>
                    </a:solidFill>
                  </a:tcPr>
                </a:tc>
                <a:tc>
                  <a:txBody>
                    <a:bodyPr>
                      <a:noAutofit/>
                    </a:bodyPr>
                    <a:p>
                      <a:pPr>
                        <a:lnSpc>
                          <a:spcPct val="100000"/>
                        </a:lnSpc>
                      </a:pPr>
                      <a:r>
                        <a:rPr b="1" lang="en-US" sz="1800" spc="-1" strike="noStrike">
                          <a:solidFill>
                            <a:srgbClr val="ffffff"/>
                          </a:solidFill>
                          <a:latin typeface="Calibri"/>
                        </a:rPr>
                        <a:t>Country</a:t>
                      </a:r>
                      <a:endParaRPr b="0" lang="en-US" sz="1800" spc="-1" strike="noStrike">
                        <a:latin typeface="Arial"/>
                      </a:endParaRPr>
                    </a:p>
                  </a:txBody>
                  <a:tcPr marL="91440" marR="91440">
                    <a:lnT w="25200">
                      <a:solidFill>
                        <a:srgbClr val="000000"/>
                      </a:solidFill>
                    </a:lnT>
                    <a:lnB w="25200">
                      <a:solidFill>
                        <a:srgbClr val="000000"/>
                      </a:solidFill>
                    </a:lnB>
                    <a:solidFill>
                      <a:srgbClr val="b74919"/>
                    </a:solidFill>
                  </a:tcPr>
                </a:tc>
                <a:tc>
                  <a:txBody>
                    <a:bodyPr>
                      <a:noAutofit/>
                    </a:bodyPr>
                    <a:p>
                      <a:pPr>
                        <a:lnSpc>
                          <a:spcPct val="100000"/>
                        </a:lnSpc>
                      </a:pPr>
                      <a:r>
                        <a:rPr b="1" lang="en-US" sz="1800" spc="-1" strike="noStrike">
                          <a:solidFill>
                            <a:srgbClr val="ffffff"/>
                          </a:solidFill>
                          <a:latin typeface="Calibri"/>
                        </a:rPr>
                        <a:t>Specialization</a:t>
                      </a:r>
                      <a:endParaRPr b="0" lang="en-US" sz="1800" spc="-1" strike="noStrike">
                        <a:latin typeface="Arial"/>
                      </a:endParaRPr>
                    </a:p>
                  </a:txBody>
                  <a:tcPr marL="91440" marR="91440">
                    <a:lnT w="25200">
                      <a:solidFill>
                        <a:srgbClr val="000000"/>
                      </a:solidFill>
                    </a:lnT>
                    <a:lnB w="25200">
                      <a:solidFill>
                        <a:srgbClr val="000000"/>
                      </a:solidFill>
                    </a:lnB>
                    <a:solidFill>
                      <a:srgbClr val="b74919"/>
                    </a:solidFill>
                  </a:tcPr>
                </a:tc>
              </a:tr>
              <a:tr h="640440">
                <a:tc>
                  <a:txBody>
                    <a:bodyPr>
                      <a:noAutofit/>
                    </a:bodyPr>
                    <a:p>
                      <a:pPr>
                        <a:lnSpc>
                          <a:spcPct val="100000"/>
                        </a:lnSpc>
                      </a:pPr>
                      <a:r>
                        <a:rPr b="1" lang="en-US" sz="1800" spc="-1" strike="noStrike">
                          <a:solidFill>
                            <a:srgbClr val="ffffff"/>
                          </a:solidFill>
                          <a:latin typeface="Calibri"/>
                        </a:rPr>
                        <a:t>ILYAS NAYLE</a:t>
                      </a:r>
                      <a:endParaRPr b="0" lang="en-US" sz="1800" spc="-1" strike="noStrike">
                        <a:latin typeface="Arial"/>
                      </a:endParaRPr>
                    </a:p>
                  </a:txBody>
                  <a:tcPr marL="91440" marR="91440">
                    <a:lnT w="25200">
                      <a:solidFill>
                        <a:srgbClr val="000000"/>
                      </a:solidFill>
                    </a:lnT>
                    <a:lnB w="25200">
                      <a:solidFill>
                        <a:srgbClr val="000000"/>
                      </a:solidFill>
                    </a:lnB>
                    <a:solidFill>
                      <a:srgbClr val="404040"/>
                    </a:solidFill>
                  </a:tcPr>
                </a:tc>
                <a:tc>
                  <a:txBody>
                    <a:bodyPr>
                      <a:noAutofit/>
                    </a:bodyPr>
                    <a:p>
                      <a:pPr>
                        <a:lnSpc>
                          <a:spcPct val="100000"/>
                        </a:lnSpc>
                      </a:pPr>
                      <a:r>
                        <a:rPr b="0" lang="en-US" sz="1800" spc="-1" strike="noStrike">
                          <a:solidFill>
                            <a:srgbClr val="ffffff"/>
                          </a:solidFill>
                          <a:latin typeface="Calibri"/>
                        </a:rPr>
                        <a:t>Ilyasnayle5@gmail.com</a:t>
                      </a:r>
                      <a:endParaRPr b="0" lang="en-US" sz="1800" spc="-1" strike="noStrike">
                        <a:latin typeface="Arial"/>
                      </a:endParaRPr>
                    </a:p>
                  </a:txBody>
                  <a:tcPr marL="91440" marR="91440">
                    <a:lnT w="25200">
                      <a:solidFill>
                        <a:srgbClr val="000000"/>
                      </a:solidFill>
                    </a:lnT>
                    <a:lnB w="25200">
                      <a:solidFill>
                        <a:srgbClr val="000000"/>
                      </a:solidFill>
                    </a:lnB>
                    <a:solidFill>
                      <a:srgbClr val="404040"/>
                    </a:solidFill>
                  </a:tcPr>
                </a:tc>
                <a:tc>
                  <a:txBody>
                    <a:bodyPr>
                      <a:noAutofit/>
                    </a:bodyPr>
                    <a:p>
                      <a:pPr>
                        <a:lnSpc>
                          <a:spcPct val="100000"/>
                        </a:lnSpc>
                      </a:pPr>
                      <a:r>
                        <a:rPr b="0" lang="en-US" sz="1800" spc="-1" strike="noStrike">
                          <a:solidFill>
                            <a:srgbClr val="ffffff"/>
                          </a:solidFill>
                          <a:latin typeface="Calibri"/>
                        </a:rPr>
                        <a:t>Turkey</a:t>
                      </a:r>
                      <a:endParaRPr b="0" lang="en-US" sz="1800" spc="-1" strike="noStrike">
                        <a:latin typeface="Arial"/>
                      </a:endParaRPr>
                    </a:p>
                  </a:txBody>
                  <a:tcPr marL="91440" marR="91440">
                    <a:lnT w="25200">
                      <a:solidFill>
                        <a:srgbClr val="000000"/>
                      </a:solidFill>
                    </a:lnT>
                    <a:lnB w="25200">
                      <a:solidFill>
                        <a:srgbClr val="000000"/>
                      </a:solidFill>
                    </a:lnB>
                    <a:solidFill>
                      <a:srgbClr val="404040"/>
                    </a:solidFill>
                  </a:tcPr>
                </a:tc>
                <a:tc>
                  <a:txBody>
                    <a:bodyPr>
                      <a:noAutofit/>
                    </a:bodyPr>
                    <a:p>
                      <a:pPr>
                        <a:lnSpc>
                          <a:spcPct val="100000"/>
                        </a:lnSpc>
                      </a:pPr>
                      <a:r>
                        <a:rPr b="1" lang="en-US" sz="1800" spc="-1" strike="noStrike">
                          <a:solidFill>
                            <a:srgbClr val="ffffff"/>
                          </a:solidFill>
                          <a:latin typeface="Calibri"/>
                        </a:rPr>
                        <a:t>Data Science</a:t>
                      </a:r>
                      <a:endParaRPr b="0" lang="en-US" sz="1800" spc="-1" strike="noStrike">
                        <a:latin typeface="Arial"/>
                      </a:endParaRPr>
                    </a:p>
                  </a:txBody>
                  <a:tcPr marL="91440" marR="91440">
                    <a:lnT w="25200">
                      <a:solidFill>
                        <a:srgbClr val="000000"/>
                      </a:solidFill>
                    </a:lnT>
                    <a:lnB w="25200">
                      <a:solidFill>
                        <a:srgbClr val="000000"/>
                      </a:solidFill>
                    </a:lnB>
                    <a:solidFill>
                      <a:srgbClr val="404040"/>
                    </a:solidFill>
                  </a:tcPr>
                </a:tc>
              </a:tr>
            </a:tbl>
          </a:graphicData>
        </a:graphic>
      </p:graphicFrame>
      <p:sp>
        <p:nvSpPr>
          <p:cNvPr id="157" name="CustomShape 3"/>
          <p:cNvSpPr/>
          <p:nvPr/>
        </p:nvSpPr>
        <p:spPr>
          <a:xfrm>
            <a:off x="6607440" y="5638680"/>
            <a:ext cx="543132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6600"/>
                </a:solidFill>
                <a:latin typeface="DejaVu Sans Light"/>
                <a:ea typeface="Segoe UI"/>
              </a:rPr>
              <a:t>                 </a:t>
            </a:r>
            <a:r>
              <a:rPr b="0" lang="en-US" sz="1800" spc="-1" strike="noStrike">
                <a:solidFill>
                  <a:srgbClr val="ff6600"/>
                </a:solidFill>
                <a:latin typeface="DejaVu Sans Light"/>
                <a:ea typeface="Segoe UI"/>
              </a:rPr>
              <a:t>Virtual</a:t>
            </a:r>
            <a:r>
              <a:rPr b="0" lang="en-US" sz="1800" spc="-1" strike="noStrike">
                <a:solidFill>
                  <a:srgbClr val="000000"/>
                </a:solidFill>
                <a:latin typeface="DejaVu Sans Light"/>
                <a:ea typeface="Segoe UI"/>
              </a:rPr>
              <a:t> </a:t>
            </a:r>
            <a:r>
              <a:rPr b="0" lang="en-US" sz="1800" spc="-1" strike="noStrike">
                <a:solidFill>
                  <a:srgbClr val="ff6600"/>
                </a:solidFill>
                <a:latin typeface="DejaVu Sans Light"/>
                <a:ea typeface="Segoe UI"/>
              </a:rPr>
              <a:t>Internship </a:t>
            </a:r>
            <a:r>
              <a:rPr b="0" lang="en-US" sz="1800" spc="-1" strike="noStrike">
                <a:solidFill>
                  <a:srgbClr val="c55a11"/>
                </a:solidFill>
                <a:latin typeface="DejaVu Sans Light"/>
                <a:ea typeface="Segoe UI"/>
              </a:rPr>
              <a:t>LISUM03</a:t>
            </a:r>
            <a:r>
              <a:rPr b="0" lang="en-US" sz="1800" spc="-1" strike="noStrike">
                <a:solidFill>
                  <a:srgbClr val="000000"/>
                </a:solidFill>
                <a:latin typeface="DejaVu Sans Light"/>
                <a:ea typeface="Segoe UI"/>
              </a:rPr>
              <a:t>​</a:t>
            </a:r>
            <a:r>
              <a:rPr b="0" lang="en-US" sz="1800" spc="-1" strike="noStrike">
                <a:solidFill>
                  <a:srgbClr val="ff6600"/>
                </a:solidFill>
                <a:latin typeface="DejaVu Sans Light"/>
                <a:ea typeface="Segoe UI"/>
              </a:rPr>
              <a:t>                                    15-Nov-2021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336960" y="321120"/>
            <a:ext cx="3727080" cy="6177960"/>
          </a:xfrm>
          <a:prstGeom prst="rect">
            <a:avLst/>
          </a:prstGeom>
          <a:solidFill>
            <a:srgbClr val="404040">
              <a:alpha val="90000"/>
            </a:srgbClr>
          </a:solidFill>
          <a:ln cap="sq" w="127080">
            <a:solidFill>
              <a:srgbClr val="595959"/>
            </a:solidFill>
          </a:ln>
        </p:spPr>
        <p:style>
          <a:lnRef idx="2">
            <a:schemeClr val="accent1">
              <a:shade val="50000"/>
            </a:schemeClr>
          </a:lnRef>
          <a:fillRef idx="1">
            <a:schemeClr val="accent1"/>
          </a:fillRef>
          <a:effectRef idx="0">
            <a:schemeClr val="accent1"/>
          </a:effectRef>
          <a:fontRef idx="minor"/>
        </p:style>
      </p:sp>
      <p:sp>
        <p:nvSpPr>
          <p:cNvPr id="195" name="CustomShape 2"/>
          <p:cNvSpPr/>
          <p:nvPr/>
        </p:nvSpPr>
        <p:spPr>
          <a:xfrm>
            <a:off x="127800" y="957600"/>
            <a:ext cx="3656160" cy="28861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4800" spc="-1" strike="noStrike">
                <a:solidFill>
                  <a:srgbClr val="c55a11"/>
                </a:solidFill>
                <a:latin typeface="Arial"/>
                <a:ea typeface="DejaVu Sans"/>
              </a:rPr>
              <a:t>Clients Financial status</a:t>
            </a:r>
            <a:endParaRPr b="0" lang="en-US" sz="4800" spc="-1" strike="noStrike">
              <a:latin typeface="Arial"/>
            </a:endParaRPr>
          </a:p>
        </p:txBody>
      </p:sp>
      <p:sp>
        <p:nvSpPr>
          <p:cNvPr id="196" name="CustomShape 3"/>
          <p:cNvSpPr/>
          <p:nvPr/>
        </p:nvSpPr>
        <p:spPr>
          <a:xfrm>
            <a:off x="343440" y="4271400"/>
            <a:ext cx="3656160" cy="1524240"/>
          </a:xfrm>
          <a:prstGeom prst="rect">
            <a:avLst/>
          </a:prstGeom>
          <a:noFill/>
          <a:ln>
            <a:noFill/>
          </a:ln>
        </p:spPr>
        <p:style>
          <a:lnRef idx="0"/>
          <a:fillRef idx="0"/>
          <a:effectRef idx="0"/>
          <a:fontRef idx="minor"/>
        </p:style>
        <p:txBody>
          <a:bodyPr lIns="90000" rIns="90000" tIns="45000" bIns="45000" anchor="ctr">
            <a:normAutofit fontScale="55000"/>
          </a:bodyPr>
          <a:p>
            <a:pPr marL="228600" indent="-226440" algn="ctr">
              <a:lnSpc>
                <a:spcPct val="90000"/>
              </a:lnSpc>
              <a:spcBef>
                <a:spcPts val="1001"/>
              </a:spcBef>
              <a:buClr>
                <a:srgbClr val="ffffff"/>
              </a:buClr>
              <a:buFont typeface="Arial"/>
              <a:buChar char="•"/>
            </a:pPr>
            <a:r>
              <a:rPr b="0" lang="en-US" sz="2000" spc="-1" strike="noStrike">
                <a:solidFill>
                  <a:srgbClr val="ffffff"/>
                </a:solidFill>
                <a:latin typeface="DejaVu Sans Light"/>
                <a:ea typeface="DejaVu Sans"/>
              </a:rPr>
              <a:t>Clients who have 'no' in their default status are more likely to buy the policy and also housing status those who have and don’t have housing loan still apply for the policy</a:t>
            </a:r>
            <a:endParaRPr b="0" lang="en-US" sz="2000" spc="-1" strike="noStrike">
              <a:latin typeface="Arial"/>
            </a:endParaRPr>
          </a:p>
        </p:txBody>
      </p:sp>
      <p:sp>
        <p:nvSpPr>
          <p:cNvPr id="197" name="Line 4"/>
          <p:cNvSpPr/>
          <p:nvPr/>
        </p:nvSpPr>
        <p:spPr>
          <a:xfrm>
            <a:off x="730800" y="390996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198" name="Picture 2" descr="Chart, histogram&#10;&#10;Description automatically generated"/>
          <p:cNvPicPr/>
          <p:nvPr/>
        </p:nvPicPr>
        <p:blipFill>
          <a:blip r:embed="rId1"/>
          <a:stretch/>
        </p:blipFill>
        <p:spPr>
          <a:xfrm>
            <a:off x="4321800" y="321840"/>
            <a:ext cx="4338360" cy="2734560"/>
          </a:xfrm>
          <a:prstGeom prst="rect">
            <a:avLst/>
          </a:prstGeom>
          <a:ln>
            <a:noFill/>
          </a:ln>
        </p:spPr>
      </p:pic>
      <p:pic>
        <p:nvPicPr>
          <p:cNvPr id="199" name="Picture 3" descr="Chart, histogram&#10;&#10;Description automatically generated"/>
          <p:cNvPicPr/>
          <p:nvPr/>
        </p:nvPicPr>
        <p:blipFill>
          <a:blip r:embed="rId2"/>
          <a:stretch/>
        </p:blipFill>
        <p:spPr>
          <a:xfrm>
            <a:off x="4336200" y="3484800"/>
            <a:ext cx="4323960" cy="2720160"/>
          </a:xfrm>
          <a:prstGeom prst="rect">
            <a:avLst/>
          </a:prstGeom>
          <a:ln>
            <a:noFill/>
          </a:ln>
        </p:spPr>
      </p:pic>
      <p:pic>
        <p:nvPicPr>
          <p:cNvPr id="200" name="Picture 4" descr="Chart, histogram&#10;&#10;Description automatically generated"/>
          <p:cNvPicPr/>
          <p:nvPr/>
        </p:nvPicPr>
        <p:blipFill>
          <a:blip r:embed="rId3"/>
          <a:stretch/>
        </p:blipFill>
        <p:spPr>
          <a:xfrm>
            <a:off x="8591760" y="2349000"/>
            <a:ext cx="3605040" cy="22744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336960" y="4821120"/>
            <a:ext cx="11476440" cy="1677960"/>
          </a:xfrm>
          <a:prstGeom prst="rect">
            <a:avLst/>
          </a:prstGeom>
          <a:solidFill>
            <a:srgbClr val="404040">
              <a:alpha val="90000"/>
            </a:srgbClr>
          </a:solidFill>
          <a:ln cap="sq" w="127080">
            <a:solidFill>
              <a:srgbClr val="595959"/>
            </a:solidFill>
          </a:ln>
        </p:spPr>
        <p:style>
          <a:lnRef idx="2">
            <a:schemeClr val="accent1">
              <a:shade val="50000"/>
            </a:schemeClr>
          </a:lnRef>
          <a:fillRef idx="1">
            <a:schemeClr val="accent1"/>
          </a:fillRef>
          <a:effectRef idx="0">
            <a:schemeClr val="accent1"/>
          </a:effectRef>
          <a:fontRef idx="minor"/>
        </p:style>
      </p:sp>
      <p:sp>
        <p:nvSpPr>
          <p:cNvPr id="202" name="CustomShape 2"/>
          <p:cNvSpPr/>
          <p:nvPr/>
        </p:nvSpPr>
        <p:spPr>
          <a:xfrm>
            <a:off x="271800" y="4825080"/>
            <a:ext cx="2736000" cy="427680"/>
          </a:xfrm>
          <a:prstGeom prst="rect">
            <a:avLst/>
          </a:prstGeom>
          <a:noFill/>
          <a:ln>
            <a:noFill/>
          </a:ln>
        </p:spPr>
        <p:style>
          <a:lnRef idx="0"/>
          <a:fillRef idx="0"/>
          <a:effectRef idx="0"/>
          <a:fontRef idx="minor"/>
        </p:style>
        <p:txBody>
          <a:bodyPr lIns="90000" rIns="90000" tIns="45000" bIns="45000" anchor="b">
            <a:normAutofit fontScale="7000"/>
          </a:bodyPr>
          <a:p>
            <a:pPr algn="ctr">
              <a:lnSpc>
                <a:spcPct val="90000"/>
              </a:lnSpc>
            </a:pPr>
            <a:r>
              <a:rPr b="0" lang="en-US" sz="4800" spc="-1" strike="noStrike">
                <a:solidFill>
                  <a:srgbClr val="c55a11"/>
                </a:solidFill>
                <a:latin typeface="Arial"/>
                <a:ea typeface="DejaVu Sans"/>
              </a:rPr>
              <a:t>Customer Vs Contact</a:t>
            </a:r>
            <a:endParaRPr b="0" lang="en-US" sz="4800" spc="-1" strike="noStrike">
              <a:latin typeface="Arial"/>
            </a:endParaRPr>
          </a:p>
        </p:txBody>
      </p:sp>
      <p:sp>
        <p:nvSpPr>
          <p:cNvPr id="203" name="CustomShape 3"/>
          <p:cNvSpPr/>
          <p:nvPr/>
        </p:nvSpPr>
        <p:spPr>
          <a:xfrm>
            <a:off x="343440" y="4932720"/>
            <a:ext cx="11391120" cy="1926720"/>
          </a:xfrm>
          <a:prstGeom prst="rect">
            <a:avLst/>
          </a:prstGeom>
          <a:noFill/>
          <a:ln>
            <a:noFill/>
          </a:ln>
        </p:spPr>
        <p:style>
          <a:lnRef idx="0"/>
          <a:fillRef idx="0"/>
          <a:effectRef idx="0"/>
          <a:fontRef idx="minor"/>
        </p:style>
        <p:txBody>
          <a:bodyPr lIns="90000" rIns="90000" tIns="45000" bIns="45000" anchor="ctr">
            <a:normAutofit/>
          </a:bodyPr>
          <a:p>
            <a:pPr marL="228600" indent="-226440" algn="ctr">
              <a:lnSpc>
                <a:spcPct val="90000"/>
              </a:lnSpc>
              <a:spcBef>
                <a:spcPts val="1001"/>
              </a:spcBef>
              <a:buClr>
                <a:srgbClr val="ffffff"/>
              </a:buClr>
              <a:buFont typeface="Arial"/>
              <a:buChar char="•"/>
            </a:pPr>
            <a:r>
              <a:rPr b="0" lang="en-US" sz="2000" spc="-1" strike="noStrike">
                <a:solidFill>
                  <a:srgbClr val="ffffff"/>
                </a:solidFill>
                <a:latin typeface="DejaVu Sans Light"/>
                <a:ea typeface="DejaVu Sans"/>
              </a:rPr>
              <a:t>On average the call lasted 426.00 seconds for those who opted the policy and those who did not the call lasted 164.00 seconds. And they spend more time on the communication.</a:t>
            </a:r>
            <a:endParaRPr b="0" lang="en-US" sz="2000" spc="-1" strike="noStrike">
              <a:latin typeface="Arial"/>
            </a:endParaRPr>
          </a:p>
        </p:txBody>
      </p:sp>
      <p:sp>
        <p:nvSpPr>
          <p:cNvPr id="204" name="Line 4"/>
          <p:cNvSpPr/>
          <p:nvPr/>
        </p:nvSpPr>
        <p:spPr>
          <a:xfrm>
            <a:off x="342360" y="531864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05" name="Picture 5" descr="Chart, histogram&#10;&#10;Description automatically generated"/>
          <p:cNvPicPr/>
          <p:nvPr/>
        </p:nvPicPr>
        <p:blipFill>
          <a:blip r:embed="rId1"/>
          <a:stretch/>
        </p:blipFill>
        <p:spPr>
          <a:xfrm>
            <a:off x="5702040" y="479880"/>
            <a:ext cx="5977440" cy="4086000"/>
          </a:xfrm>
          <a:prstGeom prst="rect">
            <a:avLst/>
          </a:prstGeom>
          <a:ln>
            <a:noFill/>
          </a:ln>
        </p:spPr>
      </p:pic>
      <p:pic>
        <p:nvPicPr>
          <p:cNvPr id="206" name="Picture 6" descr="Chart&#10;&#10;Description automatically generated"/>
          <p:cNvPicPr/>
          <p:nvPr/>
        </p:nvPicPr>
        <p:blipFill>
          <a:blip r:embed="rId2"/>
          <a:stretch/>
        </p:blipFill>
        <p:spPr>
          <a:xfrm>
            <a:off x="339480" y="488160"/>
            <a:ext cx="5445360" cy="4098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182880" y="5120640"/>
            <a:ext cx="11654280" cy="1685160"/>
          </a:xfrm>
          <a:prstGeom prst="rect">
            <a:avLst/>
          </a:prstGeom>
          <a:solidFill>
            <a:srgbClr val="be480a"/>
          </a:solidFill>
          <a:ln>
            <a:noFill/>
          </a:ln>
        </p:spPr>
        <p:style>
          <a:lnRef idx="0"/>
          <a:fillRef idx="0"/>
          <a:effectRef idx="0"/>
          <a:fontRef idx="minor"/>
        </p:style>
        <p:txBody>
          <a:bodyPr lIns="90000" rIns="90000" tIns="45000" bIns="45000" anchor="ctr">
            <a:normAutofit/>
          </a:bodyPr>
          <a:p>
            <a:pPr marL="1440" algn="ctr">
              <a:lnSpc>
                <a:spcPct val="90000"/>
              </a:lnSpc>
              <a:spcBef>
                <a:spcPts val="1001"/>
              </a:spcBef>
            </a:pPr>
            <a:r>
              <a:rPr b="0" lang="en-US" sz="2000" spc="-1" strike="noStrike">
                <a:solidFill>
                  <a:srgbClr val="000000"/>
                </a:solidFill>
                <a:latin typeface="DejaVu Sans Light"/>
                <a:ea typeface="DejaVu Sans"/>
              </a:rPr>
              <a:t>Contacts before campaign for the policy brings more clients during the may – oct, but however positive subscription to the policy subscription during the campaign doesn’t outnumber the failure to subscription And the month of December seems to be the favorable month.</a:t>
            </a:r>
            <a:endParaRPr b="0" lang="en-US" sz="2000" spc="-1" strike="noStrike">
              <a:latin typeface="Arial"/>
            </a:endParaRPr>
          </a:p>
        </p:txBody>
      </p:sp>
      <p:pic>
        <p:nvPicPr>
          <p:cNvPr id="208" name="Picture 3" descr="Chart&#10;&#10;Description automatically generated"/>
          <p:cNvPicPr/>
          <p:nvPr/>
        </p:nvPicPr>
        <p:blipFill>
          <a:blip r:embed="rId1"/>
          <a:stretch/>
        </p:blipFill>
        <p:spPr>
          <a:xfrm>
            <a:off x="123480" y="245520"/>
            <a:ext cx="5963040" cy="4568760"/>
          </a:xfrm>
          <a:prstGeom prst="rect">
            <a:avLst/>
          </a:prstGeom>
          <a:ln>
            <a:noFill/>
          </a:ln>
        </p:spPr>
      </p:pic>
      <p:pic>
        <p:nvPicPr>
          <p:cNvPr id="209" name="Picture 4" descr="Chart&#10;&#10;Description automatically generated"/>
          <p:cNvPicPr/>
          <p:nvPr/>
        </p:nvPicPr>
        <p:blipFill>
          <a:blip r:embed="rId2"/>
          <a:stretch/>
        </p:blipFill>
        <p:spPr>
          <a:xfrm>
            <a:off x="6219720" y="243720"/>
            <a:ext cx="5833440" cy="45727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609480" y="273600"/>
            <a:ext cx="10972080" cy="1144440"/>
          </a:xfrm>
          <a:prstGeom prst="rect">
            <a:avLst/>
          </a:prstGeom>
          <a:solidFill>
            <a:srgbClr val="be480a"/>
          </a:solidFill>
          <a:ln>
            <a:noFill/>
          </a:ln>
        </p:spPr>
        <p:style>
          <a:lnRef idx="0"/>
          <a:fillRef idx="0"/>
          <a:effectRef idx="0"/>
          <a:fontRef idx="minor"/>
        </p:style>
        <p:txBody>
          <a:bodyPr lIns="0" rIns="0" tIns="0" bIns="0" anchor="ctr">
            <a:noAutofit/>
          </a:bodyPr>
          <a:p>
            <a:pPr algn="ctr">
              <a:lnSpc>
                <a:spcPct val="100000"/>
              </a:lnSpc>
            </a:pPr>
            <a:r>
              <a:rPr b="1" lang="en-US" sz="2200" spc="-1" strike="noStrike">
                <a:solidFill>
                  <a:srgbClr val="000000"/>
                </a:solidFill>
                <a:latin typeface="DejaVu Sans Light"/>
              </a:rPr>
              <a:t>Analysis of the Model Performance</a:t>
            </a:r>
            <a:endParaRPr b="0" lang="en-US" sz="2200" spc="-1" strike="noStrike">
              <a:latin typeface="Arial"/>
            </a:endParaRPr>
          </a:p>
        </p:txBody>
      </p:sp>
      <p:pic>
        <p:nvPicPr>
          <p:cNvPr id="211" name="" descr=""/>
          <p:cNvPicPr/>
          <p:nvPr/>
        </p:nvPicPr>
        <p:blipFill>
          <a:blip r:embed="rId1"/>
          <a:stretch/>
        </p:blipFill>
        <p:spPr>
          <a:xfrm>
            <a:off x="548640" y="1554480"/>
            <a:ext cx="10972440" cy="3189960"/>
          </a:xfrm>
          <a:prstGeom prst="rect">
            <a:avLst/>
          </a:prstGeom>
          <a:ln>
            <a:noFill/>
          </a:ln>
        </p:spPr>
      </p:pic>
      <p:sp>
        <p:nvSpPr>
          <p:cNvPr id="212" name="CustomShape 2"/>
          <p:cNvSpPr/>
          <p:nvPr/>
        </p:nvSpPr>
        <p:spPr>
          <a:xfrm>
            <a:off x="822960" y="5120640"/>
            <a:ext cx="10606680" cy="1113840"/>
          </a:xfrm>
          <a:prstGeom prst="rect">
            <a:avLst/>
          </a:prstGeom>
          <a:gradFill rotWithShape="0">
            <a:gsLst>
              <a:gs pos="0">
                <a:srgbClr val="666666"/>
              </a:gs>
              <a:gs pos="50000">
                <a:srgbClr val="000000"/>
              </a:gs>
              <a:gs pos="100000">
                <a:srgbClr val="666666"/>
              </a:gs>
            </a:gsLst>
            <a:lin ang="3840000"/>
          </a:gradFill>
          <a:ln>
            <a:no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ffbf00"/>
                </a:solidFill>
                <a:latin typeface="Arial"/>
              </a:rPr>
              <a:t>As we can observe from the Accuracy score the best performance has the LIGHTGM model. The Precision And F1-Score is good in LightGM and therefore the recommended Model is LIGHTGM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09480" y="273600"/>
            <a:ext cx="10972080" cy="1144440"/>
          </a:xfrm>
          <a:prstGeom prst="rect">
            <a:avLst/>
          </a:prstGeom>
          <a:solidFill>
            <a:srgbClr val="be480a"/>
          </a:solid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DejaVu Sans Light"/>
              </a:rPr>
              <a:t>Feature Importance</a:t>
            </a:r>
            <a:endParaRPr b="0" lang="en-US" sz="2800" spc="-1" strike="noStrike">
              <a:latin typeface="Arial"/>
            </a:endParaRPr>
          </a:p>
        </p:txBody>
      </p:sp>
      <p:pic>
        <p:nvPicPr>
          <p:cNvPr id="214" name="" descr=""/>
          <p:cNvPicPr/>
          <p:nvPr/>
        </p:nvPicPr>
        <p:blipFill>
          <a:blip r:embed="rId1"/>
          <a:stretch/>
        </p:blipFill>
        <p:spPr>
          <a:xfrm>
            <a:off x="2194560" y="1474200"/>
            <a:ext cx="6386400" cy="5109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762120" y="1595160"/>
            <a:ext cx="11428200" cy="6307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DejaVu Sans Light"/>
                <a:ea typeface="Calibri"/>
              </a:rPr>
              <a:t>The following are the final recommendation that is finalized after implying</a:t>
            </a:r>
            <a:endParaRPr b="0" lang="en-US" sz="2400" spc="-1" strike="noStrike">
              <a:latin typeface="Arial"/>
            </a:endParaRPr>
          </a:p>
          <a:p>
            <a:pPr>
              <a:lnSpc>
                <a:spcPct val="100000"/>
              </a:lnSpc>
            </a:pPr>
            <a:r>
              <a:rPr b="0" lang="en-US" sz="2400" spc="-1" strike="noStrike">
                <a:solidFill>
                  <a:srgbClr val="000000"/>
                </a:solidFill>
                <a:latin typeface="DejaVu Sans Light"/>
                <a:ea typeface="Calibri"/>
              </a:rPr>
              <a:t>the EDA on the Bank data set file;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DejaVu Sans Light"/>
                <a:ea typeface="Calibri"/>
              </a:rPr>
              <a:t>Note: The word “ Those” refers to clients.</a:t>
            </a:r>
            <a:endParaRPr b="0" lang="en-US" sz="2400" spc="-1" strike="noStrike">
              <a:latin typeface="Arial"/>
            </a:endParaRPr>
          </a:p>
          <a:p>
            <a:pPr>
              <a:lnSpc>
                <a:spcPct val="100000"/>
              </a:lnSpc>
            </a:pP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Those Retired are more likely to buy policy than others</a:t>
            </a: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 </a:t>
            </a:r>
            <a:r>
              <a:rPr b="0" lang="en-US" sz="2400" spc="-1" strike="noStrike">
                <a:solidFill>
                  <a:srgbClr val="000000"/>
                </a:solidFill>
                <a:latin typeface="DejaVu Sans Light"/>
                <a:ea typeface="Calibri"/>
              </a:rPr>
              <a:t>Those who are between age 20-50 are more likely those who bought the policy and there are those above 70 also have opted the policy.</a:t>
            </a: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 </a:t>
            </a:r>
            <a:r>
              <a:rPr b="0" lang="en-US" sz="2400" spc="-1" strike="noStrike">
                <a:solidFill>
                  <a:srgbClr val="000000"/>
                </a:solidFill>
                <a:latin typeface="DejaVu Sans Light"/>
                <a:ea typeface="Calibri"/>
              </a:rPr>
              <a:t>Those Married are more likely to buy between the age of 60 – 80.</a:t>
            </a: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 </a:t>
            </a:r>
            <a:r>
              <a:rPr b="0" lang="en-US" sz="2400" spc="-1" strike="noStrike">
                <a:solidFill>
                  <a:srgbClr val="000000"/>
                </a:solidFill>
                <a:latin typeface="DejaVu Sans Light"/>
                <a:ea typeface="Calibri"/>
              </a:rPr>
              <a:t>Those without “no” as their option in default column are more likely to buy the policy.</a:t>
            </a: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Those who are in management section are more likely to get the policy</a:t>
            </a: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 </a:t>
            </a:r>
            <a:r>
              <a:rPr b="0" lang="en-US" sz="2400" spc="-1" strike="noStrike">
                <a:solidFill>
                  <a:srgbClr val="000000"/>
                </a:solidFill>
                <a:latin typeface="DejaVu Sans Light"/>
                <a:ea typeface="Calibri"/>
              </a:rPr>
              <a:t>Those in the Secondary are more than others in term of subscription.</a:t>
            </a:r>
            <a:endParaRPr b="0" lang="en-US" sz="2400" spc="-1" strike="noStrike">
              <a:latin typeface="Arial"/>
            </a:endParaRPr>
          </a:p>
          <a:p>
            <a:pPr marL="343080" indent="-342360">
              <a:lnSpc>
                <a:spcPct val="100000"/>
              </a:lnSpc>
              <a:buClr>
                <a:srgbClr val="000000"/>
              </a:buClr>
              <a:buSzPct val="45000"/>
              <a:buFont typeface="Wingdings" charset="2"/>
              <a:buChar char=""/>
            </a:pPr>
            <a:r>
              <a:rPr b="0" lang="en-US" sz="2400" spc="-1" strike="noStrike">
                <a:solidFill>
                  <a:srgbClr val="000000"/>
                </a:solidFill>
                <a:latin typeface="DejaVu Sans Light"/>
                <a:ea typeface="Calibri"/>
              </a:rPr>
              <a:t>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216" name="CustomShape 2"/>
          <p:cNvSpPr/>
          <p:nvPr/>
        </p:nvSpPr>
        <p:spPr>
          <a:xfrm>
            <a:off x="0" y="0"/>
            <a:ext cx="12190320" cy="13820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4400" spc="-1" strike="noStrike">
                <a:solidFill>
                  <a:srgbClr val="ed7d31"/>
                </a:solidFill>
                <a:latin typeface="DejaVu Sans Light"/>
                <a:ea typeface="DejaVu Sans"/>
              </a:rPr>
              <a:t>      </a:t>
            </a:r>
            <a:r>
              <a:rPr b="0" lang="en-US" sz="4400" spc="-1" strike="noStrike">
                <a:solidFill>
                  <a:srgbClr val="b74919"/>
                </a:solidFill>
                <a:latin typeface="DejaVu Sans Light"/>
                <a:ea typeface="DejaVu Sans"/>
              </a:rPr>
              <a:t>Final Recommendations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62120" y="1595160"/>
            <a:ext cx="11428200" cy="4844880"/>
          </a:xfrm>
          <a:prstGeom prst="rect">
            <a:avLst/>
          </a:prstGeom>
          <a:noFill/>
          <a:ln>
            <a:noFill/>
          </a:ln>
        </p:spPr>
        <p:style>
          <a:lnRef idx="0"/>
          <a:fillRef idx="0"/>
          <a:effectRef idx="0"/>
          <a:fontRef idx="minor"/>
        </p:style>
        <p:txBody>
          <a:bodyPr lIns="90000" rIns="90000" tIns="45000" bIns="45000">
            <a:spAutoFit/>
          </a:bodyPr>
          <a:p>
            <a:pPr marL="457200" indent="-456480" algn="just">
              <a:lnSpc>
                <a:spcPct val="100000"/>
              </a:lnSpc>
              <a:buClr>
                <a:srgbClr val="000000"/>
              </a:buClr>
              <a:buFont typeface="Wingdings" charset="2"/>
              <a:buChar char=""/>
            </a:pPr>
            <a:r>
              <a:rPr b="0" lang="en-US" sz="2400" spc="-1" strike="noStrike">
                <a:solidFill>
                  <a:srgbClr val="000000"/>
                </a:solidFill>
                <a:latin typeface="DejaVu Sans Light"/>
                <a:ea typeface="Calibri"/>
              </a:rPr>
              <a:t>Those who will most likely opt for policy are between the month of May – October as well as September. Moreover, the contacts before the campaign brings more clients.</a:t>
            </a:r>
            <a:endParaRPr b="0" lang="en-US" sz="2400" spc="-1" strike="noStrike">
              <a:latin typeface="Arial"/>
            </a:endParaRPr>
          </a:p>
          <a:p>
            <a:pPr marL="457200" indent="-456480" algn="just">
              <a:lnSpc>
                <a:spcPct val="100000"/>
              </a:lnSpc>
              <a:buClr>
                <a:srgbClr val="000000"/>
              </a:buClr>
              <a:buFont typeface="Wingdings" charset="2"/>
              <a:buChar char=""/>
            </a:pPr>
            <a:r>
              <a:rPr b="0" lang="en-US" sz="2400" spc="-1" strike="noStrike">
                <a:solidFill>
                  <a:srgbClr val="000000"/>
                </a:solidFill>
                <a:latin typeface="DejaVu Sans Light"/>
                <a:ea typeface="Calibri"/>
              </a:rPr>
              <a:t>Those with the cell-phones have higher rate of subscription than those with none and telephone.</a:t>
            </a:r>
            <a:endParaRPr b="0" lang="en-US" sz="2400" spc="-1" strike="noStrike">
              <a:latin typeface="Arial"/>
            </a:endParaRPr>
          </a:p>
          <a:p>
            <a:pPr marL="457200" indent="-456480" algn="just">
              <a:lnSpc>
                <a:spcPct val="100000"/>
              </a:lnSpc>
              <a:buClr>
                <a:srgbClr val="000000"/>
              </a:buClr>
              <a:buFont typeface="Wingdings" charset="2"/>
              <a:buChar char=""/>
            </a:pPr>
            <a:r>
              <a:rPr b="0" lang="en-US" sz="2400" spc="-1" strike="noStrike">
                <a:solidFill>
                  <a:srgbClr val="000000"/>
                </a:solidFill>
                <a:latin typeface="DejaVu Sans Light"/>
                <a:ea typeface="Calibri"/>
              </a:rPr>
              <a:t> </a:t>
            </a:r>
            <a:r>
              <a:rPr b="0" lang="en-US" sz="2400" spc="-1" strike="noStrike">
                <a:solidFill>
                  <a:srgbClr val="000000"/>
                </a:solidFill>
                <a:latin typeface="DejaVu Sans Light"/>
                <a:ea typeface="Calibri"/>
              </a:rPr>
              <a:t>There is an average of 426 seconds for those who opt the policy and for those who did not where the call lasted for 146 seconds which is fewer than those who opt for the policy. Although they spend more time on the communication when they opt for the policy.</a:t>
            </a:r>
            <a:endParaRPr b="0" lang="en-US" sz="2400" spc="-1" strike="noStrike">
              <a:latin typeface="Arial"/>
            </a:endParaRPr>
          </a:p>
          <a:p>
            <a:pPr marL="457200" indent="-456480" algn="just">
              <a:lnSpc>
                <a:spcPct val="100000"/>
              </a:lnSpc>
              <a:buClr>
                <a:srgbClr val="000000"/>
              </a:buClr>
              <a:buFont typeface="Wingdings" charset="2"/>
              <a:buChar char=""/>
            </a:pPr>
            <a:r>
              <a:rPr b="0" lang="en-US" sz="2400" spc="-1" strike="noStrike">
                <a:solidFill>
                  <a:srgbClr val="000000"/>
                </a:solidFill>
                <a:latin typeface="DejaVu Sans Light"/>
                <a:ea typeface="Calibri"/>
              </a:rPr>
              <a:t>Those with “no” in their default and more likely between the age of 20- 60 years old.</a:t>
            </a:r>
            <a:endParaRPr b="0" lang="en-US" sz="2400" spc="-1" strike="noStrike">
              <a:latin typeface="Arial"/>
            </a:endParaRPr>
          </a:p>
          <a:p>
            <a:pPr marL="457200" indent="-456480" algn="just">
              <a:lnSpc>
                <a:spcPct val="100000"/>
              </a:lnSpc>
              <a:buClr>
                <a:srgbClr val="000000"/>
              </a:buClr>
              <a:buFont typeface="Wingdings" charset="2"/>
              <a:buChar char=""/>
            </a:pPr>
            <a:r>
              <a:rPr b="0" lang="en-US" sz="2400" spc="-1" strike="noStrike">
                <a:solidFill>
                  <a:srgbClr val="000000"/>
                </a:solidFill>
                <a:latin typeface="DejaVu Sans Light"/>
                <a:ea typeface="Calibri"/>
              </a:rPr>
              <a:t>The Recommendation is to use the LightGM model for the prediction of who will buy the policy</a:t>
            </a:r>
            <a:endParaRPr b="0" lang="en-US" sz="2400" spc="-1" strike="noStrike">
              <a:latin typeface="Arial"/>
            </a:endParaRPr>
          </a:p>
        </p:txBody>
      </p:sp>
      <p:sp>
        <p:nvSpPr>
          <p:cNvPr id="218" name="CustomShape 2"/>
          <p:cNvSpPr/>
          <p:nvPr/>
        </p:nvSpPr>
        <p:spPr>
          <a:xfrm>
            <a:off x="0" y="0"/>
            <a:ext cx="12190320" cy="13820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4400" spc="-1" strike="noStrike">
                <a:solidFill>
                  <a:srgbClr val="ed7d31"/>
                </a:solidFill>
                <a:latin typeface="DejaVu Sans Light"/>
                <a:ea typeface="DejaVu Sans"/>
              </a:rPr>
              <a:t>      </a:t>
            </a:r>
            <a:r>
              <a:rPr b="0" lang="en-US" sz="4400" spc="-1" strike="noStrike">
                <a:solidFill>
                  <a:srgbClr val="b74919"/>
                </a:solidFill>
                <a:latin typeface="DejaVu Sans Light"/>
                <a:ea typeface="DejaVu Sans"/>
              </a:rPr>
              <a:t>Final Recommendations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872320" y="2601000"/>
            <a:ext cx="5557320" cy="165384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6600" spc="-1" strike="noStrike">
                <a:solidFill>
                  <a:srgbClr val="ff6600"/>
                </a:solidFill>
                <a:latin typeface="Calibri"/>
                <a:ea typeface="DejaVu Sans"/>
              </a:rPr>
              <a:t>Thank You</a:t>
            </a:r>
            <a:endParaRPr b="0" lang="en-US" sz="6600" spc="-1" strike="noStrike">
              <a:latin typeface="Arial"/>
            </a:endParaRPr>
          </a:p>
          <a:p>
            <a:pPr algn="ctr">
              <a:lnSpc>
                <a:spcPct val="90000"/>
              </a:lnSpc>
              <a:spcBef>
                <a:spcPts val="1001"/>
              </a:spcBef>
              <a:tabLst>
                <a:tab algn="l" pos="0"/>
              </a:tabLst>
            </a:pPr>
            <a:endParaRPr b="0" lang="en-US" sz="6600" spc="-1" strike="noStrike">
              <a:latin typeface="Arial"/>
            </a:endParaRPr>
          </a:p>
        </p:txBody>
      </p:sp>
      <p:sp>
        <p:nvSpPr>
          <p:cNvPr id="220" name="CustomShape 2"/>
          <p:cNvSpPr/>
          <p:nvPr/>
        </p:nvSpPr>
        <p:spPr>
          <a:xfrm>
            <a:off x="0" y="0"/>
            <a:ext cx="5870520" cy="685620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pic>
        <p:nvPicPr>
          <p:cNvPr id="221" name="Picture 6" descr=""/>
          <p:cNvPicPr/>
          <p:nvPr/>
        </p:nvPicPr>
        <p:blipFill>
          <a:blip r:embed="rId1"/>
          <a:stretch/>
        </p:blipFill>
        <p:spPr>
          <a:xfrm>
            <a:off x="169920" y="5577840"/>
            <a:ext cx="2538000" cy="1524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62120" y="1812600"/>
            <a:ext cx="10513800" cy="4349520"/>
          </a:xfrm>
          <a:prstGeom prst="rect">
            <a:avLst/>
          </a:prstGeom>
          <a:noFill/>
          <a:ln>
            <a:noFill/>
          </a:ln>
        </p:spPr>
        <p:style>
          <a:lnRef idx="0"/>
          <a:fillRef idx="0"/>
          <a:effectRef idx="0"/>
          <a:fontRef idx="minor"/>
        </p:style>
      </p:sp>
      <p:sp>
        <p:nvSpPr>
          <p:cNvPr id="159" name="CustomShape 2"/>
          <p:cNvSpPr/>
          <p:nvPr/>
        </p:nvSpPr>
        <p:spPr>
          <a:xfrm rot="5400">
            <a:off x="0" y="0"/>
            <a:ext cx="12190320" cy="16459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0" name="CustomShape 3"/>
          <p:cNvSpPr/>
          <p:nvPr/>
        </p:nvSpPr>
        <p:spPr>
          <a:xfrm>
            <a:off x="838080" y="4608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500" spc="-1" strike="noStrike">
                <a:solidFill>
                  <a:srgbClr val="b74919"/>
                </a:solidFill>
                <a:latin typeface="Calibri"/>
                <a:ea typeface="DejaVu Sans"/>
              </a:rPr>
              <a:t>Table of Content</a:t>
            </a:r>
            <a:endParaRPr b="0" lang="en-US" sz="3500" spc="-1" strike="noStrike">
              <a:latin typeface="Arial"/>
            </a:endParaRPr>
          </a:p>
        </p:txBody>
      </p:sp>
      <p:sp>
        <p:nvSpPr>
          <p:cNvPr id="161" name="CustomShape 4"/>
          <p:cNvSpPr/>
          <p:nvPr/>
        </p:nvSpPr>
        <p:spPr>
          <a:xfrm>
            <a:off x="183240" y="2834640"/>
            <a:ext cx="11795040" cy="4446000"/>
          </a:xfrm>
          <a:prstGeom prst="rect">
            <a:avLst/>
          </a:prstGeom>
          <a:noFill/>
          <a:ln>
            <a:noFill/>
          </a:ln>
        </p:spPr>
        <p:style>
          <a:lnRef idx="0"/>
          <a:fillRef idx="0"/>
          <a:effectRef idx="0"/>
          <a:fontRef idx="minor"/>
        </p:style>
        <p:txBody>
          <a:bodyPr lIns="90000" rIns="90000" tIns="45000" bIns="45000" anchor="ctr">
            <a:noAutofit/>
          </a:bodyPr>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Abstract</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Problem Description</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Data Description</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EDA</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EDA Summary</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Analysis Of Model Performance</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Feature Importance</a:t>
            </a:r>
            <a:endParaRPr b="0" lang="en-US" sz="2600" spc="-1" strike="noStrike">
              <a:latin typeface="Arial"/>
            </a:endParaRPr>
          </a:p>
          <a:p>
            <a:pPr marL="873720" indent="-513720">
              <a:lnSpc>
                <a:spcPct val="100000"/>
              </a:lnSpc>
              <a:spcBef>
                <a:spcPts val="850"/>
              </a:spcBef>
              <a:spcAft>
                <a:spcPts val="850"/>
              </a:spcAft>
              <a:buClr>
                <a:srgbClr val="000000"/>
              </a:buClr>
              <a:buFont typeface="StarSymbol"/>
              <a:buAutoNum type="alphaUcPeriod"/>
            </a:pPr>
            <a:r>
              <a:rPr b="1" lang="en-US" sz="2600" spc="-1" strike="noStrike">
                <a:solidFill>
                  <a:srgbClr val="b74919"/>
                </a:solidFill>
                <a:latin typeface="DejaVu Sans Light"/>
                <a:ea typeface="DejaVu Sans"/>
              </a:rPr>
              <a:t>Final Recommendation</a:t>
            </a:r>
            <a:endParaRPr b="0" lang="en-US" sz="2600" spc="-1" strike="noStrike">
              <a:latin typeface="Arial"/>
            </a:endParaRPr>
          </a:p>
          <a:p>
            <a:pPr>
              <a:lnSpc>
                <a:spcPct val="100000"/>
              </a:lnSpc>
              <a:spcBef>
                <a:spcPts val="850"/>
              </a:spcBef>
              <a:spcAft>
                <a:spcPts val="850"/>
              </a:spcAft>
            </a:pPr>
            <a:endParaRPr b="0" lang="en-US" sz="2600" spc="-1" strike="noStrike">
              <a:latin typeface="Arial"/>
            </a:endParaRPr>
          </a:p>
          <a:p>
            <a:pPr>
              <a:lnSpc>
                <a:spcPct val="100000"/>
              </a:lnSpc>
              <a:spcBef>
                <a:spcPts val="850"/>
              </a:spcBef>
              <a:spcAft>
                <a:spcPts val="850"/>
              </a:spcAft>
            </a:pPr>
            <a:endParaRPr b="0" lang="en-US" sz="2600" spc="-1" strike="noStrike">
              <a:latin typeface="Arial"/>
            </a:endParaRPr>
          </a:p>
          <a:p>
            <a:pPr>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62120" y="1812600"/>
            <a:ext cx="10513800" cy="4349520"/>
          </a:xfrm>
          <a:prstGeom prst="rect">
            <a:avLst/>
          </a:prstGeom>
          <a:noFill/>
          <a:ln>
            <a:noFill/>
          </a:ln>
        </p:spPr>
        <p:style>
          <a:lnRef idx="0"/>
          <a:fillRef idx="0"/>
          <a:effectRef idx="0"/>
          <a:fontRef idx="minor"/>
        </p:style>
        <p:txBody>
          <a:bodyPr lIns="90000" rIns="90000" tIns="45000" bIns="45000">
            <a:normAutofit/>
          </a:bodyPr>
          <a:p>
            <a:pPr marL="514440" indent="-513720" algn="just">
              <a:lnSpc>
                <a:spcPct val="100000"/>
              </a:lnSpc>
              <a:spcBef>
                <a:spcPts val="1417"/>
              </a:spcBef>
              <a:buClr>
                <a:srgbClr val="c9211e"/>
              </a:buClr>
              <a:buFont typeface="StarSymbol"/>
              <a:buAutoNum type="alphaUcPeriod"/>
              <a:tabLst>
                <a:tab algn="l" pos="66600"/>
              </a:tabLst>
            </a:pPr>
            <a:r>
              <a:rPr b="0" lang="en-US" sz="2400" spc="-1" strike="noStrike">
                <a:solidFill>
                  <a:srgbClr val="c9211e"/>
                </a:solidFill>
                <a:latin typeface="DejaVu Sans Light"/>
                <a:ea typeface="DejaVu Sans"/>
              </a:rPr>
              <a:t> </a:t>
            </a:r>
            <a:r>
              <a:rPr b="0" lang="en-US" sz="2400" spc="-1" strike="noStrike">
                <a:solidFill>
                  <a:srgbClr val="000000"/>
                </a:solidFill>
                <a:latin typeface="DejaVu Sans Light"/>
                <a:ea typeface="DejaVu Sans"/>
              </a:rPr>
              <a:t>ABC Bank wants to sell its deposit term product to the customers</a:t>
            </a:r>
            <a:endParaRPr b="0" lang="en-US" sz="2400" spc="-1" strike="noStrike">
              <a:latin typeface="Arial"/>
            </a:endParaRPr>
          </a:p>
          <a:p>
            <a:pPr marL="514440" indent="-513720" algn="just">
              <a:lnSpc>
                <a:spcPct val="100000"/>
              </a:lnSpc>
              <a:spcBef>
                <a:spcPts val="1417"/>
              </a:spcBef>
              <a:buClr>
                <a:srgbClr val="000000"/>
              </a:buClr>
              <a:buFont typeface="StarSymbol"/>
              <a:buAutoNum type="alphaUcPeriod"/>
              <a:tabLst>
                <a:tab algn="l" pos="66600"/>
              </a:tabLst>
            </a:pPr>
            <a:r>
              <a:rPr b="0" lang="en-US" sz="2400" spc="-1" strike="noStrike">
                <a:solidFill>
                  <a:srgbClr val="000000"/>
                </a:solidFill>
                <a:latin typeface="DejaVu Sans Light"/>
                <a:ea typeface="DejaVu Sans"/>
              </a:rPr>
              <a:t>By evaluating and implying the EDA and afterwards analyzing it  , we tried to understand the data and its pattern on the opt policy.</a:t>
            </a:r>
            <a:endParaRPr b="0" lang="en-US" sz="2400" spc="-1" strike="noStrike">
              <a:latin typeface="Arial"/>
            </a:endParaRPr>
          </a:p>
          <a:p>
            <a:pPr marL="514440" indent="-513720" algn="just">
              <a:lnSpc>
                <a:spcPct val="100000"/>
              </a:lnSpc>
              <a:spcBef>
                <a:spcPts val="1417"/>
              </a:spcBef>
              <a:buClr>
                <a:srgbClr val="c9211e"/>
              </a:buClr>
              <a:buFont typeface="StarSymbol"/>
              <a:buAutoNum type="alphaUcPeriod"/>
              <a:tabLst>
                <a:tab algn="l" pos="66600"/>
              </a:tabLst>
            </a:pPr>
            <a:r>
              <a:rPr b="0" lang="en-US" sz="2400" spc="-1" strike="noStrike">
                <a:solidFill>
                  <a:srgbClr val="c9211e"/>
                </a:solidFill>
                <a:latin typeface="DejaVu Sans Light"/>
                <a:ea typeface="DejaVu Sans"/>
              </a:rPr>
              <a:t> </a:t>
            </a:r>
            <a:r>
              <a:rPr b="0" lang="en-US" sz="2400" spc="-1" strike="noStrike">
                <a:solidFill>
                  <a:srgbClr val="000000"/>
                </a:solidFill>
                <a:latin typeface="DejaVu Sans Light"/>
                <a:ea typeface="DejaVu Sans"/>
              </a:rPr>
              <a:t>Different attributes were considered for analysis</a:t>
            </a:r>
            <a:endParaRPr b="0" lang="en-US" sz="2400" spc="-1" strike="noStrike">
              <a:latin typeface="Arial"/>
            </a:endParaRPr>
          </a:p>
          <a:p>
            <a:pPr marL="514440" indent="-513720" algn="just">
              <a:lnSpc>
                <a:spcPct val="100000"/>
              </a:lnSpc>
              <a:spcBef>
                <a:spcPts val="1417"/>
              </a:spcBef>
              <a:buClr>
                <a:srgbClr val="000000"/>
              </a:buClr>
              <a:buFont typeface="StarSymbol"/>
              <a:buAutoNum type="alphaUcPeriod"/>
              <a:tabLst>
                <a:tab algn="l" pos="66600"/>
              </a:tabLst>
            </a:pPr>
            <a:r>
              <a:rPr b="0" lang="en-US" sz="2400" spc="-1" strike="noStrike">
                <a:solidFill>
                  <a:srgbClr val="000000"/>
                </a:solidFill>
                <a:latin typeface="DejaVu Sans Light"/>
                <a:ea typeface="DejaVu Sans"/>
              </a:rPr>
              <a:t>The bank data has information of 45221 customers with 17 columns</a:t>
            </a:r>
            <a:endParaRPr b="0" lang="en-US" sz="2400" spc="-1" strike="noStrike">
              <a:latin typeface="Arial"/>
            </a:endParaRPr>
          </a:p>
          <a:p>
            <a:pPr marL="514440" indent="-513720" algn="just">
              <a:lnSpc>
                <a:spcPct val="100000"/>
              </a:lnSpc>
              <a:spcBef>
                <a:spcPts val="1417"/>
              </a:spcBef>
              <a:buClr>
                <a:srgbClr val="000000"/>
              </a:buClr>
              <a:buFont typeface="StarSymbol"/>
              <a:buAutoNum type="alphaUcPeriod"/>
              <a:tabLst>
                <a:tab algn="l" pos="66600"/>
              </a:tabLst>
            </a:pPr>
            <a:r>
              <a:rPr b="0" lang="en-US" sz="2400" spc="-1" strike="noStrike">
                <a:solidFill>
                  <a:srgbClr val="000000"/>
                </a:solidFill>
                <a:latin typeface="DejaVu Sans Light"/>
                <a:ea typeface="DejaVu Sans"/>
              </a:rPr>
              <a:t>First we focused on the customers who bought the Policy</a:t>
            </a:r>
            <a:endParaRPr b="0" lang="en-US" sz="2400" spc="-1" strike="noStrike">
              <a:latin typeface="Arial"/>
            </a:endParaRPr>
          </a:p>
        </p:txBody>
      </p:sp>
      <p:sp>
        <p:nvSpPr>
          <p:cNvPr id="163" name="CustomShape 2"/>
          <p:cNvSpPr/>
          <p:nvPr/>
        </p:nvSpPr>
        <p:spPr>
          <a:xfrm>
            <a:off x="0" y="0"/>
            <a:ext cx="12190320" cy="136980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a:off x="838080" y="4608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000" spc="-1" strike="noStrike">
                <a:solidFill>
                  <a:srgbClr val="b74919"/>
                </a:solidFill>
                <a:latin typeface="Calibri"/>
                <a:ea typeface="DejaVu Sans"/>
              </a:rPr>
              <a:t>Abstract</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62120" y="1812600"/>
            <a:ext cx="10513800" cy="4349520"/>
          </a:xfrm>
          <a:prstGeom prst="rect">
            <a:avLst/>
          </a:prstGeom>
          <a:noFill/>
          <a:ln>
            <a:noFill/>
          </a:ln>
        </p:spPr>
        <p:style>
          <a:lnRef idx="0"/>
          <a:fillRef idx="0"/>
          <a:effectRef idx="0"/>
          <a:fontRef idx="minor"/>
        </p:style>
        <p:txBody>
          <a:bodyPr lIns="90000" rIns="90000" tIns="45000" bIns="45000">
            <a:normAutofit/>
          </a:bodyPr>
          <a:p>
            <a:pPr marL="514440" indent="-513720" algn="just">
              <a:lnSpc>
                <a:spcPct val="100000"/>
              </a:lnSpc>
              <a:spcBef>
                <a:spcPts val="1585"/>
              </a:spcBef>
              <a:buClr>
                <a:srgbClr val="000000"/>
              </a:buClr>
              <a:buFont typeface="StarSymbol"/>
              <a:buAutoNum type="romanUcPeriod"/>
              <a:tabLst>
                <a:tab algn="l" pos="66600"/>
              </a:tabLst>
            </a:pPr>
            <a:r>
              <a:rPr b="0" lang="en-US" sz="2400" spc="-1" strike="noStrike">
                <a:solidFill>
                  <a:srgbClr val="000000"/>
                </a:solidFill>
                <a:latin typeface="DejaVu Sans Light"/>
                <a:ea typeface="DejaVu Sans"/>
              </a:rPr>
              <a:t>Business Understanding, Data understanding, Exploratory data Analysis, Data Preparation</a:t>
            </a:r>
            <a:endParaRPr b="0" lang="en-US" sz="2400" spc="-1" strike="noStrike">
              <a:latin typeface="Arial"/>
            </a:endParaRPr>
          </a:p>
          <a:p>
            <a:pPr marL="514440" indent="-513720" algn="just">
              <a:lnSpc>
                <a:spcPct val="100000"/>
              </a:lnSpc>
              <a:spcBef>
                <a:spcPts val="1585"/>
              </a:spcBef>
              <a:buClr>
                <a:srgbClr val="000000"/>
              </a:buClr>
              <a:buFont typeface="StarSymbol"/>
              <a:buAutoNum type="romanUcPeriod"/>
              <a:tabLst>
                <a:tab algn="l" pos="66600"/>
              </a:tabLst>
            </a:pPr>
            <a:r>
              <a:rPr b="0" lang="en-US" sz="2400" spc="-1" strike="noStrike">
                <a:solidFill>
                  <a:srgbClr val="000000"/>
                </a:solidFill>
                <a:latin typeface="DejaVu Sans Light"/>
                <a:ea typeface="DejaVu Sans"/>
              </a:rPr>
              <a:t>Identifying age group, marital status, educational level, and job description of the clients who purchased the policy.  </a:t>
            </a:r>
            <a:endParaRPr b="0" lang="en-US" sz="2400" spc="-1" strike="noStrike">
              <a:latin typeface="Arial"/>
            </a:endParaRPr>
          </a:p>
          <a:p>
            <a:pPr marL="514440" indent="-513720" algn="just">
              <a:lnSpc>
                <a:spcPct val="100000"/>
              </a:lnSpc>
              <a:spcBef>
                <a:spcPts val="1585"/>
              </a:spcBef>
              <a:buClr>
                <a:srgbClr val="000000"/>
              </a:buClr>
              <a:buFont typeface="StarSymbol"/>
              <a:buAutoNum type="romanUcPeriod"/>
              <a:tabLst>
                <a:tab algn="l" pos="66600"/>
              </a:tabLst>
            </a:pPr>
            <a:r>
              <a:rPr b="0" lang="en-US" sz="2400" spc="-1" strike="noStrike">
                <a:solidFill>
                  <a:srgbClr val="000000"/>
                </a:solidFill>
                <a:latin typeface="DejaVu Sans Light"/>
                <a:ea typeface="DejaVu Sans"/>
              </a:rPr>
              <a:t>Is contacting clients before of after the campaign beneficial ? </a:t>
            </a:r>
            <a:endParaRPr b="0" lang="en-US" sz="2400" spc="-1" strike="noStrike">
              <a:latin typeface="Arial"/>
            </a:endParaRPr>
          </a:p>
          <a:p>
            <a:pPr marL="514440" indent="-513720" algn="just">
              <a:lnSpc>
                <a:spcPct val="100000"/>
              </a:lnSpc>
              <a:spcBef>
                <a:spcPts val="1585"/>
              </a:spcBef>
              <a:buClr>
                <a:srgbClr val="000000"/>
              </a:buClr>
              <a:buFont typeface="StarSymbol"/>
              <a:buAutoNum type="romanUcPeriod"/>
              <a:tabLst>
                <a:tab algn="l" pos="66600"/>
              </a:tabLst>
            </a:pPr>
            <a:r>
              <a:rPr b="0" lang="en-US" sz="2400" spc="-1" strike="noStrike">
                <a:solidFill>
                  <a:srgbClr val="000000"/>
                </a:solidFill>
                <a:latin typeface="DejaVu Sans Light"/>
                <a:ea typeface="DejaVu Sans"/>
              </a:rPr>
              <a:t>What is the time taken for the communication of those clients who purchased the policy? </a:t>
            </a:r>
            <a:endParaRPr b="0" lang="en-US" sz="2400" spc="-1" strike="noStrike">
              <a:latin typeface="Arial"/>
            </a:endParaRPr>
          </a:p>
          <a:p>
            <a:pPr algn="just">
              <a:lnSpc>
                <a:spcPct val="100000"/>
              </a:lnSpc>
              <a:spcBef>
                <a:spcPts val="1585"/>
              </a:spcBef>
              <a:tabLst>
                <a:tab algn="l" pos="66600"/>
              </a:tabLst>
            </a:pPr>
            <a:endParaRPr b="0" lang="en-US" sz="2400" spc="-1" strike="noStrike">
              <a:latin typeface="Arial"/>
            </a:endParaRPr>
          </a:p>
        </p:txBody>
      </p:sp>
      <p:sp>
        <p:nvSpPr>
          <p:cNvPr id="166" name="CustomShape 2"/>
          <p:cNvSpPr/>
          <p:nvPr/>
        </p:nvSpPr>
        <p:spPr>
          <a:xfrm>
            <a:off x="0" y="0"/>
            <a:ext cx="12190320" cy="136980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7" name="CustomShape 3"/>
          <p:cNvSpPr/>
          <p:nvPr/>
        </p:nvSpPr>
        <p:spPr>
          <a:xfrm>
            <a:off x="838080" y="4608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500" spc="-1" strike="noStrike">
                <a:solidFill>
                  <a:srgbClr val="b74919"/>
                </a:solidFill>
                <a:latin typeface="Calibri"/>
                <a:ea typeface="DejaVu Sans"/>
              </a:rPr>
              <a:t>Problem Description</a:t>
            </a:r>
            <a:endParaRPr b="0" lang="en-US" sz="3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0" y="0"/>
            <a:ext cx="4692960" cy="6856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70" name="Group 3"/>
          <p:cNvGrpSpPr/>
          <p:nvPr/>
        </p:nvGrpSpPr>
        <p:grpSpPr>
          <a:xfrm>
            <a:off x="767160" y="681480"/>
            <a:ext cx="1127160" cy="846000"/>
            <a:chOff x="767160" y="681480"/>
            <a:chExt cx="1127160" cy="846000"/>
          </a:xfrm>
        </p:grpSpPr>
        <p:sp>
          <p:nvSpPr>
            <p:cNvPr id="171" name="CustomShape 4"/>
            <p:cNvSpPr/>
            <p:nvPr/>
          </p:nvSpPr>
          <p:spPr>
            <a:xfrm>
              <a:off x="767160" y="933480"/>
              <a:ext cx="673920" cy="594000"/>
            </a:xfrm>
            <a:custGeom>
              <a:avLst/>
              <a:gdLst/>
              <a:ahLst/>
              <a:rect l="l" t="t"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440">
              <a:solidFill>
                <a:schemeClr val="bg1"/>
              </a:solidFill>
              <a:round/>
            </a:ln>
          </p:spPr>
          <p:style>
            <a:lnRef idx="0"/>
            <a:fillRef idx="0"/>
            <a:effectRef idx="0"/>
            <a:fontRef idx="minor"/>
          </p:style>
        </p:sp>
        <p:sp>
          <p:nvSpPr>
            <p:cNvPr id="172" name="CustomShape 5"/>
            <p:cNvSpPr/>
            <p:nvPr/>
          </p:nvSpPr>
          <p:spPr>
            <a:xfrm>
              <a:off x="1345320" y="681480"/>
              <a:ext cx="549000" cy="483840"/>
            </a:xfrm>
            <a:custGeom>
              <a:avLst/>
              <a:gdLst/>
              <a:ahLst/>
              <a:rect l="l" t="t"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440">
              <a:solidFill>
                <a:schemeClr val="bg1"/>
              </a:solidFill>
              <a:round/>
            </a:ln>
          </p:spPr>
          <p:style>
            <a:lnRef idx="0"/>
            <a:fillRef idx="0"/>
            <a:effectRef idx="0"/>
            <a:fontRef idx="minor"/>
          </p:style>
        </p:sp>
      </p:grpSp>
      <p:sp>
        <p:nvSpPr>
          <p:cNvPr id="173" name="CustomShape 6"/>
          <p:cNvSpPr/>
          <p:nvPr/>
        </p:nvSpPr>
        <p:spPr>
          <a:xfrm>
            <a:off x="321120" y="1027440"/>
            <a:ext cx="4054680" cy="427824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1" lang="en-US" sz="4800" spc="-1" strike="noStrike">
                <a:solidFill>
                  <a:srgbClr val="c55a11"/>
                </a:solidFill>
                <a:latin typeface="Arial"/>
                <a:ea typeface="DejaVu Sans"/>
              </a:rPr>
              <a:t>Data Description</a:t>
            </a:r>
            <a:br/>
            <a:endParaRPr b="0" lang="en-US" sz="4800" spc="-1" strike="noStrike">
              <a:latin typeface="Arial"/>
            </a:endParaRPr>
          </a:p>
        </p:txBody>
      </p:sp>
      <p:sp>
        <p:nvSpPr>
          <p:cNvPr id="174" name="CustomShape 7"/>
          <p:cNvSpPr/>
          <p:nvPr/>
        </p:nvSpPr>
        <p:spPr>
          <a:xfrm>
            <a:off x="5430240" y="-155880"/>
            <a:ext cx="6420240" cy="7024320"/>
          </a:xfrm>
          <a:prstGeom prst="rect">
            <a:avLst/>
          </a:prstGeom>
          <a:noFill/>
          <a:ln>
            <a:noFill/>
          </a:ln>
        </p:spPr>
        <p:style>
          <a:lnRef idx="0"/>
          <a:fillRef idx="0"/>
          <a:effectRef idx="0"/>
          <a:fontRef idx="minor"/>
        </p:style>
        <p:txBody>
          <a:bodyPr lIns="90000" rIns="90000" tIns="45000" bIns="45000" anchor="ctr">
            <a:normAutofit/>
          </a:bodyPr>
          <a:p>
            <a:pPr marL="285840" indent="-285120">
              <a:lnSpc>
                <a:spcPct val="90000"/>
              </a:lnSpc>
              <a:spcAft>
                <a:spcPts val="601"/>
              </a:spcAft>
              <a:buClr>
                <a:srgbClr val="000000"/>
              </a:buClr>
              <a:buFont typeface="Arial"/>
              <a:buChar char="•"/>
            </a:pPr>
            <a:r>
              <a:rPr b="0" lang="en-US" sz="1700" spc="-1" strike="noStrike">
                <a:solidFill>
                  <a:srgbClr val="000000"/>
                </a:solidFill>
                <a:latin typeface="DejaVu Sans Light"/>
                <a:ea typeface="DejaVu Sans"/>
              </a:rPr>
              <a:t>Data set Characteristics: Multivariate</a:t>
            </a:r>
            <a:endParaRPr b="0" lang="en-US" sz="1700" spc="-1" strike="noStrike">
              <a:latin typeface="Arial"/>
            </a:endParaRPr>
          </a:p>
          <a:p>
            <a:pPr marL="285840" indent="-285120">
              <a:lnSpc>
                <a:spcPct val="90000"/>
              </a:lnSpc>
              <a:spcAft>
                <a:spcPts val="601"/>
              </a:spcAft>
              <a:buClr>
                <a:srgbClr val="000000"/>
              </a:buClr>
              <a:buFont typeface="Arial"/>
              <a:buChar char="•"/>
            </a:pPr>
            <a:r>
              <a:rPr b="0" lang="en-US" sz="1700" spc="-1" strike="noStrike">
                <a:solidFill>
                  <a:srgbClr val="000000"/>
                </a:solidFill>
                <a:latin typeface="DejaVu Sans Light"/>
                <a:ea typeface="DejaVu Sans"/>
              </a:rPr>
              <a:t>Number of Instance: 45221</a:t>
            </a:r>
            <a:endParaRPr b="0" lang="en-US" sz="1700" spc="-1" strike="noStrike">
              <a:latin typeface="Arial"/>
            </a:endParaRPr>
          </a:p>
          <a:p>
            <a:pPr marL="285840" indent="-285120">
              <a:lnSpc>
                <a:spcPct val="90000"/>
              </a:lnSpc>
              <a:spcAft>
                <a:spcPts val="601"/>
              </a:spcAft>
              <a:buClr>
                <a:srgbClr val="000000"/>
              </a:buClr>
              <a:buFont typeface="Arial"/>
              <a:buChar char="•"/>
            </a:pPr>
            <a:r>
              <a:rPr b="0" lang="en-US" sz="1700" spc="-1" strike="noStrike">
                <a:solidFill>
                  <a:srgbClr val="000000"/>
                </a:solidFill>
                <a:latin typeface="DejaVu Sans Light"/>
                <a:ea typeface="DejaVu Sans"/>
              </a:rPr>
              <a:t>Date of data: 2012-02-14</a:t>
            </a:r>
            <a:endParaRPr b="0" lang="en-US" sz="1700" spc="-1" strike="noStrike">
              <a:latin typeface="Arial"/>
            </a:endParaRPr>
          </a:p>
          <a:p>
            <a:pPr marL="285840" indent="-285120">
              <a:lnSpc>
                <a:spcPct val="90000"/>
              </a:lnSpc>
              <a:spcAft>
                <a:spcPts val="601"/>
              </a:spcAft>
              <a:buClr>
                <a:srgbClr val="000000"/>
              </a:buClr>
              <a:buFont typeface="Arial"/>
              <a:buChar char="•"/>
            </a:pPr>
            <a:r>
              <a:rPr b="0" lang="en-US" sz="1700" spc="-1" strike="noStrike">
                <a:solidFill>
                  <a:srgbClr val="000000"/>
                </a:solidFill>
                <a:latin typeface="DejaVu Sans Light"/>
                <a:ea typeface="DejaVu Sans"/>
              </a:rPr>
              <a:t>Attribute Characteristics: Real</a:t>
            </a:r>
            <a:endParaRPr b="0" lang="en-US" sz="1700" spc="-1" strike="noStrike">
              <a:latin typeface="Arial"/>
            </a:endParaRPr>
          </a:p>
          <a:p>
            <a:pPr marL="285840" indent="-285120">
              <a:lnSpc>
                <a:spcPct val="90000"/>
              </a:lnSpc>
              <a:spcAft>
                <a:spcPts val="601"/>
              </a:spcAft>
              <a:buClr>
                <a:srgbClr val="000000"/>
              </a:buClr>
              <a:buFont typeface="Arial"/>
              <a:buChar char="•"/>
            </a:pPr>
            <a:r>
              <a:rPr b="0" lang="en-US" sz="1700" spc="-1" strike="noStrike">
                <a:solidFill>
                  <a:srgbClr val="000000"/>
                </a:solidFill>
                <a:latin typeface="DejaVu Sans Light"/>
                <a:ea typeface="DejaVu Sans"/>
              </a:rPr>
              <a:t>Null Values: No</a:t>
            </a:r>
            <a:endParaRPr b="0" lang="en-US" sz="1700" spc="-1" strike="noStrike">
              <a:latin typeface="Arial"/>
            </a:endParaRPr>
          </a:p>
          <a:p>
            <a:pPr>
              <a:lnSpc>
                <a:spcPct val="90000"/>
              </a:lnSpc>
              <a:spcAft>
                <a:spcPts val="601"/>
              </a:spcAf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0" y="-3240"/>
            <a:ext cx="12190680" cy="685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6" name="CustomShape 2"/>
          <p:cNvSpPr/>
          <p:nvPr/>
        </p:nvSpPr>
        <p:spPr>
          <a:xfrm>
            <a:off x="307440" y="307440"/>
            <a:ext cx="11572200" cy="6213240"/>
          </a:xfrm>
          <a:prstGeom prst="rect">
            <a:avLst/>
          </a:prstGeom>
          <a:solidFill>
            <a:schemeClr val="bg1">
              <a:lumMod val="75000"/>
              <a:lumOff val="25000"/>
            </a:schemeClr>
          </a:solidFill>
          <a:ln cap="sq" w="12708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77" name="CustomShape 3"/>
          <p:cNvSpPr/>
          <p:nvPr/>
        </p:nvSpPr>
        <p:spPr>
          <a:xfrm>
            <a:off x="1523880" y="1122480"/>
            <a:ext cx="9142560" cy="28386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3600" spc="-1" strike="noStrike">
                <a:solidFill>
                  <a:srgbClr val="c55a11"/>
                </a:solidFill>
                <a:latin typeface="Arial"/>
                <a:ea typeface="DejaVu Sans"/>
              </a:rPr>
              <a:t>EDA (EXPLORATORY DATA  ANALYSIS) </a:t>
            </a:r>
            <a:endParaRPr b="0" lang="en-US" sz="3600" spc="-1" strike="noStrike">
              <a:latin typeface="Arial"/>
            </a:endParaRPr>
          </a:p>
        </p:txBody>
      </p:sp>
      <p:sp>
        <p:nvSpPr>
          <p:cNvPr id="178" name="Line 4"/>
          <p:cNvSpPr/>
          <p:nvPr/>
        </p:nvSpPr>
        <p:spPr>
          <a:xfrm>
            <a:off x="4724280" y="4109400"/>
            <a:ext cx="274320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500"/>
                                  </p:stCondLst>
                                  <p:iterate type="wd">
                                    <p:tmAbs val="150"/>
                                  </p:iterate>
                                  <p:childTnLst>
                                    <p:set>
                                      <p:cBhvr>
                                        <p:cTn id="6" dur="1" fill="hold">
                                          <p:stCondLst>
                                            <p:cond delay="0"/>
                                          </p:stCondLst>
                                        </p:cTn>
                                        <p:tgtEl>
                                          <p:spTgt spid="177"/>
                                        </p:tgtEl>
                                        <p:attrNameLst>
                                          <p:attrName>style.visibility</p:attrName>
                                        </p:attrNameLst>
                                      </p:cBhvr>
                                      <p:to>
                                        <p:strVal val="visible"/>
                                      </p:to>
                                    </p:set>
                                    <p:animEffect filter="fade" transition="in">
                                      <p:cBhvr additive="repl">
                                        <p:cTn id="7"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709200" y="2480760"/>
            <a:ext cx="3820680" cy="1343520"/>
          </a:xfrm>
          <a:prstGeom prst="rect">
            <a:avLst/>
          </a:prstGeom>
          <a:noFill/>
          <a:ln>
            <a:noFill/>
          </a:ln>
        </p:spPr>
        <p:style>
          <a:lnRef idx="0"/>
          <a:fillRef idx="0"/>
          <a:effectRef idx="0"/>
          <a:fontRef idx="minor"/>
        </p:style>
      </p:sp>
      <p:sp>
        <p:nvSpPr>
          <p:cNvPr id="180" name="CustomShape 2"/>
          <p:cNvSpPr/>
          <p:nvPr/>
        </p:nvSpPr>
        <p:spPr>
          <a:xfrm>
            <a:off x="8002440" y="1638360"/>
            <a:ext cx="3648240" cy="3016440"/>
          </a:xfrm>
          <a:prstGeom prst="rect">
            <a:avLst/>
          </a:prstGeom>
          <a:noFill/>
          <a:ln>
            <a:noFill/>
          </a:ln>
        </p:spPr>
        <p:style>
          <a:lnRef idx="0"/>
          <a:fillRef idx="0"/>
          <a:effectRef idx="0"/>
          <a:fontRef idx="minor"/>
        </p:style>
        <p:txBody>
          <a:bodyPr lIns="90000" rIns="90000" tIns="45000" bIns="45000" anchor="ctr">
            <a:spAutoFit/>
          </a:bodyPr>
          <a:p>
            <a:pPr marL="285840" indent="-285120">
              <a:lnSpc>
                <a:spcPct val="100000"/>
              </a:lnSpc>
              <a:buClr>
                <a:srgbClr val="000000"/>
              </a:buClr>
              <a:buFont typeface="Arial"/>
              <a:buChar char="•"/>
            </a:pPr>
            <a:r>
              <a:rPr b="0" lang="en-US" sz="2400" spc="-1" strike="noStrike">
                <a:solidFill>
                  <a:srgbClr val="000000"/>
                </a:solidFill>
                <a:latin typeface="DejaVu Sans Light"/>
                <a:ea typeface="DejaVu Sans"/>
              </a:rPr>
              <a:t>Understanding the Data</a:t>
            </a:r>
            <a:endParaRPr b="0" lang="en-US" sz="2400" spc="-1" strike="noStrike">
              <a:latin typeface="Arial"/>
            </a:endParaRPr>
          </a:p>
          <a:p>
            <a:pPr marL="285840" indent="-285120">
              <a:lnSpc>
                <a:spcPct val="100000"/>
              </a:lnSpc>
              <a:buClr>
                <a:srgbClr val="000000"/>
              </a:buClr>
              <a:buFont typeface="Arial"/>
              <a:buChar char="•"/>
            </a:pPr>
            <a:r>
              <a:rPr b="0" lang="en-US" sz="2400" spc="-1" strike="noStrike">
                <a:solidFill>
                  <a:srgbClr val="000000"/>
                </a:solidFill>
                <a:latin typeface="DejaVu Sans Light"/>
                <a:ea typeface="DejaVu Sans"/>
              </a:rPr>
              <a:t>Knowing the purchase policy </a:t>
            </a:r>
            <a:endParaRPr b="0" lang="en-US" sz="2400" spc="-1" strike="noStrike">
              <a:latin typeface="Arial"/>
            </a:endParaRPr>
          </a:p>
          <a:p>
            <a:pPr marL="285840" indent="-285120">
              <a:lnSpc>
                <a:spcPct val="100000"/>
              </a:lnSpc>
              <a:buClr>
                <a:srgbClr val="000000"/>
              </a:buClr>
              <a:buFont typeface="Arial"/>
              <a:buChar char="•"/>
            </a:pPr>
            <a:r>
              <a:rPr b="0" lang="en-US" sz="2400" spc="-1" strike="noStrike">
                <a:solidFill>
                  <a:srgbClr val="000000"/>
                </a:solidFill>
                <a:latin typeface="DejaVu Sans Light"/>
                <a:ea typeface="DejaVu Sans"/>
              </a:rPr>
              <a:t>Anlayzing the Duration</a:t>
            </a:r>
            <a:endParaRPr b="0" lang="en-US" sz="2400" spc="-1" strike="noStrike">
              <a:latin typeface="Arial"/>
            </a:endParaRPr>
          </a:p>
          <a:p>
            <a:pPr marL="285840" indent="-285120">
              <a:lnSpc>
                <a:spcPct val="100000"/>
              </a:lnSpc>
              <a:buClr>
                <a:srgbClr val="000000"/>
              </a:buClr>
              <a:buFont typeface="Arial"/>
              <a:buChar char="•"/>
            </a:pPr>
            <a:r>
              <a:rPr b="0" lang="en-US" sz="2400" spc="-1" strike="noStrike">
                <a:solidFill>
                  <a:srgbClr val="000000"/>
                </a:solidFill>
                <a:latin typeface="DejaVu Sans Light"/>
                <a:ea typeface="DejaVu Sans"/>
              </a:rPr>
              <a:t>Finalizing the Recommendation</a:t>
            </a:r>
            <a:endParaRPr b="0" lang="en-US" sz="2400" spc="-1" strike="noStrike">
              <a:latin typeface="Arial"/>
            </a:endParaRPr>
          </a:p>
        </p:txBody>
      </p:sp>
      <p:pic>
        <p:nvPicPr>
          <p:cNvPr id="181" name="Picture 3" descr="Graphical user interface&#10;&#10;Description automatically generated"/>
          <p:cNvPicPr/>
          <p:nvPr/>
        </p:nvPicPr>
        <p:blipFill>
          <a:blip r:embed="rId1"/>
          <a:stretch/>
        </p:blipFill>
        <p:spPr>
          <a:xfrm>
            <a:off x="411120" y="1482480"/>
            <a:ext cx="7515720" cy="3892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336240" y="303480"/>
            <a:ext cx="3570840" cy="5895360"/>
          </a:xfrm>
          <a:prstGeom prst="rect">
            <a:avLst/>
          </a:prstGeom>
          <a:solidFill>
            <a:schemeClr val="tx1">
              <a:lumMod val="75000"/>
              <a:lumOff val="25000"/>
            </a:schemeClr>
          </a:solidFill>
          <a:ln cap="sq" w="12708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594360" y="640440"/>
            <a:ext cx="2181600" cy="13435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c55a11"/>
                </a:solidFill>
                <a:latin typeface="Arial"/>
                <a:ea typeface="DejaVu Sans"/>
              </a:rPr>
              <a:t>Customer Vs Age</a:t>
            </a:r>
            <a:endParaRPr b="0" lang="en-US" sz="3600" spc="-1" strike="noStrike">
              <a:latin typeface="Arial"/>
            </a:endParaRPr>
          </a:p>
        </p:txBody>
      </p:sp>
      <p:sp>
        <p:nvSpPr>
          <p:cNvPr id="184" name="Line 3"/>
          <p:cNvSpPr/>
          <p:nvPr/>
        </p:nvSpPr>
        <p:spPr>
          <a:xfrm>
            <a:off x="703800" y="2050560"/>
            <a:ext cx="3685320" cy="0"/>
          </a:xfrm>
          <a:prstGeom prst="line">
            <a:avLst/>
          </a:prstGeom>
          <a:ln w="22320">
            <a:solidFill>
              <a:srgbClr val="e7e6e6"/>
            </a:solidFill>
          </a:ln>
        </p:spPr>
        <p:style>
          <a:lnRef idx="1">
            <a:schemeClr val="accent1"/>
          </a:lnRef>
          <a:fillRef idx="0">
            <a:schemeClr val="accent1"/>
          </a:fillRef>
          <a:effectRef idx="0">
            <a:schemeClr val="accent1"/>
          </a:effectRef>
          <a:fontRef idx="minor"/>
        </p:style>
      </p:sp>
      <p:sp>
        <p:nvSpPr>
          <p:cNvPr id="185" name="CustomShape 4"/>
          <p:cNvSpPr/>
          <p:nvPr/>
        </p:nvSpPr>
        <p:spPr>
          <a:xfrm>
            <a:off x="593640" y="2121840"/>
            <a:ext cx="2454840" cy="3771720"/>
          </a:xfrm>
          <a:prstGeom prst="rect">
            <a:avLst/>
          </a:prstGeom>
          <a:noFill/>
          <a:ln>
            <a:noFill/>
          </a:ln>
        </p:spPr>
        <p:style>
          <a:lnRef idx="0"/>
          <a:fillRef idx="0"/>
          <a:effectRef idx="0"/>
          <a:fontRef idx="minor"/>
        </p:style>
        <p:txBody>
          <a:bodyPr lIns="90000" rIns="90000" tIns="45000" bIns="45000">
            <a:normAutofit/>
          </a:bodyPr>
          <a:p>
            <a:pPr marL="228600" indent="-226440">
              <a:lnSpc>
                <a:spcPct val="90000"/>
              </a:lnSpc>
              <a:spcBef>
                <a:spcPts val="1001"/>
              </a:spcBef>
              <a:spcAft>
                <a:spcPts val="601"/>
              </a:spcAft>
              <a:buClr>
                <a:srgbClr val="ffffff"/>
              </a:buClr>
              <a:buFont typeface="Arial"/>
              <a:buChar char="•"/>
            </a:pPr>
            <a:r>
              <a:rPr b="0" lang="en-US" sz="2000" spc="-1" strike="noStrike">
                <a:solidFill>
                  <a:srgbClr val="ffffff"/>
                </a:solidFill>
                <a:latin typeface="DejaVu Sans Light"/>
                <a:ea typeface="DejaVu Sans"/>
              </a:rPr>
              <a:t>Those Who bought the policy are more likely to be between 20-60 and on the other hand those who are above the 70 have already bought the policy. </a:t>
            </a:r>
            <a:endParaRPr b="0" lang="en-US" sz="2000" spc="-1" strike="noStrike">
              <a:latin typeface="Arial"/>
            </a:endParaRPr>
          </a:p>
        </p:txBody>
      </p:sp>
      <p:pic>
        <p:nvPicPr>
          <p:cNvPr id="186" name="Picture 2" descr="A picture containing diagram&#10;&#10;Description automatically generated"/>
          <p:cNvPicPr/>
          <p:nvPr/>
        </p:nvPicPr>
        <p:blipFill>
          <a:blip r:embed="rId1"/>
          <a:stretch/>
        </p:blipFill>
        <p:spPr>
          <a:xfrm>
            <a:off x="4192560" y="359280"/>
            <a:ext cx="3418200" cy="2817360"/>
          </a:xfrm>
          <a:prstGeom prst="rect">
            <a:avLst/>
          </a:prstGeom>
          <a:ln>
            <a:noFill/>
          </a:ln>
        </p:spPr>
      </p:pic>
      <p:pic>
        <p:nvPicPr>
          <p:cNvPr id="187" name="Picture 3" descr=""/>
          <p:cNvPicPr/>
          <p:nvPr/>
        </p:nvPicPr>
        <p:blipFill>
          <a:blip r:embed="rId2"/>
          <a:stretch/>
        </p:blipFill>
        <p:spPr>
          <a:xfrm>
            <a:off x="4278600" y="3808080"/>
            <a:ext cx="3331800" cy="2389680"/>
          </a:xfrm>
          <a:prstGeom prst="rect">
            <a:avLst/>
          </a:prstGeom>
          <a:ln>
            <a:noFill/>
          </a:ln>
        </p:spPr>
      </p:pic>
      <p:pic>
        <p:nvPicPr>
          <p:cNvPr id="188" name="Picture 4" descr="A picture containing table&#10;&#10;Description automatically generated"/>
          <p:cNvPicPr/>
          <p:nvPr/>
        </p:nvPicPr>
        <p:blipFill>
          <a:blip r:embed="rId3"/>
          <a:stretch/>
        </p:blipFill>
        <p:spPr>
          <a:xfrm>
            <a:off x="7671600" y="2119320"/>
            <a:ext cx="4453560" cy="2719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308160" y="191880"/>
            <a:ext cx="4330800" cy="6177960"/>
          </a:xfrm>
          <a:prstGeom prst="rect">
            <a:avLst/>
          </a:prstGeom>
          <a:solidFill>
            <a:srgbClr val="404040">
              <a:alpha val="90000"/>
            </a:srgbClr>
          </a:solidFill>
          <a:ln cap="sq" w="127080">
            <a:solidFill>
              <a:srgbClr val="595959"/>
            </a:solid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674280" y="914400"/>
            <a:ext cx="3656160" cy="28861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4100" spc="-1" strike="noStrike">
                <a:solidFill>
                  <a:srgbClr val="c55a11"/>
                </a:solidFill>
                <a:latin typeface="Arial"/>
                <a:ea typeface="DejaVu Sans"/>
              </a:rPr>
              <a:t>Job type vs Policy Purchase</a:t>
            </a:r>
            <a:endParaRPr b="0" lang="en-US" sz="4100" spc="-1" strike="noStrike">
              <a:latin typeface="Arial"/>
            </a:endParaRPr>
          </a:p>
        </p:txBody>
      </p:sp>
      <p:sp>
        <p:nvSpPr>
          <p:cNvPr id="191" name="CustomShape 3"/>
          <p:cNvSpPr/>
          <p:nvPr/>
        </p:nvSpPr>
        <p:spPr>
          <a:xfrm>
            <a:off x="674280" y="4170600"/>
            <a:ext cx="3656160" cy="1524240"/>
          </a:xfrm>
          <a:prstGeom prst="rect">
            <a:avLst/>
          </a:prstGeom>
          <a:noFill/>
          <a:ln>
            <a:solidFill>
              <a:srgbClr val="ffffff"/>
            </a:solidFill>
          </a:ln>
        </p:spPr>
        <p:style>
          <a:lnRef idx="0"/>
          <a:fillRef idx="0"/>
          <a:effectRef idx="0"/>
          <a:fontRef idx="minor"/>
        </p:style>
        <p:txBody>
          <a:bodyPr lIns="90000" rIns="90000" tIns="45000" bIns="45000" anchor="ctr">
            <a:normAutofit/>
          </a:bodyPr>
          <a:p>
            <a:pPr marL="228600" indent="-226440" algn="ctr">
              <a:lnSpc>
                <a:spcPct val="90000"/>
              </a:lnSpc>
              <a:spcBef>
                <a:spcPts val="1001"/>
              </a:spcBef>
              <a:buClr>
                <a:srgbClr val="ffffff"/>
              </a:buClr>
              <a:buFont typeface="Arial"/>
              <a:buChar char="•"/>
            </a:pPr>
            <a:r>
              <a:rPr b="0" lang="en-US" sz="2000" spc="-1" strike="noStrike">
                <a:solidFill>
                  <a:srgbClr val="ffffff"/>
                </a:solidFill>
                <a:latin typeface="DejaVu Sans Light"/>
                <a:ea typeface="DejaVu Sans"/>
              </a:rPr>
              <a:t>Clients who are retired have the highest customer purchase rate</a:t>
            </a:r>
            <a:endParaRPr b="0" lang="en-US" sz="2000" spc="-1" strike="noStrike">
              <a:latin typeface="Arial"/>
            </a:endParaRPr>
          </a:p>
        </p:txBody>
      </p:sp>
      <p:sp>
        <p:nvSpPr>
          <p:cNvPr id="192" name="Line 4"/>
          <p:cNvSpPr/>
          <p:nvPr/>
        </p:nvSpPr>
        <p:spPr>
          <a:xfrm>
            <a:off x="1190880" y="390996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193" name="Picture 2" descr="Chart, bar chart, histogram&#10;&#10;Description automatically generated"/>
          <p:cNvPicPr/>
          <p:nvPr/>
        </p:nvPicPr>
        <p:blipFill>
          <a:blip r:embed="rId1"/>
          <a:stretch/>
        </p:blipFill>
        <p:spPr>
          <a:xfrm>
            <a:off x="5227560" y="2314080"/>
            <a:ext cx="6552360" cy="4055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2675</TotalTime>
  <Application>LibreOffice/6.4.7.2$Linux_X86_64 LibreOffice_project/40$Build-2</Application>
  <Words>1067</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dc:description/>
  <dc:language>en-US</dc:language>
  <cp:lastModifiedBy/>
  <cp:lastPrinted>2019-08-24T08:13:50Z</cp:lastPrinted>
  <dcterms:modified xsi:type="dcterms:W3CDTF">2021-11-15T19:34:55Z</dcterms:modified>
  <cp:revision>742</cp:revision>
  <dc:subject/>
  <dc:title>KPMG Case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