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84" r:id="rId2"/>
    <p:sldId id="385" r:id="rId3"/>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856"/>
    <a:srgbClr val="FF00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93772" autoAdjust="0"/>
  </p:normalViewPr>
  <p:slideViewPr>
    <p:cSldViewPr snapToGrid="0">
      <p:cViewPr varScale="1">
        <p:scale>
          <a:sx n="36" d="100"/>
          <a:sy n="36" d="100"/>
        </p:scale>
        <p:origin x="840" y="72"/>
      </p:cViewPr>
      <p:guideLst>
        <p:guide orient="horz" pos="4320"/>
        <p:guide pos="76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de Vries" userId="c6d465e1e26c777a" providerId="LiveId" clId="{038CAA26-139C-4B2B-975C-63E1AE22F585}"/>
    <pc:docChg chg="custSel modSld">
      <pc:chgData name="Thomas de Vries" userId="c6d465e1e26c777a" providerId="LiveId" clId="{038CAA26-139C-4B2B-975C-63E1AE22F585}" dt="2020-04-15T08:06:19.884" v="1501" actId="20577"/>
      <pc:docMkLst>
        <pc:docMk/>
      </pc:docMkLst>
      <pc:sldChg chg="modSp mod">
        <pc:chgData name="Thomas de Vries" userId="c6d465e1e26c777a" providerId="LiveId" clId="{038CAA26-139C-4B2B-975C-63E1AE22F585}" dt="2020-04-15T08:06:19.884" v="1501" actId="20577"/>
        <pc:sldMkLst>
          <pc:docMk/>
          <pc:sldMk cId="398798004" sldId="384"/>
        </pc:sldMkLst>
        <pc:spChg chg="mod">
          <ac:chgData name="Thomas de Vries" userId="c6d465e1e26c777a" providerId="LiveId" clId="{038CAA26-139C-4B2B-975C-63E1AE22F585}" dt="2020-04-15T07:36:45.374" v="1269" actId="404"/>
          <ac:spMkLst>
            <pc:docMk/>
            <pc:sldMk cId="398798004" sldId="384"/>
            <ac:spMk id="4" creationId="{00000000-0000-0000-0000-000000000000}"/>
          </ac:spMkLst>
        </pc:spChg>
        <pc:spChg chg="mod">
          <ac:chgData name="Thomas de Vries" userId="c6d465e1e26c777a" providerId="LiveId" clId="{038CAA26-139C-4B2B-975C-63E1AE22F585}" dt="2020-04-15T08:01:37.195" v="1422" actId="20577"/>
          <ac:spMkLst>
            <pc:docMk/>
            <pc:sldMk cId="398798004" sldId="384"/>
            <ac:spMk id="6" creationId="{00000000-0000-0000-0000-000000000000}"/>
          </ac:spMkLst>
        </pc:spChg>
        <pc:spChg chg="mod">
          <ac:chgData name="Thomas de Vries" userId="c6d465e1e26c777a" providerId="LiveId" clId="{038CAA26-139C-4B2B-975C-63E1AE22F585}" dt="2020-04-15T07:34:16.780" v="1213" actId="20577"/>
          <ac:spMkLst>
            <pc:docMk/>
            <pc:sldMk cId="398798004" sldId="384"/>
            <ac:spMk id="7" creationId="{00000000-0000-0000-0000-000000000000}"/>
          </ac:spMkLst>
        </pc:spChg>
        <pc:spChg chg="mod">
          <ac:chgData name="Thomas de Vries" userId="c6d465e1e26c777a" providerId="LiveId" clId="{038CAA26-139C-4B2B-975C-63E1AE22F585}" dt="2020-04-15T08:06:19.884" v="1501" actId="20577"/>
          <ac:spMkLst>
            <pc:docMk/>
            <pc:sldMk cId="398798004" sldId="384"/>
            <ac:spMk id="8" creationId="{00000000-0000-0000-0000-000000000000}"/>
          </ac:spMkLst>
        </pc:spChg>
        <pc:spChg chg="mod">
          <ac:chgData name="Thomas de Vries" userId="c6d465e1e26c777a" providerId="LiveId" clId="{038CAA26-139C-4B2B-975C-63E1AE22F585}" dt="2020-04-15T08:03:39.335" v="1449" actId="20577"/>
          <ac:spMkLst>
            <pc:docMk/>
            <pc:sldMk cId="398798004" sldId="384"/>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56CBC0D-03CA-4BD2-AA3A-39704C6F33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a:extLst>
              <a:ext uri="{FF2B5EF4-FFF2-40B4-BE49-F238E27FC236}">
                <a16:creationId xmlns:a16="http://schemas.microsoft.com/office/drawing/2014/main" id="{523AEAE5-7999-4FA8-B4F6-41E3D02593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FAE114-883C-4005-8B79-4B4959BD501D}" type="datetimeFigureOut">
              <a:rPr lang="en-GB" smtClean="0"/>
              <a:t>28/05/2020</a:t>
            </a:fld>
            <a:endParaRPr lang="en-GB"/>
          </a:p>
        </p:txBody>
      </p:sp>
      <p:sp>
        <p:nvSpPr>
          <p:cNvPr id="4" name="Tijdelijke aanduiding voor voettekst 3">
            <a:extLst>
              <a:ext uri="{FF2B5EF4-FFF2-40B4-BE49-F238E27FC236}">
                <a16:creationId xmlns:a16="http://schemas.microsoft.com/office/drawing/2014/main" id="{665D6CCB-ECC7-4CF7-8436-3FD27AC48B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Tijdelijke aanduiding voor dianummer 4">
            <a:extLst>
              <a:ext uri="{FF2B5EF4-FFF2-40B4-BE49-F238E27FC236}">
                <a16:creationId xmlns:a16="http://schemas.microsoft.com/office/drawing/2014/main" id="{0FA603B7-C6CF-4B01-BDDC-331AB274E2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679118-89BE-48B3-A265-99FF40ECC246}" type="slidenum">
              <a:rPr lang="en-GB" smtClean="0"/>
              <a:t>‹nr.›</a:t>
            </a:fld>
            <a:endParaRPr lang="en-GB"/>
          </a:p>
        </p:txBody>
      </p:sp>
    </p:spTree>
    <p:extLst>
      <p:ext uri="{BB962C8B-B14F-4D97-AF65-F5344CB8AC3E}">
        <p14:creationId xmlns:p14="http://schemas.microsoft.com/office/powerpoint/2010/main" val="3381053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D223D-D36B-4519-9BFA-05114803D2ED}" type="datetimeFigureOut">
              <a:rPr lang="en-GB" smtClean="0"/>
              <a:t>28/05/2020</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A5652-11CD-4E75-840D-3CFCEF00DE2A}" type="slidenum">
              <a:rPr lang="en-GB" smtClean="0"/>
              <a:t>‹nr.›</a:t>
            </a:fld>
            <a:endParaRPr lang="en-GB"/>
          </a:p>
        </p:txBody>
      </p:sp>
    </p:spTree>
    <p:extLst>
      <p:ext uri="{BB962C8B-B14F-4D97-AF65-F5344CB8AC3E}">
        <p14:creationId xmlns:p14="http://schemas.microsoft.com/office/powerpoint/2010/main" val="156384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t>5. Werken mijn waarden in en voor mijn team?</a:t>
            </a:r>
          </a:p>
          <a:p>
            <a:r>
              <a:rPr lang="nl-NL" dirty="0"/>
              <a:t>Laat de studenten als team bij elkaar zitten</a:t>
            </a:r>
            <a:r>
              <a:rPr lang="nl-NL" baseline="0" dirty="0"/>
              <a:t> en (opnieuw) hun teamcharter bespreken. </a:t>
            </a:r>
          </a:p>
          <a:p>
            <a:r>
              <a:rPr lang="nl-NL" baseline="0" dirty="0"/>
              <a:t>Mn wat betreft de cultuur zouden ze tot diepere inzichten kunnen komen, door hun waarden, die ze in deze training helder hebben gekregen, te bespreken en te komen tot de kernwaarden voor hun team. Daarna kunnen ze vanuit deze waarden komen tot concreet gedrag. Wat betekenen deze waarden voor hoe we concreet met elkaar omgaan? Dit kunnen ze vastleggen in hun teamcharter en logboek.</a:t>
            </a:r>
            <a:endParaRPr lang="nl-NL" dirty="0"/>
          </a:p>
        </p:txBody>
      </p:sp>
      <p:sp>
        <p:nvSpPr>
          <p:cNvPr id="4" name="Tijdelijke aanduiding voor dianummer 3"/>
          <p:cNvSpPr>
            <a:spLocks noGrp="1"/>
          </p:cNvSpPr>
          <p:nvPr>
            <p:ph type="sldNum" sz="quarter" idx="10"/>
          </p:nvPr>
        </p:nvSpPr>
        <p:spPr/>
        <p:txBody>
          <a:bodyPr/>
          <a:lstStyle/>
          <a:p>
            <a:fld id="{A08A5652-11CD-4E75-840D-3CFCEF00DE2A}" type="slidenum">
              <a:rPr lang="en-GB" smtClean="0"/>
              <a:t>1</a:t>
            </a:fld>
            <a:endParaRPr lang="en-GB"/>
          </a:p>
        </p:txBody>
      </p:sp>
    </p:spTree>
    <p:extLst>
      <p:ext uri="{BB962C8B-B14F-4D97-AF65-F5344CB8AC3E}">
        <p14:creationId xmlns:p14="http://schemas.microsoft.com/office/powerpoint/2010/main" val="44062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t>5. Werken mijn waarden in en voor mijn team?</a:t>
            </a:r>
          </a:p>
          <a:p>
            <a:r>
              <a:rPr lang="nl-NL" dirty="0"/>
              <a:t>Laat de studenten als team bij elkaar zitten</a:t>
            </a:r>
            <a:r>
              <a:rPr lang="nl-NL" baseline="0" dirty="0"/>
              <a:t> en (opnieuw) hun teamcharter bespreken. </a:t>
            </a:r>
          </a:p>
          <a:p>
            <a:r>
              <a:rPr lang="nl-NL" baseline="0" dirty="0"/>
              <a:t>Mn wat betreft de cultuur zouden ze tot diepere inzichten kunnen komen, door hun waarden, die ze in deze training helder hebben gekregen, te bespreken en te komen tot de kernwaarden voor hun team. Daarna kunnen ze vanuit deze waarden komen tot concreet gedrag. Wat betekenen deze waarden voor hoe we concreet met elkaar omgaan? Dit kunnen ze vastleggen in hun teamcharter en logboek.</a:t>
            </a:r>
            <a:endParaRPr lang="nl-NL" dirty="0"/>
          </a:p>
        </p:txBody>
      </p:sp>
      <p:sp>
        <p:nvSpPr>
          <p:cNvPr id="4" name="Tijdelijke aanduiding voor dianummer 3"/>
          <p:cNvSpPr>
            <a:spLocks noGrp="1"/>
          </p:cNvSpPr>
          <p:nvPr>
            <p:ph type="sldNum" sz="quarter" idx="10"/>
          </p:nvPr>
        </p:nvSpPr>
        <p:spPr/>
        <p:txBody>
          <a:bodyPr/>
          <a:lstStyle/>
          <a:p>
            <a:fld id="{A08A5652-11CD-4E75-840D-3CFCEF00DE2A}" type="slidenum">
              <a:rPr lang="en-GB" smtClean="0"/>
              <a:t>2</a:t>
            </a:fld>
            <a:endParaRPr lang="en-GB"/>
          </a:p>
        </p:txBody>
      </p:sp>
    </p:spTree>
    <p:extLst>
      <p:ext uri="{BB962C8B-B14F-4D97-AF65-F5344CB8AC3E}">
        <p14:creationId xmlns:p14="http://schemas.microsoft.com/office/powerpoint/2010/main" val="1156495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Afbeelding 2">
            <a:extLst>
              <a:ext uri="{FF2B5EF4-FFF2-40B4-BE49-F238E27FC236}">
                <a16:creationId xmlns:a16="http://schemas.microsoft.com/office/drawing/2014/main" id="{53E0A2FF-C6A9-4782-95AC-C5656966EB0C}"/>
              </a:ext>
            </a:extLst>
          </p:cNvPr>
          <p:cNvPicPr>
            <a:picLocks noChangeAspect="1"/>
          </p:cNvPicPr>
          <p:nvPr userDrawn="1"/>
        </p:nvPicPr>
        <p:blipFill>
          <a:blip r:embed="rId2"/>
          <a:stretch>
            <a:fillRect/>
          </a:stretch>
        </p:blipFill>
        <p:spPr>
          <a:xfrm>
            <a:off x="8184455" y="2107776"/>
            <a:ext cx="11271114" cy="7162248"/>
          </a:xfrm>
          <a:prstGeom prst="rect">
            <a:avLst/>
          </a:prstGeom>
        </p:spPr>
      </p:pic>
      <p:sp>
        <p:nvSpPr>
          <p:cNvPr id="27" name="Tijdelijke aanduiding voor tekst 26">
            <a:extLst>
              <a:ext uri="{FF2B5EF4-FFF2-40B4-BE49-F238E27FC236}">
                <a16:creationId xmlns:a16="http://schemas.microsoft.com/office/drawing/2014/main" id="{7AD8D30E-2AA9-47F3-90D8-82AAE93B8929}"/>
              </a:ext>
              <a:ext uri="{C183D7F6-B498-43B3-948B-1728B52AA6E4}">
                <adec:decorative xmlns:adec="http://schemas.microsoft.com/office/drawing/2017/decorative" val="0"/>
              </a:ext>
            </a:extLst>
          </p:cNvPr>
          <p:cNvSpPr>
            <a:spLocks noGrp="1"/>
          </p:cNvSpPr>
          <p:nvPr>
            <p:ph type="body" sz="quarter" idx="10" hasCustomPrompt="1"/>
          </p:nvPr>
        </p:nvSpPr>
        <p:spPr>
          <a:xfrm>
            <a:off x="1778000" y="9528175"/>
            <a:ext cx="20828000" cy="1609725"/>
          </a:xfrm>
        </p:spPr>
        <p:txBody>
          <a:bodyPr anchor="ctr">
            <a:normAutofit/>
          </a:bodyPr>
          <a:lstStyle>
            <a:lvl1pPr marL="0" indent="0">
              <a:buNone/>
              <a:defRPr sz="6900">
                <a:latin typeface="Avenir Next Condensed"/>
              </a:defRPr>
            </a:lvl1pPr>
          </a:lstStyle>
          <a:p>
            <a:pPr lvl="0"/>
            <a:r>
              <a:rPr lang="nl-NL" sz="6900" dirty="0">
                <a:latin typeface="Avenir Next Condensed"/>
              </a:rPr>
              <a:t>VOORBEELD VAN EEN ONDERTITEL</a:t>
            </a:r>
            <a:endParaRPr lang="en-GB" dirty="0"/>
          </a:p>
        </p:txBody>
      </p:sp>
      <p:sp>
        <p:nvSpPr>
          <p:cNvPr id="3" name="Tijdelijke aanduiding voor tekst 2">
            <a:extLst>
              <a:ext uri="{FF2B5EF4-FFF2-40B4-BE49-F238E27FC236}">
                <a16:creationId xmlns:a16="http://schemas.microsoft.com/office/drawing/2014/main" id="{06780FE8-8C68-47EE-B9EE-55E3A0D91C77}"/>
              </a:ext>
            </a:extLst>
          </p:cNvPr>
          <p:cNvSpPr>
            <a:spLocks noGrp="1"/>
          </p:cNvSpPr>
          <p:nvPr>
            <p:ph type="body" sz="quarter" idx="11" hasCustomPrompt="1"/>
          </p:nvPr>
        </p:nvSpPr>
        <p:spPr>
          <a:xfrm>
            <a:off x="1800041" y="2424085"/>
            <a:ext cx="20805775" cy="1031358"/>
          </a:xfrm>
        </p:spPr>
        <p:txBody>
          <a:bodyPr anchor="b"/>
          <a:lstStyle>
            <a:lvl1pPr marL="0" indent="0" algn="l" defTabSz="914400" rtl="0" eaLnBrk="1" latinLnBrk="0" hangingPunct="1">
              <a:buNone/>
              <a:defRPr lang="nl-NL" sz="5200" b="0" kern="1200" dirty="0" smtClean="0">
                <a:solidFill>
                  <a:srgbClr val="E50856"/>
                </a:solidFill>
                <a:latin typeface="Avenir Next Condensed"/>
                <a:ea typeface="Avenir Next Condensed"/>
                <a:cs typeface="Arial" panose="020B0604020202020204" pitchFamily="34" charset="0"/>
                <a:sym typeface="Avenir Next Condensed Demi Bold"/>
              </a:defRPr>
            </a:lvl1pPr>
          </a:lstStyle>
          <a:p>
            <a:pPr lvl="0"/>
            <a:r>
              <a:rPr lang="nl-NL" dirty="0"/>
              <a:t>NAAM OPLEIDING/FACULTEIT</a:t>
            </a:r>
          </a:p>
        </p:txBody>
      </p:sp>
      <p:sp>
        <p:nvSpPr>
          <p:cNvPr id="4" name="Text Placeholder 3">
            <a:extLst>
              <a:ext uri="{FF2B5EF4-FFF2-40B4-BE49-F238E27FC236}">
                <a16:creationId xmlns:a16="http://schemas.microsoft.com/office/drawing/2014/main" id="{F9147C81-E32F-47C0-A314-1179C95A089A}"/>
              </a:ext>
            </a:extLst>
          </p:cNvPr>
          <p:cNvSpPr>
            <a:spLocks noGrp="1"/>
          </p:cNvSpPr>
          <p:nvPr>
            <p:ph type="body" sz="quarter" idx="12" hasCustomPrompt="1"/>
          </p:nvPr>
        </p:nvSpPr>
        <p:spPr>
          <a:xfrm>
            <a:off x="1800225" y="3894138"/>
            <a:ext cx="20828000" cy="5199062"/>
          </a:xfrm>
        </p:spPr>
        <p:txBody>
          <a:bodyPr>
            <a:normAutofit/>
          </a:bodyPr>
          <a:lstStyle>
            <a:lvl1pPr marL="131400" indent="0">
              <a:buNone/>
              <a:defRPr sz="13900" b="1">
                <a:latin typeface="Avenir Next Condensed"/>
              </a:defRPr>
            </a:lvl1pPr>
          </a:lstStyle>
          <a:p>
            <a:pPr lvl="0"/>
            <a:r>
              <a:rPr lang="nl-NL" sz="13900" b="1" dirty="0">
                <a:latin typeface="Avenir Next Condensed"/>
              </a:rPr>
              <a:t>VOORBEELD VAN</a:t>
            </a:r>
            <a:br>
              <a:rPr lang="nl-NL" sz="13900" b="1" dirty="0">
                <a:latin typeface="Avenir Next Condensed"/>
              </a:rPr>
            </a:br>
            <a:r>
              <a:rPr lang="nl-NL" sz="13900" b="1" dirty="0">
                <a:latin typeface="Avenir Next Condensed"/>
              </a:rPr>
              <a:t>EEN TITEL_</a:t>
            </a:r>
          </a:p>
        </p:txBody>
      </p:sp>
    </p:spTree>
    <p:extLst>
      <p:ext uri="{BB962C8B-B14F-4D97-AF65-F5344CB8AC3E}">
        <p14:creationId xmlns:p14="http://schemas.microsoft.com/office/powerpoint/2010/main" val="53914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Tekst">
    <p:spTree>
      <p:nvGrpSpPr>
        <p:cNvPr id="1" name=""/>
        <p:cNvGrpSpPr/>
        <p:nvPr/>
      </p:nvGrpSpPr>
      <p:grpSpPr>
        <a:xfrm>
          <a:off x="0" y="0"/>
          <a:ext cx="0" cy="0"/>
          <a:chOff x="0" y="0"/>
          <a:chExt cx="0" cy="0"/>
        </a:xfrm>
      </p:grpSpPr>
      <p:sp>
        <p:nvSpPr>
          <p:cNvPr id="20" name="Titel 19">
            <a:extLst>
              <a:ext uri="{FF2B5EF4-FFF2-40B4-BE49-F238E27FC236}">
                <a16:creationId xmlns:a16="http://schemas.microsoft.com/office/drawing/2014/main" id="{F50177EE-ACA9-4FC5-BEF9-9131A50F2DBE}"/>
              </a:ext>
            </a:extLst>
          </p:cNvPr>
          <p:cNvSpPr>
            <a:spLocks noGrp="1"/>
          </p:cNvSpPr>
          <p:nvPr>
            <p:ph type="title" hasCustomPrompt="1"/>
          </p:nvPr>
        </p:nvSpPr>
        <p:spPr>
          <a:xfrm>
            <a:off x="1676400" y="730253"/>
            <a:ext cx="21031200" cy="2067811"/>
          </a:xfrm>
        </p:spPr>
        <p:txBody>
          <a:bodyPr anchor="b">
            <a:normAutofit/>
          </a:bodyPr>
          <a:lstStyle>
            <a:lvl1pPr>
              <a:defRPr sz="6900" baseline="0">
                <a:solidFill>
                  <a:srgbClr val="E50856"/>
                </a:solidFill>
                <a:latin typeface="Avenir Next Condensed"/>
                <a:cs typeface="Arial" panose="020B0604020202020204" pitchFamily="34" charset="0"/>
              </a:defRPr>
            </a:lvl1pPr>
          </a:lstStyle>
          <a:p>
            <a:r>
              <a:rPr lang="nl-NL" dirty="0"/>
              <a:t>VOORBEELD VAN EEN ONDERWERP</a:t>
            </a:r>
            <a:endParaRPr lang="en-GB" dirty="0"/>
          </a:p>
        </p:txBody>
      </p:sp>
      <p:sp>
        <p:nvSpPr>
          <p:cNvPr id="24" name="Tijdelijke aanduiding voor tekst 23">
            <a:extLst>
              <a:ext uri="{FF2B5EF4-FFF2-40B4-BE49-F238E27FC236}">
                <a16:creationId xmlns:a16="http://schemas.microsoft.com/office/drawing/2014/main" id="{1BB83FB7-4001-4182-B381-73600F02BCC2}"/>
              </a:ext>
            </a:extLst>
          </p:cNvPr>
          <p:cNvSpPr>
            <a:spLocks noGrp="1"/>
          </p:cNvSpPr>
          <p:nvPr>
            <p:ph type="body" sz="quarter" idx="12" hasCustomPrompt="1"/>
          </p:nvPr>
        </p:nvSpPr>
        <p:spPr>
          <a:xfrm>
            <a:off x="1688592" y="3069577"/>
            <a:ext cx="21031200" cy="9296400"/>
          </a:xfrm>
        </p:spPr>
        <p:txBody>
          <a:bodyPr>
            <a:normAutofit/>
          </a:bodyPr>
          <a:lstStyle>
            <a:lvl1pPr marL="0" indent="0">
              <a:buNone/>
              <a:defRPr sz="3800" b="0">
                <a:latin typeface="Arial" panose="020B0604020202020204" pitchFamily="34" charset="0"/>
                <a:cs typeface="Arial" panose="020B0604020202020204" pitchFamily="34" charset="0"/>
              </a:defRPr>
            </a:lvl1pPr>
          </a:lstStyle>
          <a:p>
            <a:pPr lvl="0"/>
            <a:r>
              <a:rPr lang="nl-NL" sz="3800" dirty="0"/>
              <a:t>Voorbeeldtekst</a:t>
            </a:r>
            <a:endParaRPr lang="en-GB" dirty="0"/>
          </a:p>
        </p:txBody>
      </p:sp>
    </p:spTree>
    <p:extLst>
      <p:ext uri="{BB962C8B-B14F-4D97-AF65-F5344CB8AC3E}">
        <p14:creationId xmlns:p14="http://schemas.microsoft.com/office/powerpoint/2010/main" val="223582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halve tekst">
    <p:spTree>
      <p:nvGrpSpPr>
        <p:cNvPr id="1" name=""/>
        <p:cNvGrpSpPr/>
        <p:nvPr/>
      </p:nvGrpSpPr>
      <p:grpSpPr>
        <a:xfrm>
          <a:off x="0" y="0"/>
          <a:ext cx="0" cy="0"/>
          <a:chOff x="0" y="0"/>
          <a:chExt cx="0" cy="0"/>
        </a:xfrm>
      </p:grpSpPr>
      <p:sp>
        <p:nvSpPr>
          <p:cNvPr id="20" name="Titel 19">
            <a:extLst>
              <a:ext uri="{FF2B5EF4-FFF2-40B4-BE49-F238E27FC236}">
                <a16:creationId xmlns:a16="http://schemas.microsoft.com/office/drawing/2014/main" id="{F50177EE-ACA9-4FC5-BEF9-9131A50F2DBE}"/>
              </a:ext>
            </a:extLst>
          </p:cNvPr>
          <p:cNvSpPr>
            <a:spLocks noGrp="1"/>
          </p:cNvSpPr>
          <p:nvPr>
            <p:ph type="title" hasCustomPrompt="1"/>
          </p:nvPr>
        </p:nvSpPr>
        <p:spPr>
          <a:xfrm>
            <a:off x="1676400" y="730253"/>
            <a:ext cx="21031200" cy="2067811"/>
          </a:xfrm>
        </p:spPr>
        <p:txBody>
          <a:bodyPr anchor="b">
            <a:normAutofit/>
          </a:bodyPr>
          <a:lstStyle>
            <a:lvl1pPr>
              <a:defRPr sz="6900">
                <a:solidFill>
                  <a:srgbClr val="E50856"/>
                </a:solidFill>
                <a:latin typeface="Avenir Next Condensed"/>
                <a:cs typeface="Arial" panose="020B0604020202020204" pitchFamily="34" charset="0"/>
              </a:defRPr>
            </a:lvl1pPr>
          </a:lstStyle>
          <a:p>
            <a:r>
              <a:rPr lang="nl-NL" dirty="0"/>
              <a:t>VOORBEELD VAN EEN ONDERWERP</a:t>
            </a:r>
            <a:endParaRPr lang="en-GB" dirty="0"/>
          </a:p>
        </p:txBody>
      </p:sp>
      <p:sp>
        <p:nvSpPr>
          <p:cNvPr id="24" name="Tijdelijke aanduiding voor tekst 23">
            <a:extLst>
              <a:ext uri="{FF2B5EF4-FFF2-40B4-BE49-F238E27FC236}">
                <a16:creationId xmlns:a16="http://schemas.microsoft.com/office/drawing/2014/main" id="{1BB83FB7-4001-4182-B381-73600F02BCC2}"/>
              </a:ext>
            </a:extLst>
          </p:cNvPr>
          <p:cNvSpPr>
            <a:spLocks noGrp="1"/>
          </p:cNvSpPr>
          <p:nvPr>
            <p:ph type="body" sz="quarter" idx="12" hasCustomPrompt="1"/>
          </p:nvPr>
        </p:nvSpPr>
        <p:spPr>
          <a:xfrm>
            <a:off x="1688592" y="3069577"/>
            <a:ext cx="9537701" cy="9296400"/>
          </a:xfrm>
        </p:spPr>
        <p:txBody>
          <a:bodyPr>
            <a:normAutofit/>
          </a:bodyPr>
          <a:lstStyle>
            <a:lvl1pPr marL="0" indent="0">
              <a:buNone/>
              <a:defRPr sz="3800" b="0"/>
            </a:lvl1pPr>
          </a:lstStyle>
          <a:p>
            <a:pPr lvl="0"/>
            <a:r>
              <a:rPr lang="nl-NL" sz="3800" dirty="0"/>
              <a:t>Voorbeeldtekst</a:t>
            </a:r>
            <a:endParaRPr lang="en-GB" dirty="0"/>
          </a:p>
        </p:txBody>
      </p:sp>
    </p:spTree>
    <p:extLst>
      <p:ext uri="{BB962C8B-B14F-4D97-AF65-F5344CB8AC3E}">
        <p14:creationId xmlns:p14="http://schemas.microsoft.com/office/powerpoint/2010/main" val="27464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Afbeelding">
    <p:spTree>
      <p:nvGrpSpPr>
        <p:cNvPr id="1" name=""/>
        <p:cNvGrpSpPr/>
        <p:nvPr/>
      </p:nvGrpSpPr>
      <p:grpSpPr>
        <a:xfrm>
          <a:off x="0" y="0"/>
          <a:ext cx="0" cy="0"/>
          <a:chOff x="0" y="0"/>
          <a:chExt cx="0" cy="0"/>
        </a:xfrm>
      </p:grpSpPr>
      <p:sp>
        <p:nvSpPr>
          <p:cNvPr id="16" name="Tijdelijke aanduiding voor afbeelding 15">
            <a:extLst>
              <a:ext uri="{FF2B5EF4-FFF2-40B4-BE49-F238E27FC236}">
                <a16:creationId xmlns:a16="http://schemas.microsoft.com/office/drawing/2014/main" id="{4D6A13EF-0E0A-48A4-A5A6-2E8A94B7B2FB}"/>
              </a:ext>
            </a:extLst>
          </p:cNvPr>
          <p:cNvSpPr>
            <a:spLocks noGrp="1"/>
          </p:cNvSpPr>
          <p:nvPr>
            <p:ph type="pic" sz="quarter" idx="10"/>
          </p:nvPr>
        </p:nvSpPr>
        <p:spPr>
          <a:xfrm>
            <a:off x="13169900" y="3064497"/>
            <a:ext cx="9525000" cy="9223248"/>
          </a:xfrm>
        </p:spPr>
        <p:txBody>
          <a:bodyPr>
            <a:normAutofit/>
          </a:bodyPr>
          <a:lstStyle>
            <a:lvl1pPr>
              <a:defRPr sz="3200">
                <a:latin typeface="Avenir Next Condensed"/>
              </a:defRPr>
            </a:lvl1pPr>
          </a:lstStyle>
          <a:p>
            <a:r>
              <a:rPr lang="nl-NL" sz="3800"/>
              <a:t>Klik op het pictogram als u een afbeelding wilt toevoegen</a:t>
            </a:r>
            <a:endParaRPr lang="en-GB" dirty="0"/>
          </a:p>
        </p:txBody>
      </p:sp>
      <p:sp>
        <p:nvSpPr>
          <p:cNvPr id="20" name="Titel 19">
            <a:extLst>
              <a:ext uri="{FF2B5EF4-FFF2-40B4-BE49-F238E27FC236}">
                <a16:creationId xmlns:a16="http://schemas.microsoft.com/office/drawing/2014/main" id="{F50177EE-ACA9-4FC5-BEF9-9131A50F2DBE}"/>
              </a:ext>
            </a:extLst>
          </p:cNvPr>
          <p:cNvSpPr>
            <a:spLocks noGrp="1"/>
          </p:cNvSpPr>
          <p:nvPr>
            <p:ph type="title" hasCustomPrompt="1"/>
          </p:nvPr>
        </p:nvSpPr>
        <p:spPr>
          <a:xfrm>
            <a:off x="1676400" y="730253"/>
            <a:ext cx="21031200" cy="2067811"/>
          </a:xfrm>
        </p:spPr>
        <p:txBody>
          <a:bodyPr anchor="b">
            <a:normAutofit/>
          </a:bodyPr>
          <a:lstStyle>
            <a:lvl1pPr>
              <a:defRPr sz="6900">
                <a:solidFill>
                  <a:srgbClr val="E50856"/>
                </a:solidFill>
                <a:latin typeface="Avenir Next Condensed"/>
                <a:cs typeface="Arial" panose="020B0604020202020204" pitchFamily="34" charset="0"/>
              </a:defRPr>
            </a:lvl1pPr>
          </a:lstStyle>
          <a:p>
            <a:r>
              <a:rPr lang="nl-NL" dirty="0"/>
              <a:t>VOORBEELD VAN EEN ONDERWERP</a:t>
            </a:r>
            <a:endParaRPr lang="en-GB" dirty="0"/>
          </a:p>
        </p:txBody>
      </p:sp>
      <p:sp>
        <p:nvSpPr>
          <p:cNvPr id="8" name="Tijdelijke aanduiding voor tekst 23">
            <a:extLst>
              <a:ext uri="{FF2B5EF4-FFF2-40B4-BE49-F238E27FC236}">
                <a16:creationId xmlns:a16="http://schemas.microsoft.com/office/drawing/2014/main" id="{451CF862-09E9-49D4-939E-3F19B62719AB}"/>
              </a:ext>
            </a:extLst>
          </p:cNvPr>
          <p:cNvSpPr>
            <a:spLocks noGrp="1"/>
          </p:cNvSpPr>
          <p:nvPr>
            <p:ph type="body" sz="quarter" idx="12" hasCustomPrompt="1"/>
          </p:nvPr>
        </p:nvSpPr>
        <p:spPr>
          <a:xfrm>
            <a:off x="1689100" y="3064497"/>
            <a:ext cx="9537701" cy="9296400"/>
          </a:xfrm>
        </p:spPr>
        <p:txBody>
          <a:bodyPr>
            <a:normAutofit/>
          </a:bodyPr>
          <a:lstStyle>
            <a:lvl1pPr marL="0" indent="0">
              <a:buNone/>
              <a:defRPr sz="3800" b="0"/>
            </a:lvl1pPr>
          </a:lstStyle>
          <a:p>
            <a:pPr lvl="0"/>
            <a:r>
              <a:rPr lang="nl-NL" sz="3800" dirty="0"/>
              <a:t>Voorbeeldtekst</a:t>
            </a:r>
            <a:endParaRPr lang="en-GB" dirty="0"/>
          </a:p>
        </p:txBody>
      </p:sp>
    </p:spTree>
    <p:extLst>
      <p:ext uri="{BB962C8B-B14F-4D97-AF65-F5344CB8AC3E}">
        <p14:creationId xmlns:p14="http://schemas.microsoft.com/office/powerpoint/2010/main" val="19884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bbele Titel en Tekst">
    <p:spTree>
      <p:nvGrpSpPr>
        <p:cNvPr id="1" name=""/>
        <p:cNvGrpSpPr/>
        <p:nvPr/>
      </p:nvGrpSpPr>
      <p:grpSpPr>
        <a:xfrm>
          <a:off x="0" y="0"/>
          <a:ext cx="0" cy="0"/>
          <a:chOff x="0" y="0"/>
          <a:chExt cx="0" cy="0"/>
        </a:xfrm>
      </p:grpSpPr>
      <p:sp>
        <p:nvSpPr>
          <p:cNvPr id="20" name="Titel 19">
            <a:extLst>
              <a:ext uri="{FF2B5EF4-FFF2-40B4-BE49-F238E27FC236}">
                <a16:creationId xmlns:a16="http://schemas.microsoft.com/office/drawing/2014/main" id="{F50177EE-ACA9-4FC5-BEF9-9131A50F2DBE}"/>
              </a:ext>
            </a:extLst>
          </p:cNvPr>
          <p:cNvSpPr>
            <a:spLocks noGrp="1"/>
          </p:cNvSpPr>
          <p:nvPr>
            <p:ph type="title" hasCustomPrompt="1"/>
          </p:nvPr>
        </p:nvSpPr>
        <p:spPr>
          <a:xfrm>
            <a:off x="1676400" y="730253"/>
            <a:ext cx="21031200" cy="2067811"/>
          </a:xfrm>
        </p:spPr>
        <p:txBody>
          <a:bodyPr anchor="b">
            <a:normAutofit/>
          </a:bodyPr>
          <a:lstStyle>
            <a:lvl1pPr>
              <a:defRPr sz="6900">
                <a:solidFill>
                  <a:srgbClr val="E50856"/>
                </a:solidFill>
                <a:latin typeface="Avenir Next Condensed"/>
                <a:cs typeface="Arial" panose="020B0604020202020204" pitchFamily="34" charset="0"/>
              </a:defRPr>
            </a:lvl1pPr>
          </a:lstStyle>
          <a:p>
            <a:r>
              <a:rPr lang="nl-NL" dirty="0"/>
              <a:t>VOORBEELD VAN EEN ONDERWERP</a:t>
            </a:r>
            <a:endParaRPr lang="en-GB" dirty="0"/>
          </a:p>
        </p:txBody>
      </p:sp>
      <p:sp>
        <p:nvSpPr>
          <p:cNvPr id="8" name="Tijdelijke aanduiding voor tekst 23">
            <a:extLst>
              <a:ext uri="{FF2B5EF4-FFF2-40B4-BE49-F238E27FC236}">
                <a16:creationId xmlns:a16="http://schemas.microsoft.com/office/drawing/2014/main" id="{451CF862-09E9-49D4-939E-3F19B62719AB}"/>
              </a:ext>
            </a:extLst>
          </p:cNvPr>
          <p:cNvSpPr>
            <a:spLocks noGrp="1"/>
          </p:cNvSpPr>
          <p:nvPr>
            <p:ph type="body" sz="quarter" idx="12" hasCustomPrompt="1"/>
          </p:nvPr>
        </p:nvSpPr>
        <p:spPr>
          <a:xfrm>
            <a:off x="1689100" y="4791456"/>
            <a:ext cx="9537701" cy="7569440"/>
          </a:xfrm>
        </p:spPr>
        <p:txBody>
          <a:bodyPr>
            <a:normAutofit/>
          </a:bodyPr>
          <a:lstStyle>
            <a:lvl1pPr marL="0" indent="0">
              <a:buNone/>
              <a:defRPr sz="3800" b="0"/>
            </a:lvl1pPr>
          </a:lstStyle>
          <a:p>
            <a:pPr lvl="0"/>
            <a:r>
              <a:rPr lang="nl-NL" sz="3800" dirty="0"/>
              <a:t>Voorbeeldtekst</a:t>
            </a:r>
            <a:endParaRPr lang="en-GB" dirty="0"/>
          </a:p>
        </p:txBody>
      </p:sp>
      <p:sp>
        <p:nvSpPr>
          <p:cNvPr id="5" name="Tijdelijke aanduiding voor tekst 23">
            <a:extLst>
              <a:ext uri="{FF2B5EF4-FFF2-40B4-BE49-F238E27FC236}">
                <a16:creationId xmlns:a16="http://schemas.microsoft.com/office/drawing/2014/main" id="{2EE7C876-6069-4C11-846E-FA376DBE581C}"/>
              </a:ext>
            </a:extLst>
          </p:cNvPr>
          <p:cNvSpPr>
            <a:spLocks noGrp="1"/>
          </p:cNvSpPr>
          <p:nvPr>
            <p:ph type="body" sz="quarter" idx="13" hasCustomPrompt="1"/>
          </p:nvPr>
        </p:nvSpPr>
        <p:spPr>
          <a:xfrm>
            <a:off x="13157199" y="4791456"/>
            <a:ext cx="9537701" cy="7569439"/>
          </a:xfrm>
        </p:spPr>
        <p:txBody>
          <a:bodyPr>
            <a:normAutofit/>
          </a:bodyPr>
          <a:lstStyle>
            <a:lvl1pPr marL="0" indent="0">
              <a:buNone/>
              <a:defRPr sz="3800" b="0"/>
            </a:lvl1pPr>
          </a:lstStyle>
          <a:p>
            <a:pPr lvl="0"/>
            <a:r>
              <a:rPr lang="nl-NL" sz="3800" dirty="0"/>
              <a:t>Voorbeeldtekst</a:t>
            </a:r>
            <a:endParaRPr lang="en-GB" dirty="0"/>
          </a:p>
        </p:txBody>
      </p:sp>
      <p:sp>
        <p:nvSpPr>
          <p:cNvPr id="3" name="Tijdelijke aanduiding voor tekst 2">
            <a:extLst>
              <a:ext uri="{FF2B5EF4-FFF2-40B4-BE49-F238E27FC236}">
                <a16:creationId xmlns:a16="http://schemas.microsoft.com/office/drawing/2014/main" id="{A988C64C-A8F8-41EF-A3B5-A2E44C985F5B}"/>
              </a:ext>
            </a:extLst>
          </p:cNvPr>
          <p:cNvSpPr>
            <a:spLocks noGrp="1"/>
          </p:cNvSpPr>
          <p:nvPr>
            <p:ph type="body" sz="quarter" idx="14" hasCustomPrompt="1"/>
          </p:nvPr>
        </p:nvSpPr>
        <p:spPr>
          <a:xfrm>
            <a:off x="1676400" y="3154678"/>
            <a:ext cx="9537700" cy="1289305"/>
          </a:xfrm>
        </p:spPr>
        <p:txBody>
          <a:bodyPr anchor="ctr">
            <a:normAutofit/>
          </a:bodyPr>
          <a:lstStyle>
            <a:lvl1pPr marL="0" indent="0">
              <a:buNone/>
              <a:defRPr sz="2800" b="1"/>
            </a:lvl1pPr>
          </a:lstStyle>
          <a:p>
            <a:pPr lvl="0"/>
            <a:r>
              <a:rPr lang="nl-NL" b="1" dirty="0"/>
              <a:t>Klik om een tekst toe te voegen</a:t>
            </a:r>
            <a:endParaRPr lang="en-GB" dirty="0"/>
          </a:p>
        </p:txBody>
      </p:sp>
      <p:sp>
        <p:nvSpPr>
          <p:cNvPr id="9" name="Tijdelijke aanduiding voor tekst 2">
            <a:extLst>
              <a:ext uri="{FF2B5EF4-FFF2-40B4-BE49-F238E27FC236}">
                <a16:creationId xmlns:a16="http://schemas.microsoft.com/office/drawing/2014/main" id="{02EDF56B-6E7F-4216-83EF-17E2E8350304}"/>
              </a:ext>
            </a:extLst>
          </p:cNvPr>
          <p:cNvSpPr>
            <a:spLocks noGrp="1"/>
          </p:cNvSpPr>
          <p:nvPr>
            <p:ph type="body" sz="quarter" idx="15" hasCustomPrompt="1"/>
          </p:nvPr>
        </p:nvSpPr>
        <p:spPr>
          <a:xfrm>
            <a:off x="13157199" y="3150107"/>
            <a:ext cx="9537700" cy="1289305"/>
          </a:xfrm>
        </p:spPr>
        <p:txBody>
          <a:bodyPr anchor="ctr">
            <a:normAutofit/>
          </a:bodyPr>
          <a:lstStyle>
            <a:lvl1pPr marL="0" indent="0">
              <a:buNone/>
              <a:defRPr sz="2800" b="1"/>
            </a:lvl1pPr>
          </a:lstStyle>
          <a:p>
            <a:pPr lvl="0"/>
            <a:r>
              <a:rPr lang="nl-NL" b="1" dirty="0"/>
              <a:t>Klik om een tekst toe te voegen</a:t>
            </a:r>
            <a:endParaRPr lang="en-GB" dirty="0"/>
          </a:p>
        </p:txBody>
      </p:sp>
    </p:spTree>
    <p:extLst>
      <p:ext uri="{BB962C8B-B14F-4D97-AF65-F5344CB8AC3E}">
        <p14:creationId xmlns:p14="http://schemas.microsoft.com/office/powerpoint/2010/main" val="394329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Zwarte Achtergrond)">
    <p:spTree>
      <p:nvGrpSpPr>
        <p:cNvPr id="1" name=""/>
        <p:cNvGrpSpPr/>
        <p:nvPr/>
      </p:nvGrpSpPr>
      <p:grpSpPr>
        <a:xfrm>
          <a:off x="0" y="0"/>
          <a:ext cx="0" cy="0"/>
          <a:chOff x="0" y="0"/>
          <a:chExt cx="0" cy="0"/>
        </a:xfrm>
      </p:grpSpPr>
      <p:sp>
        <p:nvSpPr>
          <p:cNvPr id="6" name="Rechthoek">
            <a:extLst>
              <a:ext uri="{FF2B5EF4-FFF2-40B4-BE49-F238E27FC236}">
                <a16:creationId xmlns:a16="http://schemas.microsoft.com/office/drawing/2014/main" id="{7879249E-A50C-45DE-96B7-F06C153223BF}"/>
              </a:ext>
            </a:extLst>
          </p:cNvPr>
          <p:cNvSpPr/>
          <p:nvPr userDrawn="1"/>
        </p:nvSpPr>
        <p:spPr>
          <a:xfrm>
            <a:off x="6756400" y="1088829"/>
            <a:ext cx="10871200" cy="11484171"/>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Afbeelding 2">
            <a:extLst>
              <a:ext uri="{FF2B5EF4-FFF2-40B4-BE49-F238E27FC236}">
                <a16:creationId xmlns:a16="http://schemas.microsoft.com/office/drawing/2014/main" id="{C90DC811-97A5-4EDB-A364-F004C34F4AD1}"/>
              </a:ext>
            </a:extLst>
          </p:cNvPr>
          <p:cNvPicPr>
            <a:picLocks noChangeAspect="1"/>
          </p:cNvPicPr>
          <p:nvPr userDrawn="1"/>
        </p:nvPicPr>
        <p:blipFill>
          <a:blip r:embed="rId2"/>
          <a:stretch>
            <a:fillRect/>
          </a:stretch>
        </p:blipFill>
        <p:spPr>
          <a:xfrm>
            <a:off x="7416848" y="760549"/>
            <a:ext cx="633047" cy="528755"/>
          </a:xfrm>
          <a:prstGeom prst="rect">
            <a:avLst/>
          </a:prstGeom>
        </p:spPr>
      </p:pic>
      <p:sp>
        <p:nvSpPr>
          <p:cNvPr id="11" name="Titel 10">
            <a:extLst>
              <a:ext uri="{FF2B5EF4-FFF2-40B4-BE49-F238E27FC236}">
                <a16:creationId xmlns:a16="http://schemas.microsoft.com/office/drawing/2014/main" id="{1FDDF9DF-A68B-4D5B-A047-4D2F41CAFA5A}"/>
              </a:ext>
            </a:extLst>
          </p:cNvPr>
          <p:cNvSpPr>
            <a:spLocks noGrp="1"/>
          </p:cNvSpPr>
          <p:nvPr>
            <p:ph type="title" hasCustomPrompt="1"/>
          </p:nvPr>
        </p:nvSpPr>
        <p:spPr>
          <a:xfrm>
            <a:off x="7416849" y="2708721"/>
            <a:ext cx="9550302" cy="8298557"/>
          </a:xfrm>
        </p:spPr>
        <p:txBody>
          <a:bodyPr anchor="t">
            <a:normAutofit/>
          </a:bodyPr>
          <a:lstStyle>
            <a:lvl1pPr>
              <a:lnSpc>
                <a:spcPct val="100000"/>
              </a:lnSpc>
              <a:defRPr sz="6900" b="1">
                <a:solidFill>
                  <a:schemeClr val="bg1"/>
                </a:solidFill>
              </a:defRPr>
            </a:lvl1pPr>
          </a:lstStyle>
          <a:p>
            <a:r>
              <a:rPr lang="nl-NL" sz="6900" b="1" dirty="0"/>
              <a:t>‘Quote’</a:t>
            </a:r>
            <a:endParaRPr lang="en-GB" dirty="0"/>
          </a:p>
        </p:txBody>
      </p:sp>
      <p:sp>
        <p:nvSpPr>
          <p:cNvPr id="13" name="Tijdelijke aanduiding voor tekst 12">
            <a:extLst>
              <a:ext uri="{FF2B5EF4-FFF2-40B4-BE49-F238E27FC236}">
                <a16:creationId xmlns:a16="http://schemas.microsoft.com/office/drawing/2014/main" id="{57D2A8AE-2D31-490B-9B2F-0BCA2DD1CDED}"/>
              </a:ext>
            </a:extLst>
          </p:cNvPr>
          <p:cNvSpPr>
            <a:spLocks noGrp="1"/>
          </p:cNvSpPr>
          <p:nvPr>
            <p:ph type="body" sz="quarter" idx="10" hasCustomPrompt="1"/>
          </p:nvPr>
        </p:nvSpPr>
        <p:spPr>
          <a:xfrm>
            <a:off x="7416848" y="11256365"/>
            <a:ext cx="9550301" cy="1142899"/>
          </a:xfrm>
        </p:spPr>
        <p:txBody>
          <a:bodyPr anchor="ctr">
            <a:normAutofit/>
          </a:bodyPr>
          <a:lstStyle>
            <a:lvl1pPr marL="0" indent="0">
              <a:buNone/>
              <a:defRPr sz="5200">
                <a:solidFill>
                  <a:schemeClr val="bg1"/>
                </a:solidFill>
              </a:defRPr>
            </a:lvl1pPr>
          </a:lstStyle>
          <a:p>
            <a:pPr lvl="0"/>
            <a:r>
              <a:rPr lang="nl-NL" dirty="0"/>
              <a:t>NAAM</a:t>
            </a:r>
            <a:endParaRPr lang="en-GB" dirty="0"/>
          </a:p>
        </p:txBody>
      </p:sp>
    </p:spTree>
    <p:extLst>
      <p:ext uri="{BB962C8B-B14F-4D97-AF65-F5344CB8AC3E}">
        <p14:creationId xmlns:p14="http://schemas.microsoft.com/office/powerpoint/2010/main" val="293137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8268BCB-36EE-4F6D-A352-B00B9ED15EE5}"/>
              </a:ext>
            </a:extLst>
          </p:cNvPr>
          <p:cNvSpPr>
            <a:spLocks noGrp="1"/>
          </p:cNvSpPr>
          <p:nvPr>
            <p:ph type="title"/>
          </p:nvPr>
        </p:nvSpPr>
        <p:spPr>
          <a:xfrm>
            <a:off x="1676400" y="730253"/>
            <a:ext cx="21031200" cy="2651126"/>
          </a:xfrm>
          <a:prstGeom prst="rect">
            <a:avLst/>
          </a:prstGeom>
        </p:spPr>
        <p:txBody>
          <a:bodyPr vert="horz" lIns="91440" tIns="45720" rIns="91440" bIns="45720" rtlCol="0" anchor="ctr">
            <a:normAutofit/>
          </a:bodyPr>
          <a:lstStyle/>
          <a:p>
            <a:r>
              <a:rPr lang="nl-NL" dirty="0"/>
              <a:t>Klik om stijl aan te passen</a:t>
            </a:r>
            <a:endParaRPr lang="en-GB" dirty="0"/>
          </a:p>
        </p:txBody>
      </p:sp>
      <p:sp>
        <p:nvSpPr>
          <p:cNvPr id="3" name="Tijdelijke aanduiding voor tekst 2">
            <a:extLst>
              <a:ext uri="{FF2B5EF4-FFF2-40B4-BE49-F238E27FC236}">
                <a16:creationId xmlns:a16="http://schemas.microsoft.com/office/drawing/2014/main" id="{6243F09E-6E46-4B73-8800-8C4A93D4E85B}"/>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pic>
        <p:nvPicPr>
          <p:cNvPr id="4" name="Afbeelding 3">
            <a:extLst>
              <a:ext uri="{FF2B5EF4-FFF2-40B4-BE49-F238E27FC236}">
                <a16:creationId xmlns:a16="http://schemas.microsoft.com/office/drawing/2014/main" id="{893AAD6B-53D4-4BD5-8261-9B43AABD5C3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9752251" y="12399264"/>
            <a:ext cx="3127286" cy="1354998"/>
          </a:xfrm>
          <a:prstGeom prst="rect">
            <a:avLst/>
          </a:prstGeom>
        </p:spPr>
      </p:pic>
    </p:spTree>
    <p:extLst>
      <p:ext uri="{BB962C8B-B14F-4D97-AF65-F5344CB8AC3E}">
        <p14:creationId xmlns:p14="http://schemas.microsoft.com/office/powerpoint/2010/main" val="1057657865"/>
      </p:ext>
    </p:extLst>
  </p:cSld>
  <p:clrMap bg1="lt1" tx1="dk1" bg2="lt2" tx2="dk2" accent1="accent1" accent2="accent2" accent3="accent3" accent4="accent4" accent5="accent5" accent6="accent6" hlink="hlink" folHlink="folHlink"/>
  <p:sldLayoutIdLst>
    <p:sldLayoutId id="2147483665" r:id="rId1"/>
    <p:sldLayoutId id="2147483650" r:id="rId2"/>
    <p:sldLayoutId id="2147483663" r:id="rId3"/>
    <p:sldLayoutId id="2147483660" r:id="rId4"/>
    <p:sldLayoutId id="2147483664" r:id="rId5"/>
    <p:sldLayoutId id="2147483661" r:id="rId6"/>
  </p:sldLayoutIdLst>
  <p:txStyles>
    <p:titleStyle>
      <a:lvl1pPr algn="l" defTabSz="914400" rtl="0" eaLnBrk="1" latinLnBrk="0" hangingPunct="1">
        <a:lnSpc>
          <a:spcPct val="90000"/>
        </a:lnSpc>
        <a:spcBef>
          <a:spcPct val="0"/>
        </a:spcBef>
        <a:buNone/>
        <a:defRPr lang="nl-NL" sz="6900" kern="1200" dirty="0">
          <a:solidFill>
            <a:srgbClr val="E50856"/>
          </a:solidFill>
          <a:latin typeface="Avenir Next Condensed"/>
          <a:ea typeface="+mj-ea"/>
          <a:cs typeface="Arial" panose="020B0604020202020204" pitchFamily="34" charset="0"/>
        </a:defRPr>
      </a:lvl1pPr>
    </p:titleStyle>
    <p:bodyStyle>
      <a:lvl1pPr marL="360000" indent="-228600" algn="l" defTabSz="914400" rtl="0" eaLnBrk="1" latinLnBrk="0" hangingPunct="1">
        <a:lnSpc>
          <a:spcPct val="80000"/>
        </a:lnSpc>
        <a:spcBef>
          <a:spcPts val="1000"/>
        </a:spcBef>
        <a:buFont typeface="Arial" panose="020B0604020202020204" pitchFamily="34" charset="0"/>
        <a:buChar char="•"/>
        <a:defRPr sz="4000" kern="1200">
          <a:solidFill>
            <a:schemeClr val="tx1"/>
          </a:solidFill>
          <a:latin typeface="Arial" panose="020B0604020202020204" pitchFamily="34" charset="0"/>
          <a:ea typeface="+mn-ea"/>
          <a:cs typeface="Arial" panose="020B0604020202020204" pitchFamily="34" charset="0"/>
        </a:defRPr>
      </a:lvl1pPr>
      <a:lvl2pPr marL="720000" indent="-228600" algn="l" defTabSz="914400" rtl="0" eaLnBrk="1" latinLnBrk="0" hangingPunct="1">
        <a:lnSpc>
          <a:spcPct val="80000"/>
        </a:lnSpc>
        <a:spcBef>
          <a:spcPts val="0"/>
        </a:spcBef>
        <a:buFont typeface="Arial" panose="020B0604020202020204" pitchFamily="34" charset="0"/>
        <a:buChar char="•"/>
        <a:defRPr sz="3600" kern="1200">
          <a:solidFill>
            <a:schemeClr val="tx1"/>
          </a:solidFill>
          <a:latin typeface="Arial" panose="020B0604020202020204" pitchFamily="34" charset="0"/>
          <a:ea typeface="+mn-ea"/>
          <a:cs typeface="Arial" panose="020B0604020202020204" pitchFamily="34" charset="0"/>
        </a:defRPr>
      </a:lvl2pPr>
      <a:lvl3pPr marL="1080000" indent="-228600" algn="l" defTabSz="914400" rtl="0" eaLnBrk="1" latinLnBrk="0" hangingPunct="1">
        <a:lnSpc>
          <a:spcPct val="80000"/>
        </a:lnSpc>
        <a:spcBef>
          <a:spcPts val="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3pPr>
      <a:lvl4pPr marL="1620000" indent="-228600" algn="l" defTabSz="914400" rtl="0" eaLnBrk="1" latinLnBrk="0" hangingPunct="1">
        <a:lnSpc>
          <a:spcPct val="80000"/>
        </a:lnSpc>
        <a:spcBef>
          <a:spcPts val="5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4pPr>
      <a:lvl5pPr marL="2070000" indent="-228600" algn="l" defTabSz="914400" rtl="0" eaLnBrk="1" latinLnBrk="0" hangingPunct="1">
        <a:lnSpc>
          <a:spcPct val="80000"/>
        </a:lnSpc>
        <a:spcBef>
          <a:spcPts val="5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76400" y="730253"/>
            <a:ext cx="21031200" cy="1514183"/>
          </a:xfrm>
        </p:spPr>
        <p:txBody>
          <a:bodyPr/>
          <a:lstStyle/>
          <a:p>
            <a:r>
              <a:rPr lang="nl-NL" dirty="0"/>
              <a:t>Individueel charter</a:t>
            </a:r>
          </a:p>
        </p:txBody>
      </p:sp>
      <p:sp>
        <p:nvSpPr>
          <p:cNvPr id="4" name="Rechthoek 3"/>
          <p:cNvSpPr/>
          <p:nvPr/>
        </p:nvSpPr>
        <p:spPr>
          <a:xfrm>
            <a:off x="2539880" y="3538149"/>
            <a:ext cx="6531126" cy="4445367"/>
          </a:xfrm>
          <a:prstGeom prst="rect">
            <a:avLst/>
          </a:prstGeom>
          <a:solidFill>
            <a:schemeClr val="bg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endParaRPr lang="nl-NL" sz="4400" b="1" dirty="0">
              <a:solidFill>
                <a:schemeClr val="tx1"/>
              </a:solidFill>
            </a:endParaRPr>
          </a:p>
          <a:p>
            <a:endParaRPr lang="nl-NL" sz="4400" b="1" dirty="0">
              <a:solidFill>
                <a:schemeClr val="tx1"/>
              </a:solidFill>
            </a:endParaRPr>
          </a:p>
          <a:p>
            <a:r>
              <a:rPr lang="nl-NL" sz="4400" b="1" dirty="0">
                <a:solidFill>
                  <a:schemeClr val="tx1"/>
                </a:solidFill>
              </a:rPr>
              <a:t>Lifestyle </a:t>
            </a:r>
          </a:p>
          <a:p>
            <a:r>
              <a:rPr lang="nl-NL" sz="2400" dirty="0">
                <a:solidFill>
                  <a:schemeClr val="tx1"/>
                </a:solidFill>
              </a:rPr>
              <a:t>Ik vind het fijn om via een planning te werken. Ook vind ik het fijn als er elke week nieuwe afspraken worden gemaakt over acties die voor aankomende week uitgevoerd moeten worden.</a:t>
            </a:r>
          </a:p>
          <a:p>
            <a:r>
              <a:rPr lang="nl-NL" sz="2400" dirty="0">
                <a:solidFill>
                  <a:schemeClr val="tx1"/>
                </a:solidFill>
              </a:rPr>
              <a:t>Ik vind het fijn om in een rustige </a:t>
            </a:r>
          </a:p>
          <a:p>
            <a:r>
              <a:rPr lang="nl-NL" sz="2400" dirty="0">
                <a:solidFill>
                  <a:schemeClr val="tx1"/>
                </a:solidFill>
              </a:rPr>
              <a:t>omgeving te werken, omdat ik </a:t>
            </a:r>
          </a:p>
          <a:p>
            <a:r>
              <a:rPr lang="nl-NL" sz="2400" dirty="0">
                <a:solidFill>
                  <a:schemeClr val="tx1"/>
                </a:solidFill>
              </a:rPr>
              <a:t>mij daar goed kan concentreren.</a:t>
            </a:r>
          </a:p>
          <a:p>
            <a:r>
              <a:rPr lang="nl-NL" sz="2400" dirty="0">
                <a:solidFill>
                  <a:schemeClr val="tx1"/>
                </a:solidFill>
              </a:rPr>
              <a:t>Ik houd er van om met </a:t>
            </a:r>
          </a:p>
          <a:p>
            <a:r>
              <a:rPr lang="nl-NL" sz="2400" dirty="0">
                <a:solidFill>
                  <a:schemeClr val="tx1"/>
                </a:solidFill>
              </a:rPr>
              <a:t>“Standaards” te werken.</a:t>
            </a:r>
          </a:p>
          <a:p>
            <a:endParaRPr lang="nl-NL" sz="3200" dirty="0">
              <a:solidFill>
                <a:schemeClr val="tx1"/>
              </a:solidFill>
            </a:endParaRPr>
          </a:p>
          <a:p>
            <a:endParaRPr lang="nl-NL" sz="4400" dirty="0">
              <a:solidFill>
                <a:schemeClr val="tx1"/>
              </a:solidFill>
            </a:endParaRPr>
          </a:p>
          <a:p>
            <a:endParaRPr lang="nl-NL" sz="4400" dirty="0">
              <a:solidFill>
                <a:schemeClr val="tx1"/>
              </a:solidFill>
            </a:endParaRPr>
          </a:p>
        </p:txBody>
      </p:sp>
      <p:sp>
        <p:nvSpPr>
          <p:cNvPr id="6" name="Rechthoek 5"/>
          <p:cNvSpPr/>
          <p:nvPr/>
        </p:nvSpPr>
        <p:spPr>
          <a:xfrm>
            <a:off x="10402636" y="3554466"/>
            <a:ext cx="6531126" cy="4445367"/>
          </a:xfrm>
          <a:prstGeom prst="rect">
            <a:avLst/>
          </a:prstGeom>
          <a:solidFill>
            <a:srgbClr val="FFFFFF"/>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r"/>
            <a:r>
              <a:rPr lang="nl-NL" sz="4400" b="1" dirty="0">
                <a:solidFill>
                  <a:schemeClr val="tx1"/>
                </a:solidFill>
              </a:rPr>
              <a:t>Team Culture</a:t>
            </a:r>
          </a:p>
          <a:p>
            <a:r>
              <a:rPr lang="nl-NL" sz="2400" dirty="0">
                <a:solidFill>
                  <a:schemeClr val="tx1"/>
                </a:solidFill>
              </a:rPr>
              <a:t>Ik wil inhoudelijk ter werk gaan. Aan het einde van een overleg is tijd om te socializen.</a:t>
            </a:r>
          </a:p>
          <a:p>
            <a:endParaRPr lang="nl-NL" sz="4400" dirty="0">
              <a:solidFill>
                <a:schemeClr val="tx1"/>
              </a:solidFill>
            </a:endParaRPr>
          </a:p>
        </p:txBody>
      </p:sp>
      <p:sp>
        <p:nvSpPr>
          <p:cNvPr id="7" name="Rechthoek 6"/>
          <p:cNvSpPr/>
          <p:nvPr/>
        </p:nvSpPr>
        <p:spPr>
          <a:xfrm>
            <a:off x="2601570" y="8589526"/>
            <a:ext cx="6531126" cy="4445367"/>
          </a:xfrm>
          <a:prstGeom prst="rect">
            <a:avLst/>
          </a:prstGeom>
          <a:solidFill>
            <a:schemeClr val="bg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endParaRPr lang="nl-NL" sz="4400" b="1" dirty="0">
              <a:solidFill>
                <a:schemeClr val="tx1"/>
              </a:solidFill>
            </a:endParaRPr>
          </a:p>
          <a:p>
            <a:r>
              <a:rPr lang="nl-NL" sz="4400" b="1" dirty="0">
                <a:solidFill>
                  <a:schemeClr val="tx1"/>
                </a:solidFill>
              </a:rPr>
              <a:t>Team management</a:t>
            </a:r>
          </a:p>
          <a:p>
            <a:r>
              <a:rPr lang="nl-NL" sz="2400" dirty="0">
                <a:solidFill>
                  <a:schemeClr val="tx1"/>
                </a:solidFill>
              </a:rPr>
              <a:t>Bij het maken van een beslissing streef ik ernaar om deze open te bespreken.</a:t>
            </a:r>
          </a:p>
          <a:p>
            <a:r>
              <a:rPr lang="nl-NL" sz="2400" dirty="0">
                <a:solidFill>
                  <a:schemeClr val="tx1"/>
                </a:solidFill>
              </a:rPr>
              <a:t>Conflicten wil ik bespreekbaar maken indien die er zijn. </a:t>
            </a:r>
          </a:p>
          <a:p>
            <a:r>
              <a:rPr lang="nl-NL" sz="2400" dirty="0">
                <a:solidFill>
                  <a:schemeClr val="tx1"/>
                </a:solidFill>
              </a:rPr>
              <a:t>Door de planning en de begeleiding van de opdrachtgever focussen we ons op de juiste dingen.</a:t>
            </a:r>
          </a:p>
          <a:p>
            <a:r>
              <a:rPr lang="nl-NL" sz="2400" dirty="0">
                <a:solidFill>
                  <a:schemeClr val="tx1"/>
                </a:solidFill>
              </a:rPr>
              <a:t>Door zo nu en dan feedback te vragen aan de </a:t>
            </a:r>
            <a:r>
              <a:rPr lang="nl-NL" sz="2400" dirty="0" err="1">
                <a:solidFill>
                  <a:schemeClr val="tx1"/>
                </a:solidFill>
              </a:rPr>
              <a:t>docenbegeleider</a:t>
            </a:r>
            <a:r>
              <a:rPr lang="nl-NL" sz="2400" dirty="0">
                <a:solidFill>
                  <a:schemeClr val="tx1"/>
                </a:solidFill>
              </a:rPr>
              <a:t> helpt het mij om te verifiëren of we goed op weg zijn.</a:t>
            </a:r>
          </a:p>
          <a:p>
            <a:endParaRPr lang="nl-NL" sz="4400" dirty="0">
              <a:solidFill>
                <a:schemeClr val="tx1"/>
              </a:solidFill>
            </a:endParaRPr>
          </a:p>
        </p:txBody>
      </p:sp>
      <p:sp>
        <p:nvSpPr>
          <p:cNvPr id="8" name="Rechthoek 7"/>
          <p:cNvSpPr/>
          <p:nvPr/>
        </p:nvSpPr>
        <p:spPr>
          <a:xfrm>
            <a:off x="10418971" y="8515122"/>
            <a:ext cx="6531126" cy="4445367"/>
          </a:xfrm>
          <a:prstGeom prst="rect">
            <a:avLst/>
          </a:prstGeom>
          <a:solidFill>
            <a:schemeClr val="bg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r"/>
            <a:endParaRPr lang="nl-NL" sz="4400" b="1" dirty="0">
              <a:solidFill>
                <a:schemeClr val="tx1"/>
              </a:solidFill>
            </a:endParaRPr>
          </a:p>
          <a:p>
            <a:pPr algn="r"/>
            <a:r>
              <a:rPr lang="nl-NL" sz="4400" b="1" dirty="0" err="1">
                <a:solidFill>
                  <a:schemeClr val="tx1"/>
                </a:solidFill>
              </a:rPr>
              <a:t>Roles</a:t>
            </a:r>
            <a:endParaRPr lang="nl-NL" sz="4400" b="1" dirty="0">
              <a:solidFill>
                <a:schemeClr val="tx1"/>
              </a:solidFill>
            </a:endParaRPr>
          </a:p>
          <a:p>
            <a:r>
              <a:rPr lang="nl-NL" sz="2400" dirty="0">
                <a:solidFill>
                  <a:schemeClr val="tx1"/>
                </a:solidFill>
              </a:rPr>
              <a:t>Het voortouw nemen in een projectgroep is niet echt mijn specialiteit. Echter als ik dat iets mis gaat of anders moet, dan neem ik het voortouw.</a:t>
            </a:r>
          </a:p>
          <a:p>
            <a:r>
              <a:rPr lang="nl-NL" sz="2400" dirty="0">
                <a:solidFill>
                  <a:schemeClr val="tx1"/>
                </a:solidFill>
              </a:rPr>
              <a:t>Ik probeer altijd structuur in de groep te creëren, door duidelijkheid te creëren (bijvoorbeeld door vragen te stellen).</a:t>
            </a:r>
          </a:p>
          <a:p>
            <a:r>
              <a:rPr lang="nl-NL" sz="2400" dirty="0">
                <a:solidFill>
                  <a:schemeClr val="tx1"/>
                </a:solidFill>
              </a:rPr>
              <a:t>Daarnaast probeer ik mijn technische kennis toe te passen in dit project.</a:t>
            </a:r>
          </a:p>
          <a:p>
            <a:r>
              <a:rPr lang="nl-NL" sz="2400" dirty="0">
                <a:solidFill>
                  <a:schemeClr val="tx1"/>
                </a:solidFill>
              </a:rPr>
              <a:t>Ik wil nieuwe kennis opdoen m.b.t. </a:t>
            </a:r>
            <a:r>
              <a:rPr lang="nl-NL" sz="2400">
                <a:solidFill>
                  <a:schemeClr val="tx1"/>
                </a:solidFill>
              </a:rPr>
              <a:t>programmeren</a:t>
            </a:r>
            <a:endParaRPr lang="nl-NL" sz="2400" dirty="0">
              <a:solidFill>
                <a:schemeClr val="tx1"/>
              </a:solidFill>
            </a:endParaRPr>
          </a:p>
          <a:p>
            <a:endParaRPr lang="nl-NL" sz="4400" dirty="0">
              <a:solidFill>
                <a:schemeClr val="tx1"/>
              </a:solidFill>
            </a:endParaRPr>
          </a:p>
        </p:txBody>
      </p:sp>
      <p:sp>
        <p:nvSpPr>
          <p:cNvPr id="9" name="Rechthoek 8"/>
          <p:cNvSpPr/>
          <p:nvPr/>
        </p:nvSpPr>
        <p:spPr>
          <a:xfrm>
            <a:off x="7559780" y="6858000"/>
            <a:ext cx="4354083" cy="2024743"/>
          </a:xfrm>
          <a:prstGeom prst="rect">
            <a:avLst/>
          </a:prstGeom>
          <a:solidFill>
            <a:schemeClr val="bg2"/>
          </a:solidFill>
          <a:ln w="38100" cmpd="dbl">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NL" sz="4000" b="1" dirty="0" err="1">
                <a:solidFill>
                  <a:schemeClr val="tx1"/>
                </a:solidFill>
              </a:rPr>
              <a:t>Vision</a:t>
            </a:r>
            <a:endParaRPr lang="nl-NL" sz="4000" b="1" dirty="0">
              <a:solidFill>
                <a:schemeClr val="tx1"/>
              </a:solidFill>
            </a:endParaRPr>
          </a:p>
          <a:p>
            <a:pPr algn="ctr"/>
            <a:r>
              <a:rPr lang="nl-NL" sz="4000" dirty="0">
                <a:solidFill>
                  <a:schemeClr val="tx1"/>
                </a:solidFill>
              </a:rPr>
              <a:t>Het project succesvol afronden</a:t>
            </a:r>
          </a:p>
        </p:txBody>
      </p:sp>
    </p:spTree>
    <p:extLst>
      <p:ext uri="{BB962C8B-B14F-4D97-AF65-F5344CB8AC3E}">
        <p14:creationId xmlns:p14="http://schemas.microsoft.com/office/powerpoint/2010/main" val="39879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76400" y="730253"/>
            <a:ext cx="21031200" cy="1514183"/>
          </a:xfrm>
        </p:spPr>
        <p:txBody>
          <a:bodyPr/>
          <a:lstStyle/>
          <a:p>
            <a:r>
              <a:rPr lang="nl-NL" dirty="0"/>
              <a:t>Groep charter</a:t>
            </a:r>
          </a:p>
        </p:txBody>
      </p:sp>
      <p:sp>
        <p:nvSpPr>
          <p:cNvPr id="4" name="Rechthoek 3"/>
          <p:cNvSpPr/>
          <p:nvPr/>
        </p:nvSpPr>
        <p:spPr>
          <a:xfrm>
            <a:off x="2539880" y="3538149"/>
            <a:ext cx="6531126" cy="4445367"/>
          </a:xfrm>
          <a:prstGeom prst="rect">
            <a:avLst/>
          </a:prstGeom>
          <a:solidFill>
            <a:schemeClr val="bg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endParaRPr lang="nl-NL" sz="4400" b="1" dirty="0">
              <a:solidFill>
                <a:schemeClr val="tx1"/>
              </a:solidFill>
            </a:endParaRPr>
          </a:p>
          <a:p>
            <a:endParaRPr lang="nl-NL" sz="4400" b="1" dirty="0">
              <a:solidFill>
                <a:schemeClr val="tx1"/>
              </a:solidFill>
            </a:endParaRPr>
          </a:p>
          <a:p>
            <a:r>
              <a:rPr lang="nl-NL" sz="4400" b="1" dirty="0">
                <a:solidFill>
                  <a:schemeClr val="tx1"/>
                </a:solidFill>
              </a:rPr>
              <a:t>Lifestyle </a:t>
            </a:r>
          </a:p>
          <a:p>
            <a:r>
              <a:rPr lang="nl-NL" sz="2400" dirty="0">
                <a:solidFill>
                  <a:schemeClr val="tx1"/>
                </a:solidFill>
              </a:rPr>
              <a:t>Gedreven </a:t>
            </a:r>
          </a:p>
          <a:p>
            <a:r>
              <a:rPr lang="nl-NL" sz="2400" dirty="0">
                <a:solidFill>
                  <a:schemeClr val="tx1"/>
                </a:solidFill>
              </a:rPr>
              <a:t>Verantwoordelijkheid</a:t>
            </a:r>
          </a:p>
          <a:p>
            <a:r>
              <a:rPr lang="nl-NL" sz="2400" dirty="0">
                <a:solidFill>
                  <a:schemeClr val="tx1"/>
                </a:solidFill>
              </a:rPr>
              <a:t>Loyaal</a:t>
            </a:r>
          </a:p>
          <a:p>
            <a:r>
              <a:rPr lang="nl-NL" sz="2400" dirty="0">
                <a:solidFill>
                  <a:schemeClr val="tx1"/>
                </a:solidFill>
              </a:rPr>
              <a:t>Leergierig </a:t>
            </a:r>
          </a:p>
          <a:p>
            <a:r>
              <a:rPr lang="nl-NL" sz="2400" dirty="0">
                <a:solidFill>
                  <a:schemeClr val="tx1"/>
                </a:solidFill>
              </a:rPr>
              <a:t>Weekend heilig</a:t>
            </a:r>
          </a:p>
          <a:p>
            <a:r>
              <a:rPr lang="nl-NL" sz="2400" dirty="0">
                <a:solidFill>
                  <a:schemeClr val="tx1"/>
                </a:solidFill>
              </a:rPr>
              <a:t>Verder met elkaar</a:t>
            </a:r>
          </a:p>
          <a:p>
            <a:r>
              <a:rPr lang="nl-NL" sz="2400" dirty="0">
                <a:solidFill>
                  <a:schemeClr val="tx1"/>
                </a:solidFill>
              </a:rPr>
              <a:t>Structurele werkwijze </a:t>
            </a:r>
          </a:p>
          <a:p>
            <a:r>
              <a:rPr lang="nl-NL" sz="2400" dirty="0">
                <a:solidFill>
                  <a:schemeClr val="tx1"/>
                </a:solidFill>
              </a:rPr>
              <a:t>Geordende vrijheid </a:t>
            </a:r>
          </a:p>
          <a:p>
            <a:endParaRPr lang="nl-NL" sz="3200" dirty="0">
              <a:solidFill>
                <a:schemeClr val="tx1"/>
              </a:solidFill>
            </a:endParaRPr>
          </a:p>
          <a:p>
            <a:endParaRPr lang="nl-NL" sz="4400" dirty="0">
              <a:solidFill>
                <a:schemeClr val="tx1"/>
              </a:solidFill>
            </a:endParaRPr>
          </a:p>
          <a:p>
            <a:endParaRPr lang="nl-NL" sz="4400" dirty="0">
              <a:solidFill>
                <a:schemeClr val="tx1"/>
              </a:solidFill>
            </a:endParaRPr>
          </a:p>
        </p:txBody>
      </p:sp>
      <p:sp>
        <p:nvSpPr>
          <p:cNvPr id="6" name="Rechthoek 5"/>
          <p:cNvSpPr/>
          <p:nvPr/>
        </p:nvSpPr>
        <p:spPr>
          <a:xfrm>
            <a:off x="11913863" y="3538149"/>
            <a:ext cx="5036234" cy="4445367"/>
          </a:xfrm>
          <a:prstGeom prst="rect">
            <a:avLst/>
          </a:prstGeom>
          <a:solidFill>
            <a:srgbClr val="FFFFFF"/>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r"/>
            <a:r>
              <a:rPr lang="nl-NL" sz="4400" b="1" dirty="0">
                <a:solidFill>
                  <a:schemeClr val="tx1"/>
                </a:solidFill>
              </a:rPr>
              <a:t>Team Culture</a:t>
            </a:r>
          </a:p>
          <a:p>
            <a:r>
              <a:rPr lang="nl-NL" sz="2400" dirty="0">
                <a:solidFill>
                  <a:schemeClr val="tx1"/>
                </a:solidFill>
              </a:rPr>
              <a:t>•	Betrokkenheid</a:t>
            </a:r>
          </a:p>
          <a:p>
            <a:r>
              <a:rPr lang="nl-NL" sz="2400" dirty="0">
                <a:solidFill>
                  <a:schemeClr val="tx1"/>
                </a:solidFill>
              </a:rPr>
              <a:t>•	Balans</a:t>
            </a:r>
          </a:p>
          <a:p>
            <a:r>
              <a:rPr lang="nl-NL" sz="2400" dirty="0">
                <a:solidFill>
                  <a:schemeClr val="tx1"/>
                </a:solidFill>
              </a:rPr>
              <a:t>•	Respect</a:t>
            </a:r>
          </a:p>
          <a:p>
            <a:r>
              <a:rPr lang="nl-NL" sz="2400" dirty="0">
                <a:solidFill>
                  <a:schemeClr val="tx1"/>
                </a:solidFill>
              </a:rPr>
              <a:t>•	Inhoudelijkheid</a:t>
            </a:r>
          </a:p>
          <a:p>
            <a:r>
              <a:rPr lang="nl-NL" sz="2400" dirty="0">
                <a:solidFill>
                  <a:schemeClr val="tx1"/>
                </a:solidFill>
              </a:rPr>
              <a:t>•	Enthousiasme</a:t>
            </a:r>
          </a:p>
          <a:p>
            <a:r>
              <a:rPr lang="nl-NL" sz="2400" dirty="0">
                <a:solidFill>
                  <a:schemeClr val="tx1"/>
                </a:solidFill>
              </a:rPr>
              <a:t>•	Kwaliteit</a:t>
            </a:r>
          </a:p>
          <a:p>
            <a:r>
              <a:rPr lang="nl-NL" sz="2400" dirty="0">
                <a:solidFill>
                  <a:schemeClr val="tx1"/>
                </a:solidFill>
              </a:rPr>
              <a:t>•	Kennis overdragen</a:t>
            </a:r>
          </a:p>
          <a:p>
            <a:r>
              <a:rPr lang="nl-NL" sz="2400" dirty="0">
                <a:solidFill>
                  <a:schemeClr val="tx1"/>
                </a:solidFill>
              </a:rPr>
              <a:t>•	Kennis leren</a:t>
            </a:r>
          </a:p>
          <a:p>
            <a:endParaRPr lang="nl-NL" sz="4400" dirty="0">
              <a:solidFill>
                <a:schemeClr val="tx1"/>
              </a:solidFill>
            </a:endParaRPr>
          </a:p>
        </p:txBody>
      </p:sp>
      <p:sp>
        <p:nvSpPr>
          <p:cNvPr id="7" name="Rechthoek 6"/>
          <p:cNvSpPr/>
          <p:nvPr/>
        </p:nvSpPr>
        <p:spPr>
          <a:xfrm>
            <a:off x="2601570" y="8589526"/>
            <a:ext cx="6531126" cy="4445367"/>
          </a:xfrm>
          <a:prstGeom prst="rect">
            <a:avLst/>
          </a:prstGeom>
          <a:solidFill>
            <a:schemeClr val="bg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endParaRPr lang="nl-NL" sz="4400" b="1" dirty="0">
              <a:solidFill>
                <a:schemeClr val="tx1"/>
              </a:solidFill>
            </a:endParaRPr>
          </a:p>
          <a:p>
            <a:r>
              <a:rPr lang="nl-NL" sz="4400" b="1" dirty="0">
                <a:solidFill>
                  <a:schemeClr val="tx1"/>
                </a:solidFill>
              </a:rPr>
              <a:t>Team management</a:t>
            </a:r>
          </a:p>
          <a:p>
            <a:r>
              <a:rPr lang="nl-NL" sz="2400" dirty="0">
                <a:solidFill>
                  <a:schemeClr val="tx1"/>
                </a:solidFill>
              </a:rPr>
              <a:t>Werken met </a:t>
            </a:r>
            <a:r>
              <a:rPr lang="nl-NL" sz="2400" dirty="0" err="1">
                <a:solidFill>
                  <a:schemeClr val="tx1"/>
                </a:solidFill>
              </a:rPr>
              <a:t>lean-egile</a:t>
            </a:r>
            <a:endParaRPr lang="nl-NL" sz="2400" dirty="0">
              <a:solidFill>
                <a:schemeClr val="tx1"/>
              </a:solidFill>
            </a:endParaRPr>
          </a:p>
          <a:p>
            <a:r>
              <a:rPr lang="nl-NL" sz="2400" dirty="0">
                <a:solidFill>
                  <a:schemeClr val="tx1"/>
                </a:solidFill>
              </a:rPr>
              <a:t>Veranderend aanpassend</a:t>
            </a:r>
          </a:p>
          <a:p>
            <a:r>
              <a:rPr lang="nl-NL" sz="2400" dirty="0">
                <a:solidFill>
                  <a:schemeClr val="tx1"/>
                </a:solidFill>
              </a:rPr>
              <a:t>Uitpraten wanneer nodig</a:t>
            </a:r>
          </a:p>
          <a:p>
            <a:r>
              <a:rPr lang="nl-NL" sz="2400" dirty="0">
                <a:solidFill>
                  <a:schemeClr val="tx1"/>
                </a:solidFill>
              </a:rPr>
              <a:t>Hulpvaardig</a:t>
            </a:r>
          </a:p>
          <a:p>
            <a:r>
              <a:rPr lang="nl-NL" sz="2400" dirty="0">
                <a:solidFill>
                  <a:schemeClr val="tx1"/>
                </a:solidFill>
              </a:rPr>
              <a:t>Feedback geven</a:t>
            </a:r>
          </a:p>
          <a:p>
            <a:endParaRPr lang="nl-NL" sz="4400" dirty="0">
              <a:solidFill>
                <a:schemeClr val="tx1"/>
              </a:solidFill>
            </a:endParaRPr>
          </a:p>
        </p:txBody>
      </p:sp>
      <p:sp>
        <p:nvSpPr>
          <p:cNvPr id="8" name="Rechthoek 7"/>
          <p:cNvSpPr/>
          <p:nvPr/>
        </p:nvSpPr>
        <p:spPr>
          <a:xfrm>
            <a:off x="10892117" y="8515122"/>
            <a:ext cx="6057979" cy="4445367"/>
          </a:xfrm>
          <a:prstGeom prst="rect">
            <a:avLst/>
          </a:prstGeom>
          <a:solidFill>
            <a:schemeClr val="bg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r"/>
            <a:endParaRPr lang="nl-NL" sz="4400" b="1" dirty="0">
              <a:solidFill>
                <a:schemeClr val="tx1"/>
              </a:solidFill>
            </a:endParaRPr>
          </a:p>
          <a:p>
            <a:pPr algn="r"/>
            <a:r>
              <a:rPr lang="nl-NL" sz="4400" b="1" dirty="0" err="1">
                <a:solidFill>
                  <a:schemeClr val="tx1"/>
                </a:solidFill>
              </a:rPr>
              <a:t>Roles</a:t>
            </a:r>
            <a:endParaRPr lang="nl-NL" sz="4400" b="1" dirty="0">
              <a:solidFill>
                <a:schemeClr val="tx1"/>
              </a:solidFill>
            </a:endParaRPr>
          </a:p>
          <a:p>
            <a:r>
              <a:rPr lang="nl-NL" sz="2400" dirty="0">
                <a:solidFill>
                  <a:schemeClr val="tx1"/>
                </a:solidFill>
              </a:rPr>
              <a:t>Bas 		Voorzitter/ bedrijf </a:t>
            </a:r>
            <a:r>
              <a:rPr lang="nl-NL" sz="2400" dirty="0" err="1">
                <a:solidFill>
                  <a:schemeClr val="tx1"/>
                </a:solidFill>
              </a:rPr>
              <a:t>consultend</a:t>
            </a:r>
            <a:r>
              <a:rPr lang="nl-NL" sz="2400" dirty="0">
                <a:solidFill>
                  <a:schemeClr val="tx1"/>
                </a:solidFill>
              </a:rPr>
              <a:t> </a:t>
            </a:r>
          </a:p>
          <a:p>
            <a:r>
              <a:rPr lang="nl-NL" sz="2400" dirty="0">
                <a:solidFill>
                  <a:schemeClr val="tx1"/>
                </a:solidFill>
              </a:rPr>
              <a:t>Ryan		Cloud specialist</a:t>
            </a:r>
          </a:p>
          <a:p>
            <a:r>
              <a:rPr lang="nl-NL" sz="2400" dirty="0">
                <a:solidFill>
                  <a:schemeClr val="tx1"/>
                </a:solidFill>
              </a:rPr>
              <a:t>Jibbe 		Programmeur RPI/ techniek </a:t>
            </a:r>
          </a:p>
          <a:p>
            <a:r>
              <a:rPr lang="nl-NL" sz="2400" dirty="0">
                <a:solidFill>
                  <a:schemeClr val="tx1"/>
                </a:solidFill>
              </a:rPr>
              <a:t>Thomas 	Programmeur RPI/</a:t>
            </a:r>
            <a:r>
              <a:rPr lang="nl-NL" sz="2400" dirty="0" err="1">
                <a:solidFill>
                  <a:schemeClr val="tx1"/>
                </a:solidFill>
              </a:rPr>
              <a:t>Notuleerder</a:t>
            </a:r>
            <a:endParaRPr lang="nl-NL" sz="2400" dirty="0">
              <a:solidFill>
                <a:schemeClr val="tx1"/>
              </a:solidFill>
            </a:endParaRPr>
          </a:p>
          <a:p>
            <a:endParaRPr lang="nl-NL" sz="4400" dirty="0">
              <a:solidFill>
                <a:schemeClr val="tx1"/>
              </a:solidFill>
            </a:endParaRPr>
          </a:p>
        </p:txBody>
      </p:sp>
      <p:sp>
        <p:nvSpPr>
          <p:cNvPr id="9" name="Rechthoek 8"/>
          <p:cNvSpPr/>
          <p:nvPr/>
        </p:nvSpPr>
        <p:spPr>
          <a:xfrm>
            <a:off x="7559780" y="5200878"/>
            <a:ext cx="4354083" cy="4749946"/>
          </a:xfrm>
          <a:prstGeom prst="rect">
            <a:avLst/>
          </a:prstGeom>
          <a:solidFill>
            <a:schemeClr val="bg2"/>
          </a:solidFill>
          <a:ln w="38100" cmpd="dbl">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NL" sz="4000" b="1" dirty="0" err="1">
                <a:solidFill>
                  <a:schemeClr val="tx1"/>
                </a:solidFill>
              </a:rPr>
              <a:t>Vision</a:t>
            </a:r>
            <a:endParaRPr lang="nl-NL" sz="4000" b="1" dirty="0">
              <a:solidFill>
                <a:schemeClr val="tx1"/>
              </a:solidFill>
            </a:endParaRPr>
          </a:p>
          <a:p>
            <a:pPr algn="ctr"/>
            <a:r>
              <a:rPr lang="nl-NL" sz="2400" dirty="0">
                <a:solidFill>
                  <a:schemeClr val="tx1"/>
                </a:solidFill>
              </a:rPr>
              <a:t>•	Meer kennis van smart systemen omdat daar meer gebruik gemaakt van gaat worden.</a:t>
            </a:r>
          </a:p>
          <a:p>
            <a:pPr algn="ctr"/>
            <a:r>
              <a:rPr lang="nl-NL" sz="2400" dirty="0">
                <a:solidFill>
                  <a:schemeClr val="tx1"/>
                </a:solidFill>
              </a:rPr>
              <a:t>•	Samen kennis delen met Icr3ate en HAN</a:t>
            </a:r>
          </a:p>
          <a:p>
            <a:pPr algn="ctr"/>
            <a:r>
              <a:rPr lang="nl-NL" sz="2400" dirty="0">
                <a:solidFill>
                  <a:schemeClr val="tx1"/>
                </a:solidFill>
              </a:rPr>
              <a:t>•	Mooi resultaat behalen in een nieuw leergebied SM</a:t>
            </a:r>
          </a:p>
          <a:p>
            <a:pPr algn="ctr"/>
            <a:r>
              <a:rPr lang="nl-NL" sz="2400" dirty="0">
                <a:solidFill>
                  <a:schemeClr val="tx1"/>
                </a:solidFill>
              </a:rPr>
              <a:t>o	7-9 gewenst cijfer</a:t>
            </a:r>
          </a:p>
          <a:p>
            <a:pPr algn="ctr"/>
            <a:endParaRPr lang="nl-NL" sz="4000" dirty="0">
              <a:solidFill>
                <a:schemeClr val="tx1"/>
              </a:solidFill>
            </a:endParaRPr>
          </a:p>
        </p:txBody>
      </p:sp>
    </p:spTree>
    <p:extLst>
      <p:ext uri="{BB962C8B-B14F-4D97-AF65-F5344CB8AC3E}">
        <p14:creationId xmlns:p14="http://schemas.microsoft.com/office/powerpoint/2010/main" val="92976385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_breed" id="{D1F036A7-F937-DC48-8B15-EB2FE4706ED9}" vid="{33389013-E7CF-134D-8636-86CB5783EA56}"/>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FSO-VO-Ethische dilemma's, reflectie</Template>
  <TotalTime>14834</TotalTime>
  <Words>561</Words>
  <Application>Microsoft Office PowerPoint</Application>
  <PresentationFormat>Aangepast</PresentationFormat>
  <Paragraphs>75</Paragraphs>
  <Slides>2</Slides>
  <Notes>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vt:i4>
      </vt:variant>
    </vt:vector>
  </HeadingPairs>
  <TitlesOfParts>
    <vt:vector size="6" baseType="lpstr">
      <vt:lpstr>Arial</vt:lpstr>
      <vt:lpstr>Avenir Next Condensed</vt:lpstr>
      <vt:lpstr>Calibri</vt:lpstr>
      <vt:lpstr>Kantoorthema</vt:lpstr>
      <vt:lpstr>Individueel charter</vt:lpstr>
      <vt:lpstr>Groep charter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Peterman Yvonne</dc:creator>
  <cp:lastModifiedBy>Thomas de Vries</cp:lastModifiedBy>
  <cp:revision>105</cp:revision>
  <cp:lastPrinted>1601-01-01T00:00:00Z</cp:lastPrinted>
  <dcterms:created xsi:type="dcterms:W3CDTF">2019-05-28T06:44:33Z</dcterms:created>
  <dcterms:modified xsi:type="dcterms:W3CDTF">2020-05-28T15:04:42Z</dcterms:modified>
</cp:coreProperties>
</file>