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47FF"/>
    <a:srgbClr val="7C47FF"/>
    <a:srgbClr val="00AACC"/>
    <a:srgbClr val="FE9202"/>
    <a:srgbClr val="58004E"/>
    <a:srgbClr val="800080"/>
    <a:srgbClr val="CC009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DC9FD-33F5-487D-A360-82055065BFFE}" v="209" dt="2020-10-03T09:42:35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7164342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147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9147FF"/>
                </a:solidFill>
              </a:defRPr>
            </a:lvl1pPr>
            <a:lvl2pPr algn="l">
              <a:defRPr>
                <a:solidFill>
                  <a:srgbClr val="9147FF"/>
                </a:solidFill>
              </a:defRPr>
            </a:lvl2pPr>
            <a:lvl3pPr algn="l">
              <a:defRPr>
                <a:solidFill>
                  <a:srgbClr val="9147FF"/>
                </a:solidFill>
              </a:defRPr>
            </a:lvl3pPr>
            <a:lvl4pPr algn="l">
              <a:defRPr>
                <a:solidFill>
                  <a:srgbClr val="9147FF"/>
                </a:solidFill>
              </a:defRPr>
            </a:lvl4pPr>
            <a:lvl5pPr algn="l">
              <a:defRPr>
                <a:solidFill>
                  <a:srgbClr val="9147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190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6719020" cy="3358356"/>
          </a:xfrm>
        </p:spPr>
        <p:txBody>
          <a:bodyPr/>
          <a:lstStyle>
            <a:lvl1pPr>
              <a:defRPr sz="2800">
                <a:solidFill>
                  <a:srgbClr val="9147FF"/>
                </a:solidFill>
              </a:defRPr>
            </a:lvl1pPr>
            <a:lvl2pPr>
              <a:defRPr>
                <a:solidFill>
                  <a:srgbClr val="9147FF"/>
                </a:solidFill>
              </a:defRPr>
            </a:lvl2pPr>
            <a:lvl3pPr>
              <a:defRPr>
                <a:solidFill>
                  <a:srgbClr val="9147FF"/>
                </a:solidFill>
              </a:defRPr>
            </a:lvl3pPr>
            <a:lvl4pPr>
              <a:defRPr>
                <a:solidFill>
                  <a:srgbClr val="9147FF"/>
                </a:solidFill>
              </a:defRPr>
            </a:lvl4pPr>
            <a:lvl5pPr>
              <a:defRPr>
                <a:solidFill>
                  <a:srgbClr val="9147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5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914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9147FF"/>
                </a:solidFill>
              </a:defRPr>
            </a:lvl1pPr>
            <a:lvl2pPr algn="ctr">
              <a:defRPr sz="2000">
                <a:solidFill>
                  <a:srgbClr val="9147FF"/>
                </a:solidFill>
              </a:defRPr>
            </a:lvl2pPr>
            <a:lvl3pPr algn="ctr">
              <a:defRPr sz="1800">
                <a:solidFill>
                  <a:srgbClr val="9147FF"/>
                </a:solidFill>
              </a:defRPr>
            </a:lvl3pPr>
            <a:lvl4pPr algn="ctr">
              <a:defRPr sz="1600">
                <a:solidFill>
                  <a:srgbClr val="9147FF"/>
                </a:solidFill>
              </a:defRPr>
            </a:lvl4pPr>
            <a:lvl5pPr algn="ctr">
              <a:defRPr sz="1600">
                <a:solidFill>
                  <a:srgbClr val="9147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914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9147FF"/>
                </a:solidFill>
              </a:defRPr>
            </a:lvl1pPr>
            <a:lvl2pPr algn="ctr">
              <a:defRPr sz="2000">
                <a:solidFill>
                  <a:srgbClr val="9147FF"/>
                </a:solidFill>
              </a:defRPr>
            </a:lvl2pPr>
            <a:lvl3pPr algn="ctr">
              <a:defRPr sz="1800">
                <a:solidFill>
                  <a:srgbClr val="9147FF"/>
                </a:solidFill>
              </a:defRPr>
            </a:lvl3pPr>
            <a:lvl4pPr algn="ctr">
              <a:defRPr sz="1600">
                <a:solidFill>
                  <a:srgbClr val="9147FF"/>
                </a:solidFill>
              </a:defRPr>
            </a:lvl4pPr>
            <a:lvl5pPr algn="ctr">
              <a:defRPr sz="1600">
                <a:solidFill>
                  <a:srgbClr val="9147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652833"/>
            <a:ext cx="7162848" cy="1224327"/>
          </a:xfrm>
        </p:spPr>
        <p:txBody>
          <a:bodyPr/>
          <a:lstStyle/>
          <a:p>
            <a:r>
              <a:rPr lang="en-US" dirty="0"/>
              <a:t>Future Floating 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Topic</a:t>
            </a:r>
            <a:endParaRPr lang="en-US" sz="1800">
              <a:cs typeface="Calibri"/>
            </a:endParaRPr>
          </a:p>
          <a:p>
            <a:r>
              <a:rPr lang="en-US" sz="1800" dirty="0">
                <a:ea typeface="+mn-lt"/>
                <a:cs typeface="+mn-lt"/>
              </a:rPr>
              <a:t>For bigger spacecraft capable of executing bigger missions, some of the assembly may be done in space. Our challenge is to design a simple approach that enables components to be assembled in space.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450" dirty="0">
                <a:ea typeface="+mn-lt"/>
                <a:cs typeface="+mn-lt"/>
              </a:rPr>
              <a:t>Our Approach to assembling in Space deals with Creating a Space corridor for fundamental assembling in LEO or any specified orbit.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The Space corridor is not in conventional sense a corridor for Space but rather it's a low resistance near vacuum path that needs to be trailed by a secondary rocket in its journey toward the first 100 kms.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The exceeding rocket due to its high velocity creates a low pressure zone that is trailed by the secondary rocket processing in the exhaust of the </a:t>
            </a:r>
            <a:r>
              <a:rPr lang="en-US" sz="1450" dirty="0" err="1">
                <a:ea typeface="+mn-lt"/>
                <a:cs typeface="+mn-lt"/>
              </a:rPr>
              <a:t>the</a:t>
            </a:r>
            <a:r>
              <a:rPr lang="en-US" sz="1450" dirty="0">
                <a:ea typeface="+mn-lt"/>
                <a:cs typeface="+mn-lt"/>
              </a:rPr>
              <a:t> first rocket as </a:t>
            </a:r>
            <a:r>
              <a:rPr lang="en-US" sz="1450" dirty="0" err="1">
                <a:ea typeface="+mn-lt"/>
                <a:cs typeface="+mn-lt"/>
              </a:rPr>
              <a:t>a</a:t>
            </a:r>
            <a:r>
              <a:rPr lang="en-US" sz="1450" dirty="0">
                <a:ea typeface="+mn-lt"/>
                <a:cs typeface="+mn-lt"/>
              </a:rPr>
              <a:t> exhaust breathing engine with ram compression in effect.</a:t>
            </a:r>
          </a:p>
          <a:p>
            <a:r>
              <a:rPr lang="en-US" sz="1450" dirty="0">
                <a:ea typeface="+mn-lt"/>
                <a:cs typeface="+mn-lt"/>
              </a:rPr>
              <a:t>The proximity sensor mounted on both rockets monitors the minimal distance that is required to maintain a safe, no collision scenario.</a:t>
            </a:r>
            <a:endParaRPr lang="en-US" sz="1450">
              <a:cs typeface="Calibri"/>
            </a:endParaRPr>
          </a:p>
          <a:p>
            <a:r>
              <a:rPr lang="en-US" sz="1450" dirty="0">
                <a:ea typeface="+mn-lt"/>
                <a:cs typeface="+mn-lt"/>
              </a:rPr>
              <a:t>This is employed with a feedback loop in order to continuously monitor the distance and performance of the secondary rocket relative to the primary rocket.</a:t>
            </a:r>
          </a:p>
          <a:p>
            <a:r>
              <a:rPr lang="en-US" sz="1450" dirty="0">
                <a:ea typeface="+mn-lt"/>
                <a:cs typeface="+mn-lt"/>
              </a:rPr>
              <a:t>Once they are in orbit, phasing maneuver with ORM is carried out for rendezvous point with specified attitude control in order for docking mechanism to be executed.</a:t>
            </a:r>
            <a:endParaRPr lang="en-US" sz="14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Low Resistance near vacuum path</a:t>
            </a:r>
            <a:endParaRPr lang="en-US" dirty="0"/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05F6DCA-05BE-4343-9332-3D3652F8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84" y="1562192"/>
            <a:ext cx="3788194" cy="3358356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128470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Feedback Control General 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9736" y="1549274"/>
            <a:ext cx="8154987" cy="28549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buNone/>
            </a:pPr>
            <a:r>
              <a:rPr lang="en-US" dirty="0">
                <a:ea typeface="+mn-lt"/>
                <a:cs typeface="+mn-lt"/>
              </a:rPr>
              <a:t>The sensors from the rocket 1 (R1) will calculate and relay the data like distance, altitude etc. as an output signal to the trailing rocket (R2) , which will follow the output signal from R1 , which becomes the input signal for R2, and actuate the sensors like proximity sensors according to the feedback to maintain the proximity, critical distance and track via feedback control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Future Floating Mission</vt:lpstr>
      <vt:lpstr>Approach</vt:lpstr>
      <vt:lpstr>Low Resistance near vacuum path</vt:lpstr>
      <vt:lpstr>Feedback Control General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/>
  <cp:revision>64</cp:revision>
  <dcterms:created xsi:type="dcterms:W3CDTF">2017-08-01T15:40:51Z</dcterms:created>
  <dcterms:modified xsi:type="dcterms:W3CDTF">2020-10-03T09:42:37Z</dcterms:modified>
</cp:coreProperties>
</file>