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3" r:id="rId4"/>
    <p:sldId id="265" r:id="rId5"/>
    <p:sldId id="271" r:id="rId6"/>
    <p:sldId id="274" r:id="rId7"/>
    <p:sldId id="276"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47FF"/>
    <a:srgbClr val="7C47FF"/>
    <a:srgbClr val="00AACC"/>
    <a:srgbClr val="FE9202"/>
    <a:srgbClr val="58004E"/>
    <a:srgbClr val="800080"/>
    <a:srgbClr val="CC0099"/>
    <a:srgbClr val="1D3A00"/>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DC9FD-33F5-487D-A360-82055065BFFE}" v="209" dt="2020-10-03T09:42:35.506"/>
    <p1510:client id="{55664B77-49DD-46F1-AC43-952DAE69C361}" v="7" dt="2020-10-03T11:14:44.337"/>
    <p1510:client id="{ED986F1D-61D5-47BC-B926-7DA84FE49451}" v="43" dt="2020-10-03T11:22:32.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96" y="87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114981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6" y="1502817"/>
            <a:ext cx="7177135"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6" y="3182570"/>
            <a:ext cx="7164343" cy="1374345"/>
          </a:xfrm>
        </p:spPr>
        <p:txBody>
          <a:bodyPr>
            <a:normAutofit/>
          </a:bodyPr>
          <a:lstStyle>
            <a:lvl1pPr marL="0" indent="0" algn="l">
              <a:buNone/>
              <a:defRPr sz="2800" b="0" i="0">
                <a:solidFill>
                  <a:srgbClr val="9147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6" y="281175"/>
            <a:ext cx="8246071"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6"/>
            <a:ext cx="8246071" cy="3359507"/>
          </a:xfrm>
        </p:spPr>
        <p:txBody>
          <a:bodyPr/>
          <a:lstStyle>
            <a:lvl1pPr algn="l">
              <a:defRPr sz="2800">
                <a:solidFill>
                  <a:srgbClr val="9147FF"/>
                </a:solidFill>
              </a:defRPr>
            </a:lvl1pPr>
            <a:lvl2pPr algn="l">
              <a:defRPr>
                <a:solidFill>
                  <a:srgbClr val="9147FF"/>
                </a:solidFill>
              </a:defRPr>
            </a:lvl2pPr>
            <a:lvl3pPr algn="l">
              <a:defRPr>
                <a:solidFill>
                  <a:srgbClr val="9147FF"/>
                </a:solidFill>
              </a:defRPr>
            </a:lvl3pPr>
            <a:lvl4pPr algn="l">
              <a:defRPr>
                <a:solidFill>
                  <a:srgbClr val="9147FF"/>
                </a:solidFill>
              </a:defRPr>
            </a:lvl4pPr>
            <a:lvl5pPr algn="l">
              <a:defRPr>
                <a:solidFill>
                  <a:srgbClr val="9147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6" y="586587"/>
            <a:ext cx="6719020"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6719020" cy="3358356"/>
          </a:xfrm>
        </p:spPr>
        <p:txBody>
          <a:bodyPr/>
          <a:lstStyle>
            <a:lvl1pPr>
              <a:defRPr sz="2800">
                <a:solidFill>
                  <a:srgbClr val="9147FF"/>
                </a:solidFill>
              </a:defRPr>
            </a:lvl1pPr>
            <a:lvl2pPr>
              <a:defRPr>
                <a:solidFill>
                  <a:srgbClr val="9147FF"/>
                </a:solidFill>
              </a:defRPr>
            </a:lvl2pPr>
            <a:lvl3pPr>
              <a:defRPr>
                <a:solidFill>
                  <a:srgbClr val="9147FF"/>
                </a:solidFill>
              </a:defRPr>
            </a:lvl3pPr>
            <a:lvl4pPr>
              <a:defRPr>
                <a:solidFill>
                  <a:srgbClr val="9147FF"/>
                </a:solidFill>
              </a:defRPr>
            </a:lvl4pPr>
            <a:lvl5pPr>
              <a:defRPr>
                <a:solidFill>
                  <a:srgbClr val="9147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128470"/>
            <a:ext cx="8093365"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9147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rgbClr val="9147FF"/>
                </a:solidFill>
              </a:defRPr>
            </a:lvl1pPr>
            <a:lvl2pPr algn="ctr">
              <a:defRPr sz="2000">
                <a:solidFill>
                  <a:srgbClr val="9147FF"/>
                </a:solidFill>
              </a:defRPr>
            </a:lvl2pPr>
            <a:lvl3pPr algn="ctr">
              <a:defRPr sz="1800">
                <a:solidFill>
                  <a:srgbClr val="9147FF"/>
                </a:solidFill>
              </a:defRPr>
            </a:lvl3pPr>
            <a:lvl4pPr algn="ctr">
              <a:defRPr sz="1600">
                <a:solidFill>
                  <a:srgbClr val="9147FF"/>
                </a:solidFill>
              </a:defRPr>
            </a:lvl4pPr>
            <a:lvl5pPr algn="ctr">
              <a:defRPr sz="1600">
                <a:solidFill>
                  <a:srgbClr val="9147F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2" y="1655520"/>
            <a:ext cx="4041775" cy="479822"/>
          </a:xfrm>
        </p:spPr>
        <p:txBody>
          <a:bodyPr anchor="b"/>
          <a:lstStyle>
            <a:lvl1pPr marL="0" indent="0" algn="ctr">
              <a:buNone/>
              <a:defRPr sz="2400" b="1">
                <a:solidFill>
                  <a:srgbClr val="9147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2" y="2127917"/>
            <a:ext cx="4041775" cy="2276294"/>
          </a:xfrm>
        </p:spPr>
        <p:txBody>
          <a:bodyPr/>
          <a:lstStyle>
            <a:lvl1pPr algn="ctr">
              <a:defRPr sz="2400">
                <a:solidFill>
                  <a:srgbClr val="9147FF"/>
                </a:solidFill>
              </a:defRPr>
            </a:lvl1pPr>
            <a:lvl2pPr algn="ctr">
              <a:defRPr sz="2000">
                <a:solidFill>
                  <a:srgbClr val="9147FF"/>
                </a:solidFill>
              </a:defRPr>
            </a:lvl2pPr>
            <a:lvl3pPr algn="ctr">
              <a:defRPr sz="1800">
                <a:solidFill>
                  <a:srgbClr val="9147FF"/>
                </a:solidFill>
              </a:defRPr>
            </a:lvl3pPr>
            <a:lvl4pPr algn="ctr">
              <a:defRPr sz="1600">
                <a:solidFill>
                  <a:srgbClr val="9147FF"/>
                </a:solidFill>
              </a:defRPr>
            </a:lvl4pPr>
            <a:lvl5pPr algn="ctr">
              <a:defRPr sz="1600">
                <a:solidFill>
                  <a:srgbClr val="9147F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books.google.co.in/books?id=PJLlWzMBKjkC&amp;printsec=frontcover#v=onepage&amp;q&amp;f=false" TargetMode="External"/><Relationship Id="rId3" Type="http://schemas.openxmlformats.org/officeDocument/2006/relationships/hyperlink" Target="https://descanso.jpl.nasa.gov/SciTechBook/series1/Goebel__cmprsd_opt.pdf" TargetMode="External"/><Relationship Id="rId7" Type="http://schemas.openxmlformats.org/officeDocument/2006/relationships/hyperlink" Target="http://www.formula1-dictionary.net/drag.html" TargetMode="External"/><Relationship Id="rId2" Type="http://schemas.openxmlformats.org/officeDocument/2006/relationships/hyperlink" Target="https://ocw.mit.edu/courses/aeronautics-and-astronautics/16-522-space-propulsion-spring-2015/lecture-notes/MIT16_522S15_Lecture10-11.pdf" TargetMode="External"/><Relationship Id="rId1" Type="http://schemas.openxmlformats.org/officeDocument/2006/relationships/slideLayout" Target="../slideLayouts/slideLayout2.xml"/><Relationship Id="rId6" Type="http://schemas.openxmlformats.org/officeDocument/2006/relationships/hyperlink" Target="https://en.wikipedia.org/wiki/Control_theory" TargetMode="External"/><Relationship Id="rId5" Type="http://schemas.openxmlformats.org/officeDocument/2006/relationships/hyperlink" Target="https://www.eecs.umich.edu/courses/eecs571/reading/control-to-computer-zaher.pdf" TargetMode="External"/><Relationship Id="rId4" Type="http://schemas.openxmlformats.org/officeDocument/2006/relationships/hyperlink" Target="https://cds.cern.ch/record/1100534/files/p73.pdf" TargetMode="External"/><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652833"/>
            <a:ext cx="7162848" cy="1224327"/>
          </a:xfrm>
        </p:spPr>
        <p:txBody>
          <a:bodyPr/>
          <a:lstStyle/>
          <a:p>
            <a:r>
              <a:rPr lang="en-US" dirty="0"/>
              <a:t>Future Floating Mission</a:t>
            </a:r>
          </a:p>
        </p:txBody>
      </p:sp>
      <p:sp>
        <p:nvSpPr>
          <p:cNvPr id="3" name="Subtitle 2"/>
          <p:cNvSpPr>
            <a:spLocks noGrp="1"/>
          </p:cNvSpPr>
          <p:nvPr>
            <p:ph type="subTitle" idx="1"/>
          </p:nvPr>
        </p:nvSpPr>
        <p:spPr>
          <a:xfrm>
            <a:off x="372653" y="3335275"/>
            <a:ext cx="7164342" cy="1374345"/>
          </a:xfrm>
        </p:spPr>
        <p:txBody>
          <a:bodyPr vert="horz" lIns="91440" tIns="45720" rIns="91440" bIns="45720" rtlCol="0" anchor="t">
            <a:noAutofit/>
          </a:bodyPr>
          <a:lstStyle/>
          <a:p>
            <a:r>
              <a:rPr lang="en-US" sz="2000" b="1" dirty="0">
                <a:ea typeface="+mn-lt"/>
                <a:cs typeface="+mn-lt"/>
              </a:rPr>
              <a:t>Topic</a:t>
            </a:r>
            <a:endParaRPr lang="en-US" sz="2000" b="1" dirty="0">
              <a:cs typeface="Calibri"/>
            </a:endParaRPr>
          </a:p>
          <a:p>
            <a:pPr algn="just"/>
            <a:r>
              <a:rPr lang="en-US" sz="2000" dirty="0">
                <a:ea typeface="+mn-lt"/>
                <a:cs typeface="+mn-lt"/>
              </a:rPr>
              <a:t>For bigger spacecraft capable of executing bigger missions, some of the assembly may be done in space. Our challenge is to design a simple approach that enables components to be assembled in space.</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Vacuum tube for Low Resistance Path</a:t>
            </a:r>
            <a:endParaRPr lang="en-US" dirty="0"/>
          </a:p>
        </p:txBody>
      </p:sp>
      <p:sp>
        <p:nvSpPr>
          <p:cNvPr id="9" name="Content Placeholder 8"/>
          <p:cNvSpPr>
            <a:spLocks noGrp="1"/>
          </p:cNvSpPr>
          <p:nvPr>
            <p:ph idx="1"/>
          </p:nvPr>
        </p:nvSpPr>
        <p:spPr/>
        <p:txBody>
          <a:bodyPr>
            <a:normAutofit lnSpcReduction="10000"/>
          </a:bodyPr>
          <a:lstStyle/>
          <a:p>
            <a:pPr marL="3749040" indent="-457200" algn="just">
              <a:buAutoNum type="arabicParenBoth"/>
            </a:pPr>
            <a:r>
              <a:rPr lang="en-US" sz="1300" dirty="0"/>
              <a:t>At the velocity of rocket, the breathing tube will suck in air in front of it through ram compression and expel out with a greater velocity through nozzle thereby giving the extra boost for propulsion in addition to the boost from SRBs .The onboard instrument will monitor the density change in the atmosphere given by the formula </a:t>
            </a:r>
            <a:r>
              <a:rPr lang="el-GR" sz="1300" dirty="0"/>
              <a:t>ρ≈ρ</a:t>
            </a:r>
            <a:r>
              <a:rPr lang="en-US" sz="1300" baseline="-25000" dirty="0" err="1"/>
              <a:t>o</a:t>
            </a:r>
            <a:r>
              <a:rPr lang="en-US" sz="1300" dirty="0" err="1"/>
              <a:t>e</a:t>
            </a:r>
            <a:r>
              <a:rPr lang="en-US" sz="1300" baseline="30000" dirty="0"/>
              <a:t>-h/</a:t>
            </a:r>
            <a:r>
              <a:rPr lang="en-US" sz="1300" baseline="30000" dirty="0" err="1"/>
              <a:t>Hn</a:t>
            </a:r>
            <a:r>
              <a:rPr lang="en-US" sz="1300" baseline="30000" dirty="0"/>
              <a:t>  </a:t>
            </a:r>
            <a:r>
              <a:rPr lang="en-US" sz="1300" dirty="0"/>
              <a:t> where </a:t>
            </a:r>
            <a:r>
              <a:rPr lang="en-US" sz="1300" dirty="0" err="1"/>
              <a:t>Hn</a:t>
            </a:r>
            <a:r>
              <a:rPr lang="en-US" sz="1300" dirty="0"/>
              <a:t> is the scale height. Scale Height is the distance over which the density falls by a factor of 1/e.</a:t>
            </a:r>
          </a:p>
          <a:p>
            <a:pPr marL="3749040" indent="-457200" algn="just">
              <a:buFont typeface="Arial" pitchFamily="34" charset="0"/>
              <a:buAutoNum type="arabicParenBoth"/>
            </a:pPr>
            <a:r>
              <a:rPr lang="en-US" sz="1400" dirty="0"/>
              <a:t>On entering the ionosphere and subsequently the mesosphere, the concentric tube will be given a potential difference with respect to so as to act as a minimum straight particle accelerator to shift to ion propulsion system. </a:t>
            </a:r>
          </a:p>
          <a:p>
            <a:pPr marL="3749040" indent="-457200" algn="just">
              <a:buFont typeface="Arial" pitchFamily="34" charset="0"/>
              <a:buAutoNum type="arabicParenBoth"/>
            </a:pPr>
            <a:r>
              <a:rPr lang="en-US" sz="1400" dirty="0"/>
              <a:t>The final stage will see the use of Beacons from all the individual payload from such rockets and through phase maneuvers with the use of ORMs can be used of Docking Mechanism.</a:t>
            </a:r>
          </a:p>
          <a:p>
            <a:pPr marL="3749040" indent="-457200">
              <a:buFont typeface="Arial" pitchFamily="34" charset="0"/>
              <a:buAutoNum type="arabicParenBoth"/>
            </a:pPr>
            <a:endParaRPr lang="en-US" sz="1400" dirty="0"/>
          </a:p>
          <a:p>
            <a:pPr marL="3749040" indent="-457200">
              <a:buAutoNum type="arabicParenBoth"/>
            </a:pPr>
            <a:endParaRPr lang="en-US" sz="1300" dirty="0"/>
          </a:p>
          <a:p>
            <a:pPr marL="3291840" indent="0">
              <a:buNone/>
            </a:pPr>
            <a:endParaRPr lang="en-US" sz="2000" baseline="30000" dirty="0"/>
          </a:p>
        </p:txBody>
      </p:sp>
      <p:pic>
        <p:nvPicPr>
          <p:cNvPr id="11" name="Picture 10"/>
          <p:cNvPicPr>
            <a:picLocks noChangeAspect="1"/>
          </p:cNvPicPr>
          <p:nvPr/>
        </p:nvPicPr>
        <p:blipFill>
          <a:blip r:embed="rId2"/>
          <a:stretch>
            <a:fillRect/>
          </a:stretch>
        </p:blipFill>
        <p:spPr>
          <a:xfrm>
            <a:off x="143556" y="1350110"/>
            <a:ext cx="3505796" cy="3664919"/>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93" y="1416501"/>
            <a:ext cx="4149102" cy="2263147"/>
          </a:xfrm>
          <a:prstGeom prst="rect">
            <a:avLst/>
          </a:prstGeom>
        </p:spPr>
      </p:pic>
      <p:sp>
        <p:nvSpPr>
          <p:cNvPr id="7" name="Title 6"/>
          <p:cNvSpPr>
            <a:spLocks noGrp="1"/>
          </p:cNvSpPr>
          <p:nvPr>
            <p:ph type="title"/>
          </p:nvPr>
        </p:nvSpPr>
        <p:spPr/>
        <p:txBody>
          <a:bodyPr/>
          <a:lstStyle/>
          <a:p>
            <a:r>
              <a:rPr lang="en-US" dirty="0" smtClean="0"/>
              <a:t>Payloads in rocket</a:t>
            </a:r>
            <a:endParaRPr lang="en-US" dirty="0"/>
          </a:p>
        </p:txBody>
      </p:sp>
      <p:sp>
        <p:nvSpPr>
          <p:cNvPr id="2" name="TextBox 1"/>
          <p:cNvSpPr txBox="1"/>
          <p:nvPr/>
        </p:nvSpPr>
        <p:spPr>
          <a:xfrm>
            <a:off x="4387271" y="1502815"/>
            <a:ext cx="184731" cy="369332"/>
          </a:xfrm>
          <a:prstGeom prst="rect">
            <a:avLst/>
          </a:prstGeom>
          <a:noFill/>
        </p:spPr>
        <p:txBody>
          <a:bodyPr wrap="none" rtlCol="0">
            <a:spAutoFit/>
          </a:bodyPr>
          <a:lstStyle/>
          <a:p>
            <a:endParaRPr lang="en-US" dirty="0"/>
          </a:p>
        </p:txBody>
      </p:sp>
      <p:sp>
        <p:nvSpPr>
          <p:cNvPr id="9" name="TextBox 8"/>
          <p:cNvSpPr txBox="1"/>
          <p:nvPr/>
        </p:nvSpPr>
        <p:spPr>
          <a:xfrm>
            <a:off x="4462037" y="1416501"/>
            <a:ext cx="4428445" cy="2569934"/>
          </a:xfrm>
          <a:prstGeom prst="rect">
            <a:avLst/>
          </a:prstGeom>
          <a:noFill/>
        </p:spPr>
        <p:txBody>
          <a:bodyPr wrap="square" rtlCol="0">
            <a:spAutoFit/>
          </a:bodyPr>
          <a:lstStyle/>
          <a:p>
            <a:pPr algn="just"/>
            <a:r>
              <a:rPr lang="en-US" sz="1300" dirty="0">
                <a:solidFill>
                  <a:srgbClr val="9147FF"/>
                </a:solidFill>
              </a:rPr>
              <a:t>Depending upon the number of payloads to be sent into orbit, the length of the rocket can be designed. The payload deployment will occur in steps whose data can be sent to monitor the deployment  of the next payload into a suitable perigee radius. Apart from the normal use of SRBs, ion propulsion coupled with the air breathing engine is utilized in the contrast to the conventional approach to SRBs. The eccentric cylinder arrangement helps in creating a vacuum in the rocket’s path in order to minimize the air/atmospheric resistance. </a:t>
            </a:r>
          </a:p>
          <a:p>
            <a:pPr algn="just"/>
            <a:endParaRPr lang="en-US" sz="1300" dirty="0">
              <a:solidFill>
                <a:srgbClr val="9147FF"/>
              </a:solidFill>
            </a:endParaRPr>
          </a:p>
          <a:p>
            <a:endParaRPr lang="en-US" dirty="0"/>
          </a:p>
        </p:txBody>
      </p:sp>
      <p:sp>
        <p:nvSpPr>
          <p:cNvPr id="12" name="TextBox 11"/>
          <p:cNvSpPr txBox="1"/>
          <p:nvPr/>
        </p:nvSpPr>
        <p:spPr>
          <a:xfrm>
            <a:off x="143555" y="3793390"/>
            <a:ext cx="8704185" cy="1569660"/>
          </a:xfrm>
          <a:prstGeom prst="rect">
            <a:avLst/>
          </a:prstGeom>
          <a:noFill/>
        </p:spPr>
        <p:txBody>
          <a:bodyPr wrap="square" rtlCol="0">
            <a:spAutoFit/>
          </a:bodyPr>
          <a:lstStyle/>
          <a:p>
            <a:pPr algn="just"/>
            <a:r>
              <a:rPr lang="en-US" sz="1300" dirty="0">
                <a:solidFill>
                  <a:srgbClr val="9147FF"/>
                </a:solidFill>
              </a:rPr>
              <a:t>The air breathing engines suck the incoming air by increasing the velocity, thereby creating a pressure difference between the inside of the concentric tube and just above the nose which results in air gushing in, thereby creating partial vacuum, resulting in low resistance path for rocket.</a:t>
            </a:r>
          </a:p>
          <a:p>
            <a:pPr algn="just"/>
            <a:endParaRPr lang="en-US" sz="1300" b="1" dirty="0">
              <a:solidFill>
                <a:srgbClr val="9147FF"/>
              </a:solidFill>
            </a:endParaRPr>
          </a:p>
          <a:p>
            <a:pPr algn="just"/>
            <a:r>
              <a:rPr lang="en-US" sz="1300" b="1" dirty="0">
                <a:solidFill>
                  <a:srgbClr val="9147FF"/>
                </a:solidFill>
              </a:rPr>
              <a:t>This update of carrying multiple payloads for deployment in one trip can save a significant amount of time for space assembly.</a:t>
            </a:r>
          </a:p>
          <a:p>
            <a:endParaRPr lang="en-US" dirty="0"/>
          </a:p>
        </p:txBody>
      </p:sp>
    </p:spTree>
    <p:extLst>
      <p:ext uri="{BB962C8B-B14F-4D97-AF65-F5344CB8AC3E}">
        <p14:creationId xmlns:p14="http://schemas.microsoft.com/office/powerpoint/2010/main" val="1394619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38" y="122574"/>
            <a:ext cx="8551661" cy="965863"/>
          </a:xfrm>
        </p:spPr>
        <p:txBody>
          <a:bodyPr>
            <a:normAutofit/>
          </a:bodyPr>
          <a:lstStyle/>
          <a:p>
            <a:r>
              <a:rPr lang="en-US" sz="2800" dirty="0"/>
              <a:t>Feedback Control General Outline and Sensors Actuating</a:t>
            </a:r>
          </a:p>
        </p:txBody>
      </p:sp>
      <p:sp>
        <p:nvSpPr>
          <p:cNvPr id="5" name="Content Placeholder 4"/>
          <p:cNvSpPr>
            <a:spLocks noGrp="1"/>
          </p:cNvSpPr>
          <p:nvPr>
            <p:ph idx="1"/>
          </p:nvPr>
        </p:nvSpPr>
        <p:spPr>
          <a:xfrm>
            <a:off x="-110192" y="1627168"/>
            <a:ext cx="9110818" cy="3512212"/>
          </a:xfrm>
        </p:spPr>
        <p:txBody>
          <a:bodyPr>
            <a:noAutofit/>
          </a:bodyPr>
          <a:lstStyle/>
          <a:p>
            <a:pPr marL="2194560" indent="0" algn="just">
              <a:buNone/>
            </a:pPr>
            <a:r>
              <a:rPr lang="en-US" sz="1400" dirty="0">
                <a:ea typeface="+mn-lt"/>
                <a:cs typeface="+mn-lt"/>
              </a:rPr>
              <a:t>proximity sensors according to the feedback to maintain the proximity, critical distance and track via feedback control method.</a:t>
            </a:r>
            <a:endParaRPr lang="en-US" sz="1400" dirty="0"/>
          </a:p>
          <a:p>
            <a:pPr marL="2194560" indent="0" algn="just">
              <a:buNone/>
            </a:pPr>
            <a:r>
              <a:rPr lang="en-US" sz="1300" dirty="0"/>
              <a:t>The air pressure will be determined by the on-board sensors in the rocket post detachment of the payload delivery. According top the air pressure exerted on the returning capsule, the sensors will translate the data for actuating the half sphere (</a:t>
            </a:r>
            <a:r>
              <a:rPr lang="en-US" sz="1300" dirty="0" err="1"/>
              <a:t>aerofoil</a:t>
            </a:r>
            <a:r>
              <a:rPr lang="en-US" sz="1300" dirty="0"/>
              <a:t>) to protrude.</a:t>
            </a:r>
          </a:p>
          <a:p>
            <a:pPr marL="2103120" indent="0">
              <a:buNone/>
            </a:pPr>
            <a:endParaRPr lang="en-US" sz="13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8828" y="2877160"/>
            <a:ext cx="2391798" cy="1377436"/>
          </a:xfrm>
          <a:prstGeom prst="rect">
            <a:avLst/>
          </a:prstGeom>
        </p:spPr>
      </p:pic>
      <p:sp>
        <p:nvSpPr>
          <p:cNvPr id="4" name="TextBox 3"/>
          <p:cNvSpPr txBox="1"/>
          <p:nvPr/>
        </p:nvSpPr>
        <p:spPr>
          <a:xfrm>
            <a:off x="92074" y="1252338"/>
            <a:ext cx="8856889" cy="492443"/>
          </a:xfrm>
          <a:prstGeom prst="rect">
            <a:avLst/>
          </a:prstGeom>
          <a:noFill/>
        </p:spPr>
        <p:txBody>
          <a:bodyPr wrap="square" rtlCol="0">
            <a:spAutoFit/>
          </a:bodyPr>
          <a:lstStyle/>
          <a:p>
            <a:pPr algn="just"/>
            <a:r>
              <a:rPr lang="en-US" sz="1300" dirty="0">
                <a:solidFill>
                  <a:srgbClr val="9147FF"/>
                </a:solidFill>
                <a:ea typeface="+mn-lt"/>
                <a:cs typeface="+mn-lt"/>
              </a:rPr>
              <a:t>The sensors from the rocket 1 (R1) will calculate and relay the data like distance, altitude etc. as an output signal to the trailing rocket (R2) , which will follow the output signal from R1, which becomes the input signal for R2, and actuate the sensors like</a:t>
            </a:r>
            <a:endParaRPr lang="en-US" sz="1300" dirty="0">
              <a:solidFill>
                <a:srgbClr val="9147FF"/>
              </a:solidFill>
            </a:endParaRPr>
          </a:p>
        </p:txBody>
      </p:sp>
      <p:sp>
        <p:nvSpPr>
          <p:cNvPr id="7" name="TextBox 6"/>
          <p:cNvSpPr txBox="1"/>
          <p:nvPr/>
        </p:nvSpPr>
        <p:spPr>
          <a:xfrm>
            <a:off x="2067395" y="2799076"/>
            <a:ext cx="4487987" cy="2169825"/>
          </a:xfrm>
          <a:prstGeom prst="rect">
            <a:avLst/>
          </a:prstGeom>
          <a:noFill/>
        </p:spPr>
        <p:txBody>
          <a:bodyPr wrap="square" rtlCol="0">
            <a:spAutoFit/>
          </a:bodyPr>
          <a:lstStyle/>
          <a:p>
            <a:pPr algn="just"/>
            <a:r>
              <a:rPr lang="en-US" sz="1300" dirty="0">
                <a:solidFill>
                  <a:srgbClr val="9147FF"/>
                </a:solidFill>
              </a:rPr>
              <a:t>The differential pressure sensor will give you a comparative measurement between two points. Typically, the two pressures to be measured are applied to opposite sides of a single diaphragm. The deflection of the diaphragm, either positive or negative with respect to the resting state, determines the difference in pressure. Some industrial differential sensors actually use two separate absolute sensors, utilizing internal electronics to calculate and provide the difference in pressure to the control system.</a:t>
            </a:r>
          </a:p>
          <a:p>
            <a:endParaRPr lang="en-US" dirty="0"/>
          </a:p>
        </p:txBody>
      </p:sp>
      <p:sp>
        <p:nvSpPr>
          <p:cNvPr id="8" name="TextBox 7"/>
          <p:cNvSpPr txBox="1"/>
          <p:nvPr/>
        </p:nvSpPr>
        <p:spPr>
          <a:xfrm>
            <a:off x="5513214" y="4341459"/>
            <a:ext cx="3655770" cy="1246495"/>
          </a:xfrm>
          <a:prstGeom prst="rect">
            <a:avLst/>
          </a:prstGeom>
          <a:noFill/>
        </p:spPr>
        <p:txBody>
          <a:bodyPr wrap="square" rtlCol="0">
            <a:spAutoFit/>
          </a:bodyPr>
          <a:lstStyle/>
          <a:p>
            <a:pPr algn="r"/>
            <a:endParaRPr lang="en-US" sz="1300" dirty="0">
              <a:solidFill>
                <a:srgbClr val="9147FF"/>
              </a:solidFill>
            </a:endParaRPr>
          </a:p>
          <a:p>
            <a:r>
              <a:rPr lang="en-US" sz="1300" dirty="0">
                <a:solidFill>
                  <a:srgbClr val="9147FF"/>
                </a:solidFill>
              </a:rPr>
              <a:t>These are the basics of probable sensing we might be using.</a:t>
            </a:r>
          </a:p>
          <a:p>
            <a:endParaRPr lang="en-US" dirty="0"/>
          </a:p>
          <a:p>
            <a:endParaRPr lang="en-US" dirty="0"/>
          </a:p>
        </p:txBody>
      </p:sp>
      <p:sp>
        <p:nvSpPr>
          <p:cNvPr id="10" name="TextBox 9"/>
          <p:cNvSpPr txBox="1"/>
          <p:nvPr/>
        </p:nvSpPr>
        <p:spPr>
          <a:xfrm>
            <a:off x="6775628" y="4259896"/>
            <a:ext cx="2391798" cy="646331"/>
          </a:xfrm>
          <a:prstGeom prst="rect">
            <a:avLst/>
          </a:prstGeom>
          <a:noFill/>
        </p:spPr>
        <p:txBody>
          <a:bodyPr wrap="square" rtlCol="0">
            <a:spAutoFit/>
          </a:bodyPr>
          <a:lstStyle/>
          <a:p>
            <a:r>
              <a:rPr lang="en-US" b="1" dirty="0">
                <a:solidFill>
                  <a:srgbClr val="9147FF"/>
                </a:solidFill>
              </a:rPr>
              <a:t>An example circuit</a:t>
            </a:r>
            <a:r>
              <a:rPr lang="en-US" dirty="0">
                <a:solidFill>
                  <a:srgbClr val="9147FF"/>
                </a:solidFill>
              </a:rPr>
              <a:t>.</a:t>
            </a:r>
          </a:p>
          <a:p>
            <a:endParaRPr lang="en-US" dirty="0"/>
          </a:p>
        </p:txBody>
      </p:sp>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l="6094" r="3480" b="4748"/>
          <a:stretch/>
        </p:blipFill>
        <p:spPr>
          <a:xfrm>
            <a:off x="92074" y="1860915"/>
            <a:ext cx="1985165" cy="2959638"/>
          </a:xfrm>
          <a:prstGeom prst="rect">
            <a:avLst/>
          </a:prstGeom>
          <a:effectLst>
            <a:outerShdw dist="50800" dir="5400000" algn="ctr" rotWithShape="0">
              <a:srgbClr val="000000"/>
            </a:outerShdw>
          </a:effectLst>
        </p:spPr>
      </p:pic>
    </p:spTree>
    <p:extLst>
      <p:ext uri="{BB962C8B-B14F-4D97-AF65-F5344CB8AC3E}">
        <p14:creationId xmlns:p14="http://schemas.microsoft.com/office/powerpoint/2010/main" val="3122589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loop process and PID Feedback</a:t>
            </a:r>
            <a:endParaRPr lang="en-US" dirty="0"/>
          </a:p>
        </p:txBody>
      </p:sp>
      <p:sp>
        <p:nvSpPr>
          <p:cNvPr id="3" name="Content Placeholder 2"/>
          <p:cNvSpPr>
            <a:spLocks noGrp="1"/>
          </p:cNvSpPr>
          <p:nvPr>
            <p:ph idx="1"/>
          </p:nvPr>
        </p:nvSpPr>
        <p:spPr>
          <a:xfrm>
            <a:off x="1" y="1197406"/>
            <a:ext cx="6251754" cy="2748690"/>
          </a:xfrm>
        </p:spPr>
        <p:txBody>
          <a:bodyPr/>
          <a:lstStyle/>
          <a:p>
            <a:pPr marL="0" indent="0" algn="just">
              <a:buNone/>
            </a:pPr>
            <a:r>
              <a:rPr lang="en-US" sz="1300" dirty="0"/>
              <a:t>A </a:t>
            </a:r>
            <a:r>
              <a:rPr lang="en-US" sz="1300" b="1" dirty="0"/>
              <a:t>control loop </a:t>
            </a:r>
            <a:r>
              <a:rPr lang="en-US" sz="1300" dirty="0"/>
              <a:t>is a process management system designed to maintain a process variable at a desired set point. Each step in the loop works in conjunction with the others to manage the system. Once the set point has been established, the control loop operates using a four-step process.</a:t>
            </a:r>
          </a:p>
          <a:p>
            <a:pPr marL="91440" indent="-514350" algn="just">
              <a:buFont typeface="+mj-lt"/>
              <a:buAutoNum type="arabicParenR"/>
            </a:pPr>
            <a:r>
              <a:rPr lang="en-US" sz="1300" dirty="0" smtClean="0"/>
              <a:t>Sense</a:t>
            </a:r>
          </a:p>
          <a:p>
            <a:pPr marL="91440" indent="-514350" algn="just">
              <a:buFont typeface="+mj-lt"/>
              <a:buAutoNum type="arabicParenR"/>
            </a:pPr>
            <a:r>
              <a:rPr lang="en-US" sz="1300" dirty="0" smtClean="0"/>
              <a:t>Compare</a:t>
            </a:r>
          </a:p>
          <a:p>
            <a:pPr marL="91440" indent="-514350" algn="just">
              <a:buFont typeface="+mj-lt"/>
              <a:buAutoNum type="arabicParenR"/>
            </a:pPr>
            <a:r>
              <a:rPr lang="en-US" sz="1300" dirty="0" smtClean="0"/>
              <a:t>Respond</a:t>
            </a:r>
          </a:p>
          <a:p>
            <a:pPr marL="91440" indent="-514350" algn="just">
              <a:buFont typeface="+mj-lt"/>
              <a:buAutoNum type="arabicParenR"/>
            </a:pPr>
            <a:r>
              <a:rPr lang="en-US" sz="1300" dirty="0" smtClean="0"/>
              <a:t>Affect</a:t>
            </a:r>
          </a:p>
          <a:p>
            <a:pPr marL="0" indent="0">
              <a:buNone/>
            </a:pPr>
            <a:endParaRPr lang="en-US" sz="13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152" y="1350110"/>
            <a:ext cx="2677860" cy="1759607"/>
          </a:xfrm>
          <a:prstGeom prst="rect">
            <a:avLst/>
          </a:prstGeom>
        </p:spPr>
      </p:pic>
      <p:sp>
        <p:nvSpPr>
          <p:cNvPr id="5" name="TextBox 4"/>
          <p:cNvSpPr txBox="1"/>
          <p:nvPr/>
        </p:nvSpPr>
        <p:spPr>
          <a:xfrm>
            <a:off x="0" y="3029865"/>
            <a:ext cx="6108198" cy="769441"/>
          </a:xfrm>
          <a:prstGeom prst="rect">
            <a:avLst/>
          </a:prstGeom>
          <a:noFill/>
        </p:spPr>
        <p:txBody>
          <a:bodyPr wrap="square" rtlCol="0">
            <a:spAutoFit/>
          </a:bodyPr>
          <a:lstStyle/>
          <a:p>
            <a:pPr>
              <a:spcBef>
                <a:spcPts val="600"/>
              </a:spcBef>
            </a:pPr>
            <a:r>
              <a:rPr lang="en-US" sz="1300" dirty="0">
                <a:solidFill>
                  <a:srgbClr val="9147FF"/>
                </a:solidFill>
              </a:rPr>
              <a:t>The loop continually cycles through the steps, affecting the process variable in order to maintain the desired set point. </a:t>
            </a:r>
            <a:endParaRPr lang="en-US" sz="1300" dirty="0" smtClean="0">
              <a:solidFill>
                <a:srgbClr val="9147FF"/>
              </a:solidFill>
            </a:endParaRPr>
          </a:p>
          <a:p>
            <a:pPr>
              <a:spcBef>
                <a:spcPts val="600"/>
              </a:spcBef>
            </a:pPr>
            <a:endParaRPr lang="en-US" sz="1300" dirty="0" smtClean="0">
              <a:solidFill>
                <a:srgbClr val="9147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99" y="3667271"/>
            <a:ext cx="3419039" cy="1213759"/>
          </a:xfrm>
          <a:prstGeom prst="rect">
            <a:avLst/>
          </a:prstGeom>
        </p:spPr>
      </p:pic>
      <p:sp>
        <p:nvSpPr>
          <p:cNvPr id="8" name="TextBox 7"/>
          <p:cNvSpPr txBox="1"/>
          <p:nvPr/>
        </p:nvSpPr>
        <p:spPr>
          <a:xfrm>
            <a:off x="3771948" y="3640685"/>
            <a:ext cx="5156063" cy="1446550"/>
          </a:xfrm>
          <a:prstGeom prst="rect">
            <a:avLst/>
          </a:prstGeom>
          <a:noFill/>
        </p:spPr>
        <p:txBody>
          <a:bodyPr wrap="square" rtlCol="0">
            <a:spAutoFit/>
          </a:bodyPr>
          <a:lstStyle/>
          <a:p>
            <a:pPr algn="just"/>
            <a:r>
              <a:rPr lang="en-US" b="1" dirty="0" smtClean="0">
                <a:solidFill>
                  <a:srgbClr val="9147FF"/>
                </a:solidFill>
              </a:rPr>
              <a:t>PID Feedback Control- </a:t>
            </a:r>
            <a:r>
              <a:rPr lang="en-US" sz="1300" dirty="0" smtClean="0">
                <a:solidFill>
                  <a:srgbClr val="9147FF"/>
                </a:solidFill>
              </a:rPr>
              <a:t>We</a:t>
            </a:r>
            <a:r>
              <a:rPr lang="en-US" sz="1300" b="1" dirty="0" smtClean="0">
                <a:solidFill>
                  <a:srgbClr val="9147FF"/>
                </a:solidFill>
              </a:rPr>
              <a:t> </a:t>
            </a:r>
            <a:r>
              <a:rPr lang="en-US" sz="1300" dirty="0" smtClean="0">
                <a:solidFill>
                  <a:srgbClr val="9147FF"/>
                </a:solidFill>
              </a:rPr>
              <a:t>can </a:t>
            </a:r>
            <a:r>
              <a:rPr lang="en-US" sz="1300" dirty="0">
                <a:solidFill>
                  <a:srgbClr val="9147FF"/>
                </a:solidFill>
              </a:rPr>
              <a:t>use the PID feedback control to ensure the minimization of errors in the loop</a:t>
            </a:r>
            <a:r>
              <a:rPr lang="en-US" sz="1300" dirty="0" smtClean="0">
                <a:solidFill>
                  <a:srgbClr val="9147FF"/>
                </a:solidFill>
              </a:rPr>
              <a:t>.</a:t>
            </a:r>
          </a:p>
          <a:p>
            <a:pPr algn="just"/>
            <a:endParaRPr lang="en-US" sz="1300" b="1" dirty="0">
              <a:solidFill>
                <a:srgbClr val="9147FF"/>
              </a:solidFill>
            </a:endParaRPr>
          </a:p>
          <a:p>
            <a:pPr algn="just"/>
            <a:r>
              <a:rPr lang="en-US" sz="1300" dirty="0">
                <a:solidFill>
                  <a:srgbClr val="9147FF"/>
                </a:solidFill>
              </a:rPr>
              <a:t>These are the basics of the control system where we can integrate the sensor based systems.</a:t>
            </a:r>
          </a:p>
          <a:p>
            <a:endParaRPr lang="en-US" dirty="0"/>
          </a:p>
        </p:txBody>
      </p:sp>
      <p:sp>
        <p:nvSpPr>
          <p:cNvPr id="9" name="TextBox 8"/>
          <p:cNvSpPr txBox="1"/>
          <p:nvPr/>
        </p:nvSpPr>
        <p:spPr>
          <a:xfrm>
            <a:off x="352910" y="4881890"/>
            <a:ext cx="3883639" cy="261610"/>
          </a:xfrm>
          <a:prstGeom prst="rect">
            <a:avLst/>
          </a:prstGeom>
          <a:noFill/>
        </p:spPr>
        <p:txBody>
          <a:bodyPr wrap="square" rtlCol="0">
            <a:spAutoFit/>
          </a:bodyPr>
          <a:lstStyle/>
          <a:p>
            <a:r>
              <a:rPr lang="en-US" sz="1100" b="1" dirty="0">
                <a:solidFill>
                  <a:srgbClr val="9147FF"/>
                </a:solidFill>
              </a:rPr>
              <a:t>Basic block diagram of PID feedback control</a:t>
            </a:r>
            <a:endParaRPr lang="en-US" sz="1100" dirty="0"/>
          </a:p>
        </p:txBody>
      </p:sp>
    </p:spTree>
    <p:extLst>
      <p:ext uri="{BB962C8B-B14F-4D97-AF65-F5344CB8AC3E}">
        <p14:creationId xmlns:p14="http://schemas.microsoft.com/office/powerpoint/2010/main" val="496286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ION thrusters, ION Extraction and acceleration</a:t>
            </a:r>
            <a:endParaRPr lang="en-US" dirty="0"/>
          </a:p>
        </p:txBody>
      </p:sp>
      <p:sp>
        <p:nvSpPr>
          <p:cNvPr id="5" name="TextBox 4"/>
          <p:cNvSpPr txBox="1"/>
          <p:nvPr/>
        </p:nvSpPr>
        <p:spPr>
          <a:xfrm>
            <a:off x="3044950" y="1362341"/>
            <a:ext cx="6099049" cy="2616101"/>
          </a:xfrm>
          <a:prstGeom prst="rect">
            <a:avLst/>
          </a:prstGeom>
          <a:noFill/>
        </p:spPr>
        <p:txBody>
          <a:bodyPr wrap="square" rtlCol="0">
            <a:spAutoFit/>
          </a:bodyPr>
          <a:lstStyle/>
          <a:p>
            <a:r>
              <a:rPr lang="en-US" sz="1300" b="1" dirty="0">
                <a:solidFill>
                  <a:srgbClr val="9147FF"/>
                </a:solidFill>
              </a:rPr>
              <a:t>Principles of Operation of ION thrusters (</a:t>
            </a:r>
            <a:r>
              <a:rPr lang="en-US" sz="1300" b="1" dirty="0" smtClean="0">
                <a:solidFill>
                  <a:srgbClr val="9147FF"/>
                </a:solidFill>
              </a:rPr>
              <a:t>Kaufman</a:t>
            </a:r>
          </a:p>
          <a:p>
            <a:r>
              <a:rPr lang="en-US" sz="1300" b="1" dirty="0" smtClean="0">
                <a:solidFill>
                  <a:srgbClr val="9147FF"/>
                </a:solidFill>
              </a:rPr>
              <a:t>Ion </a:t>
            </a:r>
            <a:r>
              <a:rPr lang="en-US" sz="1300" b="1" dirty="0">
                <a:solidFill>
                  <a:srgbClr val="9147FF"/>
                </a:solidFill>
              </a:rPr>
              <a:t>Engines)-</a:t>
            </a:r>
          </a:p>
          <a:p>
            <a:pPr algn="just"/>
            <a:r>
              <a:rPr lang="en-US" sz="1300" dirty="0" smtClean="0">
                <a:solidFill>
                  <a:srgbClr val="9147FF"/>
                </a:solidFill>
              </a:rPr>
              <a:t>Electrostatic </a:t>
            </a:r>
            <a:r>
              <a:rPr lang="en-US" sz="1300" dirty="0">
                <a:solidFill>
                  <a:srgbClr val="9147FF"/>
                </a:solidFill>
              </a:rPr>
              <a:t>thrusters accelerate heavy </a:t>
            </a:r>
            <a:r>
              <a:rPr lang="en-US" sz="1300" dirty="0" smtClean="0">
                <a:solidFill>
                  <a:srgbClr val="9147FF"/>
                </a:solidFill>
              </a:rPr>
              <a:t>charged</a:t>
            </a:r>
          </a:p>
          <a:p>
            <a:pPr algn="just"/>
            <a:r>
              <a:rPr lang="en-US" sz="1300" dirty="0" smtClean="0">
                <a:solidFill>
                  <a:srgbClr val="9147FF"/>
                </a:solidFill>
              </a:rPr>
              <a:t>atoms </a:t>
            </a:r>
            <a:r>
              <a:rPr lang="en-US" sz="1300" dirty="0">
                <a:solidFill>
                  <a:srgbClr val="9147FF"/>
                </a:solidFill>
              </a:rPr>
              <a:t>(ions) </a:t>
            </a:r>
            <a:r>
              <a:rPr lang="en-US" sz="1300" dirty="0" smtClean="0">
                <a:solidFill>
                  <a:srgbClr val="9147FF"/>
                </a:solidFill>
              </a:rPr>
              <a:t>by </a:t>
            </a:r>
            <a:r>
              <a:rPr lang="en-US" sz="1300" dirty="0">
                <a:solidFill>
                  <a:srgbClr val="9147FF"/>
                </a:solidFill>
              </a:rPr>
              <a:t>means of a purely </a:t>
            </a:r>
            <a:r>
              <a:rPr lang="en-US" sz="1300" dirty="0" smtClean="0">
                <a:solidFill>
                  <a:srgbClr val="9147FF"/>
                </a:solidFill>
              </a:rPr>
              <a:t>electrostatic</a:t>
            </a:r>
          </a:p>
          <a:p>
            <a:pPr algn="just"/>
            <a:r>
              <a:rPr lang="en-US" sz="1300" dirty="0" smtClean="0">
                <a:solidFill>
                  <a:srgbClr val="9147FF"/>
                </a:solidFill>
              </a:rPr>
              <a:t>field. Magnetic </a:t>
            </a:r>
            <a:r>
              <a:rPr lang="en-US" sz="1300" dirty="0">
                <a:solidFill>
                  <a:srgbClr val="9147FF"/>
                </a:solidFill>
              </a:rPr>
              <a:t>fields are </a:t>
            </a:r>
            <a:r>
              <a:rPr lang="en-US" sz="1300" dirty="0" smtClean="0">
                <a:solidFill>
                  <a:srgbClr val="9147FF"/>
                </a:solidFill>
              </a:rPr>
              <a:t>used </a:t>
            </a:r>
            <a:r>
              <a:rPr lang="en-US" sz="1300" dirty="0">
                <a:solidFill>
                  <a:srgbClr val="9147FF"/>
                </a:solidFill>
              </a:rPr>
              <a:t>only for auxiliary </a:t>
            </a:r>
            <a:endParaRPr lang="en-US" sz="1300" dirty="0" smtClean="0">
              <a:solidFill>
                <a:srgbClr val="9147FF"/>
              </a:solidFill>
            </a:endParaRPr>
          </a:p>
          <a:p>
            <a:pPr algn="just"/>
            <a:r>
              <a:rPr lang="en-US" sz="1300" dirty="0" smtClean="0">
                <a:solidFill>
                  <a:srgbClr val="9147FF"/>
                </a:solidFill>
              </a:rPr>
              <a:t>Purposes in </a:t>
            </a:r>
            <a:r>
              <a:rPr lang="en-US" sz="1300" dirty="0">
                <a:solidFill>
                  <a:srgbClr val="9147FF"/>
                </a:solidFill>
              </a:rPr>
              <a:t>the ionization chamber. </a:t>
            </a:r>
            <a:r>
              <a:rPr lang="en-US" sz="1300" dirty="0" smtClean="0">
                <a:solidFill>
                  <a:srgbClr val="9147FF"/>
                </a:solidFill>
              </a:rPr>
              <a:t>It </a:t>
            </a:r>
            <a:r>
              <a:rPr lang="en-US" sz="1300" dirty="0">
                <a:solidFill>
                  <a:srgbClr val="9147FF"/>
                </a:solidFill>
              </a:rPr>
              <a:t>is </a:t>
            </a:r>
            <a:r>
              <a:rPr lang="en-US" sz="1300" dirty="0" smtClean="0">
                <a:solidFill>
                  <a:srgbClr val="9147FF"/>
                </a:solidFill>
              </a:rPr>
              <a:t>well</a:t>
            </a:r>
          </a:p>
          <a:p>
            <a:pPr algn="just"/>
            <a:r>
              <a:rPr lang="en-US" sz="1300" dirty="0" smtClean="0">
                <a:solidFill>
                  <a:srgbClr val="9147FF"/>
                </a:solidFill>
              </a:rPr>
              <a:t>known that electrostatic </a:t>
            </a:r>
            <a:r>
              <a:rPr lang="en-US" sz="1300" dirty="0">
                <a:solidFill>
                  <a:srgbClr val="9147FF"/>
                </a:solidFill>
              </a:rPr>
              <a:t>forces per unit </a:t>
            </a:r>
            <a:r>
              <a:rPr lang="en-US" sz="1300" dirty="0" smtClean="0">
                <a:solidFill>
                  <a:srgbClr val="9147FF"/>
                </a:solidFill>
              </a:rPr>
              <a:t>area</a:t>
            </a:r>
          </a:p>
          <a:p>
            <a:pPr algn="just"/>
            <a:r>
              <a:rPr lang="en-US" sz="1300" dirty="0" smtClean="0">
                <a:solidFill>
                  <a:srgbClr val="9147FF"/>
                </a:solidFill>
              </a:rPr>
              <a:t>(</a:t>
            </a:r>
            <a:r>
              <a:rPr lang="en-US" sz="1300" dirty="0">
                <a:solidFill>
                  <a:srgbClr val="9147FF"/>
                </a:solidFill>
              </a:rPr>
              <a:t>or energies per </a:t>
            </a:r>
            <a:r>
              <a:rPr lang="en-US" sz="1300" dirty="0" smtClean="0">
                <a:solidFill>
                  <a:srgbClr val="9147FF"/>
                </a:solidFill>
              </a:rPr>
              <a:t>unit </a:t>
            </a:r>
            <a:r>
              <a:rPr lang="en-US" sz="1300" dirty="0">
                <a:solidFill>
                  <a:srgbClr val="9147FF"/>
                </a:solidFill>
              </a:rPr>
              <a:t>volume) are of the </a:t>
            </a:r>
            <a:r>
              <a:rPr lang="en-US" sz="1300" dirty="0" smtClean="0">
                <a:solidFill>
                  <a:srgbClr val="9147FF"/>
                </a:solidFill>
              </a:rPr>
              <a:t>order</a:t>
            </a:r>
          </a:p>
          <a:p>
            <a:pPr algn="just"/>
            <a:r>
              <a:rPr lang="en-US" sz="1300" dirty="0" smtClean="0">
                <a:solidFill>
                  <a:srgbClr val="9147FF"/>
                </a:solidFill>
              </a:rPr>
              <a:t>of </a:t>
            </a:r>
            <a:r>
              <a:rPr lang="en-US" sz="1300" dirty="0">
                <a:solidFill>
                  <a:srgbClr val="9147FF"/>
                </a:solidFill>
              </a:rPr>
              <a:t>½*</a:t>
            </a:r>
            <a:r>
              <a:rPr lang="en-US" sz="1600" dirty="0">
                <a:solidFill>
                  <a:srgbClr val="9147FF"/>
                </a:solidFill>
              </a:rPr>
              <a:t>ε</a:t>
            </a:r>
            <a:r>
              <a:rPr lang="en-US" sz="1300" baseline="-25000" dirty="0">
                <a:solidFill>
                  <a:srgbClr val="9147FF"/>
                </a:solidFill>
              </a:rPr>
              <a:t>o</a:t>
            </a:r>
            <a:r>
              <a:rPr lang="en-US" sz="1300" dirty="0">
                <a:solidFill>
                  <a:srgbClr val="9147FF"/>
                </a:solidFill>
              </a:rPr>
              <a:t>E</a:t>
            </a:r>
            <a:r>
              <a:rPr lang="en-US" sz="1300" baseline="30000" dirty="0">
                <a:solidFill>
                  <a:srgbClr val="9147FF"/>
                </a:solidFill>
              </a:rPr>
              <a:t>2</a:t>
            </a:r>
            <a:r>
              <a:rPr lang="en-US" sz="1300" dirty="0">
                <a:solidFill>
                  <a:srgbClr val="9147FF"/>
                </a:solidFill>
              </a:rPr>
              <a:t>, </a:t>
            </a:r>
            <a:r>
              <a:rPr lang="en-US" sz="1300" dirty="0" smtClean="0">
                <a:solidFill>
                  <a:srgbClr val="9147FF"/>
                </a:solidFill>
              </a:rPr>
              <a:t>where </a:t>
            </a:r>
            <a:r>
              <a:rPr lang="en-US" sz="1300" dirty="0">
                <a:solidFill>
                  <a:srgbClr val="9147FF"/>
                </a:solidFill>
              </a:rPr>
              <a:t>E is the strength of </a:t>
            </a:r>
            <a:r>
              <a:rPr lang="en-US" sz="1300" dirty="0" smtClean="0">
                <a:solidFill>
                  <a:srgbClr val="9147FF"/>
                </a:solidFill>
              </a:rPr>
              <a:t>the</a:t>
            </a:r>
          </a:p>
          <a:p>
            <a:pPr algn="just"/>
            <a:r>
              <a:rPr lang="en-US" sz="1300" dirty="0" smtClean="0">
                <a:solidFill>
                  <a:srgbClr val="9147FF"/>
                </a:solidFill>
              </a:rPr>
              <a:t>field </a:t>
            </a:r>
            <a:r>
              <a:rPr lang="en-US" sz="1300" dirty="0">
                <a:solidFill>
                  <a:srgbClr val="9147FF"/>
                </a:solidFill>
              </a:rPr>
              <a:t>(V/m).</a:t>
            </a:r>
          </a:p>
          <a:p>
            <a:endParaRPr lang="en-US" sz="1300" dirty="0">
              <a:solidFill>
                <a:srgbClr val="9147FF"/>
              </a:solidFill>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290285"/>
            <a:ext cx="2901395" cy="1818208"/>
          </a:xfrm>
          <a:prstGeom prst="rect">
            <a:avLst/>
          </a:prstGeom>
        </p:spPr>
      </p:pic>
      <p:sp>
        <p:nvSpPr>
          <p:cNvPr id="7" name="TextBox 6"/>
          <p:cNvSpPr txBox="1"/>
          <p:nvPr/>
        </p:nvSpPr>
        <p:spPr>
          <a:xfrm>
            <a:off x="0" y="3378277"/>
            <a:ext cx="6557165" cy="1692771"/>
          </a:xfrm>
          <a:prstGeom prst="rect">
            <a:avLst/>
          </a:prstGeom>
          <a:noFill/>
        </p:spPr>
        <p:txBody>
          <a:bodyPr wrap="square" rtlCol="0">
            <a:spAutoFit/>
          </a:bodyPr>
          <a:lstStyle/>
          <a:p>
            <a:pPr algn="just"/>
            <a:endParaRPr lang="en-US" sz="1300" dirty="0" smtClean="0">
              <a:solidFill>
                <a:srgbClr val="9147FF"/>
              </a:solidFill>
            </a:endParaRPr>
          </a:p>
          <a:p>
            <a:pPr algn="just"/>
            <a:r>
              <a:rPr lang="en-US" sz="1300" dirty="0" smtClean="0">
                <a:solidFill>
                  <a:srgbClr val="9147FF"/>
                </a:solidFill>
              </a:rPr>
              <a:t>The </a:t>
            </a:r>
            <a:r>
              <a:rPr lang="en-US" sz="1300" dirty="0">
                <a:solidFill>
                  <a:srgbClr val="9147FF"/>
                </a:solidFill>
              </a:rPr>
              <a:t>geometry of the region around an aligned pair of screen and accelerator holes is shown schematically next. The electrostatic field imposed by the strongly negative accelerator grid is seen to penetrate somewhat into the plasma through the screen grid holes. This is fortunate, in that the concavity of the plasma surface provides a focusing effect which helps reduce ion impingement on the accelerator. </a:t>
            </a:r>
          </a:p>
          <a:p>
            <a:pPr algn="just"/>
            <a:r>
              <a:rPr lang="en-US" sz="1300" dirty="0">
                <a:solidFill>
                  <a:srgbClr val="9147FF"/>
                </a:solidFill>
              </a:rPr>
              <a:t>The result is an array of hundreds to thousands of individual ion </a:t>
            </a:r>
            <a:r>
              <a:rPr lang="en-US" sz="1300" dirty="0" err="1">
                <a:solidFill>
                  <a:srgbClr val="9147FF"/>
                </a:solidFill>
              </a:rPr>
              <a:t>beamlets</a:t>
            </a:r>
            <a:r>
              <a:rPr lang="en-US" sz="1300" dirty="0">
                <a:solidFill>
                  <a:srgbClr val="9147FF"/>
                </a:solidFill>
              </a:rPr>
              <a:t>, which are neutralized a short distance downstream, as indicated.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896" y="1572808"/>
            <a:ext cx="2539103" cy="3249530"/>
          </a:xfrm>
          <a:prstGeom prst="rect">
            <a:avLst/>
          </a:prstGeom>
        </p:spPr>
      </p:pic>
      <p:sp>
        <p:nvSpPr>
          <p:cNvPr id="9" name="TextBox 8"/>
          <p:cNvSpPr txBox="1"/>
          <p:nvPr/>
        </p:nvSpPr>
        <p:spPr>
          <a:xfrm>
            <a:off x="285507" y="3108493"/>
            <a:ext cx="2748690" cy="369332"/>
          </a:xfrm>
          <a:prstGeom prst="rect">
            <a:avLst/>
          </a:prstGeom>
          <a:noFill/>
        </p:spPr>
        <p:txBody>
          <a:bodyPr wrap="square" rtlCol="0">
            <a:spAutoFit/>
          </a:bodyPr>
          <a:lstStyle/>
          <a:p>
            <a:r>
              <a:rPr lang="en-US" b="1" dirty="0" smtClean="0">
                <a:solidFill>
                  <a:srgbClr val="9147FF"/>
                </a:solidFill>
              </a:rPr>
              <a:t>Kaufman Ion Engine circuit</a:t>
            </a:r>
            <a:endParaRPr lang="en-US" b="1" dirty="0">
              <a:solidFill>
                <a:srgbClr val="9147FF"/>
              </a:solidFill>
            </a:endParaRPr>
          </a:p>
        </p:txBody>
      </p:sp>
      <p:sp>
        <p:nvSpPr>
          <p:cNvPr id="10" name="TextBox 9"/>
          <p:cNvSpPr txBox="1"/>
          <p:nvPr/>
        </p:nvSpPr>
        <p:spPr>
          <a:xfrm>
            <a:off x="6748450" y="4822338"/>
            <a:ext cx="2443280" cy="276999"/>
          </a:xfrm>
          <a:prstGeom prst="rect">
            <a:avLst/>
          </a:prstGeom>
          <a:noFill/>
        </p:spPr>
        <p:txBody>
          <a:bodyPr wrap="square" rtlCol="0">
            <a:spAutoFit/>
          </a:bodyPr>
          <a:lstStyle/>
          <a:p>
            <a:r>
              <a:rPr lang="en-US" sz="1200" b="1" dirty="0" smtClean="0">
                <a:solidFill>
                  <a:srgbClr val="9147FF"/>
                </a:solidFill>
              </a:rPr>
              <a:t>Ion Extraction and acceleration</a:t>
            </a:r>
            <a:endParaRPr lang="en-US" sz="1200" b="1" dirty="0">
              <a:solidFill>
                <a:srgbClr val="9147FF"/>
              </a:solidFill>
            </a:endParaRPr>
          </a:p>
        </p:txBody>
      </p:sp>
    </p:spTree>
    <p:extLst>
      <p:ext uri="{BB962C8B-B14F-4D97-AF65-F5344CB8AC3E}">
        <p14:creationId xmlns:p14="http://schemas.microsoft.com/office/powerpoint/2010/main" val="2452905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350110"/>
            <a:ext cx="9000445" cy="3359507"/>
          </a:xfrm>
        </p:spPr>
        <p:txBody>
          <a:bodyPr>
            <a:normAutofit fontScale="92500" lnSpcReduction="10000"/>
          </a:bodyPr>
          <a:lstStyle/>
          <a:p>
            <a:pPr marL="0" indent="0" algn="just">
              <a:buNone/>
            </a:pPr>
            <a:r>
              <a:rPr lang="en-US" sz="1300" dirty="0"/>
              <a:t>The potential </a:t>
            </a:r>
            <a:r>
              <a:rPr lang="en-US" sz="1300" dirty="0" smtClean="0"/>
              <a:t>diagram on the last slide </a:t>
            </a:r>
            <a:r>
              <a:rPr lang="en-US" sz="1300" dirty="0"/>
              <a:t>shows that the screen grid is at somewhat lower potential than the plasma in the chamber.</a:t>
            </a:r>
          </a:p>
          <a:p>
            <a:pPr marL="0" indent="0" algn="just">
              <a:buNone/>
            </a:pPr>
            <a:endParaRPr lang="en-US" sz="1300" dirty="0"/>
          </a:p>
          <a:p>
            <a:pPr marL="0" indent="0" algn="just">
              <a:buNone/>
            </a:pPr>
            <a:r>
              <a:rPr lang="en-US" sz="1400" b="1" dirty="0"/>
              <a:t>Child-Langmuir’s law:</a:t>
            </a:r>
          </a:p>
          <a:p>
            <a:pPr marL="0" indent="0" algn="just">
              <a:buNone/>
            </a:pPr>
            <a:endParaRPr lang="en-US" sz="1300" dirty="0" smtClean="0"/>
          </a:p>
          <a:p>
            <a:pPr marL="0" indent="0" algn="just">
              <a:buNone/>
            </a:pPr>
            <a:r>
              <a:rPr lang="en-US" sz="2400" b="1" dirty="0" smtClean="0"/>
              <a:t>References:</a:t>
            </a:r>
            <a:endParaRPr lang="en-US" sz="2400" b="1" dirty="0"/>
          </a:p>
          <a:p>
            <a:pPr algn="just">
              <a:buFont typeface="+mj-lt"/>
              <a:buAutoNum type="arabicParenR"/>
            </a:pPr>
            <a:r>
              <a:rPr lang="en-US" sz="1300" dirty="0">
                <a:hlinkClick r:id="rId2"/>
              </a:rPr>
              <a:t>https://</a:t>
            </a:r>
            <a:r>
              <a:rPr lang="en-US" sz="1300" dirty="0" smtClean="0">
                <a:hlinkClick r:id="rId2"/>
              </a:rPr>
              <a:t>ocw.mit.edu/courses/aeronautics-and-astronautics/16-522-space-propulsion-spring-2015/lecture-notes/MIT16_522S15_Lecture10-11.pdf</a:t>
            </a:r>
            <a:endParaRPr lang="en-US" sz="1300" dirty="0" smtClean="0"/>
          </a:p>
          <a:p>
            <a:pPr algn="just">
              <a:buFont typeface="+mj-lt"/>
              <a:buAutoNum type="arabicParenR"/>
            </a:pPr>
            <a:r>
              <a:rPr lang="en-US" sz="1300" dirty="0"/>
              <a:t>  Fundamentals of Electric Propulsion: Ion and Hall Thrusters by Dan M. Goebel and Ira </a:t>
            </a:r>
            <a:r>
              <a:rPr lang="en-US" sz="1300" dirty="0" err="1"/>
              <a:t>Katz,Jet</a:t>
            </a:r>
            <a:r>
              <a:rPr lang="en-US" sz="1300" dirty="0"/>
              <a:t> Propulsion Laboratory, California Institute of Technology </a:t>
            </a:r>
            <a:r>
              <a:rPr lang="en-US" sz="1300" dirty="0" smtClean="0">
                <a:hlinkClick r:id="rId3"/>
              </a:rPr>
              <a:t> https://descanso.jpl.nasa.gov/SciTechBook/series1/Goebel__cmprsd_opt.pdf</a:t>
            </a:r>
            <a:endParaRPr lang="en-US" sz="1300" dirty="0" smtClean="0"/>
          </a:p>
          <a:p>
            <a:pPr algn="just">
              <a:buFont typeface="+mj-lt"/>
              <a:buAutoNum type="arabicParenR"/>
            </a:pPr>
            <a:r>
              <a:rPr lang="en-US" sz="1300" dirty="0" smtClean="0">
                <a:hlinkClick r:id="rId4"/>
              </a:rPr>
              <a:t>https://cds.cern.ch/record/1100534/files/p73.pdf</a:t>
            </a:r>
            <a:endParaRPr lang="en-US" sz="1300" dirty="0" smtClean="0"/>
          </a:p>
          <a:p>
            <a:pPr algn="just">
              <a:buFont typeface="+mj-lt"/>
              <a:buAutoNum type="arabicParenR"/>
            </a:pPr>
            <a:r>
              <a:rPr lang="en-US" sz="1300" dirty="0" smtClean="0">
                <a:hlinkClick r:id="rId5"/>
              </a:rPr>
              <a:t>https</a:t>
            </a:r>
            <a:r>
              <a:rPr lang="en-US" sz="1300" dirty="0">
                <a:hlinkClick r:id="rId5"/>
              </a:rPr>
              <a:t>://</a:t>
            </a:r>
            <a:r>
              <a:rPr lang="en-US" sz="1300" dirty="0" smtClean="0">
                <a:hlinkClick r:id="rId5"/>
              </a:rPr>
              <a:t>www.eecs.umich.edu/courses/eecs571/reading/control-to-computer-zaher.pdf</a:t>
            </a:r>
            <a:endParaRPr lang="en-US" sz="1300" dirty="0" smtClean="0"/>
          </a:p>
          <a:p>
            <a:pPr algn="just">
              <a:buFont typeface="+mj-lt"/>
              <a:buAutoNum type="arabicParenR"/>
            </a:pPr>
            <a:r>
              <a:rPr lang="en-US" sz="1300" dirty="0">
                <a:hlinkClick r:id="rId6"/>
              </a:rPr>
              <a:t>https://</a:t>
            </a:r>
            <a:r>
              <a:rPr lang="en-US" sz="1300" dirty="0" smtClean="0">
                <a:hlinkClick r:id="rId6"/>
              </a:rPr>
              <a:t>en.wikipedia.org/wiki/Control_theory</a:t>
            </a:r>
            <a:endParaRPr lang="en-US" sz="1300" dirty="0" smtClean="0"/>
          </a:p>
          <a:p>
            <a:pPr algn="just">
              <a:buFont typeface="+mj-lt"/>
              <a:buAutoNum type="arabicParenR"/>
            </a:pPr>
            <a:r>
              <a:rPr lang="en-US" sz="1300" dirty="0">
                <a:hlinkClick r:id="rId7"/>
              </a:rPr>
              <a:t>http://</a:t>
            </a:r>
            <a:r>
              <a:rPr lang="en-US" sz="1300" dirty="0" smtClean="0">
                <a:hlinkClick r:id="rId7"/>
              </a:rPr>
              <a:t>www.formula1-dictionary.net/drag.html</a:t>
            </a:r>
            <a:endParaRPr lang="en-US" sz="1300" dirty="0" smtClean="0"/>
          </a:p>
          <a:p>
            <a:pPr>
              <a:buFont typeface="+mj-lt"/>
              <a:buAutoNum type="arabicParenR"/>
            </a:pPr>
            <a:r>
              <a:rPr lang="en-US" sz="1300" dirty="0" smtClean="0"/>
              <a:t>Fundamentals of </a:t>
            </a:r>
            <a:r>
              <a:rPr lang="en-US" sz="1300" dirty="0" err="1" smtClean="0"/>
              <a:t>Astrodynamics</a:t>
            </a:r>
            <a:r>
              <a:rPr lang="en-US" sz="1300" dirty="0" smtClean="0"/>
              <a:t> and Applications by David </a:t>
            </a:r>
            <a:r>
              <a:rPr lang="en-US" sz="1300" dirty="0" err="1" smtClean="0"/>
              <a:t>Wallado</a:t>
            </a:r>
            <a:r>
              <a:rPr lang="en-US" sz="1300" dirty="0" smtClean="0"/>
              <a:t> -  </a:t>
            </a:r>
            <a:r>
              <a:rPr lang="en-US" sz="1300" dirty="0" smtClean="0">
                <a:hlinkClick r:id="rId8"/>
              </a:rPr>
              <a:t> https</a:t>
            </a:r>
            <a:r>
              <a:rPr lang="en-US" sz="1300" dirty="0">
                <a:hlinkClick r:id="rId8"/>
              </a:rPr>
              <a:t>://</a:t>
            </a:r>
            <a:r>
              <a:rPr lang="en-US" sz="1300" dirty="0" smtClean="0">
                <a:hlinkClick r:id="rId8"/>
              </a:rPr>
              <a:t>books.google.co.in/books?id=PJLlWzMBKjkC&amp;printsec=frontcover#v=onepage&amp;q&amp;f=false</a:t>
            </a:r>
            <a:endParaRPr lang="en-US" sz="1300" dirty="0" smtClean="0"/>
          </a:p>
          <a:p>
            <a:pPr algn="just">
              <a:buFont typeface="+mj-lt"/>
              <a:buAutoNum type="arabicParenR"/>
            </a:pPr>
            <a:endParaRPr lang="en-US" sz="1300" dirty="0" smtClean="0"/>
          </a:p>
          <a:p>
            <a:pPr algn="just">
              <a:buFont typeface="+mj-lt"/>
              <a:buAutoNum type="arabicParenR"/>
            </a:pPr>
            <a:endParaRPr lang="en-US" sz="1300" dirty="0"/>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6015" y="1655520"/>
            <a:ext cx="2838450" cy="561975"/>
          </a:xfrm>
          <a:prstGeom prst="rect">
            <a:avLst/>
          </a:prstGeom>
        </p:spPr>
      </p:pic>
      <p:sp>
        <p:nvSpPr>
          <p:cNvPr id="6" name="TextBox 5"/>
          <p:cNvSpPr txBox="1"/>
          <p:nvPr/>
        </p:nvSpPr>
        <p:spPr>
          <a:xfrm>
            <a:off x="3503065" y="4587440"/>
            <a:ext cx="4536270" cy="523220"/>
          </a:xfrm>
          <a:prstGeom prst="rect">
            <a:avLst/>
          </a:prstGeom>
          <a:noFill/>
        </p:spPr>
        <p:txBody>
          <a:bodyPr wrap="square" rtlCol="0">
            <a:spAutoFit/>
          </a:bodyPr>
          <a:lstStyle/>
          <a:p>
            <a:r>
              <a:rPr lang="en-US" sz="2800" b="1" i="1" dirty="0" smtClean="0">
                <a:solidFill>
                  <a:srgbClr val="9147FF"/>
                </a:solidFill>
                <a:latin typeface="Times New Roman" panose="02020603050405020304" pitchFamily="18" charset="0"/>
                <a:cs typeface="Times New Roman" panose="02020603050405020304" pitchFamily="18" charset="0"/>
              </a:rPr>
              <a:t>Thank-you</a:t>
            </a:r>
            <a:endParaRPr lang="en-US" sz="2800" b="1" i="1" dirty="0">
              <a:solidFill>
                <a:srgbClr val="9147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162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1003</Words>
  <Application>Microsoft Office PowerPoint</Application>
  <PresentationFormat>On-screen Show (16:9)</PresentationFormat>
  <Paragraphs>62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Future Floating Mission</vt:lpstr>
      <vt:lpstr>Vacuum tube for Low Resistance Path</vt:lpstr>
      <vt:lpstr>Payloads in rocket</vt:lpstr>
      <vt:lpstr>Feedback Control General Outline and Sensors Actuating</vt:lpstr>
      <vt:lpstr>Control loop process and PID Feedback</vt:lpstr>
      <vt:lpstr>ION thrusters, ION Extraction and acceleration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
  <cp:lastModifiedBy/>
  <cp:revision>85</cp:revision>
  <dcterms:created xsi:type="dcterms:W3CDTF">2017-08-01T15:40:51Z</dcterms:created>
  <dcterms:modified xsi:type="dcterms:W3CDTF">2020-10-04T17:47:29Z</dcterms:modified>
</cp:coreProperties>
</file>