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10"/>
  </p:normalViewPr>
  <p:slideViewPr>
    <p:cSldViewPr snapToGrid="0" snapToObjects="1">
      <p:cViewPr varScale="1">
        <p:scale>
          <a:sx n="135" d="100"/>
          <a:sy n="135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4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289560" y="228600"/>
            <a:ext cx="11612880" cy="6400800"/>
          </a:xfrm>
          <a:custGeom>
            <a:avLst/>
            <a:gdLst/>
            <a:ahLst/>
            <a:cxnLst/>
            <a:rect l="l" t="t" r="r" b="b"/>
            <a:pathLst>
              <a:path w="11612880" h="6400800">
                <a:moveTo>
                  <a:pt x="0" y="369966"/>
                </a:moveTo>
                <a:cubicBezTo>
                  <a:pt x="0" y="165639"/>
                  <a:pt x="165639" y="0"/>
                  <a:pt x="369966" y="0"/>
                </a:cubicBezTo>
                <a:lnTo>
                  <a:pt x="11242914" y="0"/>
                </a:lnTo>
                <a:cubicBezTo>
                  <a:pt x="11447241" y="0"/>
                  <a:pt x="11612880" y="165639"/>
                  <a:pt x="11612880" y="369966"/>
                </a:cubicBezTo>
                <a:lnTo>
                  <a:pt x="11612880" y="6030834"/>
                </a:lnTo>
                <a:cubicBezTo>
                  <a:pt x="11612880" y="6235161"/>
                  <a:pt x="11447241" y="6400800"/>
                  <a:pt x="11242914" y="6400800"/>
                </a:cubicBezTo>
                <a:lnTo>
                  <a:pt x="369966" y="6400800"/>
                </a:lnTo>
                <a:cubicBezTo>
                  <a:pt x="165639" y="6400800"/>
                  <a:pt x="0" y="6235161"/>
                  <a:pt x="0" y="6030834"/>
                </a:cubicBezTo>
                <a:lnTo>
                  <a:pt x="0" y="369966"/>
                </a:lnTo>
              </a:path>
            </a:pathLst>
          </a:custGeom>
          <a:noFill/>
          <a:ln w="25397">
            <a:solidFill>
              <a:srgbClr val="5C00CF">
                <a:alpha val="40000"/>
              </a:srgbClr>
            </a:solidFill>
          </a:ln>
        </p:spPr>
        <p:txBody>
          <a:bodyPr wrap="square" lIns="90000" tIns="46800" rIns="90000" bIns="46800" rtlCol="0" anchor="ctr"/>
          <a:lstStyle/>
          <a:p>
            <a:pPr marL="0" indent="0" algn="l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528560" y="548640"/>
            <a:ext cx="4114800" cy="5760720"/>
          </a:xfrm>
          <a:custGeom>
            <a:avLst/>
            <a:gdLst/>
            <a:ahLst/>
            <a:cxnLst/>
            <a:rect l="l" t="t" r="r" b="b"/>
            <a:pathLst>
              <a:path w="4114800" h="5760720">
                <a:moveTo>
                  <a:pt x="0" y="175208"/>
                </a:moveTo>
                <a:cubicBezTo>
                  <a:pt x="0" y="78443"/>
                  <a:pt x="78443" y="0"/>
                  <a:pt x="175208" y="0"/>
                </a:cubicBezTo>
                <a:lnTo>
                  <a:pt x="3939592" y="0"/>
                </a:lnTo>
                <a:cubicBezTo>
                  <a:pt x="4036357" y="0"/>
                  <a:pt x="4114800" y="78443"/>
                  <a:pt x="4114800" y="175208"/>
                </a:cubicBezTo>
                <a:lnTo>
                  <a:pt x="4114800" y="5585512"/>
                </a:lnTo>
                <a:cubicBezTo>
                  <a:pt x="4114800" y="5682277"/>
                  <a:pt x="4036357" y="5760720"/>
                  <a:pt x="3939592" y="5760720"/>
                </a:cubicBezTo>
                <a:lnTo>
                  <a:pt x="175208" y="5760720"/>
                </a:lnTo>
                <a:cubicBezTo>
                  <a:pt x="78443" y="5760720"/>
                  <a:pt x="0" y="5682277"/>
                  <a:pt x="0" y="5585512"/>
                </a:cubicBezTo>
                <a:lnTo>
                  <a:pt x="0" y="175208"/>
                </a:lnTo>
              </a:path>
            </a:pathLst>
          </a:custGeom>
          <a:blipFill>
            <a:blip r:embed="rId4"/>
            <a:srcRect l="29926" r="29926"/>
            <a:stretch/>
          </a:blip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48640" y="3971925"/>
            <a:ext cx="6583680" cy="2352673"/>
          </a:xfrm>
          <a:custGeom>
            <a:avLst/>
            <a:gdLst/>
            <a:ahLst/>
            <a:cxnLst/>
            <a:rect l="l" t="t" r="r" b="b"/>
            <a:pathLst>
              <a:path w="6583680" h="2352673">
                <a:moveTo>
                  <a:pt x="0" y="2352673"/>
                </a:moveTo>
                <a:lnTo>
                  <a:pt x="0" y="0"/>
                </a:lnTo>
                <a:lnTo>
                  <a:pt x="6583680" y="0"/>
                </a:lnTo>
                <a:lnTo>
                  <a:pt x="6583680" y="2352673"/>
                </a:lnTo>
                <a:lnTo>
                  <a:pt x="0" y="2352673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University Of San Diego: Troy Crawford, Mani Katuri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548640" y="533401"/>
            <a:ext cx="6583680" cy="3133724"/>
          </a:xfrm>
          <a:custGeom>
            <a:avLst/>
            <a:gdLst/>
            <a:ahLst/>
            <a:cxnLst/>
            <a:rect l="l" t="t" r="r" b="b"/>
            <a:pathLst>
              <a:path w="6583680" h="3133724">
                <a:moveTo>
                  <a:pt x="0" y="3133724"/>
                </a:moveTo>
                <a:lnTo>
                  <a:pt x="0" y="0"/>
                </a:lnTo>
                <a:lnTo>
                  <a:pt x="6583680" y="0"/>
                </a:lnTo>
                <a:lnTo>
                  <a:pt x="6583680" y="3133724"/>
                </a:lnTo>
                <a:lnTo>
                  <a:pt x="0" y="3133724"/>
                </a:lnTo>
              </a:path>
            </a:pathLst>
          </a:cu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36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548640" y="54102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80" h="1097280">
                <a:moveTo>
                  <a:pt x="0" y="1097280"/>
                </a:moveTo>
                <a:lnTo>
                  <a:pt x="0" y="0"/>
                </a:lnTo>
                <a:lnTo>
                  <a:pt x="1097280" y="0"/>
                </a:lnTo>
                <a:lnTo>
                  <a:pt x="1097280" y="1097280"/>
                </a:lnTo>
                <a:lnTo>
                  <a:pt x="0" y="109728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44035" y="6329237"/>
            <a:ext cx="6434632" cy="268210"/>
          </a:xfrm>
          <a:custGeom>
            <a:avLst/>
            <a:gdLst/>
            <a:ahLst/>
            <a:cxnLst/>
            <a:rect l="l" t="t" r="r" b="b"/>
            <a:pathLst>
              <a:path w="6434632" h="268210">
                <a:moveTo>
                  <a:pt x="0" y="268210"/>
                </a:moveTo>
                <a:lnTo>
                  <a:pt x="0" y="0"/>
                </a:lnTo>
                <a:lnTo>
                  <a:pt x="6434632" y="0"/>
                </a:lnTo>
                <a:lnTo>
                  <a:pt x="6434632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544037" y="0"/>
            <a:ext cx="11103928" cy="1130300"/>
          </a:xfrm>
          <a:custGeom>
            <a:avLst/>
            <a:gdLst/>
            <a:ahLst/>
            <a:cxnLst/>
            <a:rect l="l" t="t" r="r" b="b"/>
            <a:pathLst>
              <a:path w="11103928" h="1130300">
                <a:moveTo>
                  <a:pt x="0" y="1130300"/>
                </a:moveTo>
                <a:lnTo>
                  <a:pt x="0" y="0"/>
                </a:lnTo>
                <a:lnTo>
                  <a:pt x="11103928" y="0"/>
                </a:lnTo>
                <a:lnTo>
                  <a:pt x="11103928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Model Results and Performance Comparison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6527321" y="2422186"/>
            <a:ext cx="5120640" cy="3414409"/>
          </a:xfrm>
          <a:custGeom>
            <a:avLst/>
            <a:gdLst/>
            <a:ahLst/>
            <a:cxnLst/>
            <a:rect l="l" t="t" r="r" b="b"/>
            <a:pathLst>
              <a:path w="5120640" h="3414409">
                <a:moveTo>
                  <a:pt x="0" y="3414409"/>
                </a:moveTo>
                <a:lnTo>
                  <a:pt x="0" y="0"/>
                </a:lnTo>
                <a:lnTo>
                  <a:pt x="5120640" y="0"/>
                </a:lnTo>
                <a:lnTo>
                  <a:pt x="5120640" y="3414409"/>
                </a:lnTo>
                <a:lnTo>
                  <a:pt x="0" y="341440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182880" indent="-182880" algn="l">
              <a:lnSpc>
                <a:spcPct val="100000"/>
              </a:lnSpc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YOLO processes up to 155 frames per second</a:t>
            </a:r>
            <a:endParaRPr lang="en-US" sz="1400" dirty="0"/>
          </a:p>
          <a:p>
            <a:pPr marL="182880" indent="-182880" algn="l">
              <a:lnSpc>
                <a:spcPct val="100000"/>
              </a:lnSpc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Faster R-CNN is slower due to its two-stage detection process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527325" y="1605870"/>
            <a:ext cx="5120640" cy="526298"/>
          </a:xfrm>
          <a:custGeom>
            <a:avLst/>
            <a:gdLst/>
            <a:ahLst/>
            <a:cxnLst/>
            <a:rect l="l" t="t" r="r" b="b"/>
            <a:pathLst>
              <a:path w="5120640" h="526298">
                <a:moveTo>
                  <a:pt x="0" y="526298"/>
                </a:moveTo>
                <a:lnTo>
                  <a:pt x="0" y="0"/>
                </a:lnTo>
                <a:lnTo>
                  <a:pt x="5120640" y="0"/>
                </a:lnTo>
                <a:lnTo>
                  <a:pt x="5120640" y="526298"/>
                </a:lnTo>
                <a:lnTo>
                  <a:pt x="0" y="526298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0" tIns="137160" rIns="0" bIns="137160" rtlCol="0" anchor="t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YOLO vs. Faster R-CNN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44035" y="2422186"/>
            <a:ext cx="5120640" cy="3414409"/>
          </a:xfrm>
          <a:custGeom>
            <a:avLst/>
            <a:gdLst/>
            <a:ahLst/>
            <a:cxnLst/>
            <a:rect l="l" t="t" r="r" b="b"/>
            <a:pathLst>
              <a:path w="5120640" h="3414409">
                <a:moveTo>
                  <a:pt x="0" y="3414409"/>
                </a:moveTo>
                <a:lnTo>
                  <a:pt x="0" y="0"/>
                </a:lnTo>
                <a:lnTo>
                  <a:pt x="5120640" y="0"/>
                </a:lnTo>
                <a:lnTo>
                  <a:pt x="5120640" y="3414409"/>
                </a:lnTo>
                <a:lnTo>
                  <a:pt x="0" y="341440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182880" indent="-182880" algn="l">
              <a:lnSpc>
                <a:spcPct val="100000"/>
              </a:lnSpc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mAP@0.5:0.95: 0.6938</a:t>
            </a:r>
            <a:endParaRPr lang="en-US" sz="1400" dirty="0"/>
          </a:p>
          <a:p>
            <a:pPr marL="182880" indent="-182880" algn="l">
              <a:lnSpc>
                <a:spcPct val="100000"/>
              </a:lnSpc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mAP@0.50: 0.9921</a:t>
            </a:r>
            <a:endParaRPr lang="en-US" sz="1400" dirty="0"/>
          </a:p>
          <a:p>
            <a:pPr marL="182880" indent="-182880" algn="l">
              <a:lnSpc>
                <a:spcPct val="100000"/>
              </a:lnSpc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mAP@0.70: 0.8216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544035" y="1605870"/>
            <a:ext cx="5120640" cy="526298"/>
          </a:xfrm>
          <a:custGeom>
            <a:avLst/>
            <a:gdLst/>
            <a:ahLst/>
            <a:cxnLst/>
            <a:rect l="l" t="t" r="r" b="b"/>
            <a:pathLst>
              <a:path w="5120640" h="526298">
                <a:moveTo>
                  <a:pt x="0" y="526298"/>
                </a:moveTo>
                <a:lnTo>
                  <a:pt x="0" y="0"/>
                </a:lnTo>
                <a:lnTo>
                  <a:pt x="5120640" y="0"/>
                </a:lnTo>
                <a:lnTo>
                  <a:pt x="5120640" y="526298"/>
                </a:lnTo>
                <a:lnTo>
                  <a:pt x="0" y="526298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0" tIns="137160" rIns="0" bIns="137160" rtlCol="0" anchor="t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YOLO Model Performance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821556" y="367665"/>
            <a:ext cx="821803" cy="6023610"/>
          </a:xfrm>
          <a:custGeom>
            <a:avLst/>
            <a:gdLst/>
            <a:ahLst/>
            <a:cxnLst/>
            <a:rect l="l" t="t" r="r" b="b"/>
            <a:pathLst>
              <a:path w="821803" h="6023610">
                <a:moveTo>
                  <a:pt x="0" y="6023610"/>
                </a:moveTo>
                <a:lnTo>
                  <a:pt x="0" y="0"/>
                </a:lnTo>
                <a:lnTo>
                  <a:pt x="821803" y="0"/>
                </a:lnTo>
                <a:lnTo>
                  <a:pt x="821803" y="6023610"/>
                </a:lnTo>
                <a:lnTo>
                  <a:pt x="0" y="602361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01</a:t>
            </a:r>
            <a:endParaRPr lang="en-US" sz="2000" dirty="0"/>
          </a:p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02</a:t>
            </a:r>
            <a:endParaRPr lang="en-US" sz="2000" dirty="0"/>
          </a:p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03</a:t>
            </a:r>
            <a:endParaRPr lang="en-US" sz="2000" dirty="0"/>
          </a:p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04</a:t>
            </a:r>
            <a:endParaRPr lang="en-US" sz="2000" dirty="0"/>
          </a:p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05</a:t>
            </a:r>
            <a:endParaRPr lang="en-US" sz="2000" dirty="0"/>
          </a:p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06</a:t>
            </a:r>
            <a:endParaRPr lang="en-US" sz="2000" dirty="0"/>
          </a:p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07</a:t>
            </a:r>
            <a:endParaRPr lang="en-US" sz="2000" dirty="0"/>
          </a:p>
          <a:p>
            <a:pPr marL="0" indent="0" algn="r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08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631248" y="367665"/>
            <a:ext cx="6190310" cy="6023610"/>
          </a:xfrm>
          <a:custGeom>
            <a:avLst/>
            <a:gdLst/>
            <a:ahLst/>
            <a:cxnLst/>
            <a:rect l="l" t="t" r="r" b="b"/>
            <a:pathLst>
              <a:path w="6190310" h="6023610">
                <a:moveTo>
                  <a:pt x="0" y="6023610"/>
                </a:moveTo>
                <a:lnTo>
                  <a:pt x="0" y="0"/>
                </a:lnTo>
                <a:lnTo>
                  <a:pt x="6190310" y="0"/>
                </a:lnTo>
                <a:lnTo>
                  <a:pt x="6190310" y="6023610"/>
                </a:lnTo>
                <a:lnTo>
                  <a:pt x="0" y="602361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t"/>
          <a:lstStyle/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Introduction to YOLO for Real-Time Car Detection</a:t>
            </a:r>
            <a:endParaRPr lang="en-US" sz="2000" dirty="0"/>
          </a:p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Project Setup and Dataset Preparation</a:t>
            </a:r>
            <a:endParaRPr lang="en-US" sz="2000" dirty="0"/>
          </a:p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Pre-Processing Steps for Car Detection</a:t>
            </a:r>
            <a:endParaRPr lang="en-US" sz="2000" dirty="0"/>
          </a:p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Model Architecture: YOLO and CSPDarknet5</a:t>
            </a:r>
            <a:endParaRPr lang="en-US" sz="2000" dirty="0"/>
          </a:p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Training the YOLO Model for Car Detection</a:t>
            </a:r>
            <a:endParaRPr lang="en-US" sz="2000" dirty="0"/>
          </a:p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Validation and Performance Metrics Analysis</a:t>
            </a:r>
            <a:endParaRPr lang="en-US" sz="2000" dirty="0"/>
          </a:p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Prediction Visualization and Qualitative Evaluation</a:t>
            </a:r>
            <a:endParaRPr lang="en-US" sz="2000" dirty="0"/>
          </a:p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Model Results and Performance Comparison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48641" y="269507"/>
            <a:ext cx="3625406" cy="6121768"/>
          </a:xfrm>
          <a:custGeom>
            <a:avLst/>
            <a:gdLst/>
            <a:ahLst/>
            <a:cxnLst/>
            <a:rect l="l" t="t" r="r" b="b"/>
            <a:pathLst>
              <a:path w="3625406" h="6121768">
                <a:moveTo>
                  <a:pt x="0" y="6121768"/>
                </a:moveTo>
                <a:lnTo>
                  <a:pt x="0" y="0"/>
                </a:lnTo>
                <a:lnTo>
                  <a:pt x="3625406" y="0"/>
                </a:lnTo>
                <a:lnTo>
                  <a:pt x="3625406" y="6121768"/>
                </a:lnTo>
                <a:lnTo>
                  <a:pt x="0" y="612176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Table of contents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2106275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542330" y="6329237"/>
            <a:ext cx="6221528" cy="268210"/>
          </a:xfrm>
          <a:custGeom>
            <a:avLst/>
            <a:gdLst/>
            <a:ahLst/>
            <a:cxnLst/>
            <a:rect l="l" t="t" r="r" b="b"/>
            <a:pathLst>
              <a:path w="6221528" h="268210">
                <a:moveTo>
                  <a:pt x="0" y="268210"/>
                </a:moveTo>
                <a:lnTo>
                  <a:pt x="0" y="0"/>
                </a:lnTo>
                <a:lnTo>
                  <a:pt x="6221528" y="0"/>
                </a:lnTo>
                <a:lnTo>
                  <a:pt x="6221528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4542331" y="0"/>
            <a:ext cx="7192565" cy="1130300"/>
          </a:xfrm>
          <a:custGeom>
            <a:avLst/>
            <a:gdLst/>
            <a:ahLst/>
            <a:cxnLst/>
            <a:rect l="l" t="t" r="r" b="b"/>
            <a:pathLst>
              <a:path w="7192565" h="1130300">
                <a:moveTo>
                  <a:pt x="0" y="1130300"/>
                </a:moveTo>
                <a:lnTo>
                  <a:pt x="0" y="0"/>
                </a:lnTo>
                <a:lnTo>
                  <a:pt x="7192565" y="0"/>
                </a:lnTo>
                <a:lnTo>
                  <a:pt x="7192565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Introduction to YOLO for Real-Time Car Detection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0" y="0"/>
            <a:ext cx="4114800" cy="6858000"/>
          </a:xfrm>
          <a:custGeom>
            <a:avLst/>
            <a:gdLst/>
            <a:ahLst/>
            <a:cxnLst/>
            <a:rect l="l" t="t" r="r" b="b"/>
            <a:pathLst>
              <a:path w="4114800" h="6858000">
                <a:moveTo>
                  <a:pt x="0" y="6858000"/>
                </a:moveTo>
                <a:lnTo>
                  <a:pt x="0" y="0"/>
                </a:lnTo>
                <a:lnTo>
                  <a:pt x="4114800" y="0"/>
                </a:lnTo>
                <a:lnTo>
                  <a:pt x="4114800" y="6858000"/>
                </a:lnTo>
                <a:lnTo>
                  <a:pt x="0" y="6858000"/>
                </a:lnTo>
              </a:path>
            </a:pathLst>
          </a:custGeom>
          <a:blipFill>
            <a:blip r:embed="rId4"/>
            <a:srcRect l="33524" r="33524"/>
            <a:stretch/>
          </a:blip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542331" y="2066145"/>
            <a:ext cx="5394960" cy="3900863"/>
          </a:xfrm>
          <a:custGeom>
            <a:avLst/>
            <a:gdLst/>
            <a:ahLst/>
            <a:cxnLst/>
            <a:rect l="l" t="t" r="r" b="b"/>
            <a:pathLst>
              <a:path w="5394960" h="3900863">
                <a:moveTo>
                  <a:pt x="0" y="3900863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3900863"/>
                </a:lnTo>
                <a:lnTo>
                  <a:pt x="0" y="3900863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Focus on Artificial Intelligence and Computer Vision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542330" y="1446214"/>
            <a:ext cx="5394960" cy="457200"/>
          </a:xfrm>
          <a:custGeom>
            <a:avLst/>
            <a:gdLst/>
            <a:ahLst/>
            <a:cxnLst/>
            <a:rect l="l" t="t" r="r" b="b"/>
            <a:pathLst>
              <a:path w="5394960" h="457200">
                <a:moveTo>
                  <a:pt x="0" y="457200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Introduction to YOLO for Real-Time Car Detection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44035" y="6329237"/>
            <a:ext cx="6434632" cy="268210"/>
          </a:xfrm>
          <a:custGeom>
            <a:avLst/>
            <a:gdLst/>
            <a:ahLst/>
            <a:cxnLst/>
            <a:rect l="l" t="t" r="r" b="b"/>
            <a:pathLst>
              <a:path w="6434632" h="268210">
                <a:moveTo>
                  <a:pt x="0" y="268210"/>
                </a:moveTo>
                <a:lnTo>
                  <a:pt x="0" y="0"/>
                </a:lnTo>
                <a:lnTo>
                  <a:pt x="6434632" y="0"/>
                </a:lnTo>
                <a:lnTo>
                  <a:pt x="6434632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544036" y="0"/>
            <a:ext cx="11070749" cy="1130300"/>
          </a:xfrm>
          <a:custGeom>
            <a:avLst/>
            <a:gdLst/>
            <a:ahLst/>
            <a:cxnLst/>
            <a:rect l="l" t="t" r="r" b="b"/>
            <a:pathLst>
              <a:path w="11070749" h="1130300">
                <a:moveTo>
                  <a:pt x="0" y="1130300"/>
                </a:moveTo>
                <a:lnTo>
                  <a:pt x="0" y="0"/>
                </a:lnTo>
                <a:lnTo>
                  <a:pt x="11070749" y="0"/>
                </a:lnTo>
                <a:lnTo>
                  <a:pt x="11070749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Project Setup and Dataset Preparation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4373746" y="4550808"/>
            <a:ext cx="3477601" cy="1371600"/>
          </a:xfrm>
          <a:custGeom>
            <a:avLst/>
            <a:gdLst/>
            <a:ahLst/>
            <a:cxnLst/>
            <a:rect l="l" t="t" r="r" b="b"/>
            <a:pathLst>
              <a:path w="3477601" h="1371600">
                <a:moveTo>
                  <a:pt x="0" y="13716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1371600"/>
                </a:lnTo>
                <a:lnTo>
                  <a:pt x="0" y="13716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Augment images for improved generalization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373745" y="3930876"/>
            <a:ext cx="3477601" cy="457200"/>
          </a:xfrm>
          <a:custGeom>
            <a:avLst/>
            <a:gdLst/>
            <a:ahLst/>
            <a:cxnLst/>
            <a:rect l="l" t="t" r="r" b="b"/>
            <a:pathLst>
              <a:path w="3477601" h="457200">
                <a:moveTo>
                  <a:pt x="0" y="4572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Augment Images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544034" y="4550806"/>
            <a:ext cx="3477601" cy="1371600"/>
          </a:xfrm>
          <a:custGeom>
            <a:avLst/>
            <a:gdLst/>
            <a:ahLst/>
            <a:cxnLst/>
            <a:rect l="l" t="t" r="r" b="b"/>
            <a:pathLst>
              <a:path w="3477601" h="1371600">
                <a:moveTo>
                  <a:pt x="0" y="13716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1371600"/>
                </a:lnTo>
                <a:lnTo>
                  <a:pt x="0" y="13716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Visualize bounding box distributions for dataset analysis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544035" y="3930876"/>
            <a:ext cx="3477600" cy="457200"/>
          </a:xfrm>
          <a:custGeom>
            <a:avLst/>
            <a:gdLst/>
            <a:ahLst/>
            <a:cxnLst/>
            <a:rect l="l" t="t" r="r" b="b"/>
            <a:pathLst>
              <a:path w="3477600" h="457200">
                <a:moveTo>
                  <a:pt x="0" y="457200"/>
                </a:moveTo>
                <a:lnTo>
                  <a:pt x="0" y="0"/>
                </a:lnTo>
                <a:lnTo>
                  <a:pt x="3477600" y="0"/>
                </a:lnTo>
                <a:lnTo>
                  <a:pt x="34776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Visualize Bounding Box Distributions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8170366" y="2060508"/>
            <a:ext cx="3477601" cy="1371600"/>
          </a:xfrm>
          <a:custGeom>
            <a:avLst/>
            <a:gdLst/>
            <a:ahLst/>
            <a:cxnLst/>
            <a:rect l="l" t="t" r="r" b="b"/>
            <a:pathLst>
              <a:path w="3477601" h="1371600">
                <a:moveTo>
                  <a:pt x="0" y="13716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1371600"/>
                </a:lnTo>
                <a:lnTo>
                  <a:pt x="0" y="13716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Extract bounding box dimensions for annotation consistency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8170365" y="1440576"/>
            <a:ext cx="3477601" cy="457200"/>
          </a:xfrm>
          <a:custGeom>
            <a:avLst/>
            <a:gdLst/>
            <a:ahLst/>
            <a:cxnLst/>
            <a:rect l="l" t="t" r="r" b="b"/>
            <a:pathLst>
              <a:path w="3477601" h="457200">
                <a:moveTo>
                  <a:pt x="0" y="4572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2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Extract Bounding Box Dimensions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373746" y="2060508"/>
            <a:ext cx="3477601" cy="1371600"/>
          </a:xfrm>
          <a:custGeom>
            <a:avLst/>
            <a:gdLst/>
            <a:ahLst/>
            <a:cxnLst/>
            <a:rect l="l" t="t" r="r" b="b"/>
            <a:pathLst>
              <a:path w="3477601" h="1371600">
                <a:moveTo>
                  <a:pt x="0" y="13716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1371600"/>
                </a:lnTo>
                <a:lnTo>
                  <a:pt x="0" y="13716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Preprocess images to 640x640 pixels for YOLO compatibility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4373745" y="1440576"/>
            <a:ext cx="3477601" cy="457200"/>
          </a:xfrm>
          <a:custGeom>
            <a:avLst/>
            <a:gdLst/>
            <a:ahLst/>
            <a:cxnLst/>
            <a:rect l="l" t="t" r="r" b="b"/>
            <a:pathLst>
              <a:path w="3477601" h="457200">
                <a:moveTo>
                  <a:pt x="0" y="4572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2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Preprocess Images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44034" y="2060506"/>
            <a:ext cx="3477601" cy="1371600"/>
          </a:xfrm>
          <a:custGeom>
            <a:avLst/>
            <a:gdLst/>
            <a:ahLst/>
            <a:cxnLst/>
            <a:rect l="l" t="t" r="r" b="b"/>
            <a:pathLst>
              <a:path w="3477601" h="1371600">
                <a:moveTo>
                  <a:pt x="0" y="1371600"/>
                </a:moveTo>
                <a:lnTo>
                  <a:pt x="0" y="0"/>
                </a:lnTo>
                <a:lnTo>
                  <a:pt x="3477601" y="0"/>
                </a:lnTo>
                <a:lnTo>
                  <a:pt x="3477601" y="1371600"/>
                </a:lnTo>
                <a:lnTo>
                  <a:pt x="0" y="13716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Obtain annotated car images dataset from Kaggle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544035" y="1440576"/>
            <a:ext cx="3477600" cy="457200"/>
          </a:xfrm>
          <a:custGeom>
            <a:avLst/>
            <a:gdLst/>
            <a:ahLst/>
            <a:cxnLst/>
            <a:rect l="l" t="t" r="r" b="b"/>
            <a:pathLst>
              <a:path w="3477600" h="457200">
                <a:moveTo>
                  <a:pt x="0" y="457200"/>
                </a:moveTo>
                <a:lnTo>
                  <a:pt x="0" y="0"/>
                </a:lnTo>
                <a:lnTo>
                  <a:pt x="3477600" y="0"/>
                </a:lnTo>
                <a:lnTo>
                  <a:pt x="34776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Obtain Dataset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4403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33295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11584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90476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54403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01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33295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02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11584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03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890476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04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44035" y="6329237"/>
            <a:ext cx="6434632" cy="268210"/>
          </a:xfrm>
          <a:custGeom>
            <a:avLst/>
            <a:gdLst/>
            <a:ahLst/>
            <a:cxnLst/>
            <a:rect l="l" t="t" r="r" b="b"/>
            <a:pathLst>
              <a:path w="6434632" h="268210">
                <a:moveTo>
                  <a:pt x="0" y="268210"/>
                </a:moveTo>
                <a:lnTo>
                  <a:pt x="0" y="0"/>
                </a:lnTo>
                <a:lnTo>
                  <a:pt x="6434632" y="0"/>
                </a:lnTo>
                <a:lnTo>
                  <a:pt x="6434632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544037" y="0"/>
            <a:ext cx="11103928" cy="1130300"/>
          </a:xfrm>
          <a:custGeom>
            <a:avLst/>
            <a:gdLst/>
            <a:ahLst/>
            <a:cxnLst/>
            <a:rect l="l" t="t" r="r" b="b"/>
            <a:pathLst>
              <a:path w="11103928" h="1130300">
                <a:moveTo>
                  <a:pt x="0" y="1130300"/>
                </a:moveTo>
                <a:lnTo>
                  <a:pt x="0" y="0"/>
                </a:lnTo>
                <a:lnTo>
                  <a:pt x="11103928" y="0"/>
                </a:lnTo>
                <a:lnTo>
                  <a:pt x="11103928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Pre-Processing Steps for Car Detection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9247665" y="3156083"/>
            <a:ext cx="2103120" cy="957748"/>
          </a:xfrm>
          <a:custGeom>
            <a:avLst/>
            <a:gdLst/>
            <a:ahLst/>
            <a:cxnLst/>
            <a:rect l="l" t="t" r="r" b="b"/>
            <a:pathLst>
              <a:path w="2103120" h="957748">
                <a:moveTo>
                  <a:pt x="0" y="957748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57748"/>
                </a:lnTo>
                <a:lnTo>
                  <a:pt x="0" y="95774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Augment images to improve generalization and robustness of the model.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924766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Augment Images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6458745" y="3156083"/>
            <a:ext cx="2103120" cy="957748"/>
          </a:xfrm>
          <a:custGeom>
            <a:avLst/>
            <a:gdLst/>
            <a:ahLst/>
            <a:cxnLst/>
            <a:rect l="l" t="t" r="r" b="b"/>
            <a:pathLst>
              <a:path w="2103120" h="957748">
                <a:moveTo>
                  <a:pt x="0" y="957748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57748"/>
                </a:lnTo>
                <a:lnTo>
                  <a:pt x="0" y="95774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Analyze the distributions of bounding box dimensions for dataset consistency.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645874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Analyze Bounding Box Distributions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675855" y="3156083"/>
            <a:ext cx="2103120" cy="976602"/>
          </a:xfrm>
          <a:custGeom>
            <a:avLst/>
            <a:gdLst/>
            <a:ahLst/>
            <a:cxnLst/>
            <a:rect l="l" t="t" r="r" b="b"/>
            <a:pathLst>
              <a:path w="2103120" h="976602">
                <a:moveTo>
                  <a:pt x="0" y="976602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76602"/>
                </a:lnTo>
                <a:lnTo>
                  <a:pt x="0" y="976602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Extract bounding box dimensions (width and height) from the images.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367585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Extract Bounding Box Dimensions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886935" y="3156083"/>
            <a:ext cx="2103120" cy="976601"/>
          </a:xfrm>
          <a:custGeom>
            <a:avLst/>
            <a:gdLst/>
            <a:ahLst/>
            <a:cxnLst/>
            <a:rect l="l" t="t" r="r" b="b"/>
            <a:pathLst>
              <a:path w="2103120" h="976601">
                <a:moveTo>
                  <a:pt x="0" y="976601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76601"/>
                </a:lnTo>
                <a:lnTo>
                  <a:pt x="0" y="97660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Resize car images to 640x640 pixels for YOLO compatibility.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88693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Resize Images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44035" y="6329237"/>
            <a:ext cx="6434632" cy="268210"/>
          </a:xfrm>
          <a:custGeom>
            <a:avLst/>
            <a:gdLst/>
            <a:ahLst/>
            <a:cxnLst/>
            <a:rect l="l" t="t" r="r" b="b"/>
            <a:pathLst>
              <a:path w="6434632" h="268210">
                <a:moveTo>
                  <a:pt x="0" y="268210"/>
                </a:moveTo>
                <a:lnTo>
                  <a:pt x="0" y="0"/>
                </a:lnTo>
                <a:lnTo>
                  <a:pt x="6434632" y="0"/>
                </a:lnTo>
                <a:lnTo>
                  <a:pt x="6434632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8580571" y="3534654"/>
            <a:ext cx="3062789" cy="3062793"/>
          </a:xfrm>
          <a:custGeom>
            <a:avLst/>
            <a:gdLst/>
            <a:ahLst/>
            <a:cxnLst/>
            <a:rect l="l" t="t" r="r" b="b"/>
            <a:pathLst>
              <a:path w="3062789" h="3062793">
                <a:moveTo>
                  <a:pt x="0" y="1531399"/>
                </a:moveTo>
                <a:cubicBezTo>
                  <a:pt x="0" y="685633"/>
                  <a:pt x="677652" y="-1990"/>
                  <a:pt x="1531395" y="4"/>
                </a:cubicBezTo>
                <a:cubicBezTo>
                  <a:pt x="2385137" y="1998"/>
                  <a:pt x="3062789" y="685633"/>
                  <a:pt x="3062789" y="1531399"/>
                </a:cubicBezTo>
                <a:cubicBezTo>
                  <a:pt x="3062789" y="2377164"/>
                  <a:pt x="2377160" y="3062793"/>
                  <a:pt x="1531395" y="3062793"/>
                </a:cubicBezTo>
                <a:cubicBezTo>
                  <a:pt x="685629" y="3062793"/>
                  <a:pt x="0" y="2377164"/>
                  <a:pt x="0" y="1531399"/>
                </a:cubicBezTo>
                <a:lnTo>
                  <a:pt x="0" y="1531399"/>
                </a:lnTo>
              </a:path>
            </a:pathLst>
          </a:custGeom>
          <a:blipFill>
            <a:blip r:embed="rId4"/>
            <a:srcRect l="21897" r="21897"/>
            <a:stretch/>
          </a:blipFill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4036" y="0"/>
            <a:ext cx="11070749" cy="1130300"/>
          </a:xfrm>
          <a:custGeom>
            <a:avLst/>
            <a:gdLst/>
            <a:ahLst/>
            <a:cxnLst/>
            <a:rect l="l" t="t" r="r" b="b"/>
            <a:pathLst>
              <a:path w="11070749" h="1130300">
                <a:moveTo>
                  <a:pt x="0" y="1130300"/>
                </a:moveTo>
                <a:lnTo>
                  <a:pt x="0" y="0"/>
                </a:lnTo>
                <a:lnTo>
                  <a:pt x="11070749" y="0"/>
                </a:lnTo>
                <a:lnTo>
                  <a:pt x="11070749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Model Architecture: YOLO and CSPDarknet5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544035" y="3878568"/>
            <a:ext cx="5394960" cy="457200"/>
          </a:xfrm>
          <a:custGeom>
            <a:avLst/>
            <a:gdLst/>
            <a:ahLst/>
            <a:cxnLst/>
            <a:rect l="l" t="t" r="r" b="b"/>
            <a:pathLst>
              <a:path w="5394960" h="457200">
                <a:moveTo>
                  <a:pt x="0" y="457200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CSPDarknet53 Backbone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544036" y="4498499"/>
            <a:ext cx="5394960" cy="1468509"/>
          </a:xfrm>
          <a:custGeom>
            <a:avLst/>
            <a:gdLst/>
            <a:ahLst/>
            <a:cxnLst/>
            <a:rect l="l" t="t" r="r" b="b"/>
            <a:pathLst>
              <a:path w="5394960" h="1468509">
                <a:moveTo>
                  <a:pt x="0" y="1468509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1468509"/>
                </a:lnTo>
                <a:lnTo>
                  <a:pt x="0" y="146850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Utilized for feature extraction balance between efficiency and performance.</a:t>
            </a:r>
            <a:endParaRPr lang="en-US" sz="1200" dirty="0"/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Provides robust feature extraction capabilities for accurate object detection.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253006" y="2066145"/>
            <a:ext cx="5394960" cy="1468509"/>
          </a:xfrm>
          <a:custGeom>
            <a:avLst/>
            <a:gdLst/>
            <a:ahLst/>
            <a:cxnLst/>
            <a:rect l="l" t="t" r="r" b="b"/>
            <a:pathLst>
              <a:path w="5394960" h="1468509">
                <a:moveTo>
                  <a:pt x="0" y="1468509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1468509"/>
                </a:lnTo>
                <a:lnTo>
                  <a:pt x="0" y="146850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Simultaneous bounding box and class probability prediction.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253005" y="1446214"/>
            <a:ext cx="5394960" cy="457200"/>
          </a:xfrm>
          <a:custGeom>
            <a:avLst/>
            <a:gdLst/>
            <a:ahLst/>
            <a:cxnLst/>
            <a:rect l="l" t="t" r="r" b="b"/>
            <a:pathLst>
              <a:path w="5394960" h="457200">
                <a:moveTo>
                  <a:pt x="0" y="457200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Fully Convolutional Architecture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544036" y="2066145"/>
            <a:ext cx="5394960" cy="1468509"/>
          </a:xfrm>
          <a:custGeom>
            <a:avLst/>
            <a:gdLst/>
            <a:ahLst/>
            <a:cxnLst/>
            <a:rect l="l" t="t" r="r" b="b"/>
            <a:pathLst>
              <a:path w="5394960" h="1468509">
                <a:moveTo>
                  <a:pt x="0" y="1468509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1468509"/>
                </a:lnTo>
                <a:lnTo>
                  <a:pt x="0" y="146850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Chosen for speed and accuracy in real-time car detection.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44035" y="1446214"/>
            <a:ext cx="5394960" cy="457200"/>
          </a:xfrm>
          <a:custGeom>
            <a:avLst/>
            <a:gdLst/>
            <a:ahLst/>
            <a:cxnLst/>
            <a:rect l="l" t="t" r="r" b="b"/>
            <a:pathLst>
              <a:path w="5394960" h="457200">
                <a:moveTo>
                  <a:pt x="0" y="457200"/>
                </a:moveTo>
                <a:lnTo>
                  <a:pt x="0" y="0"/>
                </a:lnTo>
                <a:lnTo>
                  <a:pt x="5394960" y="0"/>
                </a:lnTo>
                <a:lnTo>
                  <a:pt x="539496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C99E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YOLO (You Only Look Once) Model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44035" y="2948639"/>
            <a:ext cx="2231136" cy="2231136"/>
          </a:xfrm>
          <a:custGeom>
            <a:avLst/>
            <a:gdLst/>
            <a:ahLst/>
            <a:cxnLst/>
            <a:rect l="l" t="t" r="r" b="b"/>
            <a:pathLst>
              <a:path w="2231136" h="2231136">
                <a:moveTo>
                  <a:pt x="0" y="1115568"/>
                </a:moveTo>
                <a:cubicBezTo>
                  <a:pt x="110085" y="512516"/>
                  <a:pt x="559775" y="-124133"/>
                  <a:pt x="1115568" y="0"/>
                </a:cubicBezTo>
                <a:cubicBezTo>
                  <a:pt x="1643082" y="-13567"/>
                  <a:pt x="2219382" y="510524"/>
                  <a:pt x="2231136" y="1115568"/>
                </a:cubicBezTo>
                <a:cubicBezTo>
                  <a:pt x="2213519" y="1563675"/>
                  <a:pt x="1626043" y="2377940"/>
                  <a:pt x="1115568" y="2231136"/>
                </a:cubicBezTo>
                <a:cubicBezTo>
                  <a:pt x="605640" y="2290582"/>
                  <a:pt x="92600" y="1753944"/>
                  <a:pt x="0" y="1115568"/>
                </a:cubicBezTo>
                <a:moveTo>
                  <a:pt x="0" y="1115568"/>
                </a:moveTo>
                <a:cubicBezTo>
                  <a:pt x="-55405" y="465282"/>
                  <a:pt x="441686" y="21683"/>
                  <a:pt x="1115568" y="0"/>
                </a:cubicBezTo>
                <a:cubicBezTo>
                  <a:pt x="1823142" y="19255"/>
                  <a:pt x="2056382" y="505014"/>
                  <a:pt x="2231136" y="1115568"/>
                </a:cubicBezTo>
                <a:cubicBezTo>
                  <a:pt x="2165685" y="1795595"/>
                  <a:pt x="1726453" y="2260021"/>
                  <a:pt x="1115568" y="2231136"/>
                </a:cubicBezTo>
                <a:cubicBezTo>
                  <a:pt x="480691" y="2220869"/>
                  <a:pt x="19370" y="1740934"/>
                  <a:pt x="0" y="1115568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771378" y="2948639"/>
            <a:ext cx="2231136" cy="2231136"/>
          </a:xfrm>
          <a:custGeom>
            <a:avLst/>
            <a:gdLst/>
            <a:ahLst/>
            <a:cxnLst/>
            <a:rect l="l" t="t" r="r" b="b"/>
            <a:pathLst>
              <a:path w="2231136" h="2231136">
                <a:moveTo>
                  <a:pt x="0" y="1115568"/>
                </a:moveTo>
                <a:cubicBezTo>
                  <a:pt x="0" y="499457"/>
                  <a:pt x="499457" y="0"/>
                  <a:pt x="1115568" y="0"/>
                </a:cubicBezTo>
                <a:cubicBezTo>
                  <a:pt x="1731679" y="0"/>
                  <a:pt x="2231136" y="499457"/>
                  <a:pt x="2231136" y="1115568"/>
                </a:cubicBezTo>
                <a:cubicBezTo>
                  <a:pt x="2231136" y="1731679"/>
                  <a:pt x="1731679" y="2231136"/>
                  <a:pt x="1115568" y="2231136"/>
                </a:cubicBezTo>
                <a:cubicBezTo>
                  <a:pt x="499457" y="2231136"/>
                  <a:pt x="0" y="1731679"/>
                  <a:pt x="0" y="1115568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998721" y="2948639"/>
            <a:ext cx="2231136" cy="2231136"/>
          </a:xfrm>
          <a:custGeom>
            <a:avLst/>
            <a:gdLst/>
            <a:ahLst/>
            <a:cxnLst/>
            <a:rect l="l" t="t" r="r" b="b"/>
            <a:pathLst>
              <a:path w="2231136" h="2231136">
                <a:moveTo>
                  <a:pt x="0" y="1115568"/>
                </a:moveTo>
                <a:cubicBezTo>
                  <a:pt x="0" y="499457"/>
                  <a:pt x="499457" y="0"/>
                  <a:pt x="1115568" y="0"/>
                </a:cubicBezTo>
                <a:cubicBezTo>
                  <a:pt x="1731679" y="0"/>
                  <a:pt x="2231136" y="499457"/>
                  <a:pt x="2231136" y="1115568"/>
                </a:cubicBezTo>
                <a:cubicBezTo>
                  <a:pt x="2231136" y="1731679"/>
                  <a:pt x="1731679" y="2231136"/>
                  <a:pt x="1115568" y="2231136"/>
                </a:cubicBezTo>
                <a:cubicBezTo>
                  <a:pt x="499457" y="2231136"/>
                  <a:pt x="0" y="1731679"/>
                  <a:pt x="0" y="1115568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3521186" y="253168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02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5748529" y="253168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03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7226064" y="2948639"/>
            <a:ext cx="2231136" cy="2231136"/>
          </a:xfrm>
          <a:custGeom>
            <a:avLst/>
            <a:gdLst/>
            <a:ahLst/>
            <a:cxnLst/>
            <a:rect l="l" t="t" r="r" b="b"/>
            <a:pathLst>
              <a:path w="2231136" h="2231136">
                <a:moveTo>
                  <a:pt x="0" y="1115568"/>
                </a:moveTo>
                <a:cubicBezTo>
                  <a:pt x="0" y="499457"/>
                  <a:pt x="499457" y="0"/>
                  <a:pt x="1115568" y="0"/>
                </a:cubicBezTo>
                <a:cubicBezTo>
                  <a:pt x="1731679" y="0"/>
                  <a:pt x="2231136" y="499457"/>
                  <a:pt x="2231136" y="1115568"/>
                </a:cubicBezTo>
                <a:cubicBezTo>
                  <a:pt x="2231136" y="1731679"/>
                  <a:pt x="1731679" y="2231136"/>
                  <a:pt x="1115568" y="2231136"/>
                </a:cubicBezTo>
                <a:cubicBezTo>
                  <a:pt x="499457" y="2231136"/>
                  <a:pt x="0" y="1731679"/>
                  <a:pt x="0" y="1115568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7975872" y="253168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04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9453405" y="2948639"/>
            <a:ext cx="2231136" cy="2231136"/>
          </a:xfrm>
          <a:custGeom>
            <a:avLst/>
            <a:gdLst/>
            <a:ahLst/>
            <a:cxnLst/>
            <a:rect l="l" t="t" r="r" b="b"/>
            <a:pathLst>
              <a:path w="2231136" h="2231136">
                <a:moveTo>
                  <a:pt x="0" y="1115568"/>
                </a:moveTo>
                <a:cubicBezTo>
                  <a:pt x="0" y="499457"/>
                  <a:pt x="499457" y="0"/>
                  <a:pt x="1115568" y="0"/>
                </a:cubicBezTo>
                <a:cubicBezTo>
                  <a:pt x="1731679" y="0"/>
                  <a:pt x="2231136" y="499457"/>
                  <a:pt x="2231136" y="1115568"/>
                </a:cubicBezTo>
                <a:cubicBezTo>
                  <a:pt x="2231136" y="1731679"/>
                  <a:pt x="1731679" y="2231136"/>
                  <a:pt x="1115568" y="2231136"/>
                </a:cubicBezTo>
                <a:cubicBezTo>
                  <a:pt x="499457" y="2231136"/>
                  <a:pt x="0" y="1731679"/>
                  <a:pt x="0" y="1115568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0199420" y="253168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05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1293843" y="253168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01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544035" y="6329237"/>
            <a:ext cx="6434632" cy="268210"/>
          </a:xfrm>
          <a:custGeom>
            <a:avLst/>
            <a:gdLst/>
            <a:ahLst/>
            <a:cxnLst/>
            <a:rect l="l" t="t" r="r" b="b"/>
            <a:pathLst>
              <a:path w="6434632" h="268210">
                <a:moveTo>
                  <a:pt x="0" y="268210"/>
                </a:moveTo>
                <a:lnTo>
                  <a:pt x="0" y="0"/>
                </a:lnTo>
                <a:lnTo>
                  <a:pt x="6434632" y="0"/>
                </a:lnTo>
                <a:lnTo>
                  <a:pt x="6434632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544037" y="0"/>
            <a:ext cx="11103928" cy="1130300"/>
          </a:xfrm>
          <a:custGeom>
            <a:avLst/>
            <a:gdLst/>
            <a:ahLst/>
            <a:cxnLst/>
            <a:rect l="l" t="t" r="r" b="b"/>
            <a:pathLst>
              <a:path w="11103928" h="1130300">
                <a:moveTo>
                  <a:pt x="0" y="1130300"/>
                </a:moveTo>
                <a:lnTo>
                  <a:pt x="0" y="0"/>
                </a:lnTo>
                <a:lnTo>
                  <a:pt x="11103928" y="0"/>
                </a:lnTo>
                <a:lnTo>
                  <a:pt x="11103928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Training the YOLO Model for Car Detection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9700293" y="3764603"/>
            <a:ext cx="1737360" cy="914400"/>
          </a:xfrm>
          <a:custGeom>
            <a:avLst/>
            <a:gdLst/>
            <a:ahLst/>
            <a:cxnLst/>
            <a:rect l="l" t="t" r="r" b="b"/>
            <a:pathLst>
              <a:path w="1737360" h="914400">
                <a:moveTo>
                  <a:pt x="0" y="91440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Focus on Real-Time Performance and Feature Extraction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9700293" y="3398218"/>
            <a:ext cx="1737360" cy="274320"/>
          </a:xfrm>
          <a:custGeom>
            <a:avLst/>
            <a:gdLst/>
            <a:ahLst/>
            <a:cxnLst/>
            <a:rect l="l" t="t" r="r" b="b"/>
            <a:pathLst>
              <a:path w="1737360" h="274320">
                <a:moveTo>
                  <a:pt x="0" y="27432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274320"/>
                </a:lnTo>
                <a:lnTo>
                  <a:pt x="0" y="2743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Ensure Efficient and Accurate Car Detection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7472952" y="3764603"/>
            <a:ext cx="1737360" cy="914400"/>
          </a:xfrm>
          <a:custGeom>
            <a:avLst/>
            <a:gdLst/>
            <a:ahLst/>
            <a:cxnLst/>
            <a:rect l="l" t="t" r="r" b="b"/>
            <a:pathLst>
              <a:path w="1737360" h="914400">
                <a:moveTo>
                  <a:pt x="0" y="91440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Account for Classification and Bounding Box Regression Errors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7472952" y="3398218"/>
            <a:ext cx="1737360" cy="274320"/>
          </a:xfrm>
          <a:custGeom>
            <a:avLst/>
            <a:gdLst/>
            <a:ahLst/>
            <a:cxnLst/>
            <a:rect l="l" t="t" r="r" b="b"/>
            <a:pathLst>
              <a:path w="1737360" h="274320">
                <a:moveTo>
                  <a:pt x="0" y="27432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274320"/>
                </a:lnTo>
                <a:lnTo>
                  <a:pt x="0" y="2743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Implement Loss Function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5245609" y="3764603"/>
            <a:ext cx="1737360" cy="914400"/>
          </a:xfrm>
          <a:custGeom>
            <a:avLst/>
            <a:gdLst/>
            <a:ahLst/>
            <a:cxnLst/>
            <a:rect l="l" t="t" r="r" b="b"/>
            <a:pathLst>
              <a:path w="1737360" h="914400">
                <a:moveTo>
                  <a:pt x="0" y="91440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Use Stochastic Gradient Descent for Weight Optimization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5245609" y="3398218"/>
            <a:ext cx="1737360" cy="274320"/>
          </a:xfrm>
          <a:custGeom>
            <a:avLst/>
            <a:gdLst/>
            <a:ahLst/>
            <a:cxnLst/>
            <a:rect l="l" t="t" r="r" b="b"/>
            <a:pathLst>
              <a:path w="1737360" h="274320">
                <a:moveTo>
                  <a:pt x="0" y="27432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274320"/>
                </a:lnTo>
                <a:lnTo>
                  <a:pt x="0" y="2743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Optimize Model Weights</a:t>
            </a:r>
            <a:endParaRPr lang="en-US" sz="1100" dirty="0"/>
          </a:p>
        </p:txBody>
      </p:sp>
      <p:sp>
        <p:nvSpPr>
          <p:cNvPr id="24" name="Text 22"/>
          <p:cNvSpPr/>
          <p:nvPr/>
        </p:nvSpPr>
        <p:spPr>
          <a:xfrm>
            <a:off x="3018266" y="3764603"/>
            <a:ext cx="1737360" cy="914400"/>
          </a:xfrm>
          <a:custGeom>
            <a:avLst/>
            <a:gdLst/>
            <a:ahLst/>
            <a:cxnLst/>
            <a:rect l="l" t="t" r="r" b="b"/>
            <a:pathLst>
              <a:path w="1737360" h="914400">
                <a:moveTo>
                  <a:pt x="0" y="91440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Utilize YAML File for Training and Validation Data Paths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3018266" y="3398218"/>
            <a:ext cx="1737360" cy="274320"/>
          </a:xfrm>
          <a:custGeom>
            <a:avLst/>
            <a:gdLst/>
            <a:ahLst/>
            <a:cxnLst/>
            <a:rect l="l" t="t" r="r" b="b"/>
            <a:pathLst>
              <a:path w="1737360" h="274320">
                <a:moveTo>
                  <a:pt x="0" y="27432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274320"/>
                </a:lnTo>
                <a:lnTo>
                  <a:pt x="0" y="2743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Configure Custom Dataset</a:t>
            </a:r>
            <a:endParaRPr lang="en-US" sz="1100" dirty="0"/>
          </a:p>
        </p:txBody>
      </p:sp>
      <p:sp>
        <p:nvSpPr>
          <p:cNvPr id="26" name="Text 24"/>
          <p:cNvSpPr/>
          <p:nvPr/>
        </p:nvSpPr>
        <p:spPr>
          <a:xfrm>
            <a:off x="790923" y="3764603"/>
            <a:ext cx="1737360" cy="914400"/>
          </a:xfrm>
          <a:custGeom>
            <a:avLst/>
            <a:gdLst/>
            <a:ahLst/>
            <a:cxnLst/>
            <a:rect l="l" t="t" r="r" b="b"/>
            <a:pathLst>
              <a:path w="1737360" h="914400">
                <a:moveTo>
                  <a:pt x="0" y="91440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914400"/>
                </a:lnTo>
                <a:lnTo>
                  <a:pt x="0" y="91440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Specify Epochs, Batch Size, and Image Size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790923" y="3398218"/>
            <a:ext cx="1737360" cy="274320"/>
          </a:xfrm>
          <a:custGeom>
            <a:avLst/>
            <a:gdLst/>
            <a:ahLst/>
            <a:cxnLst/>
            <a:rect l="l" t="t" r="r" b="b"/>
            <a:pathLst>
              <a:path w="1737360" h="274320">
                <a:moveTo>
                  <a:pt x="0" y="274320"/>
                </a:moveTo>
                <a:lnTo>
                  <a:pt x="0" y="0"/>
                </a:lnTo>
                <a:lnTo>
                  <a:pt x="1737360" y="0"/>
                </a:lnTo>
                <a:lnTo>
                  <a:pt x="1737360" y="274320"/>
                </a:lnTo>
                <a:lnTo>
                  <a:pt x="0" y="27432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Define YOLO Model Training Parameters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40079" y="1897913"/>
            <a:ext cx="3474720" cy="3474720"/>
          </a:xfrm>
          <a:custGeom>
            <a:avLst/>
            <a:gdLst/>
            <a:ahLst/>
            <a:cxnLst/>
            <a:rect l="l" t="t" r="r" b="b"/>
            <a:pathLst>
              <a:path w="3474720" h="3474720">
                <a:moveTo>
                  <a:pt x="0" y="1737360"/>
                </a:moveTo>
                <a:cubicBezTo>
                  <a:pt x="0" y="777843"/>
                  <a:pt x="777843" y="0"/>
                  <a:pt x="1737360" y="0"/>
                </a:cubicBezTo>
                <a:cubicBezTo>
                  <a:pt x="2696877" y="0"/>
                  <a:pt x="3474720" y="777843"/>
                  <a:pt x="3474720" y="1737360"/>
                </a:cubicBezTo>
                <a:cubicBezTo>
                  <a:pt x="3474720" y="2696877"/>
                  <a:pt x="2696877" y="3474720"/>
                  <a:pt x="1737360" y="3474720"/>
                </a:cubicBezTo>
                <a:cubicBezTo>
                  <a:pt x="777843" y="3474720"/>
                  <a:pt x="0" y="2696877"/>
                  <a:pt x="0" y="1737360"/>
                </a:cubicBezTo>
              </a:path>
            </a:pathLst>
          </a:custGeom>
          <a:solidFill>
            <a:srgbClr val="120029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358640" y="1897913"/>
            <a:ext cx="3474720" cy="3474720"/>
          </a:xfrm>
          <a:custGeom>
            <a:avLst/>
            <a:gdLst/>
            <a:ahLst/>
            <a:cxnLst/>
            <a:rect l="l" t="t" r="r" b="b"/>
            <a:pathLst>
              <a:path w="3474720" h="3474720">
                <a:moveTo>
                  <a:pt x="0" y="1737360"/>
                </a:moveTo>
                <a:cubicBezTo>
                  <a:pt x="0" y="777843"/>
                  <a:pt x="777843" y="0"/>
                  <a:pt x="1737360" y="0"/>
                </a:cubicBezTo>
                <a:cubicBezTo>
                  <a:pt x="2696877" y="0"/>
                  <a:pt x="3474720" y="777843"/>
                  <a:pt x="3474720" y="1737360"/>
                </a:cubicBezTo>
                <a:cubicBezTo>
                  <a:pt x="3474720" y="2696877"/>
                  <a:pt x="2696877" y="3474720"/>
                  <a:pt x="1737360" y="3474720"/>
                </a:cubicBezTo>
                <a:cubicBezTo>
                  <a:pt x="777843" y="3474720"/>
                  <a:pt x="0" y="2696877"/>
                  <a:pt x="0" y="1737360"/>
                </a:cubicBezTo>
              </a:path>
            </a:pathLst>
          </a:custGeom>
          <a:solidFill>
            <a:srgbClr val="120029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8073812" y="1897913"/>
            <a:ext cx="3474720" cy="3474720"/>
          </a:xfrm>
          <a:custGeom>
            <a:avLst/>
            <a:gdLst/>
            <a:ahLst/>
            <a:cxnLst/>
            <a:rect l="l" t="t" r="r" b="b"/>
            <a:pathLst>
              <a:path w="3474720" h="3474720">
                <a:moveTo>
                  <a:pt x="0" y="1737360"/>
                </a:moveTo>
                <a:cubicBezTo>
                  <a:pt x="0" y="777843"/>
                  <a:pt x="777843" y="0"/>
                  <a:pt x="1737360" y="0"/>
                </a:cubicBezTo>
                <a:cubicBezTo>
                  <a:pt x="2696877" y="0"/>
                  <a:pt x="3474720" y="777843"/>
                  <a:pt x="3474720" y="1737360"/>
                </a:cubicBezTo>
                <a:cubicBezTo>
                  <a:pt x="3474720" y="2696877"/>
                  <a:pt x="2696877" y="3474720"/>
                  <a:pt x="1737360" y="3474720"/>
                </a:cubicBezTo>
                <a:cubicBezTo>
                  <a:pt x="777843" y="3474720"/>
                  <a:pt x="0" y="2696877"/>
                  <a:pt x="0" y="1737360"/>
                </a:cubicBezTo>
              </a:path>
            </a:pathLst>
          </a:custGeom>
          <a:solidFill>
            <a:srgbClr val="120029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44035" y="6329237"/>
            <a:ext cx="6434632" cy="268210"/>
          </a:xfrm>
          <a:custGeom>
            <a:avLst/>
            <a:gdLst/>
            <a:ahLst/>
            <a:cxnLst/>
            <a:rect l="l" t="t" r="r" b="b"/>
            <a:pathLst>
              <a:path w="6434632" h="268210">
                <a:moveTo>
                  <a:pt x="0" y="268210"/>
                </a:moveTo>
                <a:lnTo>
                  <a:pt x="0" y="0"/>
                </a:lnTo>
                <a:lnTo>
                  <a:pt x="6434632" y="0"/>
                </a:lnTo>
                <a:lnTo>
                  <a:pt x="6434632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544037" y="0"/>
            <a:ext cx="11103928" cy="1130300"/>
          </a:xfrm>
          <a:custGeom>
            <a:avLst/>
            <a:gdLst/>
            <a:ahLst/>
            <a:cxnLst/>
            <a:rect l="l" t="t" r="r" b="b"/>
            <a:pathLst>
              <a:path w="11103928" h="1130300">
                <a:moveTo>
                  <a:pt x="0" y="1130300"/>
                </a:moveTo>
                <a:lnTo>
                  <a:pt x="0" y="0"/>
                </a:lnTo>
                <a:lnTo>
                  <a:pt x="11103928" y="0"/>
                </a:lnTo>
                <a:lnTo>
                  <a:pt x="11103928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Validation and Performance Metrics Analysis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451002" y="4088985"/>
            <a:ext cx="2720340" cy="365760"/>
          </a:xfrm>
          <a:custGeom>
            <a:avLst/>
            <a:gdLst/>
            <a:ahLst/>
            <a:cxnLst/>
            <a:rect l="l" t="t" r="r" b="b"/>
            <a:pathLst>
              <a:path w="2720340" h="365760">
                <a:moveTo>
                  <a:pt x="0" y="365760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084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Mean Average Precision at IoU threshold 0.70</a:t>
            </a:r>
            <a:endParaRPr lang="en-US" sz="1084" dirty="0"/>
          </a:p>
        </p:txBody>
      </p:sp>
      <p:sp>
        <p:nvSpPr>
          <p:cNvPr id="12" name="Text 10"/>
          <p:cNvSpPr/>
          <p:nvPr/>
        </p:nvSpPr>
        <p:spPr>
          <a:xfrm>
            <a:off x="8451002" y="3100169"/>
            <a:ext cx="2720340" cy="830997"/>
          </a:xfrm>
          <a:custGeom>
            <a:avLst/>
            <a:gdLst/>
            <a:ahLst/>
            <a:cxnLst/>
            <a:rect l="l" t="t" r="r" b="b"/>
            <a:pathLst>
              <a:path w="2720340" h="830997">
                <a:moveTo>
                  <a:pt x="0" y="830997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830997"/>
                </a:lnTo>
                <a:lnTo>
                  <a:pt x="0" y="830997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5400" b="1" dirty="0">
                <a:solidFill>
                  <a:srgbClr val="B275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0.9059</a:t>
            </a:r>
            <a:endParaRPr lang="en-US" sz="5400" dirty="0"/>
          </a:p>
        </p:txBody>
      </p:sp>
      <p:sp>
        <p:nvSpPr>
          <p:cNvPr id="13" name="Text 11"/>
          <p:cNvSpPr/>
          <p:nvPr/>
        </p:nvSpPr>
        <p:spPr>
          <a:xfrm>
            <a:off x="8451002" y="2810175"/>
            <a:ext cx="2720340" cy="193899"/>
          </a:xfrm>
          <a:custGeom>
            <a:avLst/>
            <a:gdLst/>
            <a:ahLst/>
            <a:cxnLst/>
            <a:rect l="l" t="t" r="r" b="b"/>
            <a:pathLst>
              <a:path w="2720340" h="193899">
                <a:moveTo>
                  <a:pt x="0" y="193899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193899"/>
                </a:lnTo>
                <a:lnTo>
                  <a:pt x="0" y="19389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735830" y="4088985"/>
            <a:ext cx="2720340" cy="365760"/>
          </a:xfrm>
          <a:custGeom>
            <a:avLst/>
            <a:gdLst/>
            <a:ahLst/>
            <a:cxnLst/>
            <a:rect l="l" t="t" r="r" b="b"/>
            <a:pathLst>
              <a:path w="2720340" h="365760">
                <a:moveTo>
                  <a:pt x="0" y="365760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084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Mean Average Precision at IoU threshold 0.50</a:t>
            </a:r>
            <a:endParaRPr lang="en-US" sz="1084" dirty="0"/>
          </a:p>
        </p:txBody>
      </p:sp>
      <p:sp>
        <p:nvSpPr>
          <p:cNvPr id="15" name="Text 13"/>
          <p:cNvSpPr/>
          <p:nvPr/>
        </p:nvSpPr>
        <p:spPr>
          <a:xfrm>
            <a:off x="4735830" y="3100169"/>
            <a:ext cx="2720340" cy="830997"/>
          </a:xfrm>
          <a:custGeom>
            <a:avLst/>
            <a:gdLst/>
            <a:ahLst/>
            <a:cxnLst/>
            <a:rect l="l" t="t" r="r" b="b"/>
            <a:pathLst>
              <a:path w="2720340" h="830997">
                <a:moveTo>
                  <a:pt x="0" y="830997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830997"/>
                </a:lnTo>
                <a:lnTo>
                  <a:pt x="0" y="830997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5400" b="1" dirty="0">
                <a:solidFill>
                  <a:srgbClr val="B275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0.9840</a:t>
            </a:r>
            <a:endParaRPr lang="en-US" sz="5400" dirty="0"/>
          </a:p>
        </p:txBody>
      </p:sp>
      <p:sp>
        <p:nvSpPr>
          <p:cNvPr id="16" name="Text 14"/>
          <p:cNvSpPr/>
          <p:nvPr/>
        </p:nvSpPr>
        <p:spPr>
          <a:xfrm>
            <a:off x="4735830" y="2810175"/>
            <a:ext cx="2720340" cy="193899"/>
          </a:xfrm>
          <a:custGeom>
            <a:avLst/>
            <a:gdLst/>
            <a:ahLst/>
            <a:cxnLst/>
            <a:rect l="l" t="t" r="r" b="b"/>
            <a:pathLst>
              <a:path w="2720340" h="193899">
                <a:moveTo>
                  <a:pt x="0" y="193899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193899"/>
                </a:lnTo>
                <a:lnTo>
                  <a:pt x="0" y="19389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017269" y="4088985"/>
            <a:ext cx="2720340" cy="365760"/>
          </a:xfrm>
          <a:custGeom>
            <a:avLst/>
            <a:gdLst/>
            <a:ahLst/>
            <a:cxnLst/>
            <a:rect l="l" t="t" r="r" b="b"/>
            <a:pathLst>
              <a:path w="2720340" h="365760">
                <a:moveTo>
                  <a:pt x="0" y="365760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0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Mean Average Precision at IoU threshold 0.5 to 0.95</a:t>
            </a:r>
            <a:endParaRPr lang="en-US" sz="1000" dirty="0"/>
          </a:p>
        </p:txBody>
      </p:sp>
      <p:sp>
        <p:nvSpPr>
          <p:cNvPr id="18" name="Text 16"/>
          <p:cNvSpPr/>
          <p:nvPr/>
        </p:nvSpPr>
        <p:spPr>
          <a:xfrm>
            <a:off x="1017269" y="3100169"/>
            <a:ext cx="2720340" cy="830997"/>
          </a:xfrm>
          <a:custGeom>
            <a:avLst/>
            <a:gdLst/>
            <a:ahLst/>
            <a:cxnLst/>
            <a:rect l="l" t="t" r="r" b="b"/>
            <a:pathLst>
              <a:path w="2720340" h="830997">
                <a:moveTo>
                  <a:pt x="0" y="830997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830997"/>
                </a:lnTo>
                <a:lnTo>
                  <a:pt x="0" y="830997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5400" b="1" dirty="0">
                <a:solidFill>
                  <a:srgbClr val="B275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0.7084</a:t>
            </a:r>
            <a:endParaRPr lang="en-US" sz="5400" dirty="0"/>
          </a:p>
        </p:txBody>
      </p:sp>
      <p:sp>
        <p:nvSpPr>
          <p:cNvPr id="19" name="Text 17"/>
          <p:cNvSpPr/>
          <p:nvPr/>
        </p:nvSpPr>
        <p:spPr>
          <a:xfrm>
            <a:off x="1017269" y="2810175"/>
            <a:ext cx="2720340" cy="193899"/>
          </a:xfrm>
          <a:custGeom>
            <a:avLst/>
            <a:gdLst/>
            <a:ahLst/>
            <a:cxnLst/>
            <a:rect l="l" t="t" r="r" b="b"/>
            <a:pathLst>
              <a:path w="2720340" h="193899">
                <a:moveTo>
                  <a:pt x="0" y="193899"/>
                </a:moveTo>
                <a:lnTo>
                  <a:pt x="0" y="0"/>
                </a:lnTo>
                <a:lnTo>
                  <a:pt x="2720340" y="0"/>
                </a:lnTo>
                <a:lnTo>
                  <a:pt x="2720340" y="193899"/>
                </a:lnTo>
                <a:lnTo>
                  <a:pt x="0" y="193899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7142"/>
          </a:xfrm>
          <a:custGeom>
            <a:avLst/>
            <a:gdLst/>
            <a:ahLst/>
            <a:cxnLst/>
            <a:rect l="l" t="t" r="r" b="b"/>
            <a:pathLst>
              <a:path w="12192000" h="6857142">
                <a:moveTo>
                  <a:pt x="0" y="6857142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142"/>
                </a:lnTo>
                <a:lnTo>
                  <a:pt x="0" y="6857142"/>
                </a:lnTo>
              </a:path>
            </a:pathLst>
          </a:custGeom>
          <a:solidFill>
            <a:srgbClr val="C99EFF">
              <a:alpha val="10196"/>
            </a:srgbClr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4403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33295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11584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0" y="0"/>
            <a:ext cx="91440" cy="1130300"/>
          </a:xfrm>
          <a:custGeom>
            <a:avLst/>
            <a:gdLst/>
            <a:ahLst/>
            <a:cxnLst/>
            <a:rect l="l" t="t" r="r" b="b"/>
            <a:pathLst>
              <a:path w="91440" h="1130300">
                <a:moveTo>
                  <a:pt x="0" y="1130300"/>
                </a:moveTo>
                <a:lnTo>
                  <a:pt x="0" y="0"/>
                </a:lnTo>
                <a:lnTo>
                  <a:pt x="91440" y="0"/>
                </a:lnTo>
                <a:lnTo>
                  <a:pt x="91440" y="1130300"/>
                </a:lnTo>
                <a:lnTo>
                  <a:pt x="0" y="1130300"/>
                </a:ln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904765" y="2014855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788920" h="2788920">
                <a:moveTo>
                  <a:pt x="0" y="1394460"/>
                </a:moveTo>
                <a:cubicBezTo>
                  <a:pt x="0" y="624321"/>
                  <a:pt x="624321" y="0"/>
                  <a:pt x="1394460" y="0"/>
                </a:cubicBezTo>
                <a:cubicBezTo>
                  <a:pt x="2164599" y="0"/>
                  <a:pt x="2788920" y="624321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1" y="2788920"/>
                  <a:pt x="0" y="2164599"/>
                  <a:pt x="0" y="1394460"/>
                </a:cubicBezTo>
              </a:path>
            </a:pathLst>
          </a:custGeom>
          <a:solidFill>
            <a:srgbClr val="FFFFF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54403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01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33295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02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11584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03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8904765" y="20148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cubicBezTo>
                  <a:pt x="0" y="163756"/>
                  <a:pt x="163756" y="0"/>
                  <a:pt x="365760" y="0"/>
                </a:cubicBez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</a:path>
            </a:pathLst>
          </a:custGeom>
          <a:solidFill>
            <a:srgbClr val="5C00CF"/>
          </a:solidFill>
          <a:ln/>
        </p:spPr>
        <p:txBody>
          <a:bodyPr wrap="square" lIns="90000" tIns="46800" rIns="90000" bIns="46800" rtlCol="0" anchor="ctr"/>
          <a:lstStyle/>
          <a:p>
            <a:pPr marL="0" indent="0" algn="ctr">
              <a:lnSpc>
                <a:spcPct val="83333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04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1190765" y="614024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</a:path>
            </a:pathLst>
          </a:custGeom>
          <a:noFill/>
          <a:ln/>
        </p:spPr>
        <p:txBody>
          <a:bodyPr wrap="square" lIns="90000" tIns="46800" rIns="90000" bIns="4680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44035" y="6329237"/>
            <a:ext cx="6434632" cy="268210"/>
          </a:xfrm>
          <a:custGeom>
            <a:avLst/>
            <a:gdLst/>
            <a:ahLst/>
            <a:cxnLst/>
            <a:rect l="l" t="t" r="r" b="b"/>
            <a:pathLst>
              <a:path w="6434632" h="268210">
                <a:moveTo>
                  <a:pt x="0" y="268210"/>
                </a:moveTo>
                <a:lnTo>
                  <a:pt x="0" y="0"/>
                </a:lnTo>
                <a:lnTo>
                  <a:pt x="6434632" y="0"/>
                </a:lnTo>
                <a:lnTo>
                  <a:pt x="6434632" y="268210"/>
                </a:lnTo>
                <a:lnTo>
                  <a:pt x="0" y="26821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dirty="0">
                <a:solidFill>
                  <a:srgbClr val="BFBFB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Enhancing Real-Time Car Detection with YOLO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544037" y="0"/>
            <a:ext cx="11103928" cy="1130300"/>
          </a:xfrm>
          <a:custGeom>
            <a:avLst/>
            <a:gdLst/>
            <a:ahLst/>
            <a:cxnLst/>
            <a:rect l="l" t="t" r="r" b="b"/>
            <a:pathLst>
              <a:path w="11103928" h="1130300">
                <a:moveTo>
                  <a:pt x="0" y="1130300"/>
                </a:moveTo>
                <a:lnTo>
                  <a:pt x="0" y="0"/>
                </a:lnTo>
                <a:lnTo>
                  <a:pt x="11103928" y="0"/>
                </a:lnTo>
                <a:lnTo>
                  <a:pt x="11103928" y="1130300"/>
                </a:lnTo>
                <a:lnTo>
                  <a:pt x="0" y="1130300"/>
                </a:lnTo>
              </a:path>
            </a:pathLst>
          </a:cu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Prediction Visualization and Qualitative Evaluation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9247665" y="3156083"/>
            <a:ext cx="2103120" cy="957748"/>
          </a:xfrm>
          <a:custGeom>
            <a:avLst/>
            <a:gdLst/>
            <a:ahLst/>
            <a:cxnLst/>
            <a:rect l="l" t="t" r="r" b="b"/>
            <a:pathLst>
              <a:path w="2103120" h="957748">
                <a:moveTo>
                  <a:pt x="0" y="957748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57748"/>
                </a:lnTo>
                <a:lnTo>
                  <a:pt x="0" y="95774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924766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Validate model's performance visually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6458745" y="3156083"/>
            <a:ext cx="2103120" cy="957748"/>
          </a:xfrm>
          <a:custGeom>
            <a:avLst/>
            <a:gdLst/>
            <a:ahLst/>
            <a:cxnLst/>
            <a:rect l="l" t="t" r="r" b="b"/>
            <a:pathLst>
              <a:path w="2103120" h="957748">
                <a:moveTo>
                  <a:pt x="0" y="957748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57748"/>
                </a:lnTo>
                <a:lnTo>
                  <a:pt x="0" y="957748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645874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Identify false positives or missed detections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675855" y="3156083"/>
            <a:ext cx="2103120" cy="976602"/>
          </a:xfrm>
          <a:custGeom>
            <a:avLst/>
            <a:gdLst/>
            <a:ahLst/>
            <a:cxnLst/>
            <a:rect l="l" t="t" r="r" b="b"/>
            <a:pathLst>
              <a:path w="2103120" h="976602">
                <a:moveTo>
                  <a:pt x="0" y="976602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76602"/>
                </a:lnTo>
                <a:lnTo>
                  <a:pt x="0" y="976602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367585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Direct assessment of detection accuracy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886935" y="3156083"/>
            <a:ext cx="2103120" cy="976601"/>
          </a:xfrm>
          <a:custGeom>
            <a:avLst/>
            <a:gdLst/>
            <a:ahLst/>
            <a:cxnLst/>
            <a:rect l="l" t="t" r="r" b="b"/>
            <a:pathLst>
              <a:path w="2103120" h="976601">
                <a:moveTo>
                  <a:pt x="0" y="976601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976601"/>
                </a:lnTo>
                <a:lnTo>
                  <a:pt x="0" y="976601"/>
                </a:lnTo>
              </a:path>
            </a:pathLst>
          </a:cu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886935" y="2704799"/>
            <a:ext cx="2103120" cy="365760"/>
          </a:xfrm>
          <a:custGeom>
            <a:avLst/>
            <a:gdLst/>
            <a:ahLst/>
            <a:cxnLst/>
            <a:rect l="l" t="t" r="r" b="b"/>
            <a:pathLst>
              <a:path w="2103120" h="365760">
                <a:moveTo>
                  <a:pt x="0" y="3657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365760"/>
                </a:lnTo>
                <a:lnTo>
                  <a:pt x="0" y="365760"/>
                </a:lnTo>
              </a:path>
            </a:pathLst>
          </a:custGeom>
          <a:noFill/>
          <a:ln/>
        </p:spPr>
        <p:txBody>
          <a:bodyPr wrap="square" lIns="0" tIns="0" rIns="0" bIns="0" numCol="1" spcCol="1778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120029"/>
                </a:solidFill>
                <a:latin typeface="Inter ExtraLight" pitchFamily="34" charset="0"/>
                <a:ea typeface="Inter ExtraLight" pitchFamily="34" charset="-122"/>
                <a:cs typeface="Inter ExtraLight" pitchFamily="34" charset="-120"/>
              </a:rPr>
              <a:t>Overlay predicted bounding boxes on original test images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508</Words>
  <Application>Microsoft Macintosh PowerPoint</Application>
  <PresentationFormat>Widescreen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Inter ExtraLight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Manikanta Katuri</cp:lastModifiedBy>
  <cp:revision>2</cp:revision>
  <dcterms:created xsi:type="dcterms:W3CDTF">2024-12-07T23:36:34Z</dcterms:created>
  <dcterms:modified xsi:type="dcterms:W3CDTF">2024-12-10T06:43:04Z</dcterms:modified>
</cp:coreProperties>
</file>