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ED59-F0AE-8E4E-B54E-BAACDBBE931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5076"/>
          </a:xfrm>
        </p:spPr>
        <p:txBody>
          <a:bodyPr>
            <a:normAutofit/>
          </a:bodyPr>
          <a:lstStyle/>
          <a:p>
            <a:r>
              <a:rPr lang="en-US" sz="3200" dirty="0"/>
              <a:t>Billion Object Apparatus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5" y="651127"/>
            <a:ext cx="8700912" cy="615042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Concept:</a:t>
            </a:r>
            <a:r>
              <a:rPr lang="en-US" sz="2400" dirty="0"/>
              <a:t>  </a:t>
            </a:r>
            <a:r>
              <a:rPr lang="en-US" sz="2400" dirty="0">
                <a:solidFill>
                  <a:prstClr val="black"/>
                </a:solidFill>
              </a:rPr>
              <a:t>optical/IR spectrograph on a 10m telescope</a:t>
            </a:r>
          </a:p>
          <a:p>
            <a:pPr lvl="1"/>
            <a:r>
              <a:rPr lang="en-US" sz="2000" dirty="0"/>
              <a:t>massively multiplexed (50k-100k fiber)</a:t>
            </a:r>
          </a:p>
          <a:p>
            <a:pPr lvl="1"/>
            <a:r>
              <a:rPr lang="en-US" sz="2000" dirty="0"/>
              <a:t>wide-field (1-5 deg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r>
              <a:rPr lang="en-US" sz="2400" b="1" dirty="0"/>
              <a:t>Primary Objective:  </a:t>
            </a:r>
            <a:r>
              <a:rPr lang="en-US" sz="2400" dirty="0"/>
              <a:t>complete sampling of linear density field using between 500M and 1B spectroscopic tracers</a:t>
            </a:r>
          </a:p>
          <a:p>
            <a:pPr lvl="1"/>
            <a:r>
              <a:rPr lang="en-US" sz="2000" dirty="0"/>
              <a:t>Maximal precision on cosmological constraints with clustering to z&lt;3.5</a:t>
            </a:r>
          </a:p>
          <a:p>
            <a:r>
              <a:rPr lang="en-US" sz="2400" b="1" dirty="0"/>
              <a:t>Feasibility:</a:t>
            </a:r>
            <a:r>
              <a:rPr lang="en-US" sz="2400" dirty="0"/>
              <a:t>  shares instrument design with existing/proposed experiments</a:t>
            </a:r>
          </a:p>
          <a:p>
            <a:pPr lvl="1"/>
            <a:r>
              <a:rPr lang="en-US" sz="2000" dirty="0"/>
              <a:t>Design for 10-m class telescope with large FOV (</a:t>
            </a:r>
            <a:r>
              <a:rPr lang="en-US" sz="2000" dirty="0" err="1"/>
              <a:t>Pasquini</a:t>
            </a:r>
            <a:r>
              <a:rPr lang="en-US" sz="2000" dirty="0"/>
              <a:t> et al., 2016)</a:t>
            </a:r>
          </a:p>
          <a:p>
            <a:pPr lvl="1"/>
            <a:r>
              <a:rPr lang="en-US" sz="2000" dirty="0"/>
              <a:t>Spectrograph design for DESI adaptable to 4</a:t>
            </a:r>
            <a:r>
              <a:rPr lang="en-US" sz="2000" baseline="30000" dirty="0"/>
              <a:t>th</a:t>
            </a:r>
            <a:r>
              <a:rPr lang="en-US" sz="2000" dirty="0"/>
              <a:t> infrared channel (1-1.4 micron)</a:t>
            </a:r>
          </a:p>
          <a:p>
            <a:pPr lvl="1"/>
            <a:r>
              <a:rPr lang="en-US" sz="2000" dirty="0"/>
              <a:t>Tests of target selection and spectroscopic completeness with PFS </a:t>
            </a:r>
          </a:p>
          <a:p>
            <a:r>
              <a:rPr lang="en-US" sz="2400" b="1" dirty="0" err="1"/>
              <a:t>Programmatics</a:t>
            </a:r>
            <a:r>
              <a:rPr lang="en-US" sz="2400" b="1" dirty="0"/>
              <a:t>:</a:t>
            </a:r>
            <a:r>
              <a:rPr lang="en-US" sz="2400" dirty="0"/>
              <a:t>  Staged development with other spectroscopic surveys</a:t>
            </a:r>
          </a:p>
          <a:p>
            <a:pPr lvl="1"/>
            <a:r>
              <a:rPr lang="en-US" sz="2000" dirty="0"/>
              <a:t>Similar spectrograph design to DESI, DESI-II</a:t>
            </a:r>
          </a:p>
          <a:p>
            <a:pPr lvl="1"/>
            <a:r>
              <a:rPr lang="en-US" sz="2000" dirty="0"/>
              <a:t>Shared platform with SSSI</a:t>
            </a:r>
          </a:p>
          <a:p>
            <a:r>
              <a:rPr lang="en-US" sz="2400" b="1" dirty="0"/>
              <a:t>Partnership with DOE labs:</a:t>
            </a:r>
            <a:r>
              <a:rPr lang="en-US" sz="2400" dirty="0"/>
              <a:t>  R&amp;D to meet technical challenges</a:t>
            </a:r>
          </a:p>
          <a:p>
            <a:pPr lvl="1"/>
            <a:r>
              <a:rPr lang="en-US" sz="2000" dirty="0"/>
              <a:t>Dense packing of fibers in focal plane</a:t>
            </a:r>
          </a:p>
          <a:p>
            <a:pPr lvl="1"/>
            <a:r>
              <a:rPr lang="en-US" sz="2000" dirty="0"/>
              <a:t>Scale spectrograph production to 100,000 fibers</a:t>
            </a:r>
          </a:p>
          <a:p>
            <a:pPr lvl="1"/>
            <a:r>
              <a:rPr lang="en-US" sz="2000" dirty="0"/>
              <a:t>Development of Ge CCDs at LBNL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1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Billion Object Apparatus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Cosmology: 21 cm/Intensity Mapping</dc:title>
  <dc:creator>Adrian Liu</dc:creator>
  <cp:lastModifiedBy>Kyle</cp:lastModifiedBy>
  <cp:revision>54</cp:revision>
  <dcterms:created xsi:type="dcterms:W3CDTF">2016-10-17T19:00:41Z</dcterms:created>
  <dcterms:modified xsi:type="dcterms:W3CDTF">2016-10-26T20:03:28Z</dcterms:modified>
</cp:coreProperties>
</file>