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9" r:id="rId2"/>
    <p:sldId id="264" r:id="rId3"/>
    <p:sldId id="265" r:id="rId4"/>
    <p:sldId id="274" r:id="rId5"/>
    <p:sldId id="275" r:id="rId6"/>
    <p:sldId id="276" r:id="rId7"/>
    <p:sldId id="283" r:id="rId8"/>
    <p:sldId id="277" r:id="rId9"/>
    <p:sldId id="284" r:id="rId10"/>
    <p:sldId id="280" r:id="rId11"/>
    <p:sldId id="278" r:id="rId12"/>
    <p:sldId id="279" r:id="rId13"/>
    <p:sldId id="282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19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6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67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der Computer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UNTERSCHIEDE ZUM SUPERVISED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haben keine Labels/</a:t>
            </a:r>
            <a:r>
              <a:rPr lang="de-DE" dirty="0" err="1"/>
              <a:t>Classes</a:t>
            </a:r>
            <a:r>
              <a:rPr lang="de-DE" dirty="0"/>
              <a:t> 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lediglich die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versuchen die Struktur der Daten zu verstehen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30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UNSUPERVISED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44804378"/>
              </p:ext>
            </p:extLst>
          </p:nvPr>
        </p:nvGraphicFramePr>
        <p:xfrm>
          <a:off x="814274" y="2058174"/>
          <a:ext cx="6803725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84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Clustering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Dimensionality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reduction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035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Eine Gruppe von Objekten, anhand ihrer Merkmale Gruppieren (Clustern).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UNSUPERVISED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de-DE" b="1" dirty="0" err="1"/>
              <a:t>Dimensionality</a:t>
            </a:r>
            <a:r>
              <a:rPr lang="de-DE" b="1" dirty="0"/>
              <a:t> </a:t>
            </a:r>
            <a:r>
              <a:rPr lang="de-DE" b="1" dirty="0" err="1"/>
              <a:t>reduction</a:t>
            </a:r>
            <a:endParaRPr lang="de-DE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Die Anzahl der Features kann sehr hoch sein. </a:t>
            </a:r>
            <a:br>
              <a:rPr lang="de-DE" dirty="0"/>
            </a:br>
            <a:r>
              <a:rPr lang="de-DE" dirty="0"/>
              <a:t>„Fluch der Dimensionen“</a:t>
            </a:r>
            <a:br>
              <a:rPr lang="de-DE" dirty="0"/>
            </a:br>
            <a:r>
              <a:rPr lang="de-DE" dirty="0"/>
              <a:t>Idee: Nicht benötigte Features können entfernt werden!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(Lektion 3)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7EC59D-CB37-47E1-BB1E-E7EC440F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2" y="2900138"/>
            <a:ext cx="1983303" cy="1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3248">
                    <a:alpha val="40000"/>
                  </a:srgbClr>
                </a:solidFill>
              </a:rPr>
              <a:t>Zu welcher Kategorie gehören Neuronale Netzwerke?</a:t>
            </a:r>
            <a:endParaRPr lang="en" dirty="0">
              <a:solidFill>
                <a:srgbClr val="263248">
                  <a:alpha val="40000"/>
                </a:srgbClr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5" name="Shape 679">
            <a:extLst>
              <a:ext uri="{FF2B5EF4-FFF2-40B4-BE49-F238E27FC236}">
                <a16:creationId xmlns:a16="http://schemas.microsoft.com/office/drawing/2014/main" id="{68D11D6A-71A6-4928-BCC7-6B8AEB0704C9}"/>
              </a:ext>
            </a:extLst>
          </p:cNvPr>
          <p:cNvGrpSpPr/>
          <p:nvPr/>
        </p:nvGrpSpPr>
        <p:grpSpPr>
          <a:xfrm>
            <a:off x="6581512" y="1804788"/>
            <a:ext cx="311806" cy="293361"/>
            <a:chOff x="5972700" y="2330200"/>
            <a:chExt cx="411625" cy="387275"/>
          </a:xfrm>
        </p:grpSpPr>
        <p:sp>
          <p:nvSpPr>
            <p:cNvPr id="6" name="Shape 680">
              <a:extLst>
                <a:ext uri="{FF2B5EF4-FFF2-40B4-BE49-F238E27FC236}">
                  <a16:creationId xmlns:a16="http://schemas.microsoft.com/office/drawing/2014/main" id="{D7FCF383-12B9-4994-B4DF-4A383A89346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1">
              <a:extLst>
                <a:ext uri="{FF2B5EF4-FFF2-40B4-BE49-F238E27FC236}">
                  <a16:creationId xmlns:a16="http://schemas.microsoft.com/office/drawing/2014/main" id="{93B84770-A9E9-47CF-B5E2-578FD0F09C0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679">
            <a:extLst>
              <a:ext uri="{FF2B5EF4-FFF2-40B4-BE49-F238E27FC236}">
                <a16:creationId xmlns:a16="http://schemas.microsoft.com/office/drawing/2014/main" id="{5A4E51C9-D339-4E88-A371-6D63681A2303}"/>
              </a:ext>
            </a:extLst>
          </p:cNvPr>
          <p:cNvGrpSpPr/>
          <p:nvPr/>
        </p:nvGrpSpPr>
        <p:grpSpPr>
          <a:xfrm>
            <a:off x="7306193" y="2278389"/>
            <a:ext cx="311806" cy="293361"/>
            <a:chOff x="5972700" y="2330200"/>
            <a:chExt cx="411625" cy="387275"/>
          </a:xfrm>
        </p:grpSpPr>
        <p:sp>
          <p:nvSpPr>
            <p:cNvPr id="9" name="Shape 680">
              <a:extLst>
                <a:ext uri="{FF2B5EF4-FFF2-40B4-BE49-F238E27FC236}">
                  <a16:creationId xmlns:a16="http://schemas.microsoft.com/office/drawing/2014/main" id="{4B6219BA-C7A6-442C-BB46-30A51B63083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1">
              <a:extLst>
                <a:ext uri="{FF2B5EF4-FFF2-40B4-BE49-F238E27FC236}">
                  <a16:creationId xmlns:a16="http://schemas.microsoft.com/office/drawing/2014/main" id="{9444478F-F5FF-44A8-AB64-091729349408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54">
            <a:extLst>
              <a:ext uri="{FF2B5EF4-FFF2-40B4-BE49-F238E27FC236}">
                <a16:creationId xmlns:a16="http://schemas.microsoft.com/office/drawing/2014/main" id="{A73FB47D-0E80-4BAA-A98D-DF6AC3DE20B0}"/>
              </a:ext>
            </a:extLst>
          </p:cNvPr>
          <p:cNvGrpSpPr/>
          <p:nvPr/>
        </p:nvGrpSpPr>
        <p:grpSpPr>
          <a:xfrm>
            <a:off x="452880" y="631305"/>
            <a:ext cx="288740" cy="288740"/>
            <a:chOff x="1278900" y="2333250"/>
            <a:chExt cx="381175" cy="381175"/>
          </a:xfrm>
        </p:grpSpPr>
        <p:sp>
          <p:nvSpPr>
            <p:cNvPr id="13" name="Shape 655">
              <a:extLst>
                <a:ext uri="{FF2B5EF4-FFF2-40B4-BE49-F238E27FC236}">
                  <a16:creationId xmlns:a16="http://schemas.microsoft.com/office/drawing/2014/main" id="{3707DDA4-7E31-4378-BF77-9818563B6973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6">
              <a:extLst>
                <a:ext uri="{FF2B5EF4-FFF2-40B4-BE49-F238E27FC236}">
                  <a16:creationId xmlns:a16="http://schemas.microsoft.com/office/drawing/2014/main" id="{A4C54897-721A-4F1F-A121-8C8C047D3509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7">
              <a:extLst>
                <a:ext uri="{FF2B5EF4-FFF2-40B4-BE49-F238E27FC236}">
                  <a16:creationId xmlns:a16="http://schemas.microsoft.com/office/drawing/2014/main" id="{7B3D2535-ACC9-4026-A3DE-61CAC7D8EB6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8">
              <a:extLst>
                <a:ext uri="{FF2B5EF4-FFF2-40B4-BE49-F238E27FC236}">
                  <a16:creationId xmlns:a16="http://schemas.microsoft.com/office/drawing/2014/main" id="{7B8A6BAA-81D2-48A4-A07A-DD96D02B82AD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679">
            <a:extLst>
              <a:ext uri="{FF2B5EF4-FFF2-40B4-BE49-F238E27FC236}">
                <a16:creationId xmlns:a16="http://schemas.microsoft.com/office/drawing/2014/main" id="{A1ABD2CD-2734-4494-95B3-3863BB0EEC47}"/>
              </a:ext>
            </a:extLst>
          </p:cNvPr>
          <p:cNvGrpSpPr/>
          <p:nvPr/>
        </p:nvGrpSpPr>
        <p:grpSpPr>
          <a:xfrm>
            <a:off x="5344592" y="2814882"/>
            <a:ext cx="311806" cy="293361"/>
            <a:chOff x="5972700" y="2330200"/>
            <a:chExt cx="411625" cy="387275"/>
          </a:xfrm>
        </p:grpSpPr>
        <p:sp>
          <p:nvSpPr>
            <p:cNvPr id="18" name="Shape 680">
              <a:extLst>
                <a:ext uri="{FF2B5EF4-FFF2-40B4-BE49-F238E27FC236}">
                  <a16:creationId xmlns:a16="http://schemas.microsoft.com/office/drawing/2014/main" id="{05B1B73A-EC18-40E7-BAD2-BEA120802EC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81">
              <a:extLst>
                <a:ext uri="{FF2B5EF4-FFF2-40B4-BE49-F238E27FC236}">
                  <a16:creationId xmlns:a16="http://schemas.microsoft.com/office/drawing/2014/main" id="{48CAF982-238A-4988-A7FA-04718254255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8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3248">
                    <a:alpha val="40000"/>
                  </a:srgbClr>
                </a:solidFill>
              </a:rPr>
              <a:t>Zu welcher Kategorie gehören Neuronale Netzwerke?</a:t>
            </a:r>
            <a:endParaRPr lang="en" dirty="0">
              <a:solidFill>
                <a:srgbClr val="263248">
                  <a:alpha val="40000"/>
                </a:srgbClr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6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MODELLE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(Lektion 4)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388091" y="2269150"/>
            <a:ext cx="628207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UNSUPERVISED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33878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Bildschirmpräsentation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OFFENE FRAGEN</vt:lpstr>
      <vt:lpstr>SUPERVISED LEARNING</vt:lpstr>
      <vt:lpstr>SUPERVISED LEARNING - DATEN</vt:lpstr>
      <vt:lpstr>SUPERVISED LEARNING - MODELLE</vt:lpstr>
      <vt:lpstr>SUPERVISED LEARNING - DER LERNPROZESS</vt:lpstr>
      <vt:lpstr>SUPERVISED LEARNING</vt:lpstr>
      <vt:lpstr>SUPERVISED LEARNING</vt:lpstr>
      <vt:lpstr>UNSUPERVISED LEARNING</vt:lpstr>
      <vt:lpstr>UNTERSCHIEDE ZUM SUPERVISED LEARNING</vt:lpstr>
      <vt:lpstr>UNSUPERVISED LEARNING</vt:lpstr>
      <vt:lpstr>UNSUPERVISED LEARNING</vt:lpstr>
      <vt:lpstr>DIE OFFENEN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90</cp:revision>
  <dcterms:modified xsi:type="dcterms:W3CDTF">2018-06-13T14:53:43Z</dcterms:modified>
</cp:coreProperties>
</file>