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2"/>
  </p:notesMasterIdLst>
  <p:sldIdLst>
    <p:sldId id="259" r:id="rId2"/>
    <p:sldId id="265" r:id="rId3"/>
    <p:sldId id="261" r:id="rId4"/>
    <p:sldId id="262" r:id="rId5"/>
    <p:sldId id="263" r:id="rId6"/>
    <p:sldId id="264" r:id="rId7"/>
    <p:sldId id="268" r:id="rId8"/>
    <p:sldId id="272" r:id="rId9"/>
    <p:sldId id="275" r:id="rId10"/>
    <p:sldId id="274" r:id="rId11"/>
  </p:sldIdLst>
  <p:sldSz cx="9144000" cy="5143500" type="screen16x9"/>
  <p:notesSz cx="6858000" cy="9144000"/>
  <p:embeddedFontLst>
    <p:embeddedFont>
      <p:font typeface="Arvo" panose="020B0604020202020204" charset="0"/>
      <p:regular r:id="rId13"/>
      <p:bold r:id="rId14"/>
      <p:italic r:id="rId15"/>
      <p:boldItalic r:id="rId16"/>
    </p:embeddedFont>
    <p:embeddedFont>
      <p:font typeface="Roboto Condensed" panose="020B0604020202020204" charset="0"/>
      <p:regular r:id="rId17"/>
      <p:bold r:id="rId18"/>
      <p:italic r:id="rId19"/>
      <p:boldItalic r:id="rId20"/>
    </p:embeddedFont>
    <p:embeddedFont>
      <p:font typeface="Roboto Condensed Light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5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11A296-C045-46EA-898B-143958A31390}">
  <a:tblStyle styleId="{2111A296-C045-46EA-898B-143958A313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8885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3018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5390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695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48246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7256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33978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0513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Shape 12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Shape 12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Shape 12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Shape 12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Shape 12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Shape 130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Shape 131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Shape 132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Shape 13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Shape 13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35" name="Shape 13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Shape 13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7" name="Shape 13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38" name="Shape 13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Shape 13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0" name="Shape 14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20324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  <p:grpSp>
        <p:nvGrpSpPr>
          <p:cNvPr id="164" name="Shape 16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Shape 16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66" name="Shape 16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Shape 16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Shape 17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grpSp>
        <p:nvGrpSpPr>
          <p:cNvPr id="172" name="Shape 172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Shape 17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74" name="Shape 17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Shape 17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77" name="Shape 17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Shape 17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22287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‹Nr.›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8" r:id="rId3"/>
    <p:sldLayoutId id="2147483659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MACHINE LEARNING</a:t>
            </a:r>
            <a:endParaRPr lang="en" dirty="0"/>
          </a:p>
        </p:txBody>
      </p:sp>
      <p:sp>
        <p:nvSpPr>
          <p:cNvPr id="222" name="Shape 222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 err="1"/>
              <a:t>Overview</a:t>
            </a: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  <p:sp>
        <p:nvSpPr>
          <p:cNvPr id="224" name="Shape 2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de-DE" dirty="0"/>
              <a:t>CURSE OF DIMENSIONALITY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625064"/>
            <a:ext cx="7817108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Bei steigenden Dimensionen der Daten steigt auch die Komplexität der Modelle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Bei einer hoher Dimension der Daten benötigt man eigentlich sehr viele Daten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In unseren Datensatz haben wir aber gar nicht so viele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54417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50"/>
            <a:ext cx="5567700" cy="1159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sz="7200" dirty="0">
                <a:solidFill>
                  <a:srgbClr val="FF9800"/>
                </a:solidFill>
              </a:rPr>
              <a:t>MACHINE</a:t>
            </a:r>
            <a:br>
              <a:rPr lang="de-DE" sz="7200" dirty="0">
                <a:solidFill>
                  <a:srgbClr val="FF9800"/>
                </a:solidFill>
              </a:rPr>
            </a:br>
            <a:r>
              <a:rPr lang="de-DE" sz="7200" dirty="0">
                <a:solidFill>
                  <a:srgbClr val="FF9800"/>
                </a:solidFill>
              </a:rPr>
              <a:t>LEARNING</a:t>
            </a:r>
            <a:endParaRPr lang="en" sz="7200" dirty="0">
              <a:solidFill>
                <a:srgbClr val="FF9800"/>
              </a:solidFill>
            </a:endParaRPr>
          </a:p>
        </p:txBody>
      </p:sp>
      <p:sp>
        <p:nvSpPr>
          <p:cNvPr id="249" name="Shape 249"/>
          <p:cNvSpPr txBox="1">
            <a:spLocks noGrp="1"/>
          </p:cNvSpPr>
          <p:nvPr>
            <p:ph type="subTitle" idx="4294967295"/>
          </p:nvPr>
        </p:nvSpPr>
        <p:spPr>
          <a:xfrm>
            <a:off x="685800" y="3813334"/>
            <a:ext cx="5567700" cy="78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Was ist das Maschinelle Lernen?</a:t>
            </a:r>
            <a:endParaRPr lang="en" dirty="0"/>
          </a:p>
        </p:txBody>
      </p:sp>
      <p:grpSp>
        <p:nvGrpSpPr>
          <p:cNvPr id="250" name="Shape 250"/>
          <p:cNvGrpSpPr/>
          <p:nvPr/>
        </p:nvGrpSpPr>
        <p:grpSpPr>
          <a:xfrm>
            <a:off x="6682481" y="378837"/>
            <a:ext cx="1588639" cy="1588655"/>
            <a:chOff x="6643075" y="3664250"/>
            <a:chExt cx="407950" cy="407975"/>
          </a:xfrm>
        </p:grpSpPr>
        <p:sp>
          <p:nvSpPr>
            <p:cNvPr id="251" name="Shape 251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53" name="Shape 253"/>
          <p:cNvGrpSpPr/>
          <p:nvPr/>
        </p:nvGrpSpPr>
        <p:grpSpPr>
          <a:xfrm rot="-587363">
            <a:off x="6589251" y="2174497"/>
            <a:ext cx="653127" cy="653134"/>
            <a:chOff x="576250" y="4319400"/>
            <a:chExt cx="442075" cy="442050"/>
          </a:xfrm>
        </p:grpSpPr>
        <p:sp>
          <p:nvSpPr>
            <p:cNvPr id="254" name="Shape 254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58" name="Shape 258"/>
          <p:cNvSpPr/>
          <p:nvPr/>
        </p:nvSpPr>
        <p:spPr>
          <a:xfrm>
            <a:off x="6302724" y="745608"/>
            <a:ext cx="248336" cy="237120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/>
          <p:nvPr/>
        </p:nvSpPr>
        <p:spPr>
          <a:xfrm rot="2697322">
            <a:off x="7939080" y="1959478"/>
            <a:ext cx="376961" cy="35993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8237292" y="1754006"/>
            <a:ext cx="150972" cy="14422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 rot="1280149">
            <a:off x="6130690" y="1460796"/>
            <a:ext cx="150975" cy="144204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2" name="Shape 26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13121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/>
              <a:t>WAS IST MACHINE LEARNING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dirty="0"/>
              <a:t>Wissen aus vorliegenden Daten extrahieren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dirty="0"/>
              <a:t>Mit Verwendung der Mathematik u</a:t>
            </a:r>
            <a:r>
              <a:rPr lang="de-DE" dirty="0" err="1"/>
              <a:t>nd</a:t>
            </a:r>
            <a:r>
              <a:rPr lang="de-DE" dirty="0"/>
              <a:t> Informatik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Anhand der Daten versuchen Muster zu erkennen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Anhand der Daten ein Generalisiertes Modell finden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/>
              <a:t>MACHINE LEARNING IM ALLTAG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Serienempfehlungen bei Netflix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Gesichtserkennung bei Snapchat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Kaufempfehlungen bei Amazon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Speech-</a:t>
            </a:r>
            <a:r>
              <a:rPr lang="de-DE" dirty="0" err="1"/>
              <a:t>to</a:t>
            </a:r>
            <a:r>
              <a:rPr lang="de-DE" dirty="0"/>
              <a:t>-text und Text-</a:t>
            </a:r>
            <a:r>
              <a:rPr lang="de-DE" dirty="0" err="1"/>
              <a:t>to</a:t>
            </a:r>
            <a:r>
              <a:rPr lang="de-DE" dirty="0"/>
              <a:t>-</a:t>
            </a:r>
            <a:r>
              <a:rPr lang="de-DE" dirty="0" err="1"/>
              <a:t>speech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84495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FELDER DES MACHINE LEARNINGS</a:t>
            </a:r>
            <a:endParaRPr lang="en" dirty="0"/>
          </a:p>
        </p:txBody>
      </p:sp>
      <p:graphicFrame>
        <p:nvGraphicFramePr>
          <p:cNvPr id="342" name="Shape 342"/>
          <p:cNvGraphicFramePr/>
          <p:nvPr>
            <p:extLst>
              <p:ext uri="{D42A27DB-BD31-4B8C-83A1-F6EECF244321}">
                <p14:modId xmlns:p14="http://schemas.microsoft.com/office/powerpoint/2010/main" val="3077646137"/>
              </p:ext>
            </p:extLst>
          </p:nvPr>
        </p:nvGraphicFramePr>
        <p:xfrm>
          <a:off x="626108" y="2221206"/>
          <a:ext cx="7413296" cy="1507277"/>
        </p:xfrm>
        <a:graphic>
          <a:graphicData uri="http://schemas.openxmlformats.org/drawingml/2006/table">
            <a:tbl>
              <a:tblPr>
                <a:noFill/>
                <a:tableStyleId>{2111A296-C045-46EA-898B-143958A31390}</a:tableStyleId>
              </a:tblPr>
              <a:tblGrid>
                <a:gridCol w="1287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6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51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35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07277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de-DE" dirty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Kategorien</a:t>
                      </a:r>
                      <a:endParaRPr lang="en" dirty="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de-DE" sz="2400" b="1" dirty="0" err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Supervised</a:t>
                      </a:r>
                      <a:endParaRPr lang="de-DE" sz="24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de-DE" sz="2400" b="1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Learning</a:t>
                      </a:r>
                      <a:endParaRPr lang="en" sz="24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de-DE" sz="2400" b="1" dirty="0" err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Unsupervised</a:t>
                      </a:r>
                      <a:r>
                        <a:rPr lang="de-DE" sz="2400" b="1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Learning</a:t>
                      </a:r>
                      <a:endParaRPr lang="en" sz="24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 b="1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Reinforcment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 b="1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Learning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3" name="Shape 34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grpSp>
        <p:nvGrpSpPr>
          <p:cNvPr id="344" name="Shape 344"/>
          <p:cNvGrpSpPr/>
          <p:nvPr/>
        </p:nvGrpSpPr>
        <p:grpSpPr>
          <a:xfrm>
            <a:off x="307844" y="634299"/>
            <a:ext cx="318264" cy="282756"/>
            <a:chOff x="5292575" y="3681900"/>
            <a:chExt cx="420150" cy="373275"/>
          </a:xfrm>
        </p:grpSpPr>
        <p:sp>
          <p:nvSpPr>
            <p:cNvPr id="345" name="Shape 345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3C2F2E03-80C5-44F8-80E1-01F23449DB18}"/>
              </a:ext>
            </a:extLst>
          </p:cNvPr>
          <p:cNvSpPr txBox="1"/>
          <p:nvPr/>
        </p:nvSpPr>
        <p:spPr>
          <a:xfrm>
            <a:off x="307844" y="1820529"/>
            <a:ext cx="82648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0512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/>
              <a:t>OFFENE FRAGEN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7018377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Was ist </a:t>
            </a:r>
            <a:r>
              <a:rPr lang="de-DE" dirty="0" err="1"/>
              <a:t>Supervised</a:t>
            </a:r>
            <a:r>
              <a:rPr lang="de-DE" dirty="0"/>
              <a:t> (Überwachtes) Lernen?</a:t>
            </a:r>
          </a:p>
          <a:p>
            <a:pPr marL="457200" indent="-381000">
              <a:buFont typeface="Arial" panose="020B0604020202020204" pitchFamily="34" charset="0"/>
              <a:buChar char="•"/>
            </a:pPr>
            <a:r>
              <a:rPr lang="de-DE" dirty="0"/>
              <a:t>Was ist </a:t>
            </a:r>
            <a:r>
              <a:rPr lang="de-DE" dirty="0" err="1"/>
              <a:t>Unsupervised</a:t>
            </a:r>
            <a:r>
              <a:rPr lang="de-DE" dirty="0"/>
              <a:t> (</a:t>
            </a:r>
            <a:r>
              <a:rPr lang="de-DE" dirty="0" err="1"/>
              <a:t>Un</a:t>
            </a:r>
            <a:r>
              <a:rPr lang="de-DE" dirty="0"/>
              <a:t>-überwachtes) Lernen?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Warum gibt es die Unterteilung?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Zu welcher Kategorie gehören Neuronale Netzwerke?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19681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de-DE" dirty="0"/>
              <a:t>WAS BENÖTIGEN WIR?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7817108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Ausreichend große Datensätze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Die Daten müssen der Problemstellung </a:t>
            </a:r>
            <a:r>
              <a:rPr lang="de-DE" i="1" dirty="0"/>
              <a:t>genau</a:t>
            </a:r>
            <a:r>
              <a:rPr lang="de-DE" dirty="0"/>
              <a:t> entsprechen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Dafür wird ein tiefes Verständnis für das Problem verlangt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72253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de-DE" dirty="0"/>
              <a:t>DEEP LEARNING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7817108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 rtl="0"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endParaRPr lang="de-DE" dirty="0"/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Datensätze werden immer größer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Die Architektur de Modelle hat sich stark verbessert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Computer werden immer schneller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51739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de-DE" dirty="0"/>
              <a:t>DEEP LEARNING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7817108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indent="-381000">
              <a:buFont typeface="Arial" panose="020B0604020202020204" pitchFamily="34" charset="0"/>
              <a:buChar char="•"/>
            </a:pPr>
            <a:r>
              <a:rPr lang="de-DE" dirty="0"/>
              <a:t>Kann sehr komplexe Probleme lösen</a:t>
            </a:r>
          </a:p>
          <a:p>
            <a:pPr marL="457200" indent="-381000">
              <a:buFont typeface="Arial" panose="020B0604020202020204" pitchFamily="34" charset="0"/>
              <a:buChar char="•"/>
            </a:pPr>
            <a:r>
              <a:rPr lang="de-DE" dirty="0"/>
              <a:t>Meist durch große Neuronale Netzwerke gegeben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61880607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</Words>
  <Application>Microsoft Office PowerPoint</Application>
  <PresentationFormat>Bildschirmpräsentation (16:9)</PresentationFormat>
  <Paragraphs>60</Paragraphs>
  <Slides>10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Roboto Condensed</vt:lpstr>
      <vt:lpstr>Arial</vt:lpstr>
      <vt:lpstr>Roboto Condensed Light</vt:lpstr>
      <vt:lpstr>Arvo</vt:lpstr>
      <vt:lpstr>Salerio template</vt:lpstr>
      <vt:lpstr>MACHINE LEARNING</vt:lpstr>
      <vt:lpstr>MACHINE LEARNING</vt:lpstr>
      <vt:lpstr>WAS IST MACHINE LEARNING</vt:lpstr>
      <vt:lpstr>MACHINE LEARNING IM ALLTAG</vt:lpstr>
      <vt:lpstr>FELDER DES MACHINE LEARNINGS</vt:lpstr>
      <vt:lpstr>OFFENE FRAGEN</vt:lpstr>
      <vt:lpstr>WAS BENÖTIGEN WIR?</vt:lpstr>
      <vt:lpstr>DEEP LEARNING</vt:lpstr>
      <vt:lpstr>DEEP LEARNING</vt:lpstr>
      <vt:lpstr>CURSE OF DIMENSIONALITY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 HEADLINE</dc:title>
  <cp:lastModifiedBy>Jan Schaffranek</cp:lastModifiedBy>
  <cp:revision>53</cp:revision>
  <dcterms:modified xsi:type="dcterms:W3CDTF">2018-06-13T14:38:18Z</dcterms:modified>
</cp:coreProperties>
</file>