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0"/>
  </p:notesMasterIdLst>
  <p:handoutMasterIdLst>
    <p:handoutMasterId r:id="rId31"/>
  </p:handoutMasterIdLst>
  <p:sldIdLst>
    <p:sldId id="1338" r:id="rId5"/>
    <p:sldId id="1457" r:id="rId6"/>
    <p:sldId id="1499" r:id="rId7"/>
    <p:sldId id="1503" r:id="rId8"/>
    <p:sldId id="1505" r:id="rId9"/>
    <p:sldId id="1525" r:id="rId10"/>
    <p:sldId id="1509" r:id="rId11"/>
    <p:sldId id="1521" r:id="rId12"/>
    <p:sldId id="1507" r:id="rId13"/>
    <p:sldId id="1518" r:id="rId14"/>
    <p:sldId id="1506" r:id="rId15"/>
    <p:sldId id="1508" r:id="rId16"/>
    <p:sldId id="1519" r:id="rId17"/>
    <p:sldId id="1522" r:id="rId18"/>
    <p:sldId id="1510" r:id="rId19"/>
    <p:sldId id="1528" r:id="rId20"/>
    <p:sldId id="1511" r:id="rId21"/>
    <p:sldId id="1523" r:id="rId22"/>
    <p:sldId id="1529" r:id="rId23"/>
    <p:sldId id="1512" r:id="rId24"/>
    <p:sldId id="1524" r:id="rId25"/>
    <p:sldId id="1516" r:id="rId26"/>
    <p:sldId id="1526" r:id="rId27"/>
    <p:sldId id="1517" r:id="rId28"/>
    <p:sldId id="132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Future Unleashed  Breakout Template" id="{A073DAE3-B461-442F-A3D3-6642BD875E45}">
          <p14:sldIdLst>
            <p14:sldId id="1338"/>
            <p14:sldId id="1457"/>
            <p14:sldId id="1499"/>
            <p14:sldId id="1503"/>
            <p14:sldId id="1505"/>
            <p14:sldId id="1525"/>
            <p14:sldId id="1509"/>
            <p14:sldId id="1521"/>
            <p14:sldId id="1507"/>
            <p14:sldId id="1518"/>
            <p14:sldId id="1506"/>
            <p14:sldId id="1508"/>
            <p14:sldId id="1519"/>
            <p14:sldId id="1522"/>
            <p14:sldId id="1510"/>
            <p14:sldId id="1528"/>
            <p14:sldId id="1511"/>
            <p14:sldId id="1523"/>
            <p14:sldId id="1529"/>
            <p14:sldId id="1512"/>
            <p14:sldId id="1524"/>
            <p14:sldId id="1516"/>
            <p14:sldId id="1526"/>
            <p14:sldId id="1517"/>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CCFF"/>
    <a:srgbClr val="47D8FF"/>
    <a:srgbClr val="76FFFF"/>
    <a:srgbClr val="FFFFFF"/>
    <a:srgbClr val="00BCF2"/>
    <a:srgbClr val="000000"/>
    <a:srgbClr val="85E5FF"/>
    <a:srgbClr val="43D7FF"/>
    <a:srgbClr val="B4A0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0" autoAdjust="0"/>
    <p:restoredTop sz="94669" autoAdjust="0"/>
  </p:normalViewPr>
  <p:slideViewPr>
    <p:cSldViewPr>
      <p:cViewPr varScale="1">
        <p:scale>
          <a:sx n="77" d="100"/>
          <a:sy n="77" d="100"/>
        </p:scale>
        <p:origin x="117" y="51"/>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10/6/2015 3:40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10/6/2015 3:40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go into a little more depth,</a:t>
            </a:r>
            <a:r>
              <a:rPr lang="en-US" baseline="0" dirty="0" smtClean="0"/>
              <a:t> in the future, we’ll be providing capability to enable VMware customers, and those with physical servers, to be able to replicate and recover their key workloads, from on-premises, into Microsoft Azure.  This will again utilize the InMage capabilities, with InMage components existing both on-premises, and in Microsoft Azure, with customers being able to replicate into their respective Azure subscriptions, and make use of Azure IaaS as a failover target in the event of a disaster.  In the example on the slide, you’ll see 2 customers, Contoso and Fabrikam, with on-premises resources.  They have a number of vSphere hosts, but also a physical server.  Through integration between ASR and InMage, these 2 customers will be able to independently replicate their key data into Azure, securely, with each having their own set of InMage components in Azure connecting back to their on-premises InMage components.  ASR with InMage will orchestrate failover of the key workloads into Azure, should a disaster arise.</a:t>
            </a:r>
          </a:p>
          <a:p>
            <a:endParaRPr lang="en-US" baseline="0" dirty="0" smtClean="0"/>
          </a:p>
          <a:p>
            <a:r>
              <a:rPr lang="en-US" baseline="0" dirty="0" smtClean="0"/>
              <a:t>This flexibility enables organizations to protect key vSphere workloads, to an enterprise-class public cloud, Azure, and gain a rich, granular level of control for the orchestration of failover.</a:t>
            </a:r>
          </a:p>
          <a:p>
            <a:endParaRPr lang="en-US" baseline="0" dirty="0" smtClean="0"/>
          </a:p>
          <a:p>
            <a:r>
              <a:rPr lang="en-US" baseline="0" dirty="0" smtClean="0"/>
              <a:t>&lt;next slide&gt;</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CDF9F0-4022-4E8B-9AFE-09F4606C7166}" type="datetime1">
              <a:rPr lang="en-US" smtClean="0">
                <a:solidFill>
                  <a:prstClr val="black"/>
                </a:solidFill>
              </a:rPr>
              <a:pPr/>
              <a:t>10/6/2015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6701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BBA34A6-1E9E-4FF5-82CF-1B1C6E5095C1}" type="datetime1">
              <a:rPr lang="en-US" smtClean="0">
                <a:solidFill>
                  <a:prstClr val="black"/>
                </a:solidFill>
              </a:rPr>
              <a:pPr/>
              <a:t>10/6/2015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5244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10/6/2015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5818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10/6/2015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8180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Creating net new workloads in the cloud is a breeze, but moving complex existing workloads into the cloud can be quite a challenge. With Availability on Demand, workloads can be effortlessly moved into the cloud with just a few clicks</a:t>
            </a:r>
            <a:r>
              <a:rPr lang="en-US" sz="900" kern="1200" baseline="0" dirty="0" smtClean="0">
                <a:solidFill>
                  <a:schemeClr val="tx1"/>
                </a:solidFill>
                <a:effectLst/>
                <a:latin typeface="Segoe UI Light" pitchFamily="34" charset="0"/>
                <a:ea typeface="+mn-ea"/>
                <a:cs typeface="+mn-cs"/>
              </a:rPr>
              <a:t> leveraging the replication functionality in ASR.</a:t>
            </a:r>
            <a:endParaRPr lang="en-US"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10/6/2015 11:27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08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10/6/2015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2980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10/6/2015 3:40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999259"/>
          </a:xfrm>
        </p:spPr>
        <p:txBody>
          <a:bodyPr lIns="146304" tIns="91440" rIns="146304" bIns="91440"/>
          <a:lstStyle>
            <a:lvl1pPr>
              <a:lnSpc>
                <a:spcPts val="6299"/>
              </a:lnSpc>
              <a:defRPr sz="5799" baseline="0">
                <a:solidFill>
                  <a:schemeClr val="accent1"/>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7431025" y="6723888"/>
            <a:ext cx="3937000" cy="137160"/>
          </a:xfrm>
          <a:prstGeom prst="rect">
            <a:avLst/>
          </a:prstGeom>
        </p:spPr>
        <p:txBody>
          <a:bodyPr/>
          <a:lstStyle/>
          <a:p>
            <a:r>
              <a:rPr lang="en-US" smtClean="0"/>
              <a:t>Microsoft Confidential</a:t>
            </a:r>
            <a:endParaRPr lang="en-US" dirty="0"/>
          </a:p>
        </p:txBody>
      </p:sp>
    </p:spTree>
    <p:extLst>
      <p:ext uri="{BB962C8B-B14F-4D97-AF65-F5344CB8AC3E}">
        <p14:creationId xmlns:p14="http://schemas.microsoft.com/office/powerpoint/2010/main" val="2385788447"/>
      </p:ext>
    </p:extLst>
  </p:cSld>
  <p:clrMapOvr>
    <a:masterClrMapping/>
  </p:clrMapOvr>
  <p:transition spd="slow">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1"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1"/>
          </p:nvPr>
        </p:nvSpPr>
        <p:spPr>
          <a:xfrm>
            <a:off x="11595101" y="6689365"/>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5223122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 id="2147484278" r:id="rId28"/>
    <p:sldLayoutId id="2147484280" r:id="rId29"/>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aka.ms/vmware_azure_preview" TargetMode="External"/><Relationship Id="rId2" Type="http://schemas.openxmlformats.org/officeDocument/2006/relationships/hyperlink" Target="http://aka.ms/vmware_azure_blog" TargetMode="External"/><Relationship Id="rId1" Type="http://schemas.openxmlformats.org/officeDocument/2006/relationships/slideLayout" Target="../slideLayouts/slideLayout3.xml"/><Relationship Id="rId5" Type="http://schemas.openxmlformats.org/officeDocument/2006/relationships/hyperlink" Target="mailto:gaurav.daga@microsoft.com" TargetMode="External"/><Relationship Id="rId4" Type="http://schemas.openxmlformats.org/officeDocument/2006/relationships/hyperlink" Target="http://aka.ms/vmware_azure_documentat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azure.microsoft.com/en-us/pricing/details/site-recovery/" TargetMode="External"/><Relationship Id="rId7" Type="http://schemas.openxmlformats.org/officeDocument/2006/relationships/hyperlink" Target="http://feedback.azure.com/forums/256299-site-recovery" TargetMode="External"/><Relationship Id="rId2" Type="http://schemas.openxmlformats.org/officeDocument/2006/relationships/hyperlink" Target="http://azure.microsoft.com/blog/tag/disaster-recovery/" TargetMode="External"/><Relationship Id="rId1" Type="http://schemas.openxmlformats.org/officeDocument/2006/relationships/slideLayout" Target="../slideLayouts/slideLayout3.xml"/><Relationship Id="rId6" Type="http://schemas.openxmlformats.org/officeDocument/2006/relationships/hyperlink" Target="https://social.msdn.microsoft.com/Forums/azure/en-US/home?forum=hypervrecovmgr" TargetMode="External"/><Relationship Id="rId5" Type="http://schemas.openxmlformats.org/officeDocument/2006/relationships/hyperlink" Target="https://msdn.microsoft.com/library/dn440569.aspx" TargetMode="External"/><Relationship Id="rId4" Type="http://schemas.openxmlformats.org/officeDocument/2006/relationships/hyperlink" Target="http://azure.microsoft.com/en-us/updates/?service=site-recovery"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channel9.msdn.com/Events/Ignite/2015/BRK3493" TargetMode="External"/><Relationship Id="rId3" Type="http://schemas.openxmlformats.org/officeDocument/2006/relationships/hyperlink" Target="http://channel9.msdn.com/Events/Ignite/2015/BRK3498" TargetMode="External"/><Relationship Id="rId7" Type="http://schemas.openxmlformats.org/officeDocument/2006/relationships/hyperlink" Target="http://channel9.msdn.com/Events/Ignite/2015/BRK2457" TargetMode="External"/><Relationship Id="rId2" Type="http://schemas.openxmlformats.org/officeDocument/2006/relationships/hyperlink" Target="http://ignite.microsoft.com/session/sessionmoreinfo/?topicid=49babdd6-f8a3-e411-b87f-00155d5066d7" TargetMode="External"/><Relationship Id="rId1" Type="http://schemas.openxmlformats.org/officeDocument/2006/relationships/slideLayout" Target="../slideLayouts/slideLayout3.xml"/><Relationship Id="rId6" Type="http://schemas.openxmlformats.org/officeDocument/2006/relationships/hyperlink" Target="http://channel9.msdn.com/Events/Ignite/2015/BRK2486" TargetMode="External"/><Relationship Id="rId5" Type="http://schemas.openxmlformats.org/officeDocument/2006/relationships/hyperlink" Target="http://channel9.msdn.com/Events/Ignite/2015/BRK3462" TargetMode="External"/><Relationship Id="rId4" Type="http://schemas.openxmlformats.org/officeDocument/2006/relationships/hyperlink" Target="http://channel9.msdn.com/Events/Ignite/2015/BRK3503"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7"/>
            <a:ext cx="11658535" cy="1828786"/>
          </a:xfrm>
        </p:spPr>
        <p:txBody>
          <a:bodyPr/>
          <a:lstStyle/>
          <a:p>
            <a:r>
              <a:rPr lang="en-US" sz="4400" dirty="0"/>
              <a:t>Protecting </a:t>
            </a:r>
            <a:r>
              <a:rPr lang="en-US" sz="4400" dirty="0" smtClean="0"/>
              <a:t>Your </a:t>
            </a:r>
            <a:r>
              <a:rPr lang="en-US" sz="4400" dirty="0"/>
              <a:t>VMware </a:t>
            </a:r>
            <a:r>
              <a:rPr lang="en-US" sz="4400" dirty="0" smtClean="0"/>
              <a:t>and </a:t>
            </a:r>
            <a:r>
              <a:rPr lang="en-US" sz="4400" dirty="0"/>
              <a:t>Physical </a:t>
            </a:r>
            <a:r>
              <a:rPr lang="en-US" sz="4400" dirty="0" smtClean="0"/>
              <a:t>Machines to Azure Using </a:t>
            </a:r>
            <a:r>
              <a:rPr lang="en-US" sz="4400" dirty="0"/>
              <a:t>Microsoft Azure Site Recovery</a:t>
            </a:r>
            <a:endParaRPr lang="en-US" sz="4400" b="1" dirty="0"/>
          </a:p>
        </p:txBody>
      </p:sp>
      <p:sp>
        <p:nvSpPr>
          <p:cNvPr id="5" name="Text Placeholder 4"/>
          <p:cNvSpPr>
            <a:spLocks noGrp="1"/>
          </p:cNvSpPr>
          <p:nvPr>
            <p:ph type="body" sz="quarter" idx="12"/>
          </p:nvPr>
        </p:nvSpPr>
        <p:spPr>
          <a:xfrm>
            <a:off x="5837237" y="4282428"/>
            <a:ext cx="6248399" cy="990601"/>
          </a:xfrm>
        </p:spPr>
        <p:txBody>
          <a:bodyPr/>
          <a:lstStyle/>
          <a:p>
            <a:r>
              <a:rPr lang="en-US" dirty="0" smtClean="0"/>
              <a:t>Ashish Gangwar</a:t>
            </a:r>
            <a:endParaRPr lang="en-US" dirty="0" smtClean="0"/>
          </a:p>
          <a:p>
            <a:r>
              <a:rPr lang="en-US" dirty="0" smtClean="0"/>
              <a:t>Program </a:t>
            </a:r>
            <a:r>
              <a:rPr lang="en-US" dirty="0" smtClean="0"/>
              <a:t>Manager</a:t>
            </a:r>
          </a:p>
          <a:p>
            <a:r>
              <a:rPr lang="en-US" dirty="0" smtClean="0"/>
              <a:t>Microsoft Corporation</a:t>
            </a:r>
            <a:endParaRPr lang="en-US" dirty="0"/>
          </a:p>
        </p:txBody>
      </p:sp>
      <p:sp>
        <p:nvSpPr>
          <p:cNvPr id="6" name="Text Placeholder 4"/>
          <p:cNvSpPr txBox="1">
            <a:spLocks/>
          </p:cNvSpPr>
          <p:nvPr/>
        </p:nvSpPr>
        <p:spPr>
          <a:xfrm>
            <a:off x="579438" y="4259263"/>
            <a:ext cx="5029200" cy="1143000"/>
          </a:xfrm>
          <a:prstGeom prst="rect">
            <a:avLst/>
          </a:prstGeom>
          <a:noFill/>
        </p:spPr>
        <p:txBody>
          <a:bodyPr vert="horz" wrap="square" lIns="146304" tIns="109728" rIns="146304" bIns="109728" rtlCol="0">
            <a:noAutofit/>
          </a:bodyPr>
          <a:lstStyle>
            <a:lvl1pPr marL="0" marR="0" indent="0" algn="l" defTabSz="932667"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200" kern="1200" spc="0" baseline="0">
                <a:gradFill>
                  <a:gsLst>
                    <a:gs pos="99115">
                      <a:schemeClr val="tx1"/>
                    </a:gs>
                    <a:gs pos="79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Anoop KV</a:t>
            </a:r>
            <a:endParaRPr lang="en-US" dirty="0" smtClean="0"/>
          </a:p>
          <a:p>
            <a:r>
              <a:rPr lang="en-US" dirty="0" smtClean="0"/>
              <a:t>Senior </a:t>
            </a:r>
            <a:r>
              <a:rPr lang="en-US" dirty="0" smtClean="0"/>
              <a:t>Program Manager</a:t>
            </a:r>
          </a:p>
          <a:p>
            <a:r>
              <a:rPr lang="en-US" dirty="0" smtClean="0"/>
              <a:t>Microsoft Corporation</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Prerequisites</a:t>
            </a:r>
            <a:endParaRPr lang="en-US" dirty="0"/>
          </a:p>
        </p:txBody>
      </p:sp>
      <p:sp>
        <p:nvSpPr>
          <p:cNvPr id="3" name="Text Placeholder 2"/>
          <p:cNvSpPr>
            <a:spLocks noGrp="1"/>
          </p:cNvSpPr>
          <p:nvPr>
            <p:ph type="body" sz="quarter" idx="10"/>
          </p:nvPr>
        </p:nvSpPr>
        <p:spPr>
          <a:xfrm>
            <a:off x="274638" y="1212850"/>
            <a:ext cx="11887200" cy="5139869"/>
          </a:xfrm>
        </p:spPr>
        <p:txBody>
          <a:bodyPr/>
          <a:lstStyle/>
          <a:p>
            <a:r>
              <a:rPr lang="en-US" dirty="0" smtClean="0"/>
              <a:t>VMware</a:t>
            </a:r>
            <a:endParaRPr lang="en-US" dirty="0"/>
          </a:p>
          <a:p>
            <a:pPr lvl="1"/>
            <a:r>
              <a:rPr lang="en-US" dirty="0" err="1"/>
              <a:t>vCenter</a:t>
            </a:r>
            <a:r>
              <a:rPr lang="en-US" dirty="0"/>
              <a:t> Server </a:t>
            </a:r>
            <a:r>
              <a:rPr lang="en-US" dirty="0" smtClean="0"/>
              <a:t>/ vSphere </a:t>
            </a:r>
            <a:r>
              <a:rPr lang="en-US" dirty="0" err="1" smtClean="0"/>
              <a:t>ESXi</a:t>
            </a:r>
            <a:r>
              <a:rPr lang="en-US" dirty="0" smtClean="0"/>
              <a:t> 5.1 </a:t>
            </a:r>
            <a:r>
              <a:rPr lang="en-US" dirty="0"/>
              <a:t>or 5.5 with latest updates</a:t>
            </a:r>
          </a:p>
          <a:p>
            <a:pPr lvl="1"/>
            <a:r>
              <a:rPr lang="en-US" dirty="0" smtClean="0"/>
              <a:t>VMs </a:t>
            </a:r>
            <a:r>
              <a:rPr lang="en-US" dirty="0"/>
              <a:t>with VMware tools installed and running</a:t>
            </a:r>
          </a:p>
          <a:p>
            <a:pPr lvl="1"/>
            <a:r>
              <a:rPr lang="en-US" dirty="0" smtClean="0"/>
              <a:t>All </a:t>
            </a:r>
            <a:r>
              <a:rPr lang="en-US" dirty="0" err="1" smtClean="0"/>
              <a:t>vCenter</a:t>
            </a:r>
            <a:r>
              <a:rPr lang="en-US" dirty="0" smtClean="0"/>
              <a:t> </a:t>
            </a:r>
            <a:r>
              <a:rPr lang="en-US" dirty="0"/>
              <a:t>Server </a:t>
            </a:r>
            <a:r>
              <a:rPr lang="en-US" dirty="0" smtClean="0"/>
              <a:t>resource names in English</a:t>
            </a:r>
          </a:p>
          <a:p>
            <a:r>
              <a:rPr lang="en-US" dirty="0" smtClean="0"/>
              <a:t>Process Server</a:t>
            </a:r>
          </a:p>
          <a:p>
            <a:pPr lvl="1"/>
            <a:r>
              <a:rPr lang="en-US" dirty="0" smtClean="0"/>
              <a:t>Windows </a:t>
            </a:r>
            <a:r>
              <a:rPr lang="en-US" dirty="0"/>
              <a:t>Server 2012 </a:t>
            </a:r>
            <a:r>
              <a:rPr lang="en-US" dirty="0" smtClean="0"/>
              <a:t>R2 physical or virtual machine</a:t>
            </a:r>
            <a:endParaRPr lang="en-US" dirty="0"/>
          </a:p>
          <a:p>
            <a:pPr lvl="1"/>
            <a:r>
              <a:rPr lang="en-US" dirty="0" smtClean="0"/>
              <a:t>Same </a:t>
            </a:r>
            <a:r>
              <a:rPr lang="en-US" dirty="0"/>
              <a:t>network / subnet as </a:t>
            </a:r>
            <a:r>
              <a:rPr lang="en-US" dirty="0" smtClean="0"/>
              <a:t>source </a:t>
            </a:r>
            <a:r>
              <a:rPr lang="en-US" dirty="0"/>
              <a:t>machines</a:t>
            </a:r>
          </a:p>
          <a:p>
            <a:pPr lvl="1"/>
            <a:r>
              <a:rPr lang="en-US" dirty="0"/>
              <a:t>VMware vSphere CLI 5.5 for automatic discovery of VMware vSphere </a:t>
            </a:r>
            <a:r>
              <a:rPr lang="en-US" dirty="0" err="1"/>
              <a:t>ESXi</a:t>
            </a:r>
            <a:r>
              <a:rPr lang="en-US" dirty="0"/>
              <a:t> </a:t>
            </a:r>
            <a:r>
              <a:rPr lang="en-US" dirty="0" smtClean="0"/>
              <a:t>VMs</a:t>
            </a:r>
          </a:p>
          <a:p>
            <a:r>
              <a:rPr lang="en-US" dirty="0" smtClean="0"/>
              <a:t>Network connectivity </a:t>
            </a:r>
          </a:p>
          <a:p>
            <a:pPr lvl="1"/>
            <a:r>
              <a:rPr lang="en-US" dirty="0" smtClean="0"/>
              <a:t>Sufficient </a:t>
            </a:r>
            <a:r>
              <a:rPr lang="en-US" dirty="0"/>
              <a:t>bandwidth to replicate source machines to </a:t>
            </a:r>
            <a:r>
              <a:rPr lang="en-US" dirty="0" smtClean="0"/>
              <a:t>Azure</a:t>
            </a:r>
          </a:p>
          <a:p>
            <a:pPr lvl="1"/>
            <a:r>
              <a:rPr lang="en-US" dirty="0"/>
              <a:t>Firewall rules </a:t>
            </a:r>
            <a:r>
              <a:rPr lang="en-US" dirty="0" smtClean="0"/>
              <a:t>allow outbound connectivity to Azure</a:t>
            </a:r>
          </a:p>
          <a:p>
            <a:pPr lvl="1"/>
            <a:r>
              <a:rPr lang="en-US" dirty="0" smtClean="0"/>
              <a:t>Upfront decision on optional use of Site to Site VPN / ExpressRoute</a:t>
            </a:r>
          </a:p>
        </p:txBody>
      </p:sp>
    </p:spTree>
    <p:extLst>
      <p:ext uri="{BB962C8B-B14F-4D97-AF65-F5344CB8AC3E}">
        <p14:creationId xmlns:p14="http://schemas.microsoft.com/office/powerpoint/2010/main" val="27751322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Source Machine Prerequisites</a:t>
            </a:r>
            <a:endParaRPr lang="en-US" dirty="0"/>
          </a:p>
        </p:txBody>
      </p:sp>
      <p:sp>
        <p:nvSpPr>
          <p:cNvPr id="3" name="Text Placeholder 2"/>
          <p:cNvSpPr>
            <a:spLocks noGrp="1"/>
          </p:cNvSpPr>
          <p:nvPr>
            <p:ph type="body" sz="quarter" idx="10"/>
          </p:nvPr>
        </p:nvSpPr>
        <p:spPr>
          <a:xfrm>
            <a:off x="274638" y="1212850"/>
            <a:ext cx="11887200" cy="3785652"/>
          </a:xfrm>
        </p:spPr>
        <p:txBody>
          <a:bodyPr/>
          <a:lstStyle/>
          <a:p>
            <a:r>
              <a:rPr lang="en-US" dirty="0" smtClean="0"/>
              <a:t>Operating systems (64-bit)</a:t>
            </a:r>
          </a:p>
          <a:p>
            <a:pPr lvl="1"/>
            <a:r>
              <a:rPr lang="en-US" dirty="0" smtClean="0"/>
              <a:t>Windows Server 2012 R2</a:t>
            </a:r>
          </a:p>
          <a:p>
            <a:pPr lvl="1"/>
            <a:r>
              <a:rPr lang="en-US" dirty="0" smtClean="0"/>
              <a:t>Windows Server 2012</a:t>
            </a:r>
          </a:p>
          <a:p>
            <a:pPr lvl="1"/>
            <a:r>
              <a:rPr lang="en-US" dirty="0" smtClean="0"/>
              <a:t>Windows Server 2008 R2 with Service Pack 1</a:t>
            </a:r>
          </a:p>
          <a:p>
            <a:r>
              <a:rPr lang="en-US" dirty="0" smtClean="0"/>
              <a:t>Storage</a:t>
            </a:r>
          </a:p>
          <a:p>
            <a:pPr lvl="1"/>
            <a:r>
              <a:rPr lang="en-US" dirty="0" smtClean="0"/>
              <a:t>No dynamic disk support</a:t>
            </a:r>
          </a:p>
          <a:p>
            <a:r>
              <a:rPr lang="en-US" dirty="0" smtClean="0"/>
              <a:t>Single or multiple NICs</a:t>
            </a:r>
          </a:p>
          <a:p>
            <a:pPr lvl="1"/>
            <a:r>
              <a:rPr lang="en-US" dirty="0" smtClean="0"/>
              <a:t>All NICs on protected Azure VMs can be assigned to Azure VNETs</a:t>
            </a:r>
          </a:p>
        </p:txBody>
      </p:sp>
    </p:spTree>
    <p:extLst>
      <p:ext uri="{BB962C8B-B14F-4D97-AF65-F5344CB8AC3E}">
        <p14:creationId xmlns:p14="http://schemas.microsoft.com/office/powerpoint/2010/main" val="25555624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r>
              <a:rPr lang="en-US" dirty="0" smtClean="0"/>
              <a:t>Source Machine Prerequisites</a:t>
            </a:r>
            <a:endParaRPr lang="en-US" dirty="0"/>
          </a:p>
        </p:txBody>
      </p:sp>
      <p:sp>
        <p:nvSpPr>
          <p:cNvPr id="3" name="Text Placeholder 2"/>
          <p:cNvSpPr>
            <a:spLocks noGrp="1"/>
          </p:cNvSpPr>
          <p:nvPr>
            <p:ph type="body" sz="quarter" idx="10"/>
          </p:nvPr>
        </p:nvSpPr>
        <p:spPr>
          <a:xfrm>
            <a:off x="274638" y="1212850"/>
            <a:ext cx="11887200" cy="4801314"/>
          </a:xfrm>
        </p:spPr>
        <p:txBody>
          <a:bodyPr/>
          <a:lstStyle/>
          <a:p>
            <a:r>
              <a:rPr lang="en-US" dirty="0" smtClean="0"/>
              <a:t>Operating systems (64-bit)</a:t>
            </a:r>
          </a:p>
          <a:p>
            <a:pPr lvl="1"/>
            <a:r>
              <a:rPr lang="en-US" dirty="0" smtClean="0"/>
              <a:t>CentOS 6.4 / 6.5 / 6.6</a:t>
            </a:r>
          </a:p>
          <a:p>
            <a:pPr lvl="1"/>
            <a:r>
              <a:rPr lang="en-US" dirty="0" smtClean="0"/>
              <a:t>Oracle Linux 6.4 / 6.5</a:t>
            </a:r>
          </a:p>
          <a:p>
            <a:pPr lvl="1"/>
            <a:r>
              <a:rPr lang="en-US" dirty="0" smtClean="0"/>
              <a:t>SUSE Linux Enterprise Server (SLES) 11 Service Pack 3</a:t>
            </a:r>
          </a:p>
          <a:p>
            <a:r>
              <a:rPr lang="en-US" dirty="0" smtClean="0"/>
              <a:t>Storage</a:t>
            </a:r>
          </a:p>
          <a:p>
            <a:pPr lvl="1"/>
            <a:r>
              <a:rPr lang="en-US" dirty="0" smtClean="0"/>
              <a:t>File systems - EXT3 / EXT4 / </a:t>
            </a:r>
            <a:r>
              <a:rPr lang="en-US" dirty="0" err="1" smtClean="0"/>
              <a:t>ReiserFS</a:t>
            </a:r>
            <a:r>
              <a:rPr lang="en-US" dirty="0" smtClean="0"/>
              <a:t> / XFS</a:t>
            </a:r>
          </a:p>
          <a:p>
            <a:pPr lvl="1"/>
            <a:r>
              <a:rPr lang="en-US" dirty="0" smtClean="0"/>
              <a:t>Multipath software – Device Mapper-Multipath</a:t>
            </a:r>
          </a:p>
          <a:p>
            <a:pPr lvl="1"/>
            <a:r>
              <a:rPr lang="en-US" dirty="0" smtClean="0"/>
              <a:t>Volume manager – LVM2</a:t>
            </a:r>
          </a:p>
          <a:p>
            <a:pPr lvl="1"/>
            <a:r>
              <a:rPr lang="en-US" dirty="0"/>
              <a:t>Physical servers with HP CCISS controller storage not </a:t>
            </a:r>
            <a:r>
              <a:rPr lang="en-US" dirty="0" smtClean="0"/>
              <a:t>supported</a:t>
            </a:r>
          </a:p>
          <a:p>
            <a:r>
              <a:rPr lang="en-US" dirty="0" smtClean="0"/>
              <a:t>Single NIC</a:t>
            </a:r>
          </a:p>
          <a:p>
            <a:pPr lvl="1"/>
            <a:r>
              <a:rPr lang="en-US" dirty="0" smtClean="0"/>
              <a:t>For multi-NIC source machines, only one NIC on protected Azure VM can be assigned to Azure VNET</a:t>
            </a:r>
          </a:p>
        </p:txBody>
      </p:sp>
    </p:spTree>
    <p:extLst>
      <p:ext uri="{BB962C8B-B14F-4D97-AF65-F5344CB8AC3E}">
        <p14:creationId xmlns:p14="http://schemas.microsoft.com/office/powerpoint/2010/main" val="62652603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Source Machine Prerequisites</a:t>
            </a:r>
            <a:endParaRPr lang="en-US" dirty="0"/>
          </a:p>
        </p:txBody>
      </p:sp>
      <p:sp>
        <p:nvSpPr>
          <p:cNvPr id="3" name="Text Placeholder 2"/>
          <p:cNvSpPr>
            <a:spLocks noGrp="1"/>
          </p:cNvSpPr>
          <p:nvPr>
            <p:ph type="body" sz="quarter" idx="10"/>
          </p:nvPr>
        </p:nvSpPr>
        <p:spPr>
          <a:xfrm>
            <a:off x="274638" y="1212850"/>
            <a:ext cx="11887200" cy="5139869"/>
          </a:xfrm>
        </p:spPr>
        <p:txBody>
          <a:bodyPr/>
          <a:lstStyle/>
          <a:p>
            <a:r>
              <a:rPr lang="en-US" dirty="0" smtClean="0"/>
              <a:t>Source machines turned on</a:t>
            </a:r>
          </a:p>
          <a:p>
            <a:pPr lvl="1"/>
            <a:r>
              <a:rPr lang="en-US" dirty="0" smtClean="0"/>
              <a:t>ASR-guest based replication requires running source machines</a:t>
            </a:r>
          </a:p>
          <a:p>
            <a:r>
              <a:rPr lang="en-US" dirty="0" smtClean="0"/>
              <a:t>Remote Desktop or Secure Shell enabled</a:t>
            </a:r>
          </a:p>
          <a:p>
            <a:pPr lvl="1"/>
            <a:r>
              <a:rPr lang="en-US" dirty="0" smtClean="0"/>
              <a:t>For connectivity to recovered Azure VMs</a:t>
            </a:r>
          </a:p>
          <a:p>
            <a:r>
              <a:rPr lang="en-US" dirty="0"/>
              <a:t>English </a:t>
            </a:r>
            <a:r>
              <a:rPr lang="en-US" dirty="0" smtClean="0"/>
              <a:t>naming</a:t>
            </a:r>
            <a:endParaRPr lang="en-US" dirty="0"/>
          </a:p>
          <a:p>
            <a:pPr lvl="1"/>
            <a:r>
              <a:rPr lang="en-US" dirty="0"/>
              <a:t>Machine name</a:t>
            </a:r>
          </a:p>
          <a:p>
            <a:pPr lvl="1"/>
            <a:r>
              <a:rPr lang="en-US" dirty="0"/>
              <a:t>System path</a:t>
            </a:r>
          </a:p>
          <a:p>
            <a:pPr lvl="1"/>
            <a:r>
              <a:rPr lang="en-US" dirty="0"/>
              <a:t>Mount points</a:t>
            </a:r>
          </a:p>
          <a:p>
            <a:pPr lvl="1"/>
            <a:r>
              <a:rPr lang="en-US" dirty="0"/>
              <a:t>Device names</a:t>
            </a:r>
          </a:p>
          <a:p>
            <a:pPr lvl="1"/>
            <a:r>
              <a:rPr lang="en-US" dirty="0"/>
              <a:t>File and folder names</a:t>
            </a:r>
          </a:p>
          <a:p>
            <a:endParaRPr lang="en-US" dirty="0" smtClean="0"/>
          </a:p>
        </p:txBody>
      </p:sp>
    </p:spTree>
    <p:extLst>
      <p:ext uri="{BB962C8B-B14F-4D97-AF65-F5344CB8AC3E}">
        <p14:creationId xmlns:p14="http://schemas.microsoft.com/office/powerpoint/2010/main" val="20151995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Planning</a:t>
            </a:r>
            <a:endParaRPr lang="en-US" dirty="0"/>
          </a:p>
        </p:txBody>
      </p:sp>
    </p:spTree>
    <p:extLst>
      <p:ext uri="{BB962C8B-B14F-4D97-AF65-F5344CB8AC3E}">
        <p14:creationId xmlns:p14="http://schemas.microsoft.com/office/powerpoint/2010/main" val="294341772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Capacity Planning - Compute</a:t>
            </a:r>
            <a:endParaRPr lang="en-US" dirty="0"/>
          </a:p>
        </p:txBody>
      </p:sp>
      <p:sp>
        <p:nvSpPr>
          <p:cNvPr id="3" name="Text Placeholder 2"/>
          <p:cNvSpPr>
            <a:spLocks noGrp="1"/>
          </p:cNvSpPr>
          <p:nvPr>
            <p:ph type="body" sz="quarter" idx="10"/>
          </p:nvPr>
        </p:nvSpPr>
        <p:spPr>
          <a:xfrm>
            <a:off x="274638" y="1212850"/>
            <a:ext cx="11887200" cy="5078313"/>
          </a:xfrm>
        </p:spPr>
        <p:txBody>
          <a:bodyPr/>
          <a:lstStyle/>
          <a:p>
            <a:r>
              <a:rPr lang="en-US" dirty="0" smtClean="0"/>
              <a:t>Configuration Server</a:t>
            </a:r>
          </a:p>
          <a:p>
            <a:pPr lvl="1"/>
            <a:r>
              <a:rPr lang="en-US" dirty="0" smtClean="0"/>
              <a:t>Single Standard A3 VM manages up to ~750 protected source machine volumes</a:t>
            </a:r>
          </a:p>
          <a:p>
            <a:pPr lvl="2"/>
            <a:r>
              <a:rPr lang="en-US" dirty="0" smtClean="0"/>
              <a:t>Assuming average three volumes per source machine, single Configuration Server scales to ~250 protected machines</a:t>
            </a:r>
          </a:p>
          <a:p>
            <a:r>
              <a:rPr lang="en-US" dirty="0" smtClean="0"/>
              <a:t>Master Target Server</a:t>
            </a:r>
          </a:p>
          <a:p>
            <a:pPr lvl="1"/>
            <a:r>
              <a:rPr lang="en-US" dirty="0" smtClean="0"/>
              <a:t>Two Master Target Server VM sizes</a:t>
            </a:r>
          </a:p>
          <a:p>
            <a:pPr lvl="2"/>
            <a:r>
              <a:rPr lang="en-US" dirty="0" smtClean="0"/>
              <a:t>Standard A4 -16 data disks</a:t>
            </a:r>
          </a:p>
          <a:p>
            <a:pPr lvl="2"/>
            <a:r>
              <a:rPr lang="en-US" dirty="0" smtClean="0"/>
              <a:t>Standard D14 - 32 data disks</a:t>
            </a:r>
          </a:p>
          <a:p>
            <a:pPr lvl="1"/>
            <a:r>
              <a:rPr lang="en-US" dirty="0" smtClean="0"/>
              <a:t>One disk on every Master Target Server reserved for retention</a:t>
            </a:r>
          </a:p>
          <a:p>
            <a:pPr lvl="2"/>
            <a:r>
              <a:rPr lang="en-US" dirty="0" smtClean="0"/>
              <a:t>Maximum protected disks per standard A4 =15 and per standard D14 = 31</a:t>
            </a:r>
          </a:p>
          <a:p>
            <a:pPr lvl="1"/>
            <a:r>
              <a:rPr lang="en-US" dirty="0" smtClean="0"/>
              <a:t>Better scale out economics with multiple standard A4 Master Target Servers</a:t>
            </a:r>
          </a:p>
          <a:p>
            <a:pPr lvl="2"/>
            <a:r>
              <a:rPr lang="en-US" dirty="0" smtClean="0"/>
              <a:t>Recommend using standard D14 only if single source machine has greater than 15 total disks</a:t>
            </a:r>
          </a:p>
          <a:p>
            <a:pPr lvl="1"/>
            <a:r>
              <a:rPr lang="en-US" dirty="0" smtClean="0"/>
              <a:t>Windows sources need Windows Master Target Servers, Linux sources need Linux Master Target Servers</a:t>
            </a:r>
          </a:p>
        </p:txBody>
      </p:sp>
    </p:spTree>
    <p:extLst>
      <p:ext uri="{BB962C8B-B14F-4D97-AF65-F5344CB8AC3E}">
        <p14:creationId xmlns:p14="http://schemas.microsoft.com/office/powerpoint/2010/main" val="10452242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Capacity Planning - Storage</a:t>
            </a:r>
            <a:endParaRPr lang="en-US" dirty="0"/>
          </a:p>
        </p:txBody>
      </p:sp>
      <p:sp>
        <p:nvSpPr>
          <p:cNvPr id="3" name="Text Placeholder 2"/>
          <p:cNvSpPr>
            <a:spLocks noGrp="1"/>
          </p:cNvSpPr>
          <p:nvPr>
            <p:ph type="body" sz="quarter" idx="10"/>
          </p:nvPr>
        </p:nvSpPr>
        <p:spPr>
          <a:xfrm>
            <a:off x="274638" y="1212850"/>
            <a:ext cx="11887200" cy="3108543"/>
          </a:xfrm>
        </p:spPr>
        <p:txBody>
          <a:bodyPr/>
          <a:lstStyle/>
          <a:p>
            <a:r>
              <a:rPr lang="en-US" dirty="0" smtClean="0"/>
              <a:t>Storage accounts provisioning</a:t>
            </a:r>
          </a:p>
          <a:p>
            <a:pPr lvl="1"/>
            <a:r>
              <a:rPr lang="en-US" dirty="0" smtClean="0"/>
              <a:t>Single Master Target Server spans multiple storage accounts</a:t>
            </a:r>
          </a:p>
          <a:p>
            <a:pPr lvl="2"/>
            <a:r>
              <a:rPr lang="en-US" dirty="0" smtClean="0"/>
              <a:t>One for its operating system and retention disks</a:t>
            </a:r>
          </a:p>
          <a:p>
            <a:pPr lvl="2"/>
            <a:r>
              <a:rPr lang="en-US" dirty="0" smtClean="0"/>
              <a:t>One or more for replicated data disks</a:t>
            </a:r>
          </a:p>
          <a:p>
            <a:pPr lvl="1"/>
            <a:r>
              <a:rPr lang="en-US" dirty="0" smtClean="0"/>
              <a:t>ASR-guest based replication has a ~2.5 IOPS multiplier on the Azure subscription</a:t>
            </a:r>
          </a:p>
          <a:p>
            <a:pPr lvl="2"/>
            <a:r>
              <a:rPr lang="en-US" dirty="0" smtClean="0"/>
              <a:t>For every source I/O, two I/</a:t>
            </a:r>
            <a:r>
              <a:rPr lang="en-US" dirty="0" err="1" smtClean="0"/>
              <a:t>Os</a:t>
            </a:r>
            <a:r>
              <a:rPr lang="en-US" dirty="0" smtClean="0"/>
              <a:t> issued on replicated data disk and ~0.5 I/O issued on retention disk</a:t>
            </a:r>
          </a:p>
          <a:p>
            <a:pPr lvl="1"/>
            <a:r>
              <a:rPr lang="en-US" dirty="0" smtClean="0"/>
              <a:t>Every standard Azure storage account supports maximum 20000 IOPS</a:t>
            </a:r>
          </a:p>
          <a:p>
            <a:pPr lvl="2"/>
            <a:r>
              <a:rPr lang="en-US" dirty="0" smtClean="0"/>
              <a:t>Best practice to provision new storage account for every 8000-10000 source machine IOPS</a:t>
            </a:r>
          </a:p>
        </p:txBody>
      </p:sp>
    </p:spTree>
    <p:extLst>
      <p:ext uri="{BB962C8B-B14F-4D97-AF65-F5344CB8AC3E}">
        <p14:creationId xmlns:p14="http://schemas.microsoft.com/office/powerpoint/2010/main" val="31229017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Capacity Planning</a:t>
            </a:r>
            <a:endParaRPr lang="en-US" dirty="0"/>
          </a:p>
        </p:txBody>
      </p:sp>
      <p:sp>
        <p:nvSpPr>
          <p:cNvPr id="3" name="Text Placeholder 2"/>
          <p:cNvSpPr>
            <a:spLocks noGrp="1"/>
          </p:cNvSpPr>
          <p:nvPr>
            <p:ph type="body" sz="quarter" idx="10"/>
          </p:nvPr>
        </p:nvSpPr>
        <p:spPr>
          <a:xfrm>
            <a:off x="274638" y="1212850"/>
            <a:ext cx="11887200" cy="1415772"/>
          </a:xfrm>
        </p:spPr>
        <p:txBody>
          <a:bodyPr/>
          <a:lstStyle/>
          <a:p>
            <a:r>
              <a:rPr lang="en-US" dirty="0" smtClean="0"/>
              <a:t>Process Server and network</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869794762"/>
              </p:ext>
            </p:extLst>
          </p:nvPr>
        </p:nvGraphicFramePr>
        <p:xfrm>
          <a:off x="503238" y="2102825"/>
          <a:ext cx="11430000" cy="4358640"/>
        </p:xfrm>
        <a:graphic>
          <a:graphicData uri="http://schemas.openxmlformats.org/drawingml/2006/table">
            <a:tbl>
              <a:tblPr firstRow="1" firstCol="1" bandRow="1">
                <a:tableStyleId>{5C22544A-7EE6-4342-B048-85BDC9FD1C3A}</a:tableStyleId>
              </a:tblPr>
              <a:tblGrid>
                <a:gridCol w="1904999">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gridCol w="838201">
                  <a:extLst>
                    <a:ext uri="{9D8B030D-6E8A-4147-A177-3AD203B41FA5}">
                      <a16:colId xmlns:a16="http://schemas.microsoft.com/office/drawing/2014/main" val="20006"/>
                    </a:ext>
                  </a:extLst>
                </a:gridCol>
              </a:tblGrid>
              <a:tr h="785919">
                <a:tc>
                  <a:txBody>
                    <a:bodyPr/>
                    <a:lstStyle/>
                    <a:p>
                      <a:pPr algn="ctr"/>
                      <a:r>
                        <a:rPr lang="en-US" sz="2000" b="0" dirty="0" smtClean="0"/>
                        <a:t>Data Change Rate Per Day</a:t>
                      </a:r>
                      <a:endParaRPr lang="en-US" sz="2000" b="0" dirty="0"/>
                    </a:p>
                  </a:txBody>
                  <a:tcPr/>
                </a:tc>
                <a:tc>
                  <a:txBody>
                    <a:bodyPr/>
                    <a:lstStyle/>
                    <a:p>
                      <a:pPr algn="ctr"/>
                      <a:r>
                        <a:rPr lang="en-US" sz="2000" b="0" dirty="0" smtClean="0"/>
                        <a:t>CPU</a:t>
                      </a:r>
                      <a:endParaRPr lang="en-US" sz="2000" b="0" dirty="0"/>
                    </a:p>
                  </a:txBody>
                  <a:tcPr/>
                </a:tc>
                <a:tc>
                  <a:txBody>
                    <a:bodyPr/>
                    <a:lstStyle/>
                    <a:p>
                      <a:pPr algn="ctr"/>
                      <a:r>
                        <a:rPr lang="en-US" sz="2000" b="0" dirty="0" smtClean="0"/>
                        <a:t>Memory</a:t>
                      </a:r>
                      <a:endParaRPr lang="en-US" sz="2000" b="0" dirty="0"/>
                    </a:p>
                  </a:txBody>
                  <a:tcPr/>
                </a:tc>
                <a:tc>
                  <a:txBody>
                    <a:bodyPr/>
                    <a:lstStyle/>
                    <a:p>
                      <a:pPr algn="ctr"/>
                      <a:r>
                        <a:rPr lang="en-US" sz="2000" b="0" dirty="0" smtClean="0"/>
                        <a:t>Cache Directory Disk Size</a:t>
                      </a:r>
                      <a:endParaRPr lang="en-US" sz="2000" b="0" dirty="0"/>
                    </a:p>
                  </a:txBody>
                  <a:tcPr/>
                </a:tc>
                <a:tc>
                  <a:txBody>
                    <a:bodyPr/>
                    <a:lstStyle/>
                    <a:p>
                      <a:pPr algn="ctr"/>
                      <a:r>
                        <a:rPr lang="en-US" sz="2000" b="0" dirty="0" smtClean="0"/>
                        <a:t>Minimum Total Disk Throughput</a:t>
                      </a:r>
                    </a:p>
                    <a:p>
                      <a:pPr algn="ctr"/>
                      <a:r>
                        <a:rPr lang="en-US" sz="2000" b="0" dirty="0" smtClean="0"/>
                        <a:t>Required</a:t>
                      </a:r>
                      <a:endParaRPr lang="en-US" sz="2000" b="0" dirty="0"/>
                    </a:p>
                  </a:txBody>
                  <a:tcPr/>
                </a:tc>
                <a:tc>
                  <a:txBody>
                    <a:bodyPr/>
                    <a:lstStyle/>
                    <a:p>
                      <a:pPr algn="ctr"/>
                      <a:r>
                        <a:rPr lang="en-US" sz="2000" b="0" dirty="0" smtClean="0"/>
                        <a:t>Minimum Network Throughput Required</a:t>
                      </a:r>
                      <a:endParaRPr lang="en-US" sz="2000" b="0" dirty="0"/>
                    </a:p>
                  </a:txBody>
                  <a:tcPr/>
                </a:tc>
                <a:tc>
                  <a:txBody>
                    <a:bodyPr/>
                    <a:lstStyle/>
                    <a:p>
                      <a:pPr algn="ctr"/>
                      <a:r>
                        <a:rPr lang="en-US" sz="2000" b="0" dirty="0" smtClean="0"/>
                        <a:t>NIC</a:t>
                      </a:r>
                      <a:endParaRPr lang="en-US" sz="2000" b="0" dirty="0"/>
                    </a:p>
                  </a:txBody>
                  <a:tcPr/>
                </a:tc>
                <a:extLst>
                  <a:ext uri="{0D108BD9-81ED-4DB2-BD59-A6C34878D82A}">
                    <a16:rowId xmlns:a16="http://schemas.microsoft.com/office/drawing/2014/main" val="10000"/>
                  </a:ext>
                </a:extLst>
              </a:tr>
              <a:tr h="548315">
                <a:tc>
                  <a:txBody>
                    <a:bodyPr/>
                    <a:lstStyle/>
                    <a:p>
                      <a:pPr marL="0" marR="0" algn="ctr">
                        <a:spcBef>
                          <a:spcPts val="0"/>
                        </a:spcBef>
                        <a:spcAft>
                          <a:spcPts val="0"/>
                        </a:spcAft>
                      </a:pPr>
                      <a:r>
                        <a:rPr lang="en-US" sz="2000" b="0" dirty="0" smtClean="0">
                          <a:effectLst/>
                        </a:rPr>
                        <a:t>&lt; 250 GB</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2 </a:t>
                      </a:r>
                      <a:r>
                        <a:rPr lang="en-US" sz="2000" dirty="0" smtClean="0">
                          <a:effectLst/>
                        </a:rPr>
                        <a:t>CPUs [1 socket </a:t>
                      </a:r>
                      <a:r>
                        <a:rPr lang="en-US" sz="2000" dirty="0">
                          <a:effectLst/>
                        </a:rPr>
                        <a:t>* 2 </a:t>
                      </a:r>
                      <a:r>
                        <a:rPr lang="en-US" sz="2000" dirty="0" smtClean="0">
                          <a:effectLst/>
                        </a:rPr>
                        <a:t>cores </a:t>
                      </a:r>
                      <a:r>
                        <a:rPr lang="en-US" sz="2000" dirty="0">
                          <a:effectLst/>
                        </a:rPr>
                        <a:t>@ </a:t>
                      </a:r>
                      <a:r>
                        <a:rPr lang="en-US" sz="2000" dirty="0" smtClean="0">
                          <a:effectLst/>
                        </a:rPr>
                        <a:t>2.50 GHz]</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4</a:t>
                      </a:r>
                      <a:r>
                        <a:rPr lang="en-US" sz="2000" dirty="0" smtClean="0">
                          <a:effectLst/>
                        </a:rPr>
                        <a:t> </a:t>
                      </a:r>
                      <a:r>
                        <a:rPr lang="en-US" sz="2000" dirty="0">
                          <a:effectLst/>
                        </a:rPr>
                        <a:t>GB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Minimum of 300 GB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4 to 6 </a:t>
                      </a:r>
                      <a:r>
                        <a:rPr lang="en-US" sz="2000" dirty="0" err="1">
                          <a:effectLst/>
                        </a:rPr>
                        <a:t>MBps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12 to 15 </a:t>
                      </a:r>
                      <a:r>
                        <a:rPr lang="en-US" sz="2000" dirty="0" err="1">
                          <a:effectLst/>
                        </a:rPr>
                        <a:t>MBps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1 GigE </a:t>
                      </a:r>
                      <a:r>
                        <a:rPr lang="en-US" sz="2000" dirty="0" smtClean="0">
                          <a:effectLst/>
                        </a:rPr>
                        <a:t>NIC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extLst>
                  <a:ext uri="{0D108BD9-81ED-4DB2-BD59-A6C34878D82A}">
                    <a16:rowId xmlns:a16="http://schemas.microsoft.com/office/drawing/2014/main" val="10001"/>
                  </a:ext>
                </a:extLst>
              </a:tr>
              <a:tr h="548315">
                <a:tc>
                  <a:txBody>
                    <a:bodyPr/>
                    <a:lstStyle/>
                    <a:p>
                      <a:pPr marL="0" marR="0" algn="ctr">
                        <a:spcBef>
                          <a:spcPts val="0"/>
                        </a:spcBef>
                        <a:spcAft>
                          <a:spcPts val="0"/>
                        </a:spcAft>
                      </a:pPr>
                      <a:r>
                        <a:rPr lang="en-US" sz="2000" b="0" dirty="0" smtClean="0">
                          <a:effectLst/>
                        </a:rPr>
                        <a:t>250</a:t>
                      </a:r>
                      <a:r>
                        <a:rPr lang="en-US" sz="2000" b="0" baseline="0" dirty="0" smtClean="0">
                          <a:effectLst/>
                        </a:rPr>
                        <a:t> GB to</a:t>
                      </a:r>
                      <a:r>
                        <a:rPr lang="en-US" sz="2000" b="0" dirty="0" smtClean="0">
                          <a:effectLst/>
                        </a:rPr>
                        <a:t> 600 GB</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smtClean="0">
                          <a:effectLst/>
                        </a:rPr>
                        <a:t>12 CPUs [3 sockets </a:t>
                      </a:r>
                      <a:r>
                        <a:rPr lang="en-US" sz="2000" dirty="0">
                          <a:effectLst/>
                        </a:rPr>
                        <a:t>* 4 </a:t>
                      </a:r>
                      <a:r>
                        <a:rPr lang="en-US" sz="2000" dirty="0" smtClean="0">
                          <a:effectLst/>
                        </a:rPr>
                        <a:t>cores @ 2.50 GHz]</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smtClean="0">
                          <a:effectLst/>
                        </a:rPr>
                        <a:t>12 GB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Minimum of 1 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8 to 10 </a:t>
                      </a:r>
                      <a:r>
                        <a:rPr lang="en-US" sz="2000" dirty="0" err="1">
                          <a:effectLst/>
                        </a:rPr>
                        <a:t>MBps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18 to 22 </a:t>
                      </a:r>
                      <a:r>
                        <a:rPr lang="en-US" sz="2000" dirty="0" err="1">
                          <a:effectLst/>
                        </a:rPr>
                        <a:t>MBps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1 GigE </a:t>
                      </a:r>
                      <a:r>
                        <a:rPr lang="en-US" sz="2000" dirty="0" smtClean="0">
                          <a:effectLst/>
                        </a:rPr>
                        <a:t>NIC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extLst>
                  <a:ext uri="{0D108BD9-81ED-4DB2-BD59-A6C34878D82A}">
                    <a16:rowId xmlns:a16="http://schemas.microsoft.com/office/drawing/2014/main" val="10002"/>
                  </a:ext>
                </a:extLst>
              </a:tr>
              <a:tr h="548315">
                <a:tc>
                  <a:txBody>
                    <a:bodyPr/>
                    <a:lstStyle/>
                    <a:p>
                      <a:pPr marL="0" marR="0" algn="ctr">
                        <a:spcBef>
                          <a:spcPts val="0"/>
                        </a:spcBef>
                        <a:spcAft>
                          <a:spcPts val="0"/>
                        </a:spcAft>
                      </a:pPr>
                      <a:r>
                        <a:rPr lang="en-US" sz="2000" b="0" dirty="0" smtClean="0">
                          <a:effectLst/>
                        </a:rPr>
                        <a:t>600 GB to 1 TB</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smtClean="0">
                          <a:effectLst/>
                        </a:rPr>
                        <a:t>24 CPUs [6 sockets </a:t>
                      </a:r>
                      <a:r>
                        <a:rPr lang="en-US" sz="2000" dirty="0">
                          <a:effectLst/>
                        </a:rPr>
                        <a:t>* 4 </a:t>
                      </a:r>
                      <a:r>
                        <a:rPr lang="en-US" sz="2000" dirty="0" smtClean="0">
                          <a:effectLst/>
                        </a:rPr>
                        <a:t>cores @ 2.50 GHz]</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smtClean="0">
                          <a:effectLst/>
                        </a:rPr>
                        <a:t>24 GB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Minimum of 1 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12 to 15 </a:t>
                      </a:r>
                      <a:r>
                        <a:rPr lang="en-US" sz="2000" dirty="0" err="1">
                          <a:effectLst/>
                        </a:rPr>
                        <a:t>MBps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28 to 35 </a:t>
                      </a:r>
                      <a:r>
                        <a:rPr lang="en-US" sz="2000" dirty="0" err="1">
                          <a:effectLst/>
                        </a:rPr>
                        <a:t>MBps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a:txBody>
                    <a:bodyPr/>
                    <a:lstStyle/>
                    <a:p>
                      <a:pPr marL="0" marR="0" algn="ctr">
                        <a:spcBef>
                          <a:spcPts val="0"/>
                        </a:spcBef>
                        <a:spcAft>
                          <a:spcPts val="0"/>
                        </a:spcAft>
                      </a:pPr>
                      <a:r>
                        <a:rPr lang="en-US" sz="2000" dirty="0">
                          <a:effectLst/>
                        </a:rPr>
                        <a:t>1 GigE </a:t>
                      </a:r>
                      <a:r>
                        <a:rPr lang="en-US" sz="2000" dirty="0" smtClean="0">
                          <a:effectLst/>
                        </a:rPr>
                        <a:t>NIC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extLst>
                  <a:ext uri="{0D108BD9-81ED-4DB2-BD59-A6C34878D82A}">
                    <a16:rowId xmlns:a16="http://schemas.microsoft.com/office/drawing/2014/main" val="10003"/>
                  </a:ext>
                </a:extLst>
              </a:tr>
              <a:tr h="182772">
                <a:tc>
                  <a:txBody>
                    <a:bodyPr/>
                    <a:lstStyle/>
                    <a:p>
                      <a:pPr marL="0" marR="0" algn="ctr">
                        <a:spcBef>
                          <a:spcPts val="0"/>
                        </a:spcBef>
                        <a:spcAft>
                          <a:spcPts val="0"/>
                        </a:spcAft>
                      </a:pPr>
                      <a:r>
                        <a:rPr lang="en-US" sz="2000" b="0" dirty="0" smtClean="0">
                          <a:effectLst/>
                          <a:latin typeface="+mn-lt"/>
                          <a:ea typeface="Calibri" panose="020F0502020204030204" pitchFamily="34" charset="0"/>
                          <a:cs typeface="Times New Roman" panose="02020603050405020304" pitchFamily="18" charset="0"/>
                        </a:rPr>
                        <a:t>&gt; 1 TB</a:t>
                      </a:r>
                      <a:endParaRPr lang="en-US" sz="2000" b="0" dirty="0">
                        <a:effectLst/>
                        <a:latin typeface="+mn-lt"/>
                        <a:ea typeface="Calibri" panose="020F0502020204030204" pitchFamily="34" charset="0"/>
                        <a:cs typeface="Times New Roman" panose="02020603050405020304" pitchFamily="18" charset="0"/>
                      </a:endParaRPr>
                    </a:p>
                  </a:txBody>
                  <a:tcPr marL="58046" marR="58046" marT="0" marB="0" anchor="ctr"/>
                </a:tc>
                <a:tc gridSpan="6">
                  <a:txBody>
                    <a:bodyPr/>
                    <a:lstStyle/>
                    <a:p>
                      <a:pPr marL="0" marR="0" algn="ctr">
                        <a:spcBef>
                          <a:spcPts val="0"/>
                        </a:spcBef>
                        <a:spcAft>
                          <a:spcPts val="0"/>
                        </a:spcAft>
                      </a:pPr>
                      <a:r>
                        <a:rPr lang="en-US" sz="2000" dirty="0" smtClean="0">
                          <a:effectLst/>
                          <a:latin typeface="+mn-lt"/>
                          <a:ea typeface="Calibri" panose="020F0502020204030204" pitchFamily="34" charset="0"/>
                          <a:cs typeface="Times New Roman" panose="02020603050405020304" pitchFamily="18" charset="0"/>
                        </a:rPr>
                        <a:t>Recommend multiple</a:t>
                      </a:r>
                      <a:r>
                        <a:rPr lang="en-US" sz="2000" baseline="0" dirty="0" smtClean="0">
                          <a:effectLst/>
                          <a:latin typeface="+mn-lt"/>
                          <a:ea typeface="Calibri" panose="020F0502020204030204" pitchFamily="34" charset="0"/>
                          <a:cs typeface="Times New Roman" panose="02020603050405020304" pitchFamily="18" charset="0"/>
                        </a:rPr>
                        <a:t> Process Servers</a:t>
                      </a:r>
                      <a:endParaRPr lang="en-US" sz="2000" dirty="0">
                        <a:effectLst/>
                        <a:latin typeface="+mn-lt"/>
                        <a:ea typeface="Calibri" panose="020F0502020204030204" pitchFamily="34" charset="0"/>
                        <a:cs typeface="Times New Roman" panose="02020603050405020304" pitchFamily="18" charset="0"/>
                      </a:endParaRPr>
                    </a:p>
                  </a:txBody>
                  <a:tcPr marL="58046" marR="58046" marT="0" marB="0" anchor="ctr"/>
                </a:tc>
                <a:tc hMerge="1">
                  <a:txBody>
                    <a:bodyPr/>
                    <a:lstStyle/>
                    <a:p>
                      <a:pPr marL="0" marR="0" algn="ctr">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hMerge="1">
                  <a:txBody>
                    <a:bodyPr/>
                    <a:lstStyle/>
                    <a:p>
                      <a:pPr marL="0" marR="0" algn="ctr">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hMerge="1">
                  <a:txBody>
                    <a:bodyPr/>
                    <a:lstStyle/>
                    <a:p>
                      <a:pPr marL="0" marR="0" algn="ctr">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hMerge="1">
                  <a:txBody>
                    <a:bodyPr/>
                    <a:lstStyle/>
                    <a:p>
                      <a:pPr marL="0" marR="0" algn="ctr">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tc hMerge="1">
                  <a:txBody>
                    <a:bodyPr/>
                    <a:lstStyle/>
                    <a:p>
                      <a:pPr marL="0" marR="0" algn="ctr">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046" marR="58046"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2832325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to Azure with ASR</a:t>
            </a:r>
            <a:endParaRPr lang="en-US" dirty="0"/>
          </a:p>
        </p:txBody>
      </p:sp>
    </p:spTree>
    <p:extLst>
      <p:ext uri="{BB962C8B-B14F-4D97-AF65-F5344CB8AC3E}">
        <p14:creationId xmlns:p14="http://schemas.microsoft.com/office/powerpoint/2010/main" val="425152019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l="7898" r="47794" b="34718"/>
          <a:stretch/>
        </p:blipFill>
        <p:spPr>
          <a:xfrm>
            <a:off x="2564227" y="6563406"/>
            <a:ext cx="2087247" cy="434294"/>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7898" r="47794"/>
          <a:stretch/>
        </p:blipFill>
        <p:spPr>
          <a:xfrm>
            <a:off x="4626394" y="6075173"/>
            <a:ext cx="3003981" cy="957446"/>
          </a:xfrm>
          <a:prstGeom prst="rect">
            <a:avLst/>
          </a:prstGeom>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r="47794"/>
          <a:stretch/>
        </p:blipFill>
        <p:spPr>
          <a:xfrm>
            <a:off x="5945646" y="4901485"/>
            <a:ext cx="6492539" cy="1756296"/>
          </a:xfrm>
          <a:prstGeom prst="rect">
            <a:avLst/>
          </a:prstGeom>
        </p:spPr>
      </p:pic>
      <p:sp>
        <p:nvSpPr>
          <p:cNvPr id="2" name="Title 1"/>
          <p:cNvSpPr>
            <a:spLocks noGrp="1"/>
          </p:cNvSpPr>
          <p:nvPr>
            <p:ph type="title"/>
          </p:nvPr>
        </p:nvSpPr>
        <p:spPr/>
        <p:txBody>
          <a:bodyPr/>
          <a:lstStyle/>
          <a:p>
            <a:r>
              <a:rPr lang="en-US" dirty="0" smtClean="0">
                <a:solidFill>
                  <a:srgbClr val="0070C0"/>
                </a:solidFill>
              </a:rPr>
              <a:t>Migrate Workloads to Azure</a:t>
            </a:r>
            <a:br>
              <a:rPr lang="en-US" dirty="0" smtClean="0">
                <a:solidFill>
                  <a:srgbClr val="0070C0"/>
                </a:solidFill>
              </a:rPr>
            </a:br>
            <a:r>
              <a:rPr lang="en-US" sz="2400" dirty="0" smtClean="0">
                <a:solidFill>
                  <a:schemeClr val="tx1"/>
                </a:solidFill>
              </a:rPr>
              <a:t>Limit your </a:t>
            </a:r>
            <a:r>
              <a:rPr lang="en-US" sz="2400" dirty="0">
                <a:solidFill>
                  <a:schemeClr val="tx1"/>
                </a:solidFill>
              </a:rPr>
              <a:t>datacenter footprint</a:t>
            </a:r>
          </a:p>
        </p:txBody>
      </p:sp>
      <p:sp>
        <p:nvSpPr>
          <p:cNvPr id="5" name="TextBox 4"/>
          <p:cNvSpPr txBox="1"/>
          <p:nvPr/>
        </p:nvSpPr>
        <p:spPr>
          <a:xfrm>
            <a:off x="1000124" y="2068903"/>
            <a:ext cx="4529998" cy="3499420"/>
          </a:xfrm>
          <a:prstGeom prst="rect">
            <a:avLst/>
          </a:prstGeom>
          <a:noFill/>
        </p:spPr>
        <p:txBody>
          <a:bodyPr wrap="squar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Reduce the burden on IT and lower costs for your on-premises infrastructure </a:t>
            </a: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r>
              <a:rPr lang="en-US" dirty="0" smtClean="0">
                <a:gradFill>
                  <a:gsLst>
                    <a:gs pos="2917">
                      <a:schemeClr val="tx1"/>
                    </a:gs>
                    <a:gs pos="30000">
                      <a:schemeClr val="tx1"/>
                    </a:gs>
                  </a:gsLst>
                  <a:lin ang="5400000" scaled="0"/>
                </a:gradFill>
              </a:rPr>
              <a:t>Control where you run apps and store data for a true hybrid experience</a:t>
            </a:r>
          </a:p>
          <a:p>
            <a:pPr>
              <a:lnSpc>
                <a:spcPct val="90000"/>
              </a:lnSpc>
              <a:spcAft>
                <a:spcPts val="600"/>
              </a:spcAft>
            </a:pPr>
            <a:endParaRPr lang="en-US" dirty="0" smtClean="0">
              <a:gradFill>
                <a:gsLst>
                  <a:gs pos="2917">
                    <a:schemeClr val="tx1"/>
                  </a:gs>
                  <a:gs pos="30000">
                    <a:schemeClr val="tx1"/>
                  </a:gs>
                </a:gsLst>
                <a:lin ang="5400000" scaled="0"/>
              </a:gradFill>
            </a:endParaRPr>
          </a:p>
          <a:p>
            <a:pPr>
              <a:lnSpc>
                <a:spcPct val="90000"/>
              </a:lnSpc>
              <a:spcAft>
                <a:spcPts val="600"/>
              </a:spcAft>
            </a:pPr>
            <a:r>
              <a:rPr lang="en-US" dirty="0" smtClean="0">
                <a:gradFill>
                  <a:gsLst>
                    <a:gs pos="2917">
                      <a:schemeClr val="tx1"/>
                    </a:gs>
                    <a:gs pos="30000">
                      <a:schemeClr val="tx1"/>
                    </a:gs>
                  </a:gsLst>
                  <a:lin ang="5400000" scaled="0"/>
                </a:gradFill>
              </a:rPr>
              <a:t>A scalable and reliable platform for both Tier 1 and Tier 2 workloads</a:t>
            </a: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r>
              <a:rPr lang="en-US" dirty="0" smtClean="0">
                <a:gradFill>
                  <a:gsLst>
                    <a:gs pos="2917">
                      <a:schemeClr val="tx1"/>
                    </a:gs>
                    <a:gs pos="30000">
                      <a:schemeClr val="tx1"/>
                    </a:gs>
                  </a:gsLst>
                  <a:lin ang="5400000" scaled="0"/>
                </a:gradFill>
              </a:rPr>
              <a:t>Increase datacenter agility with on demand, near-limitless cloud scalability</a:t>
            </a:r>
          </a:p>
        </p:txBody>
      </p:sp>
      <p:sp>
        <p:nvSpPr>
          <p:cNvPr id="695" name="Freeform 30"/>
          <p:cNvSpPr>
            <a:spLocks/>
          </p:cNvSpPr>
          <p:nvPr/>
        </p:nvSpPr>
        <p:spPr bwMode="auto">
          <a:xfrm>
            <a:off x="4851301" y="6218652"/>
            <a:ext cx="4375288" cy="783122"/>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6" name="Freeform 19"/>
          <p:cNvSpPr>
            <a:spLocks/>
          </p:cNvSpPr>
          <p:nvPr/>
        </p:nvSpPr>
        <p:spPr bwMode="auto">
          <a:xfrm>
            <a:off x="6507870" y="5670925"/>
            <a:ext cx="5927076" cy="1330849"/>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97" name="Group 696"/>
          <p:cNvGrpSpPr/>
          <p:nvPr/>
        </p:nvGrpSpPr>
        <p:grpSpPr>
          <a:xfrm>
            <a:off x="5817762" y="6100404"/>
            <a:ext cx="260217" cy="505015"/>
            <a:chOff x="3316288" y="5391150"/>
            <a:chExt cx="214312" cy="415925"/>
          </a:xfrm>
        </p:grpSpPr>
        <p:sp>
          <p:nvSpPr>
            <p:cNvPr id="698" name="Freeform 5"/>
            <p:cNvSpPr>
              <a:spLocks/>
            </p:cNvSpPr>
            <p:nvPr/>
          </p:nvSpPr>
          <p:spPr bwMode="auto">
            <a:xfrm>
              <a:off x="3405188" y="5645150"/>
              <a:ext cx="41275" cy="161925"/>
            </a:xfrm>
            <a:custGeom>
              <a:avLst/>
              <a:gdLst>
                <a:gd name="T0" fmla="*/ 26 w 26"/>
                <a:gd name="T1" fmla="*/ 102 h 102"/>
                <a:gd name="T2" fmla="*/ 26 w 26"/>
                <a:gd name="T3" fmla="*/ 102 h 102"/>
                <a:gd name="T4" fmla="*/ 0 w 26"/>
                <a:gd name="T5" fmla="*/ 102 h 102"/>
                <a:gd name="T6" fmla="*/ 0 w 26"/>
                <a:gd name="T7" fmla="*/ 0 h 102"/>
                <a:gd name="T8" fmla="*/ 26 w 26"/>
                <a:gd name="T9" fmla="*/ 0 h 102"/>
                <a:gd name="T10" fmla="*/ 26 w 26"/>
                <a:gd name="T11" fmla="*/ 102 h 102"/>
                <a:gd name="T12" fmla="*/ 26 w 26"/>
                <a:gd name="T13" fmla="*/ 102 h 102"/>
                <a:gd name="T14" fmla="*/ 26 w 26"/>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2">
                  <a:moveTo>
                    <a:pt x="26" y="102"/>
                  </a:moveTo>
                  <a:lnTo>
                    <a:pt x="26" y="102"/>
                  </a:lnTo>
                  <a:lnTo>
                    <a:pt x="0" y="102"/>
                  </a:lnTo>
                  <a:lnTo>
                    <a:pt x="0" y="0"/>
                  </a:lnTo>
                  <a:lnTo>
                    <a:pt x="26" y="0"/>
                  </a:lnTo>
                  <a:lnTo>
                    <a:pt x="26" y="102"/>
                  </a:lnTo>
                  <a:lnTo>
                    <a:pt x="26" y="102"/>
                  </a:lnTo>
                  <a:lnTo>
                    <a:pt x="26" y="10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9" name="Freeform 6"/>
            <p:cNvSpPr>
              <a:spLocks/>
            </p:cNvSpPr>
            <p:nvPr/>
          </p:nvSpPr>
          <p:spPr bwMode="auto">
            <a:xfrm>
              <a:off x="3316288" y="5502275"/>
              <a:ext cx="214312" cy="215900"/>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7"/>
            <p:cNvSpPr>
              <a:spLocks/>
            </p:cNvSpPr>
            <p:nvPr/>
          </p:nvSpPr>
          <p:spPr bwMode="auto">
            <a:xfrm>
              <a:off x="3344863" y="5391150"/>
              <a:ext cx="157162" cy="157162"/>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Freeform 9"/>
          <p:cNvSpPr>
            <a:spLocks noEditPoints="1"/>
          </p:cNvSpPr>
          <p:nvPr/>
        </p:nvSpPr>
        <p:spPr bwMode="black">
          <a:xfrm>
            <a:off x="478855" y="2212867"/>
            <a:ext cx="462441" cy="464319"/>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26" name="Freeform 9"/>
          <p:cNvSpPr>
            <a:spLocks noEditPoints="1"/>
          </p:cNvSpPr>
          <p:nvPr/>
        </p:nvSpPr>
        <p:spPr bwMode="black">
          <a:xfrm>
            <a:off x="478855" y="3109920"/>
            <a:ext cx="462441" cy="464319"/>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28" name="Freeform 9"/>
          <p:cNvSpPr>
            <a:spLocks noEditPoints="1"/>
          </p:cNvSpPr>
          <p:nvPr/>
        </p:nvSpPr>
        <p:spPr bwMode="black">
          <a:xfrm>
            <a:off x="478855" y="4014593"/>
            <a:ext cx="462441" cy="464319"/>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29" name="Freeform 9"/>
          <p:cNvSpPr>
            <a:spLocks noEditPoints="1"/>
          </p:cNvSpPr>
          <p:nvPr/>
        </p:nvSpPr>
        <p:spPr bwMode="black">
          <a:xfrm>
            <a:off x="478855" y="4911646"/>
            <a:ext cx="462441" cy="464319"/>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30" name="Rectangle 41"/>
          <p:cNvSpPr>
            <a:spLocks noChangeArrowheads="1"/>
          </p:cNvSpPr>
          <p:nvPr/>
        </p:nvSpPr>
        <p:spPr bwMode="auto">
          <a:xfrm>
            <a:off x="11739748" y="6402312"/>
            <a:ext cx="61858" cy="20460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42"/>
          <p:cNvSpPr>
            <a:spLocks noChangeArrowheads="1"/>
          </p:cNvSpPr>
          <p:nvPr/>
        </p:nvSpPr>
        <p:spPr bwMode="auto">
          <a:xfrm>
            <a:off x="11630311" y="6221500"/>
            <a:ext cx="275977" cy="275977"/>
          </a:xfrm>
          <a:prstGeom prst="ellipse">
            <a:avLst/>
          </a:prstGeom>
          <a:solidFill>
            <a:srgbClr val="BAD80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43"/>
          <p:cNvSpPr>
            <a:spLocks noChangeArrowheads="1"/>
          </p:cNvSpPr>
          <p:nvPr/>
        </p:nvSpPr>
        <p:spPr bwMode="auto">
          <a:xfrm>
            <a:off x="11668377" y="6083510"/>
            <a:ext cx="199845" cy="199845"/>
          </a:xfrm>
          <a:prstGeom prst="ellipse">
            <a:avLst/>
          </a:prstGeom>
          <a:solidFill>
            <a:srgbClr val="BAD80A"/>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52" name="Group 751"/>
          <p:cNvGrpSpPr/>
          <p:nvPr/>
        </p:nvGrpSpPr>
        <p:grpSpPr>
          <a:xfrm>
            <a:off x="8094663" y="996950"/>
            <a:ext cx="2870200" cy="5616576"/>
            <a:chOff x="8094663" y="996950"/>
            <a:chExt cx="2870200" cy="5616576"/>
          </a:xfrm>
        </p:grpSpPr>
        <p:sp>
          <p:nvSpPr>
            <p:cNvPr id="4" name="AutoShape 3"/>
            <p:cNvSpPr>
              <a:spLocks noChangeAspect="1" noChangeArrowheads="1" noTextEdit="1"/>
            </p:cNvSpPr>
            <p:nvPr/>
          </p:nvSpPr>
          <p:spPr bwMode="auto">
            <a:xfrm>
              <a:off x="8101013" y="996950"/>
              <a:ext cx="2863850"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a:spLocks noChangeArrowheads="1"/>
            </p:cNvSpPr>
            <p:nvPr/>
          </p:nvSpPr>
          <p:spPr bwMode="auto">
            <a:xfrm>
              <a:off x="9428163" y="4424363"/>
              <a:ext cx="169863" cy="21891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9428163" y="4424363"/>
              <a:ext cx="169863"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8453438" y="3498850"/>
              <a:ext cx="1974850" cy="3114675"/>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8453438" y="3498850"/>
              <a:ext cx="19748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453438" y="3830638"/>
              <a:ext cx="1974850" cy="2782888"/>
            </a:xfrm>
            <a:custGeom>
              <a:avLst/>
              <a:gdLst>
                <a:gd name="T0" fmla="*/ 1244 w 1244"/>
                <a:gd name="T1" fmla="*/ 0 h 1753"/>
                <a:gd name="T2" fmla="*/ 0 w 1244"/>
                <a:gd name="T3" fmla="*/ 390 h 1753"/>
                <a:gd name="T4" fmla="*/ 0 w 1244"/>
                <a:gd name="T5" fmla="*/ 1753 h 1753"/>
                <a:gd name="T6" fmla="*/ 1244 w 1244"/>
                <a:gd name="T7" fmla="*/ 1753 h 1753"/>
                <a:gd name="T8" fmla="*/ 1244 w 1244"/>
                <a:gd name="T9" fmla="*/ 0 h 1753"/>
              </a:gdLst>
              <a:ahLst/>
              <a:cxnLst>
                <a:cxn ang="0">
                  <a:pos x="T0" y="T1"/>
                </a:cxn>
                <a:cxn ang="0">
                  <a:pos x="T2" y="T3"/>
                </a:cxn>
                <a:cxn ang="0">
                  <a:pos x="T4" y="T5"/>
                </a:cxn>
                <a:cxn ang="0">
                  <a:pos x="T6" y="T7"/>
                </a:cxn>
                <a:cxn ang="0">
                  <a:pos x="T8" y="T9"/>
                </a:cxn>
              </a:cxnLst>
              <a:rect l="0" t="0" r="r" b="b"/>
              <a:pathLst>
                <a:path w="1244" h="1753">
                  <a:moveTo>
                    <a:pt x="1244" y="0"/>
                  </a:moveTo>
                  <a:lnTo>
                    <a:pt x="0" y="390"/>
                  </a:lnTo>
                  <a:lnTo>
                    <a:pt x="0" y="1753"/>
                  </a:lnTo>
                  <a:lnTo>
                    <a:pt x="1244" y="1753"/>
                  </a:lnTo>
                  <a:lnTo>
                    <a:pt x="124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8453438" y="3830638"/>
              <a:ext cx="1974850" cy="2782888"/>
            </a:xfrm>
            <a:custGeom>
              <a:avLst/>
              <a:gdLst>
                <a:gd name="T0" fmla="*/ 1244 w 1244"/>
                <a:gd name="T1" fmla="*/ 0 h 1753"/>
                <a:gd name="T2" fmla="*/ 0 w 1244"/>
                <a:gd name="T3" fmla="*/ 390 h 1753"/>
                <a:gd name="T4" fmla="*/ 0 w 1244"/>
                <a:gd name="T5" fmla="*/ 1753 h 1753"/>
                <a:gd name="T6" fmla="*/ 1244 w 1244"/>
                <a:gd name="T7" fmla="*/ 1753 h 1753"/>
                <a:gd name="T8" fmla="*/ 1244 w 1244"/>
                <a:gd name="T9" fmla="*/ 0 h 1753"/>
              </a:gdLst>
              <a:ahLst/>
              <a:cxnLst>
                <a:cxn ang="0">
                  <a:pos x="T0" y="T1"/>
                </a:cxn>
                <a:cxn ang="0">
                  <a:pos x="T2" y="T3"/>
                </a:cxn>
                <a:cxn ang="0">
                  <a:pos x="T4" y="T5"/>
                </a:cxn>
                <a:cxn ang="0">
                  <a:pos x="T6" y="T7"/>
                </a:cxn>
                <a:cxn ang="0">
                  <a:pos x="T8" y="T9"/>
                </a:cxn>
              </a:cxnLst>
              <a:rect l="0" t="0" r="r" b="b"/>
              <a:pathLst>
                <a:path w="1244" h="1753">
                  <a:moveTo>
                    <a:pt x="1244" y="0"/>
                  </a:moveTo>
                  <a:lnTo>
                    <a:pt x="0" y="390"/>
                  </a:lnTo>
                  <a:lnTo>
                    <a:pt x="0" y="1753"/>
                  </a:lnTo>
                  <a:lnTo>
                    <a:pt x="1244" y="1753"/>
                  </a:lnTo>
                  <a:lnTo>
                    <a:pt x="12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8304213" y="3498850"/>
              <a:ext cx="149225" cy="31146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8270876" y="3440113"/>
              <a:ext cx="2190750" cy="587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8270876" y="3400425"/>
              <a:ext cx="2190750" cy="66675"/>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8624888" y="3687763"/>
              <a:ext cx="11747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8847138" y="3687763"/>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9075738" y="3687763"/>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9304338" y="3687763"/>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8624888" y="4151313"/>
              <a:ext cx="11747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8847138" y="4151313"/>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9075738" y="4151313"/>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9304338" y="4151313"/>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Rectangle 22"/>
            <p:cNvSpPr>
              <a:spLocks noChangeArrowheads="1"/>
            </p:cNvSpPr>
            <p:nvPr/>
          </p:nvSpPr>
          <p:spPr bwMode="auto">
            <a:xfrm>
              <a:off x="8624888" y="4619625"/>
              <a:ext cx="11747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Rectangle 23"/>
            <p:cNvSpPr>
              <a:spLocks noChangeArrowheads="1"/>
            </p:cNvSpPr>
            <p:nvPr/>
          </p:nvSpPr>
          <p:spPr bwMode="auto">
            <a:xfrm>
              <a:off x="8847138" y="4619625"/>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Rectangle 24"/>
            <p:cNvSpPr>
              <a:spLocks noChangeArrowheads="1"/>
            </p:cNvSpPr>
            <p:nvPr/>
          </p:nvSpPr>
          <p:spPr bwMode="auto">
            <a:xfrm>
              <a:off x="9075738" y="4619625"/>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Rectangle 25"/>
            <p:cNvSpPr>
              <a:spLocks noChangeArrowheads="1"/>
            </p:cNvSpPr>
            <p:nvPr/>
          </p:nvSpPr>
          <p:spPr bwMode="auto">
            <a:xfrm>
              <a:off x="9304338" y="4619625"/>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Rectangle 26"/>
            <p:cNvSpPr>
              <a:spLocks noChangeArrowheads="1"/>
            </p:cNvSpPr>
            <p:nvPr/>
          </p:nvSpPr>
          <p:spPr bwMode="auto">
            <a:xfrm>
              <a:off x="8624888" y="5089525"/>
              <a:ext cx="11747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Rectangle 27"/>
            <p:cNvSpPr>
              <a:spLocks noChangeArrowheads="1"/>
            </p:cNvSpPr>
            <p:nvPr/>
          </p:nvSpPr>
          <p:spPr bwMode="auto">
            <a:xfrm>
              <a:off x="8847138" y="5089525"/>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Rectangle 28"/>
            <p:cNvSpPr>
              <a:spLocks noChangeArrowheads="1"/>
            </p:cNvSpPr>
            <p:nvPr/>
          </p:nvSpPr>
          <p:spPr bwMode="auto">
            <a:xfrm>
              <a:off x="9075738" y="5089525"/>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Rectangle 29"/>
            <p:cNvSpPr>
              <a:spLocks noChangeArrowheads="1"/>
            </p:cNvSpPr>
            <p:nvPr/>
          </p:nvSpPr>
          <p:spPr bwMode="auto">
            <a:xfrm>
              <a:off x="9304338" y="5089525"/>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Rectangle 30"/>
            <p:cNvSpPr>
              <a:spLocks noChangeArrowheads="1"/>
            </p:cNvSpPr>
            <p:nvPr/>
          </p:nvSpPr>
          <p:spPr bwMode="auto">
            <a:xfrm>
              <a:off x="8624888" y="5557838"/>
              <a:ext cx="11747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Rectangle 31"/>
            <p:cNvSpPr>
              <a:spLocks noChangeArrowheads="1"/>
            </p:cNvSpPr>
            <p:nvPr/>
          </p:nvSpPr>
          <p:spPr bwMode="auto">
            <a:xfrm>
              <a:off x="8847138" y="55578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Rectangle 32"/>
            <p:cNvSpPr>
              <a:spLocks noChangeArrowheads="1"/>
            </p:cNvSpPr>
            <p:nvPr/>
          </p:nvSpPr>
          <p:spPr bwMode="auto">
            <a:xfrm>
              <a:off x="9075738" y="55578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Rectangle 33"/>
            <p:cNvSpPr>
              <a:spLocks noChangeArrowheads="1"/>
            </p:cNvSpPr>
            <p:nvPr/>
          </p:nvSpPr>
          <p:spPr bwMode="auto">
            <a:xfrm>
              <a:off x="9304338" y="55578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Rectangle 34"/>
            <p:cNvSpPr>
              <a:spLocks noChangeArrowheads="1"/>
            </p:cNvSpPr>
            <p:nvPr/>
          </p:nvSpPr>
          <p:spPr bwMode="auto">
            <a:xfrm>
              <a:off x="8624888" y="6027738"/>
              <a:ext cx="11747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Rectangle 35"/>
            <p:cNvSpPr>
              <a:spLocks noChangeArrowheads="1"/>
            </p:cNvSpPr>
            <p:nvPr/>
          </p:nvSpPr>
          <p:spPr bwMode="auto">
            <a:xfrm>
              <a:off x="8847138" y="60277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Rectangle 36"/>
            <p:cNvSpPr>
              <a:spLocks noChangeArrowheads="1"/>
            </p:cNvSpPr>
            <p:nvPr/>
          </p:nvSpPr>
          <p:spPr bwMode="auto">
            <a:xfrm>
              <a:off x="9075738" y="60277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Rectangle 37"/>
            <p:cNvSpPr>
              <a:spLocks noChangeArrowheads="1"/>
            </p:cNvSpPr>
            <p:nvPr/>
          </p:nvSpPr>
          <p:spPr bwMode="auto">
            <a:xfrm>
              <a:off x="9304338" y="60277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Rectangle 38"/>
            <p:cNvSpPr>
              <a:spLocks noChangeArrowheads="1"/>
            </p:cNvSpPr>
            <p:nvPr/>
          </p:nvSpPr>
          <p:spPr bwMode="auto">
            <a:xfrm>
              <a:off x="9526588" y="3687763"/>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Rectangle 39"/>
            <p:cNvSpPr>
              <a:spLocks noChangeArrowheads="1"/>
            </p:cNvSpPr>
            <p:nvPr/>
          </p:nvSpPr>
          <p:spPr bwMode="auto">
            <a:xfrm>
              <a:off x="9755188" y="3687763"/>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Rectangle 40"/>
            <p:cNvSpPr>
              <a:spLocks noChangeArrowheads="1"/>
            </p:cNvSpPr>
            <p:nvPr/>
          </p:nvSpPr>
          <p:spPr bwMode="auto">
            <a:xfrm>
              <a:off x="9526588" y="4151313"/>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Rectangle 41"/>
            <p:cNvSpPr>
              <a:spLocks noChangeArrowheads="1"/>
            </p:cNvSpPr>
            <p:nvPr/>
          </p:nvSpPr>
          <p:spPr bwMode="auto">
            <a:xfrm>
              <a:off x="9755188" y="4151313"/>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Rectangle 42"/>
            <p:cNvSpPr>
              <a:spLocks noChangeArrowheads="1"/>
            </p:cNvSpPr>
            <p:nvPr/>
          </p:nvSpPr>
          <p:spPr bwMode="auto">
            <a:xfrm>
              <a:off x="9526588" y="4619625"/>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Rectangle 43"/>
            <p:cNvSpPr>
              <a:spLocks noChangeArrowheads="1"/>
            </p:cNvSpPr>
            <p:nvPr/>
          </p:nvSpPr>
          <p:spPr bwMode="auto">
            <a:xfrm>
              <a:off x="9755188" y="4619625"/>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Rectangle 44"/>
            <p:cNvSpPr>
              <a:spLocks noChangeArrowheads="1"/>
            </p:cNvSpPr>
            <p:nvPr/>
          </p:nvSpPr>
          <p:spPr bwMode="auto">
            <a:xfrm>
              <a:off x="9526588" y="5089525"/>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Rectangle 45"/>
            <p:cNvSpPr>
              <a:spLocks noChangeArrowheads="1"/>
            </p:cNvSpPr>
            <p:nvPr/>
          </p:nvSpPr>
          <p:spPr bwMode="auto">
            <a:xfrm>
              <a:off x="9755188" y="5089525"/>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Rectangle 46"/>
            <p:cNvSpPr>
              <a:spLocks noChangeArrowheads="1"/>
            </p:cNvSpPr>
            <p:nvPr/>
          </p:nvSpPr>
          <p:spPr bwMode="auto">
            <a:xfrm>
              <a:off x="9526588" y="55578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Rectangle 47"/>
            <p:cNvSpPr>
              <a:spLocks noChangeArrowheads="1"/>
            </p:cNvSpPr>
            <p:nvPr/>
          </p:nvSpPr>
          <p:spPr bwMode="auto">
            <a:xfrm>
              <a:off x="9755188" y="55578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48"/>
            <p:cNvSpPr>
              <a:spLocks noChangeArrowheads="1"/>
            </p:cNvSpPr>
            <p:nvPr/>
          </p:nvSpPr>
          <p:spPr bwMode="auto">
            <a:xfrm>
              <a:off x="9526588" y="60277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49"/>
            <p:cNvSpPr>
              <a:spLocks noChangeArrowheads="1"/>
            </p:cNvSpPr>
            <p:nvPr/>
          </p:nvSpPr>
          <p:spPr bwMode="auto">
            <a:xfrm>
              <a:off x="9755188" y="60277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50"/>
            <p:cNvSpPr>
              <a:spLocks noChangeArrowheads="1"/>
            </p:cNvSpPr>
            <p:nvPr/>
          </p:nvSpPr>
          <p:spPr bwMode="auto">
            <a:xfrm>
              <a:off x="9983788" y="3687763"/>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51"/>
            <p:cNvSpPr>
              <a:spLocks noChangeArrowheads="1"/>
            </p:cNvSpPr>
            <p:nvPr/>
          </p:nvSpPr>
          <p:spPr bwMode="auto">
            <a:xfrm>
              <a:off x="10212388" y="3687763"/>
              <a:ext cx="125413"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52"/>
            <p:cNvSpPr>
              <a:spLocks noChangeArrowheads="1"/>
            </p:cNvSpPr>
            <p:nvPr/>
          </p:nvSpPr>
          <p:spPr bwMode="auto">
            <a:xfrm>
              <a:off x="9983788" y="4151313"/>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53"/>
            <p:cNvSpPr>
              <a:spLocks noChangeArrowheads="1"/>
            </p:cNvSpPr>
            <p:nvPr/>
          </p:nvSpPr>
          <p:spPr bwMode="auto">
            <a:xfrm>
              <a:off x="10212388" y="4151313"/>
              <a:ext cx="125413"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54"/>
            <p:cNvSpPr>
              <a:spLocks noChangeArrowheads="1"/>
            </p:cNvSpPr>
            <p:nvPr/>
          </p:nvSpPr>
          <p:spPr bwMode="auto">
            <a:xfrm>
              <a:off x="9983788" y="4619625"/>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55"/>
            <p:cNvSpPr>
              <a:spLocks noChangeArrowheads="1"/>
            </p:cNvSpPr>
            <p:nvPr/>
          </p:nvSpPr>
          <p:spPr bwMode="auto">
            <a:xfrm>
              <a:off x="10212388" y="4619625"/>
              <a:ext cx="125413"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6"/>
            <p:cNvSpPr>
              <a:spLocks noChangeArrowheads="1"/>
            </p:cNvSpPr>
            <p:nvPr/>
          </p:nvSpPr>
          <p:spPr bwMode="auto">
            <a:xfrm>
              <a:off x="9983788" y="5089525"/>
              <a:ext cx="123825"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57"/>
            <p:cNvSpPr>
              <a:spLocks noChangeArrowheads="1"/>
            </p:cNvSpPr>
            <p:nvPr/>
          </p:nvSpPr>
          <p:spPr bwMode="auto">
            <a:xfrm>
              <a:off x="10212388" y="5089525"/>
              <a:ext cx="125413" cy="298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8"/>
            <p:cNvSpPr>
              <a:spLocks noChangeArrowheads="1"/>
            </p:cNvSpPr>
            <p:nvPr/>
          </p:nvSpPr>
          <p:spPr bwMode="auto">
            <a:xfrm>
              <a:off x="9983788" y="55578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9"/>
            <p:cNvSpPr>
              <a:spLocks noChangeArrowheads="1"/>
            </p:cNvSpPr>
            <p:nvPr/>
          </p:nvSpPr>
          <p:spPr bwMode="auto">
            <a:xfrm>
              <a:off x="10212388" y="5557838"/>
              <a:ext cx="125413"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0"/>
            <p:cNvSpPr>
              <a:spLocks noChangeArrowheads="1"/>
            </p:cNvSpPr>
            <p:nvPr/>
          </p:nvSpPr>
          <p:spPr bwMode="auto">
            <a:xfrm>
              <a:off x="9983788" y="6027738"/>
              <a:ext cx="123825"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1"/>
            <p:cNvSpPr>
              <a:spLocks noChangeArrowheads="1"/>
            </p:cNvSpPr>
            <p:nvPr/>
          </p:nvSpPr>
          <p:spPr bwMode="auto">
            <a:xfrm>
              <a:off x="10212388" y="6027738"/>
              <a:ext cx="125413" cy="300038"/>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2"/>
            <p:cNvSpPr>
              <a:spLocks noChangeArrowheads="1"/>
            </p:cNvSpPr>
            <p:nvPr/>
          </p:nvSpPr>
          <p:spPr bwMode="auto">
            <a:xfrm>
              <a:off x="9277351" y="3036888"/>
              <a:ext cx="79375" cy="65088"/>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3"/>
            <p:cNvSpPr>
              <a:spLocks/>
            </p:cNvSpPr>
            <p:nvPr/>
          </p:nvSpPr>
          <p:spPr bwMode="auto">
            <a:xfrm>
              <a:off x="9277351" y="3036888"/>
              <a:ext cx="79375" cy="65088"/>
            </a:xfrm>
            <a:custGeom>
              <a:avLst/>
              <a:gdLst>
                <a:gd name="T0" fmla="*/ 50 w 50"/>
                <a:gd name="T1" fmla="*/ 41 h 41"/>
                <a:gd name="T2" fmla="*/ 50 w 50"/>
                <a:gd name="T3" fmla="*/ 0 h 41"/>
                <a:gd name="T4" fmla="*/ 0 w 50"/>
                <a:gd name="T5" fmla="*/ 0 h 41"/>
                <a:gd name="T6" fmla="*/ 0 w 50"/>
                <a:gd name="T7" fmla="*/ 41 h 41"/>
              </a:gdLst>
              <a:ahLst/>
              <a:cxnLst>
                <a:cxn ang="0">
                  <a:pos x="T0" y="T1"/>
                </a:cxn>
                <a:cxn ang="0">
                  <a:pos x="T2" y="T3"/>
                </a:cxn>
                <a:cxn ang="0">
                  <a:pos x="T4" y="T5"/>
                </a:cxn>
                <a:cxn ang="0">
                  <a:pos x="T6" y="T7"/>
                </a:cxn>
              </a:cxnLst>
              <a:rect l="0" t="0" r="r" b="b"/>
              <a:pathLst>
                <a:path w="50" h="41">
                  <a:moveTo>
                    <a:pt x="50" y="41"/>
                  </a:moveTo>
                  <a:lnTo>
                    <a:pt x="50" y="0"/>
                  </a:lnTo>
                  <a:lnTo>
                    <a:pt x="0" y="0"/>
                  </a:lnTo>
                  <a:lnTo>
                    <a:pt x="0" y="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4"/>
            <p:cNvSpPr>
              <a:spLocks noEditPoints="1"/>
            </p:cNvSpPr>
            <p:nvPr/>
          </p:nvSpPr>
          <p:spPr bwMode="auto">
            <a:xfrm>
              <a:off x="9277351" y="2090738"/>
              <a:ext cx="79375" cy="828675"/>
            </a:xfrm>
            <a:custGeom>
              <a:avLst/>
              <a:gdLst>
                <a:gd name="T0" fmla="*/ 50 w 50"/>
                <a:gd name="T1" fmla="*/ 74 h 522"/>
                <a:gd name="T2" fmla="*/ 50 w 50"/>
                <a:gd name="T3" fmla="*/ 0 h 522"/>
                <a:gd name="T4" fmla="*/ 0 w 50"/>
                <a:gd name="T5" fmla="*/ 0 h 522"/>
                <a:gd name="T6" fmla="*/ 0 w 50"/>
                <a:gd name="T7" fmla="*/ 74 h 522"/>
                <a:gd name="T8" fmla="*/ 50 w 50"/>
                <a:gd name="T9" fmla="*/ 74 h 522"/>
                <a:gd name="T10" fmla="*/ 50 w 50"/>
                <a:gd name="T11" fmla="*/ 222 h 522"/>
                <a:gd name="T12" fmla="*/ 50 w 50"/>
                <a:gd name="T13" fmla="*/ 148 h 522"/>
                <a:gd name="T14" fmla="*/ 0 w 50"/>
                <a:gd name="T15" fmla="*/ 148 h 522"/>
                <a:gd name="T16" fmla="*/ 0 w 50"/>
                <a:gd name="T17" fmla="*/ 222 h 522"/>
                <a:gd name="T18" fmla="*/ 50 w 50"/>
                <a:gd name="T19" fmla="*/ 222 h 522"/>
                <a:gd name="T20" fmla="*/ 50 w 50"/>
                <a:gd name="T21" fmla="*/ 370 h 522"/>
                <a:gd name="T22" fmla="*/ 50 w 50"/>
                <a:gd name="T23" fmla="*/ 296 h 522"/>
                <a:gd name="T24" fmla="*/ 0 w 50"/>
                <a:gd name="T25" fmla="*/ 296 h 522"/>
                <a:gd name="T26" fmla="*/ 0 w 50"/>
                <a:gd name="T27" fmla="*/ 370 h 522"/>
                <a:gd name="T28" fmla="*/ 50 w 50"/>
                <a:gd name="T29" fmla="*/ 370 h 522"/>
                <a:gd name="T30" fmla="*/ 50 w 50"/>
                <a:gd name="T31" fmla="*/ 522 h 522"/>
                <a:gd name="T32" fmla="*/ 50 w 50"/>
                <a:gd name="T33" fmla="*/ 444 h 522"/>
                <a:gd name="T34" fmla="*/ 0 w 50"/>
                <a:gd name="T35" fmla="*/ 444 h 522"/>
                <a:gd name="T36" fmla="*/ 0 w 50"/>
                <a:gd name="T37" fmla="*/ 522 h 522"/>
                <a:gd name="T38" fmla="*/ 50 w 50"/>
                <a:gd name="T39"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522">
                  <a:moveTo>
                    <a:pt x="50" y="74"/>
                  </a:moveTo>
                  <a:lnTo>
                    <a:pt x="50" y="0"/>
                  </a:lnTo>
                  <a:lnTo>
                    <a:pt x="0" y="0"/>
                  </a:lnTo>
                  <a:lnTo>
                    <a:pt x="0" y="74"/>
                  </a:lnTo>
                  <a:lnTo>
                    <a:pt x="50" y="74"/>
                  </a:lnTo>
                  <a:close/>
                  <a:moveTo>
                    <a:pt x="50" y="222"/>
                  </a:moveTo>
                  <a:lnTo>
                    <a:pt x="50" y="148"/>
                  </a:lnTo>
                  <a:lnTo>
                    <a:pt x="0" y="148"/>
                  </a:lnTo>
                  <a:lnTo>
                    <a:pt x="0" y="222"/>
                  </a:lnTo>
                  <a:lnTo>
                    <a:pt x="50" y="222"/>
                  </a:lnTo>
                  <a:close/>
                  <a:moveTo>
                    <a:pt x="50" y="370"/>
                  </a:moveTo>
                  <a:lnTo>
                    <a:pt x="50" y="296"/>
                  </a:lnTo>
                  <a:lnTo>
                    <a:pt x="0" y="296"/>
                  </a:lnTo>
                  <a:lnTo>
                    <a:pt x="0" y="370"/>
                  </a:lnTo>
                  <a:lnTo>
                    <a:pt x="50" y="370"/>
                  </a:lnTo>
                  <a:close/>
                  <a:moveTo>
                    <a:pt x="50" y="522"/>
                  </a:moveTo>
                  <a:lnTo>
                    <a:pt x="50" y="444"/>
                  </a:lnTo>
                  <a:lnTo>
                    <a:pt x="0" y="444"/>
                  </a:lnTo>
                  <a:lnTo>
                    <a:pt x="0" y="522"/>
                  </a:lnTo>
                  <a:lnTo>
                    <a:pt x="50" y="522"/>
                  </a:lnTo>
                  <a:close/>
                </a:path>
              </a:pathLst>
            </a:cu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5"/>
            <p:cNvSpPr>
              <a:spLocks noChangeArrowheads="1"/>
            </p:cNvSpPr>
            <p:nvPr/>
          </p:nvSpPr>
          <p:spPr bwMode="auto">
            <a:xfrm>
              <a:off x="9277351" y="1908175"/>
              <a:ext cx="79375" cy="66675"/>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6"/>
            <p:cNvSpPr>
              <a:spLocks/>
            </p:cNvSpPr>
            <p:nvPr/>
          </p:nvSpPr>
          <p:spPr bwMode="auto">
            <a:xfrm>
              <a:off x="9277351" y="1908175"/>
              <a:ext cx="79375" cy="66675"/>
            </a:xfrm>
            <a:custGeom>
              <a:avLst/>
              <a:gdLst>
                <a:gd name="T0" fmla="*/ 50 w 50"/>
                <a:gd name="T1" fmla="*/ 42 h 42"/>
                <a:gd name="T2" fmla="*/ 50 w 50"/>
                <a:gd name="T3" fmla="*/ 0 h 42"/>
                <a:gd name="T4" fmla="*/ 0 w 50"/>
                <a:gd name="T5" fmla="*/ 0 h 42"/>
                <a:gd name="T6" fmla="*/ 0 w 50"/>
                <a:gd name="T7" fmla="*/ 42 h 42"/>
              </a:gdLst>
              <a:ahLst/>
              <a:cxnLst>
                <a:cxn ang="0">
                  <a:pos x="T0" y="T1"/>
                </a:cxn>
                <a:cxn ang="0">
                  <a:pos x="T2" y="T3"/>
                </a:cxn>
                <a:cxn ang="0">
                  <a:pos x="T4" y="T5"/>
                </a:cxn>
                <a:cxn ang="0">
                  <a:pos x="T6" y="T7"/>
                </a:cxn>
              </a:cxnLst>
              <a:rect l="0" t="0" r="r" b="b"/>
              <a:pathLst>
                <a:path w="50" h="42">
                  <a:moveTo>
                    <a:pt x="50" y="42"/>
                  </a:moveTo>
                  <a:lnTo>
                    <a:pt x="50" y="0"/>
                  </a:lnTo>
                  <a:lnTo>
                    <a:pt x="0" y="0"/>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1"/>
            <p:cNvSpPr>
              <a:spLocks/>
            </p:cNvSpPr>
            <p:nvPr/>
          </p:nvSpPr>
          <p:spPr bwMode="auto">
            <a:xfrm>
              <a:off x="8866188" y="3263900"/>
              <a:ext cx="1123950" cy="808038"/>
            </a:xfrm>
            <a:custGeom>
              <a:avLst/>
              <a:gdLst>
                <a:gd name="T0" fmla="*/ 162 w 172"/>
                <a:gd name="T1" fmla="*/ 0 h 124"/>
                <a:gd name="T2" fmla="*/ 11 w 172"/>
                <a:gd name="T3" fmla="*/ 0 h 124"/>
                <a:gd name="T4" fmla="*/ 11 w 172"/>
                <a:gd name="T5" fmla="*/ 0 h 124"/>
                <a:gd name="T6" fmla="*/ 0 w 172"/>
                <a:gd name="T7" fmla="*/ 10 h 124"/>
                <a:gd name="T8" fmla="*/ 0 w 172"/>
                <a:gd name="T9" fmla="*/ 114 h 124"/>
                <a:gd name="T10" fmla="*/ 11 w 172"/>
                <a:gd name="T11" fmla="*/ 124 h 124"/>
                <a:gd name="T12" fmla="*/ 11 w 172"/>
                <a:gd name="T13" fmla="*/ 124 h 124"/>
                <a:gd name="T14" fmla="*/ 11 w 172"/>
                <a:gd name="T15" fmla="*/ 124 h 124"/>
                <a:gd name="T16" fmla="*/ 11 w 172"/>
                <a:gd name="T17" fmla="*/ 124 h 124"/>
                <a:gd name="T18" fmla="*/ 162 w 172"/>
                <a:gd name="T19" fmla="*/ 124 h 124"/>
                <a:gd name="T20" fmla="*/ 172 w 172"/>
                <a:gd name="T21" fmla="*/ 114 h 124"/>
                <a:gd name="T22" fmla="*/ 172 w 172"/>
                <a:gd name="T23" fmla="*/ 10 h 124"/>
                <a:gd name="T24" fmla="*/ 162 w 172"/>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24">
                  <a:moveTo>
                    <a:pt x="162" y="0"/>
                  </a:moveTo>
                  <a:cubicBezTo>
                    <a:pt x="11" y="0"/>
                    <a:pt x="11" y="0"/>
                    <a:pt x="11" y="0"/>
                  </a:cubicBezTo>
                  <a:cubicBezTo>
                    <a:pt x="11" y="0"/>
                    <a:pt x="11" y="0"/>
                    <a:pt x="11" y="0"/>
                  </a:cubicBezTo>
                  <a:cubicBezTo>
                    <a:pt x="5" y="0"/>
                    <a:pt x="0" y="5"/>
                    <a:pt x="0" y="10"/>
                  </a:cubicBezTo>
                  <a:cubicBezTo>
                    <a:pt x="0" y="114"/>
                    <a:pt x="0" y="114"/>
                    <a:pt x="0" y="114"/>
                  </a:cubicBezTo>
                  <a:cubicBezTo>
                    <a:pt x="0" y="119"/>
                    <a:pt x="5" y="124"/>
                    <a:pt x="11" y="124"/>
                  </a:cubicBezTo>
                  <a:cubicBezTo>
                    <a:pt x="11" y="124"/>
                    <a:pt x="11" y="124"/>
                    <a:pt x="11" y="124"/>
                  </a:cubicBezTo>
                  <a:cubicBezTo>
                    <a:pt x="11" y="124"/>
                    <a:pt x="11" y="124"/>
                    <a:pt x="11" y="124"/>
                  </a:cubicBezTo>
                  <a:cubicBezTo>
                    <a:pt x="11" y="124"/>
                    <a:pt x="11" y="124"/>
                    <a:pt x="11" y="124"/>
                  </a:cubicBezTo>
                  <a:cubicBezTo>
                    <a:pt x="162" y="124"/>
                    <a:pt x="162" y="124"/>
                    <a:pt x="162" y="124"/>
                  </a:cubicBezTo>
                  <a:cubicBezTo>
                    <a:pt x="167" y="124"/>
                    <a:pt x="172" y="119"/>
                    <a:pt x="172" y="114"/>
                  </a:cubicBezTo>
                  <a:cubicBezTo>
                    <a:pt x="172" y="10"/>
                    <a:pt x="172" y="10"/>
                    <a:pt x="172" y="10"/>
                  </a:cubicBezTo>
                  <a:cubicBezTo>
                    <a:pt x="172" y="5"/>
                    <a:pt x="167" y="0"/>
                    <a:pt x="162" y="0"/>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72"/>
            <p:cNvSpPr>
              <a:spLocks noChangeArrowheads="1"/>
            </p:cNvSpPr>
            <p:nvPr/>
          </p:nvSpPr>
          <p:spPr bwMode="auto">
            <a:xfrm>
              <a:off x="8970963" y="3355975"/>
              <a:ext cx="790575"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73"/>
            <p:cNvSpPr>
              <a:spLocks noChangeArrowheads="1"/>
            </p:cNvSpPr>
            <p:nvPr/>
          </p:nvSpPr>
          <p:spPr bwMode="auto">
            <a:xfrm>
              <a:off x="9813926" y="3355975"/>
              <a:ext cx="85725" cy="714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4"/>
            <p:cNvSpPr>
              <a:spLocks noEditPoints="1"/>
            </p:cNvSpPr>
            <p:nvPr/>
          </p:nvSpPr>
          <p:spPr bwMode="auto">
            <a:xfrm>
              <a:off x="8970963" y="3479800"/>
              <a:ext cx="928688" cy="495300"/>
            </a:xfrm>
            <a:custGeom>
              <a:avLst/>
              <a:gdLst>
                <a:gd name="T0" fmla="*/ 263 w 585"/>
                <a:gd name="T1" fmla="*/ 0 h 312"/>
                <a:gd name="T2" fmla="*/ 0 w 585"/>
                <a:gd name="T3" fmla="*/ 0 h 312"/>
                <a:gd name="T4" fmla="*/ 0 w 585"/>
                <a:gd name="T5" fmla="*/ 312 h 312"/>
                <a:gd name="T6" fmla="*/ 585 w 585"/>
                <a:gd name="T7" fmla="*/ 312 h 312"/>
                <a:gd name="T8" fmla="*/ 585 w 585"/>
                <a:gd name="T9" fmla="*/ 0 h 312"/>
                <a:gd name="T10" fmla="*/ 263 w 585"/>
                <a:gd name="T11" fmla="*/ 0 h 312"/>
                <a:gd name="T12" fmla="*/ 531 w 585"/>
                <a:gd name="T13" fmla="*/ 271 h 312"/>
                <a:gd name="T14" fmla="*/ 53 w 585"/>
                <a:gd name="T15" fmla="*/ 271 h 312"/>
                <a:gd name="T16" fmla="*/ 53 w 585"/>
                <a:gd name="T17" fmla="*/ 271 h 312"/>
                <a:gd name="T18" fmla="*/ 53 w 585"/>
                <a:gd name="T19" fmla="*/ 271 h 312"/>
                <a:gd name="T20" fmla="*/ 53 w 585"/>
                <a:gd name="T21" fmla="*/ 45 h 312"/>
                <a:gd name="T22" fmla="*/ 268 w 585"/>
                <a:gd name="T23" fmla="*/ 45 h 312"/>
                <a:gd name="T24" fmla="*/ 531 w 585"/>
                <a:gd name="T25" fmla="*/ 45 h 312"/>
                <a:gd name="T26" fmla="*/ 531 w 585"/>
                <a:gd name="T27" fmla="*/ 27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5" h="312">
                  <a:moveTo>
                    <a:pt x="263" y="0"/>
                  </a:moveTo>
                  <a:lnTo>
                    <a:pt x="0" y="0"/>
                  </a:lnTo>
                  <a:lnTo>
                    <a:pt x="0" y="312"/>
                  </a:lnTo>
                  <a:lnTo>
                    <a:pt x="585" y="312"/>
                  </a:lnTo>
                  <a:lnTo>
                    <a:pt x="585" y="0"/>
                  </a:lnTo>
                  <a:lnTo>
                    <a:pt x="263" y="0"/>
                  </a:lnTo>
                  <a:close/>
                  <a:moveTo>
                    <a:pt x="531" y="271"/>
                  </a:moveTo>
                  <a:lnTo>
                    <a:pt x="53" y="271"/>
                  </a:lnTo>
                  <a:lnTo>
                    <a:pt x="53" y="271"/>
                  </a:lnTo>
                  <a:lnTo>
                    <a:pt x="53" y="271"/>
                  </a:lnTo>
                  <a:lnTo>
                    <a:pt x="53" y="45"/>
                  </a:lnTo>
                  <a:lnTo>
                    <a:pt x="268" y="45"/>
                  </a:lnTo>
                  <a:lnTo>
                    <a:pt x="531" y="45"/>
                  </a:lnTo>
                  <a:lnTo>
                    <a:pt x="531"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75"/>
            <p:cNvSpPr>
              <a:spLocks/>
            </p:cNvSpPr>
            <p:nvPr/>
          </p:nvSpPr>
          <p:spPr bwMode="auto">
            <a:xfrm>
              <a:off x="8866188" y="5675313"/>
              <a:ext cx="1123950" cy="808038"/>
            </a:xfrm>
            <a:custGeom>
              <a:avLst/>
              <a:gdLst>
                <a:gd name="T0" fmla="*/ 162 w 172"/>
                <a:gd name="T1" fmla="*/ 0 h 124"/>
                <a:gd name="T2" fmla="*/ 11 w 172"/>
                <a:gd name="T3" fmla="*/ 0 h 124"/>
                <a:gd name="T4" fmla="*/ 11 w 172"/>
                <a:gd name="T5" fmla="*/ 0 h 124"/>
                <a:gd name="T6" fmla="*/ 0 w 172"/>
                <a:gd name="T7" fmla="*/ 10 h 124"/>
                <a:gd name="T8" fmla="*/ 0 w 172"/>
                <a:gd name="T9" fmla="*/ 114 h 124"/>
                <a:gd name="T10" fmla="*/ 11 w 172"/>
                <a:gd name="T11" fmla="*/ 124 h 124"/>
                <a:gd name="T12" fmla="*/ 11 w 172"/>
                <a:gd name="T13" fmla="*/ 124 h 124"/>
                <a:gd name="T14" fmla="*/ 11 w 172"/>
                <a:gd name="T15" fmla="*/ 124 h 124"/>
                <a:gd name="T16" fmla="*/ 11 w 172"/>
                <a:gd name="T17" fmla="*/ 124 h 124"/>
                <a:gd name="T18" fmla="*/ 162 w 172"/>
                <a:gd name="T19" fmla="*/ 124 h 124"/>
                <a:gd name="T20" fmla="*/ 172 w 172"/>
                <a:gd name="T21" fmla="*/ 114 h 124"/>
                <a:gd name="T22" fmla="*/ 172 w 172"/>
                <a:gd name="T23" fmla="*/ 10 h 124"/>
                <a:gd name="T24" fmla="*/ 162 w 172"/>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24">
                  <a:moveTo>
                    <a:pt x="162" y="0"/>
                  </a:moveTo>
                  <a:cubicBezTo>
                    <a:pt x="11" y="0"/>
                    <a:pt x="11" y="0"/>
                    <a:pt x="11" y="0"/>
                  </a:cubicBezTo>
                  <a:cubicBezTo>
                    <a:pt x="11" y="0"/>
                    <a:pt x="11" y="0"/>
                    <a:pt x="11" y="0"/>
                  </a:cubicBezTo>
                  <a:cubicBezTo>
                    <a:pt x="5" y="0"/>
                    <a:pt x="0" y="5"/>
                    <a:pt x="0" y="10"/>
                  </a:cubicBezTo>
                  <a:cubicBezTo>
                    <a:pt x="0" y="114"/>
                    <a:pt x="0" y="114"/>
                    <a:pt x="0" y="114"/>
                  </a:cubicBezTo>
                  <a:cubicBezTo>
                    <a:pt x="0" y="119"/>
                    <a:pt x="5" y="124"/>
                    <a:pt x="11" y="124"/>
                  </a:cubicBezTo>
                  <a:cubicBezTo>
                    <a:pt x="11" y="124"/>
                    <a:pt x="11" y="124"/>
                    <a:pt x="11" y="124"/>
                  </a:cubicBezTo>
                  <a:cubicBezTo>
                    <a:pt x="11" y="124"/>
                    <a:pt x="11" y="124"/>
                    <a:pt x="11" y="124"/>
                  </a:cubicBezTo>
                  <a:cubicBezTo>
                    <a:pt x="11" y="124"/>
                    <a:pt x="11" y="124"/>
                    <a:pt x="11" y="124"/>
                  </a:cubicBezTo>
                  <a:cubicBezTo>
                    <a:pt x="162" y="124"/>
                    <a:pt x="162" y="124"/>
                    <a:pt x="162" y="124"/>
                  </a:cubicBezTo>
                  <a:cubicBezTo>
                    <a:pt x="167" y="124"/>
                    <a:pt x="172" y="119"/>
                    <a:pt x="172" y="114"/>
                  </a:cubicBezTo>
                  <a:cubicBezTo>
                    <a:pt x="172" y="10"/>
                    <a:pt x="172" y="10"/>
                    <a:pt x="172" y="10"/>
                  </a:cubicBezTo>
                  <a:cubicBezTo>
                    <a:pt x="172" y="5"/>
                    <a:pt x="167" y="0"/>
                    <a:pt x="162" y="0"/>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76"/>
            <p:cNvSpPr>
              <a:spLocks noChangeArrowheads="1"/>
            </p:cNvSpPr>
            <p:nvPr/>
          </p:nvSpPr>
          <p:spPr bwMode="auto">
            <a:xfrm>
              <a:off x="8970963" y="5759450"/>
              <a:ext cx="790575" cy="79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7"/>
            <p:cNvSpPr>
              <a:spLocks noChangeArrowheads="1"/>
            </p:cNvSpPr>
            <p:nvPr/>
          </p:nvSpPr>
          <p:spPr bwMode="auto">
            <a:xfrm>
              <a:off x="9813926" y="5759450"/>
              <a:ext cx="85725" cy="793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8"/>
            <p:cNvSpPr>
              <a:spLocks noEditPoints="1"/>
            </p:cNvSpPr>
            <p:nvPr/>
          </p:nvSpPr>
          <p:spPr bwMode="auto">
            <a:xfrm>
              <a:off x="8970963" y="5891213"/>
              <a:ext cx="928688" cy="495300"/>
            </a:xfrm>
            <a:custGeom>
              <a:avLst/>
              <a:gdLst>
                <a:gd name="T0" fmla="*/ 263 w 585"/>
                <a:gd name="T1" fmla="*/ 0 h 312"/>
                <a:gd name="T2" fmla="*/ 0 w 585"/>
                <a:gd name="T3" fmla="*/ 0 h 312"/>
                <a:gd name="T4" fmla="*/ 0 w 585"/>
                <a:gd name="T5" fmla="*/ 312 h 312"/>
                <a:gd name="T6" fmla="*/ 585 w 585"/>
                <a:gd name="T7" fmla="*/ 312 h 312"/>
                <a:gd name="T8" fmla="*/ 585 w 585"/>
                <a:gd name="T9" fmla="*/ 0 h 312"/>
                <a:gd name="T10" fmla="*/ 263 w 585"/>
                <a:gd name="T11" fmla="*/ 0 h 312"/>
                <a:gd name="T12" fmla="*/ 531 w 585"/>
                <a:gd name="T13" fmla="*/ 266 h 312"/>
                <a:gd name="T14" fmla="*/ 53 w 585"/>
                <a:gd name="T15" fmla="*/ 266 h 312"/>
                <a:gd name="T16" fmla="*/ 53 w 585"/>
                <a:gd name="T17" fmla="*/ 266 h 312"/>
                <a:gd name="T18" fmla="*/ 53 w 585"/>
                <a:gd name="T19" fmla="*/ 266 h 312"/>
                <a:gd name="T20" fmla="*/ 53 w 585"/>
                <a:gd name="T21" fmla="*/ 41 h 312"/>
                <a:gd name="T22" fmla="*/ 268 w 585"/>
                <a:gd name="T23" fmla="*/ 41 h 312"/>
                <a:gd name="T24" fmla="*/ 531 w 585"/>
                <a:gd name="T25" fmla="*/ 41 h 312"/>
                <a:gd name="T26" fmla="*/ 531 w 585"/>
                <a:gd name="T27" fmla="*/ 26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5" h="312">
                  <a:moveTo>
                    <a:pt x="263" y="0"/>
                  </a:moveTo>
                  <a:lnTo>
                    <a:pt x="0" y="0"/>
                  </a:lnTo>
                  <a:lnTo>
                    <a:pt x="0" y="312"/>
                  </a:lnTo>
                  <a:lnTo>
                    <a:pt x="585" y="312"/>
                  </a:lnTo>
                  <a:lnTo>
                    <a:pt x="585" y="0"/>
                  </a:lnTo>
                  <a:lnTo>
                    <a:pt x="263" y="0"/>
                  </a:lnTo>
                  <a:close/>
                  <a:moveTo>
                    <a:pt x="531" y="266"/>
                  </a:moveTo>
                  <a:lnTo>
                    <a:pt x="53" y="266"/>
                  </a:lnTo>
                  <a:lnTo>
                    <a:pt x="53" y="266"/>
                  </a:lnTo>
                  <a:lnTo>
                    <a:pt x="53" y="266"/>
                  </a:lnTo>
                  <a:lnTo>
                    <a:pt x="53" y="41"/>
                  </a:lnTo>
                  <a:lnTo>
                    <a:pt x="268" y="41"/>
                  </a:lnTo>
                  <a:lnTo>
                    <a:pt x="531" y="41"/>
                  </a:lnTo>
                  <a:lnTo>
                    <a:pt x="531" y="2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Freeform 79"/>
            <p:cNvSpPr>
              <a:spLocks noEditPoints="1"/>
            </p:cNvSpPr>
            <p:nvPr/>
          </p:nvSpPr>
          <p:spPr bwMode="auto">
            <a:xfrm>
              <a:off x="8683626" y="3062288"/>
              <a:ext cx="1490663" cy="2384425"/>
            </a:xfrm>
            <a:custGeom>
              <a:avLst/>
              <a:gdLst>
                <a:gd name="T0" fmla="*/ 0 w 939"/>
                <a:gd name="T1" fmla="*/ 1412 h 1502"/>
                <a:gd name="T2" fmla="*/ 156 w 939"/>
                <a:gd name="T3" fmla="*/ 1461 h 1502"/>
                <a:gd name="T4" fmla="*/ 156 w 939"/>
                <a:gd name="T5" fmla="*/ 1502 h 1502"/>
                <a:gd name="T6" fmla="*/ 226 w 939"/>
                <a:gd name="T7" fmla="*/ 1461 h 1502"/>
                <a:gd name="T8" fmla="*/ 296 w 939"/>
                <a:gd name="T9" fmla="*/ 1461 h 1502"/>
                <a:gd name="T10" fmla="*/ 366 w 939"/>
                <a:gd name="T11" fmla="*/ 1502 h 1502"/>
                <a:gd name="T12" fmla="*/ 576 w 939"/>
                <a:gd name="T13" fmla="*/ 1461 h 1502"/>
                <a:gd name="T14" fmla="*/ 576 w 939"/>
                <a:gd name="T15" fmla="*/ 1502 h 1502"/>
                <a:gd name="T16" fmla="*/ 642 w 939"/>
                <a:gd name="T17" fmla="*/ 1461 h 1502"/>
                <a:gd name="T18" fmla="*/ 712 w 939"/>
                <a:gd name="T19" fmla="*/ 1461 h 1502"/>
                <a:gd name="T20" fmla="*/ 782 w 939"/>
                <a:gd name="T21" fmla="*/ 1502 h 1502"/>
                <a:gd name="T22" fmla="*/ 897 w 939"/>
                <a:gd name="T23" fmla="*/ 1408 h 1502"/>
                <a:gd name="T24" fmla="*/ 939 w 939"/>
                <a:gd name="T25" fmla="*/ 1408 h 1502"/>
                <a:gd name="T26" fmla="*/ 897 w 939"/>
                <a:gd name="T27" fmla="*/ 1338 h 1502"/>
                <a:gd name="T28" fmla="*/ 897 w 939"/>
                <a:gd name="T29" fmla="*/ 1268 h 1502"/>
                <a:gd name="T30" fmla="*/ 939 w 939"/>
                <a:gd name="T31" fmla="*/ 1199 h 1502"/>
                <a:gd name="T32" fmla="*/ 897 w 939"/>
                <a:gd name="T33" fmla="*/ 993 h 1502"/>
                <a:gd name="T34" fmla="*/ 939 w 939"/>
                <a:gd name="T35" fmla="*/ 993 h 1502"/>
                <a:gd name="T36" fmla="*/ 897 w 939"/>
                <a:gd name="T37" fmla="*/ 924 h 1502"/>
                <a:gd name="T38" fmla="*/ 897 w 939"/>
                <a:gd name="T39" fmla="*/ 854 h 1502"/>
                <a:gd name="T40" fmla="*/ 939 w 939"/>
                <a:gd name="T41" fmla="*/ 784 h 1502"/>
                <a:gd name="T42" fmla="*/ 897 w 939"/>
                <a:gd name="T43" fmla="*/ 579 h 1502"/>
                <a:gd name="T44" fmla="*/ 939 w 939"/>
                <a:gd name="T45" fmla="*/ 579 h 1502"/>
                <a:gd name="T46" fmla="*/ 897 w 939"/>
                <a:gd name="T47" fmla="*/ 509 h 1502"/>
                <a:gd name="T48" fmla="*/ 897 w 939"/>
                <a:gd name="T49" fmla="*/ 439 h 1502"/>
                <a:gd name="T50" fmla="*/ 939 w 939"/>
                <a:gd name="T51" fmla="*/ 369 h 1502"/>
                <a:gd name="T52" fmla="*/ 897 w 939"/>
                <a:gd name="T53" fmla="*/ 164 h 1502"/>
                <a:gd name="T54" fmla="*/ 939 w 939"/>
                <a:gd name="T55" fmla="*/ 164 h 1502"/>
                <a:gd name="T56" fmla="*/ 897 w 939"/>
                <a:gd name="T57" fmla="*/ 94 h 1502"/>
                <a:gd name="T58" fmla="*/ 897 w 939"/>
                <a:gd name="T59" fmla="*/ 25 h 1502"/>
                <a:gd name="T60" fmla="*/ 848 w 939"/>
                <a:gd name="T61" fmla="*/ 0 h 1502"/>
                <a:gd name="T62" fmla="*/ 642 w 939"/>
                <a:gd name="T63" fmla="*/ 45 h 1502"/>
                <a:gd name="T64" fmla="*/ 642 w 939"/>
                <a:gd name="T65" fmla="*/ 0 h 1502"/>
                <a:gd name="T66" fmla="*/ 572 w 939"/>
                <a:gd name="T67" fmla="*/ 45 h 1502"/>
                <a:gd name="T68" fmla="*/ 502 w 939"/>
                <a:gd name="T69" fmla="*/ 45 h 1502"/>
                <a:gd name="T70" fmla="*/ 432 w 939"/>
                <a:gd name="T71" fmla="*/ 0 h 1502"/>
                <a:gd name="T72" fmla="*/ 226 w 939"/>
                <a:gd name="T73" fmla="*/ 45 h 1502"/>
                <a:gd name="T74" fmla="*/ 226 w 939"/>
                <a:gd name="T75" fmla="*/ 0 h 1502"/>
                <a:gd name="T76" fmla="*/ 156 w 939"/>
                <a:gd name="T77" fmla="*/ 45 h 1502"/>
                <a:gd name="T78" fmla="*/ 86 w 939"/>
                <a:gd name="T79" fmla="*/ 45 h 1502"/>
                <a:gd name="T80" fmla="*/ 0 w 939"/>
                <a:gd name="T81" fmla="*/ 29 h 1502"/>
                <a:gd name="T82" fmla="*/ 45 w 939"/>
                <a:gd name="T83" fmla="*/ 234 h 1502"/>
                <a:gd name="T84" fmla="*/ 0 w 939"/>
                <a:gd name="T85" fmla="*/ 234 h 1502"/>
                <a:gd name="T86" fmla="*/ 45 w 939"/>
                <a:gd name="T87" fmla="*/ 304 h 1502"/>
                <a:gd name="T88" fmla="*/ 45 w 939"/>
                <a:gd name="T89" fmla="*/ 374 h 1502"/>
                <a:gd name="T90" fmla="*/ 0 w 939"/>
                <a:gd name="T91" fmla="*/ 443 h 1502"/>
                <a:gd name="T92" fmla="*/ 45 w 939"/>
                <a:gd name="T93" fmla="*/ 653 h 1502"/>
                <a:gd name="T94" fmla="*/ 0 w 939"/>
                <a:gd name="T95" fmla="*/ 653 h 1502"/>
                <a:gd name="T96" fmla="*/ 45 w 939"/>
                <a:gd name="T97" fmla="*/ 718 h 1502"/>
                <a:gd name="T98" fmla="*/ 45 w 939"/>
                <a:gd name="T99" fmla="*/ 788 h 1502"/>
                <a:gd name="T100" fmla="*/ 0 w 939"/>
                <a:gd name="T101" fmla="*/ 858 h 1502"/>
                <a:gd name="T102" fmla="*/ 45 w 939"/>
                <a:gd name="T103" fmla="*/ 1067 h 1502"/>
                <a:gd name="T104" fmla="*/ 0 w 939"/>
                <a:gd name="T105" fmla="*/ 1067 h 1502"/>
                <a:gd name="T106" fmla="*/ 45 w 939"/>
                <a:gd name="T107" fmla="*/ 1137 h 1502"/>
                <a:gd name="T108" fmla="*/ 45 w 939"/>
                <a:gd name="T109" fmla="*/ 1203 h 1502"/>
                <a:gd name="T110" fmla="*/ 0 w 939"/>
                <a:gd name="T111" fmla="*/ 127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9" h="1502">
                  <a:moveTo>
                    <a:pt x="45" y="1482"/>
                  </a:moveTo>
                  <a:lnTo>
                    <a:pt x="45" y="1412"/>
                  </a:lnTo>
                  <a:lnTo>
                    <a:pt x="0" y="1412"/>
                  </a:lnTo>
                  <a:lnTo>
                    <a:pt x="0" y="1482"/>
                  </a:lnTo>
                  <a:lnTo>
                    <a:pt x="45" y="1482"/>
                  </a:lnTo>
                  <a:close/>
                  <a:moveTo>
                    <a:pt x="156" y="1461"/>
                  </a:moveTo>
                  <a:lnTo>
                    <a:pt x="90" y="1461"/>
                  </a:lnTo>
                  <a:lnTo>
                    <a:pt x="90" y="1502"/>
                  </a:lnTo>
                  <a:lnTo>
                    <a:pt x="156" y="1502"/>
                  </a:lnTo>
                  <a:lnTo>
                    <a:pt x="156" y="1461"/>
                  </a:lnTo>
                  <a:close/>
                  <a:moveTo>
                    <a:pt x="296" y="1461"/>
                  </a:moveTo>
                  <a:lnTo>
                    <a:pt x="226" y="1461"/>
                  </a:lnTo>
                  <a:lnTo>
                    <a:pt x="226" y="1502"/>
                  </a:lnTo>
                  <a:lnTo>
                    <a:pt x="296" y="1502"/>
                  </a:lnTo>
                  <a:lnTo>
                    <a:pt x="296" y="1461"/>
                  </a:lnTo>
                  <a:close/>
                  <a:moveTo>
                    <a:pt x="436" y="1461"/>
                  </a:moveTo>
                  <a:lnTo>
                    <a:pt x="366" y="1461"/>
                  </a:lnTo>
                  <a:lnTo>
                    <a:pt x="366" y="1502"/>
                  </a:lnTo>
                  <a:lnTo>
                    <a:pt x="436" y="1502"/>
                  </a:lnTo>
                  <a:lnTo>
                    <a:pt x="436" y="1461"/>
                  </a:lnTo>
                  <a:close/>
                  <a:moveTo>
                    <a:pt x="576" y="1461"/>
                  </a:moveTo>
                  <a:lnTo>
                    <a:pt x="506" y="1461"/>
                  </a:lnTo>
                  <a:lnTo>
                    <a:pt x="506" y="1502"/>
                  </a:lnTo>
                  <a:lnTo>
                    <a:pt x="576" y="1502"/>
                  </a:lnTo>
                  <a:lnTo>
                    <a:pt x="576" y="1461"/>
                  </a:lnTo>
                  <a:close/>
                  <a:moveTo>
                    <a:pt x="712" y="1461"/>
                  </a:moveTo>
                  <a:lnTo>
                    <a:pt x="642" y="1461"/>
                  </a:lnTo>
                  <a:lnTo>
                    <a:pt x="642" y="1502"/>
                  </a:lnTo>
                  <a:lnTo>
                    <a:pt x="712" y="1502"/>
                  </a:lnTo>
                  <a:lnTo>
                    <a:pt x="712" y="1461"/>
                  </a:lnTo>
                  <a:close/>
                  <a:moveTo>
                    <a:pt x="852" y="1461"/>
                  </a:moveTo>
                  <a:lnTo>
                    <a:pt x="782" y="1461"/>
                  </a:lnTo>
                  <a:lnTo>
                    <a:pt x="782" y="1502"/>
                  </a:lnTo>
                  <a:lnTo>
                    <a:pt x="852" y="1502"/>
                  </a:lnTo>
                  <a:lnTo>
                    <a:pt x="852" y="1461"/>
                  </a:lnTo>
                  <a:close/>
                  <a:moveTo>
                    <a:pt x="897" y="1408"/>
                  </a:moveTo>
                  <a:lnTo>
                    <a:pt x="897" y="1478"/>
                  </a:lnTo>
                  <a:lnTo>
                    <a:pt x="939" y="1478"/>
                  </a:lnTo>
                  <a:lnTo>
                    <a:pt x="939" y="1408"/>
                  </a:lnTo>
                  <a:lnTo>
                    <a:pt x="897" y="1408"/>
                  </a:lnTo>
                  <a:close/>
                  <a:moveTo>
                    <a:pt x="897" y="1268"/>
                  </a:moveTo>
                  <a:lnTo>
                    <a:pt x="897" y="1338"/>
                  </a:lnTo>
                  <a:lnTo>
                    <a:pt x="939" y="1338"/>
                  </a:lnTo>
                  <a:lnTo>
                    <a:pt x="939" y="1268"/>
                  </a:lnTo>
                  <a:lnTo>
                    <a:pt x="897" y="1268"/>
                  </a:lnTo>
                  <a:close/>
                  <a:moveTo>
                    <a:pt x="897" y="1133"/>
                  </a:moveTo>
                  <a:lnTo>
                    <a:pt x="897" y="1199"/>
                  </a:lnTo>
                  <a:lnTo>
                    <a:pt x="939" y="1199"/>
                  </a:lnTo>
                  <a:lnTo>
                    <a:pt x="939" y="1133"/>
                  </a:lnTo>
                  <a:lnTo>
                    <a:pt x="897" y="1133"/>
                  </a:lnTo>
                  <a:close/>
                  <a:moveTo>
                    <a:pt x="897" y="993"/>
                  </a:moveTo>
                  <a:lnTo>
                    <a:pt x="897" y="1063"/>
                  </a:lnTo>
                  <a:lnTo>
                    <a:pt x="939" y="1063"/>
                  </a:lnTo>
                  <a:lnTo>
                    <a:pt x="939" y="993"/>
                  </a:lnTo>
                  <a:lnTo>
                    <a:pt x="897" y="993"/>
                  </a:lnTo>
                  <a:close/>
                  <a:moveTo>
                    <a:pt x="897" y="854"/>
                  </a:moveTo>
                  <a:lnTo>
                    <a:pt x="897" y="924"/>
                  </a:lnTo>
                  <a:lnTo>
                    <a:pt x="939" y="924"/>
                  </a:lnTo>
                  <a:lnTo>
                    <a:pt x="939" y="854"/>
                  </a:lnTo>
                  <a:lnTo>
                    <a:pt x="897" y="854"/>
                  </a:lnTo>
                  <a:close/>
                  <a:moveTo>
                    <a:pt x="897" y="718"/>
                  </a:moveTo>
                  <a:lnTo>
                    <a:pt x="897" y="784"/>
                  </a:lnTo>
                  <a:lnTo>
                    <a:pt x="939" y="784"/>
                  </a:lnTo>
                  <a:lnTo>
                    <a:pt x="939" y="718"/>
                  </a:lnTo>
                  <a:lnTo>
                    <a:pt x="897" y="718"/>
                  </a:lnTo>
                  <a:close/>
                  <a:moveTo>
                    <a:pt x="897" y="579"/>
                  </a:moveTo>
                  <a:lnTo>
                    <a:pt x="897" y="649"/>
                  </a:lnTo>
                  <a:lnTo>
                    <a:pt x="939" y="649"/>
                  </a:lnTo>
                  <a:lnTo>
                    <a:pt x="939" y="579"/>
                  </a:lnTo>
                  <a:lnTo>
                    <a:pt x="897" y="579"/>
                  </a:lnTo>
                  <a:close/>
                  <a:moveTo>
                    <a:pt x="897" y="439"/>
                  </a:moveTo>
                  <a:lnTo>
                    <a:pt x="897" y="509"/>
                  </a:lnTo>
                  <a:lnTo>
                    <a:pt x="939" y="509"/>
                  </a:lnTo>
                  <a:lnTo>
                    <a:pt x="939" y="439"/>
                  </a:lnTo>
                  <a:lnTo>
                    <a:pt x="897" y="439"/>
                  </a:lnTo>
                  <a:close/>
                  <a:moveTo>
                    <a:pt x="897" y="300"/>
                  </a:moveTo>
                  <a:lnTo>
                    <a:pt x="897" y="369"/>
                  </a:lnTo>
                  <a:lnTo>
                    <a:pt x="939" y="369"/>
                  </a:lnTo>
                  <a:lnTo>
                    <a:pt x="939" y="300"/>
                  </a:lnTo>
                  <a:lnTo>
                    <a:pt x="897" y="300"/>
                  </a:lnTo>
                  <a:close/>
                  <a:moveTo>
                    <a:pt x="897" y="164"/>
                  </a:moveTo>
                  <a:lnTo>
                    <a:pt x="897" y="234"/>
                  </a:lnTo>
                  <a:lnTo>
                    <a:pt x="939" y="234"/>
                  </a:lnTo>
                  <a:lnTo>
                    <a:pt x="939" y="164"/>
                  </a:lnTo>
                  <a:lnTo>
                    <a:pt x="897" y="164"/>
                  </a:lnTo>
                  <a:close/>
                  <a:moveTo>
                    <a:pt x="897" y="25"/>
                  </a:moveTo>
                  <a:lnTo>
                    <a:pt x="897" y="94"/>
                  </a:lnTo>
                  <a:lnTo>
                    <a:pt x="939" y="94"/>
                  </a:lnTo>
                  <a:lnTo>
                    <a:pt x="939" y="25"/>
                  </a:lnTo>
                  <a:lnTo>
                    <a:pt x="897" y="25"/>
                  </a:lnTo>
                  <a:close/>
                  <a:moveTo>
                    <a:pt x="782" y="45"/>
                  </a:moveTo>
                  <a:lnTo>
                    <a:pt x="848" y="45"/>
                  </a:lnTo>
                  <a:lnTo>
                    <a:pt x="848" y="0"/>
                  </a:lnTo>
                  <a:lnTo>
                    <a:pt x="782" y="0"/>
                  </a:lnTo>
                  <a:lnTo>
                    <a:pt x="782" y="45"/>
                  </a:lnTo>
                  <a:close/>
                  <a:moveTo>
                    <a:pt x="642" y="45"/>
                  </a:moveTo>
                  <a:lnTo>
                    <a:pt x="712" y="45"/>
                  </a:lnTo>
                  <a:lnTo>
                    <a:pt x="712" y="0"/>
                  </a:lnTo>
                  <a:lnTo>
                    <a:pt x="642" y="0"/>
                  </a:lnTo>
                  <a:lnTo>
                    <a:pt x="642" y="45"/>
                  </a:lnTo>
                  <a:close/>
                  <a:moveTo>
                    <a:pt x="502" y="45"/>
                  </a:moveTo>
                  <a:lnTo>
                    <a:pt x="572" y="45"/>
                  </a:lnTo>
                  <a:lnTo>
                    <a:pt x="572" y="0"/>
                  </a:lnTo>
                  <a:lnTo>
                    <a:pt x="502" y="0"/>
                  </a:lnTo>
                  <a:lnTo>
                    <a:pt x="502" y="45"/>
                  </a:lnTo>
                  <a:close/>
                  <a:moveTo>
                    <a:pt x="362" y="45"/>
                  </a:moveTo>
                  <a:lnTo>
                    <a:pt x="432" y="45"/>
                  </a:lnTo>
                  <a:lnTo>
                    <a:pt x="432" y="0"/>
                  </a:lnTo>
                  <a:lnTo>
                    <a:pt x="362" y="0"/>
                  </a:lnTo>
                  <a:lnTo>
                    <a:pt x="362" y="45"/>
                  </a:lnTo>
                  <a:close/>
                  <a:moveTo>
                    <a:pt x="226" y="45"/>
                  </a:moveTo>
                  <a:lnTo>
                    <a:pt x="296" y="45"/>
                  </a:lnTo>
                  <a:lnTo>
                    <a:pt x="296" y="0"/>
                  </a:lnTo>
                  <a:lnTo>
                    <a:pt x="226" y="0"/>
                  </a:lnTo>
                  <a:lnTo>
                    <a:pt x="226" y="45"/>
                  </a:lnTo>
                  <a:close/>
                  <a:moveTo>
                    <a:pt x="86" y="45"/>
                  </a:moveTo>
                  <a:lnTo>
                    <a:pt x="156" y="45"/>
                  </a:lnTo>
                  <a:lnTo>
                    <a:pt x="156" y="0"/>
                  </a:lnTo>
                  <a:lnTo>
                    <a:pt x="86" y="0"/>
                  </a:lnTo>
                  <a:lnTo>
                    <a:pt x="86" y="45"/>
                  </a:lnTo>
                  <a:close/>
                  <a:moveTo>
                    <a:pt x="45" y="99"/>
                  </a:moveTo>
                  <a:lnTo>
                    <a:pt x="45" y="29"/>
                  </a:lnTo>
                  <a:lnTo>
                    <a:pt x="0" y="29"/>
                  </a:lnTo>
                  <a:lnTo>
                    <a:pt x="0" y="99"/>
                  </a:lnTo>
                  <a:lnTo>
                    <a:pt x="45" y="99"/>
                  </a:lnTo>
                  <a:close/>
                  <a:moveTo>
                    <a:pt x="45" y="234"/>
                  </a:moveTo>
                  <a:lnTo>
                    <a:pt x="45" y="168"/>
                  </a:lnTo>
                  <a:lnTo>
                    <a:pt x="0" y="168"/>
                  </a:lnTo>
                  <a:lnTo>
                    <a:pt x="0" y="234"/>
                  </a:lnTo>
                  <a:lnTo>
                    <a:pt x="45" y="234"/>
                  </a:lnTo>
                  <a:close/>
                  <a:moveTo>
                    <a:pt x="45" y="374"/>
                  </a:moveTo>
                  <a:lnTo>
                    <a:pt x="45" y="304"/>
                  </a:lnTo>
                  <a:lnTo>
                    <a:pt x="0" y="304"/>
                  </a:lnTo>
                  <a:lnTo>
                    <a:pt x="0" y="374"/>
                  </a:lnTo>
                  <a:lnTo>
                    <a:pt x="45" y="374"/>
                  </a:lnTo>
                  <a:close/>
                  <a:moveTo>
                    <a:pt x="45" y="513"/>
                  </a:moveTo>
                  <a:lnTo>
                    <a:pt x="45" y="443"/>
                  </a:lnTo>
                  <a:lnTo>
                    <a:pt x="0" y="443"/>
                  </a:lnTo>
                  <a:lnTo>
                    <a:pt x="0" y="513"/>
                  </a:lnTo>
                  <a:lnTo>
                    <a:pt x="45" y="513"/>
                  </a:lnTo>
                  <a:close/>
                  <a:moveTo>
                    <a:pt x="45" y="653"/>
                  </a:moveTo>
                  <a:lnTo>
                    <a:pt x="45" y="583"/>
                  </a:lnTo>
                  <a:lnTo>
                    <a:pt x="0" y="583"/>
                  </a:lnTo>
                  <a:lnTo>
                    <a:pt x="0" y="653"/>
                  </a:lnTo>
                  <a:lnTo>
                    <a:pt x="45" y="653"/>
                  </a:lnTo>
                  <a:close/>
                  <a:moveTo>
                    <a:pt x="45" y="788"/>
                  </a:moveTo>
                  <a:lnTo>
                    <a:pt x="45" y="718"/>
                  </a:lnTo>
                  <a:lnTo>
                    <a:pt x="0" y="718"/>
                  </a:lnTo>
                  <a:lnTo>
                    <a:pt x="0" y="788"/>
                  </a:lnTo>
                  <a:lnTo>
                    <a:pt x="45" y="788"/>
                  </a:lnTo>
                  <a:close/>
                  <a:moveTo>
                    <a:pt x="45" y="928"/>
                  </a:moveTo>
                  <a:lnTo>
                    <a:pt x="45" y="858"/>
                  </a:lnTo>
                  <a:lnTo>
                    <a:pt x="0" y="858"/>
                  </a:lnTo>
                  <a:lnTo>
                    <a:pt x="0" y="928"/>
                  </a:lnTo>
                  <a:lnTo>
                    <a:pt x="45" y="928"/>
                  </a:lnTo>
                  <a:close/>
                  <a:moveTo>
                    <a:pt x="45" y="1067"/>
                  </a:moveTo>
                  <a:lnTo>
                    <a:pt x="45" y="998"/>
                  </a:lnTo>
                  <a:lnTo>
                    <a:pt x="0" y="998"/>
                  </a:lnTo>
                  <a:lnTo>
                    <a:pt x="0" y="1067"/>
                  </a:lnTo>
                  <a:lnTo>
                    <a:pt x="45" y="1067"/>
                  </a:lnTo>
                  <a:close/>
                  <a:moveTo>
                    <a:pt x="45" y="1203"/>
                  </a:moveTo>
                  <a:lnTo>
                    <a:pt x="45" y="1137"/>
                  </a:lnTo>
                  <a:lnTo>
                    <a:pt x="0" y="1137"/>
                  </a:lnTo>
                  <a:lnTo>
                    <a:pt x="0" y="1203"/>
                  </a:lnTo>
                  <a:lnTo>
                    <a:pt x="45" y="1203"/>
                  </a:lnTo>
                  <a:close/>
                  <a:moveTo>
                    <a:pt x="45" y="1342"/>
                  </a:moveTo>
                  <a:lnTo>
                    <a:pt x="45" y="1273"/>
                  </a:lnTo>
                  <a:lnTo>
                    <a:pt x="0" y="1273"/>
                  </a:lnTo>
                  <a:lnTo>
                    <a:pt x="0" y="1342"/>
                  </a:lnTo>
                  <a:lnTo>
                    <a:pt x="45" y="1342"/>
                  </a:lnTo>
                  <a:close/>
                </a:path>
              </a:pathLst>
            </a:cu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80"/>
            <p:cNvSpPr>
              <a:spLocks/>
            </p:cNvSpPr>
            <p:nvPr/>
          </p:nvSpPr>
          <p:spPr bwMode="auto">
            <a:xfrm>
              <a:off x="8094663" y="996950"/>
              <a:ext cx="2870200" cy="1647825"/>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Freeform 81"/>
            <p:cNvSpPr>
              <a:spLocks/>
            </p:cNvSpPr>
            <p:nvPr/>
          </p:nvSpPr>
          <p:spPr bwMode="auto">
            <a:xfrm>
              <a:off x="9017001" y="1524000"/>
              <a:ext cx="830263" cy="593725"/>
            </a:xfrm>
            <a:custGeom>
              <a:avLst/>
              <a:gdLst>
                <a:gd name="T0" fmla="*/ 119 w 127"/>
                <a:gd name="T1" fmla="*/ 0 h 91"/>
                <a:gd name="T2" fmla="*/ 8 w 127"/>
                <a:gd name="T3" fmla="*/ 0 h 91"/>
                <a:gd name="T4" fmla="*/ 8 w 127"/>
                <a:gd name="T5" fmla="*/ 0 h 91"/>
                <a:gd name="T6" fmla="*/ 0 w 127"/>
                <a:gd name="T7" fmla="*/ 8 h 91"/>
                <a:gd name="T8" fmla="*/ 0 w 127"/>
                <a:gd name="T9" fmla="*/ 84 h 91"/>
                <a:gd name="T10" fmla="*/ 8 w 127"/>
                <a:gd name="T11" fmla="*/ 91 h 91"/>
                <a:gd name="T12" fmla="*/ 8 w 127"/>
                <a:gd name="T13" fmla="*/ 91 h 91"/>
                <a:gd name="T14" fmla="*/ 8 w 127"/>
                <a:gd name="T15" fmla="*/ 91 h 91"/>
                <a:gd name="T16" fmla="*/ 8 w 127"/>
                <a:gd name="T17" fmla="*/ 91 h 91"/>
                <a:gd name="T18" fmla="*/ 119 w 127"/>
                <a:gd name="T19" fmla="*/ 91 h 91"/>
                <a:gd name="T20" fmla="*/ 127 w 127"/>
                <a:gd name="T21" fmla="*/ 84 h 91"/>
                <a:gd name="T22" fmla="*/ 127 w 127"/>
                <a:gd name="T23" fmla="*/ 84 h 91"/>
                <a:gd name="T24" fmla="*/ 127 w 127"/>
                <a:gd name="T25" fmla="*/ 8 h 91"/>
                <a:gd name="T26" fmla="*/ 119 w 127"/>
                <a:gd name="T2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91">
                  <a:moveTo>
                    <a:pt x="119" y="0"/>
                  </a:moveTo>
                  <a:cubicBezTo>
                    <a:pt x="8" y="0"/>
                    <a:pt x="8" y="0"/>
                    <a:pt x="8" y="0"/>
                  </a:cubicBezTo>
                  <a:cubicBezTo>
                    <a:pt x="8" y="0"/>
                    <a:pt x="8" y="0"/>
                    <a:pt x="8" y="0"/>
                  </a:cubicBezTo>
                  <a:cubicBezTo>
                    <a:pt x="4" y="0"/>
                    <a:pt x="0" y="3"/>
                    <a:pt x="0" y="8"/>
                  </a:cubicBezTo>
                  <a:cubicBezTo>
                    <a:pt x="0" y="84"/>
                    <a:pt x="0" y="84"/>
                    <a:pt x="0" y="84"/>
                  </a:cubicBezTo>
                  <a:cubicBezTo>
                    <a:pt x="0" y="88"/>
                    <a:pt x="4" y="91"/>
                    <a:pt x="8" y="91"/>
                  </a:cubicBezTo>
                  <a:cubicBezTo>
                    <a:pt x="8" y="91"/>
                    <a:pt x="8" y="91"/>
                    <a:pt x="8" y="91"/>
                  </a:cubicBezTo>
                  <a:cubicBezTo>
                    <a:pt x="8" y="91"/>
                    <a:pt x="8" y="91"/>
                    <a:pt x="8" y="91"/>
                  </a:cubicBezTo>
                  <a:cubicBezTo>
                    <a:pt x="8" y="91"/>
                    <a:pt x="8" y="91"/>
                    <a:pt x="8" y="91"/>
                  </a:cubicBezTo>
                  <a:cubicBezTo>
                    <a:pt x="119" y="91"/>
                    <a:pt x="119" y="91"/>
                    <a:pt x="119" y="91"/>
                  </a:cubicBezTo>
                  <a:cubicBezTo>
                    <a:pt x="123" y="91"/>
                    <a:pt x="127" y="88"/>
                    <a:pt x="127" y="84"/>
                  </a:cubicBezTo>
                  <a:cubicBezTo>
                    <a:pt x="127" y="84"/>
                    <a:pt x="127" y="84"/>
                    <a:pt x="127" y="84"/>
                  </a:cubicBezTo>
                  <a:cubicBezTo>
                    <a:pt x="127" y="8"/>
                    <a:pt x="127" y="8"/>
                    <a:pt x="127" y="8"/>
                  </a:cubicBezTo>
                  <a:cubicBezTo>
                    <a:pt x="127" y="3"/>
                    <a:pt x="123" y="0"/>
                    <a:pt x="119" y="0"/>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Rectangle 82"/>
            <p:cNvSpPr>
              <a:spLocks noChangeArrowheads="1"/>
            </p:cNvSpPr>
            <p:nvPr/>
          </p:nvSpPr>
          <p:spPr bwMode="auto">
            <a:xfrm>
              <a:off x="9094788" y="1589088"/>
              <a:ext cx="582613" cy="5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Rectangle 83"/>
            <p:cNvSpPr>
              <a:spLocks noChangeArrowheads="1"/>
            </p:cNvSpPr>
            <p:nvPr/>
          </p:nvSpPr>
          <p:spPr bwMode="auto">
            <a:xfrm>
              <a:off x="9715501" y="1589088"/>
              <a:ext cx="58738" cy="5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84"/>
            <p:cNvSpPr>
              <a:spLocks noEditPoints="1"/>
            </p:cNvSpPr>
            <p:nvPr/>
          </p:nvSpPr>
          <p:spPr bwMode="auto">
            <a:xfrm>
              <a:off x="9094788" y="1681163"/>
              <a:ext cx="679450" cy="365125"/>
            </a:xfrm>
            <a:custGeom>
              <a:avLst/>
              <a:gdLst>
                <a:gd name="T0" fmla="*/ 194 w 428"/>
                <a:gd name="T1" fmla="*/ 0 h 230"/>
                <a:gd name="T2" fmla="*/ 0 w 428"/>
                <a:gd name="T3" fmla="*/ 0 h 230"/>
                <a:gd name="T4" fmla="*/ 0 w 428"/>
                <a:gd name="T5" fmla="*/ 230 h 230"/>
                <a:gd name="T6" fmla="*/ 428 w 428"/>
                <a:gd name="T7" fmla="*/ 230 h 230"/>
                <a:gd name="T8" fmla="*/ 428 w 428"/>
                <a:gd name="T9" fmla="*/ 0 h 230"/>
                <a:gd name="T10" fmla="*/ 194 w 428"/>
                <a:gd name="T11" fmla="*/ 0 h 230"/>
                <a:gd name="T12" fmla="*/ 391 w 428"/>
                <a:gd name="T13" fmla="*/ 197 h 230"/>
                <a:gd name="T14" fmla="*/ 37 w 428"/>
                <a:gd name="T15" fmla="*/ 197 h 230"/>
                <a:gd name="T16" fmla="*/ 37 w 428"/>
                <a:gd name="T17" fmla="*/ 197 h 230"/>
                <a:gd name="T18" fmla="*/ 37 w 428"/>
                <a:gd name="T19" fmla="*/ 197 h 230"/>
                <a:gd name="T20" fmla="*/ 37 w 428"/>
                <a:gd name="T21" fmla="*/ 33 h 230"/>
                <a:gd name="T22" fmla="*/ 198 w 428"/>
                <a:gd name="T23" fmla="*/ 33 h 230"/>
                <a:gd name="T24" fmla="*/ 391 w 428"/>
                <a:gd name="T25" fmla="*/ 33 h 230"/>
                <a:gd name="T26" fmla="*/ 391 w 428"/>
                <a:gd name="T27" fmla="*/ 19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8" h="230">
                  <a:moveTo>
                    <a:pt x="194" y="0"/>
                  </a:moveTo>
                  <a:lnTo>
                    <a:pt x="0" y="0"/>
                  </a:lnTo>
                  <a:lnTo>
                    <a:pt x="0" y="230"/>
                  </a:lnTo>
                  <a:lnTo>
                    <a:pt x="428" y="230"/>
                  </a:lnTo>
                  <a:lnTo>
                    <a:pt x="428" y="0"/>
                  </a:lnTo>
                  <a:lnTo>
                    <a:pt x="194" y="0"/>
                  </a:lnTo>
                  <a:close/>
                  <a:moveTo>
                    <a:pt x="391" y="197"/>
                  </a:moveTo>
                  <a:lnTo>
                    <a:pt x="37" y="197"/>
                  </a:lnTo>
                  <a:lnTo>
                    <a:pt x="37" y="197"/>
                  </a:lnTo>
                  <a:lnTo>
                    <a:pt x="37" y="197"/>
                  </a:lnTo>
                  <a:lnTo>
                    <a:pt x="37" y="33"/>
                  </a:lnTo>
                  <a:lnTo>
                    <a:pt x="198" y="33"/>
                  </a:lnTo>
                  <a:lnTo>
                    <a:pt x="391" y="33"/>
                  </a:lnTo>
                  <a:lnTo>
                    <a:pt x="391"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85"/>
            <p:cNvSpPr>
              <a:spLocks/>
            </p:cNvSpPr>
            <p:nvPr/>
          </p:nvSpPr>
          <p:spPr bwMode="auto">
            <a:xfrm>
              <a:off x="9566276" y="1824038"/>
              <a:ext cx="423863" cy="534988"/>
            </a:xfrm>
            <a:custGeom>
              <a:avLst/>
              <a:gdLst>
                <a:gd name="T0" fmla="*/ 65 w 65"/>
                <a:gd name="T1" fmla="*/ 8 h 82"/>
                <a:gd name="T2" fmla="*/ 65 w 65"/>
                <a:gd name="T3" fmla="*/ 9 h 82"/>
                <a:gd name="T4" fmla="*/ 33 w 65"/>
                <a:gd name="T5" fmla="*/ 0 h 82"/>
                <a:gd name="T6" fmla="*/ 0 w 65"/>
                <a:gd name="T7" fmla="*/ 9 h 82"/>
                <a:gd name="T8" fmla="*/ 0 w 65"/>
                <a:gd name="T9" fmla="*/ 8 h 82"/>
                <a:gd name="T10" fmla="*/ 0 w 65"/>
                <a:gd name="T11" fmla="*/ 13 h 82"/>
                <a:gd name="T12" fmla="*/ 0 w 65"/>
                <a:gd name="T13" fmla="*/ 25 h 82"/>
                <a:gd name="T14" fmla="*/ 0 w 65"/>
                <a:gd name="T15" fmla="*/ 28 h 82"/>
                <a:gd name="T16" fmla="*/ 0 w 65"/>
                <a:gd name="T17" fmla="*/ 47 h 82"/>
                <a:gd name="T18" fmla="*/ 0 w 65"/>
                <a:gd name="T19" fmla="*/ 50 h 82"/>
                <a:gd name="T20" fmla="*/ 0 w 65"/>
                <a:gd name="T21" fmla="*/ 72 h 82"/>
                <a:gd name="T22" fmla="*/ 33 w 65"/>
                <a:gd name="T23" fmla="*/ 82 h 82"/>
                <a:gd name="T24" fmla="*/ 65 w 65"/>
                <a:gd name="T25" fmla="*/ 72 h 82"/>
                <a:gd name="T26" fmla="*/ 65 w 65"/>
                <a:gd name="T27" fmla="*/ 50 h 82"/>
                <a:gd name="T28" fmla="*/ 65 w 65"/>
                <a:gd name="T29" fmla="*/ 47 h 82"/>
                <a:gd name="T30" fmla="*/ 65 w 65"/>
                <a:gd name="T31" fmla="*/ 28 h 82"/>
                <a:gd name="T32" fmla="*/ 65 w 65"/>
                <a:gd name="T33" fmla="*/ 25 h 82"/>
                <a:gd name="T34" fmla="*/ 65 w 65"/>
                <a:gd name="T35" fmla="*/ 13 h 82"/>
                <a:gd name="T36" fmla="*/ 65 w 65"/>
                <a:gd name="T3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82">
                  <a:moveTo>
                    <a:pt x="65" y="8"/>
                  </a:moveTo>
                  <a:cubicBezTo>
                    <a:pt x="65" y="9"/>
                    <a:pt x="65" y="9"/>
                    <a:pt x="65" y="9"/>
                  </a:cubicBezTo>
                  <a:cubicBezTo>
                    <a:pt x="64" y="4"/>
                    <a:pt x="50" y="0"/>
                    <a:pt x="33" y="0"/>
                  </a:cubicBezTo>
                  <a:cubicBezTo>
                    <a:pt x="15" y="0"/>
                    <a:pt x="1" y="4"/>
                    <a:pt x="0" y="9"/>
                  </a:cubicBezTo>
                  <a:cubicBezTo>
                    <a:pt x="0" y="8"/>
                    <a:pt x="0" y="8"/>
                    <a:pt x="0" y="8"/>
                  </a:cubicBezTo>
                  <a:cubicBezTo>
                    <a:pt x="0" y="9"/>
                    <a:pt x="0" y="13"/>
                    <a:pt x="0" y="13"/>
                  </a:cubicBezTo>
                  <a:cubicBezTo>
                    <a:pt x="0" y="25"/>
                    <a:pt x="0" y="25"/>
                    <a:pt x="0" y="25"/>
                  </a:cubicBezTo>
                  <a:cubicBezTo>
                    <a:pt x="0" y="28"/>
                    <a:pt x="0" y="28"/>
                    <a:pt x="0" y="28"/>
                  </a:cubicBezTo>
                  <a:cubicBezTo>
                    <a:pt x="0" y="47"/>
                    <a:pt x="0" y="47"/>
                    <a:pt x="0" y="47"/>
                  </a:cubicBezTo>
                  <a:cubicBezTo>
                    <a:pt x="0" y="50"/>
                    <a:pt x="0" y="50"/>
                    <a:pt x="0" y="50"/>
                  </a:cubicBezTo>
                  <a:cubicBezTo>
                    <a:pt x="0" y="72"/>
                    <a:pt x="0" y="72"/>
                    <a:pt x="0" y="72"/>
                  </a:cubicBezTo>
                  <a:cubicBezTo>
                    <a:pt x="0" y="77"/>
                    <a:pt x="15" y="82"/>
                    <a:pt x="33" y="82"/>
                  </a:cubicBezTo>
                  <a:cubicBezTo>
                    <a:pt x="51" y="82"/>
                    <a:pt x="65" y="77"/>
                    <a:pt x="65" y="72"/>
                  </a:cubicBezTo>
                  <a:cubicBezTo>
                    <a:pt x="65" y="50"/>
                    <a:pt x="65" y="50"/>
                    <a:pt x="65" y="50"/>
                  </a:cubicBezTo>
                  <a:cubicBezTo>
                    <a:pt x="65" y="47"/>
                    <a:pt x="65" y="47"/>
                    <a:pt x="65" y="47"/>
                  </a:cubicBezTo>
                  <a:cubicBezTo>
                    <a:pt x="65" y="28"/>
                    <a:pt x="65" y="28"/>
                    <a:pt x="65" y="28"/>
                  </a:cubicBezTo>
                  <a:cubicBezTo>
                    <a:pt x="65" y="25"/>
                    <a:pt x="65" y="25"/>
                    <a:pt x="65" y="25"/>
                  </a:cubicBezTo>
                  <a:cubicBezTo>
                    <a:pt x="65" y="13"/>
                    <a:pt x="65" y="13"/>
                    <a:pt x="65" y="13"/>
                  </a:cubicBezTo>
                  <a:cubicBezTo>
                    <a:pt x="65" y="13"/>
                    <a:pt x="65" y="9"/>
                    <a:pt x="65" y="8"/>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Freeform 86"/>
            <p:cNvSpPr>
              <a:spLocks/>
            </p:cNvSpPr>
            <p:nvPr/>
          </p:nvSpPr>
          <p:spPr bwMode="auto">
            <a:xfrm>
              <a:off x="9513888" y="1771650"/>
              <a:ext cx="528638" cy="639763"/>
            </a:xfrm>
            <a:custGeom>
              <a:avLst/>
              <a:gdLst>
                <a:gd name="T0" fmla="*/ 66 w 81"/>
                <a:gd name="T1" fmla="*/ 12 h 98"/>
                <a:gd name="T2" fmla="*/ 78 w 81"/>
                <a:gd name="T3" fmla="*/ 9 h 98"/>
                <a:gd name="T4" fmla="*/ 41 w 81"/>
                <a:gd name="T5" fmla="*/ 0 h 98"/>
                <a:gd name="T6" fmla="*/ 4 w 81"/>
                <a:gd name="T7" fmla="*/ 9 h 98"/>
                <a:gd name="T8" fmla="*/ 15 w 81"/>
                <a:gd name="T9" fmla="*/ 12 h 98"/>
                <a:gd name="T10" fmla="*/ 1 w 81"/>
                <a:gd name="T11" fmla="*/ 13 h 98"/>
                <a:gd name="T12" fmla="*/ 0 w 81"/>
                <a:gd name="T13" fmla="*/ 19 h 98"/>
                <a:gd name="T14" fmla="*/ 0 w 81"/>
                <a:gd name="T15" fmla="*/ 33 h 98"/>
                <a:gd name="T16" fmla="*/ 0 w 81"/>
                <a:gd name="T17" fmla="*/ 58 h 98"/>
                <a:gd name="T18" fmla="*/ 9 w 81"/>
                <a:gd name="T19" fmla="*/ 92 h 98"/>
                <a:gd name="T20" fmla="*/ 66 w 81"/>
                <a:gd name="T21" fmla="*/ 95 h 98"/>
                <a:gd name="T22" fmla="*/ 81 w 81"/>
                <a:gd name="T23" fmla="*/ 80 h 98"/>
                <a:gd name="T24" fmla="*/ 81 w 81"/>
                <a:gd name="T25" fmla="*/ 36 h 98"/>
                <a:gd name="T26" fmla="*/ 81 w 81"/>
                <a:gd name="T27" fmla="*/ 20 h 98"/>
                <a:gd name="T28" fmla="*/ 81 w 81"/>
                <a:gd name="T29" fmla="*/ 15 h 98"/>
                <a:gd name="T30" fmla="*/ 73 w 81"/>
                <a:gd name="T31" fmla="*/ 8 h 98"/>
                <a:gd name="T32" fmla="*/ 66 w 81"/>
                <a:gd name="T33" fmla="*/ 20 h 98"/>
                <a:gd name="T34" fmla="*/ 66 w 81"/>
                <a:gd name="T35" fmla="*/ 20 h 98"/>
                <a:gd name="T36" fmla="*/ 70 w 81"/>
                <a:gd name="T37" fmla="*/ 17 h 98"/>
                <a:gd name="T38" fmla="*/ 70 w 81"/>
                <a:gd name="T39" fmla="*/ 17 h 98"/>
                <a:gd name="T40" fmla="*/ 65 w 81"/>
                <a:gd name="T41" fmla="*/ 18 h 98"/>
                <a:gd name="T42" fmla="*/ 65 w 81"/>
                <a:gd name="T43" fmla="*/ 18 h 98"/>
                <a:gd name="T44" fmla="*/ 65 w 81"/>
                <a:gd name="T45" fmla="*/ 21 h 98"/>
                <a:gd name="T46" fmla="*/ 68 w 81"/>
                <a:gd name="T47" fmla="*/ 21 h 98"/>
                <a:gd name="T48" fmla="*/ 68 w 81"/>
                <a:gd name="T49" fmla="*/ 21 h 98"/>
                <a:gd name="T50" fmla="*/ 65 w 81"/>
                <a:gd name="T51" fmla="*/ 36 h 98"/>
                <a:gd name="T52" fmla="*/ 65 w 81"/>
                <a:gd name="T53" fmla="*/ 80 h 98"/>
                <a:gd name="T54" fmla="*/ 65 w 81"/>
                <a:gd name="T55" fmla="*/ 80 h 98"/>
                <a:gd name="T56" fmla="*/ 67 w 81"/>
                <a:gd name="T57" fmla="*/ 78 h 98"/>
                <a:gd name="T58" fmla="*/ 67 w 81"/>
                <a:gd name="T59" fmla="*/ 78 h 98"/>
                <a:gd name="T60" fmla="*/ 66 w 81"/>
                <a:gd name="T61" fmla="*/ 77 h 98"/>
                <a:gd name="T62" fmla="*/ 66 w 81"/>
                <a:gd name="T63" fmla="*/ 77 h 98"/>
                <a:gd name="T64" fmla="*/ 41 w 81"/>
                <a:gd name="T65" fmla="*/ 82 h 98"/>
                <a:gd name="T66" fmla="*/ 15 w 81"/>
                <a:gd name="T67" fmla="*/ 77 h 98"/>
                <a:gd name="T68" fmla="*/ 15 w 81"/>
                <a:gd name="T69" fmla="*/ 77 h 98"/>
                <a:gd name="T70" fmla="*/ 11 w 81"/>
                <a:gd name="T71" fmla="*/ 80 h 98"/>
                <a:gd name="T72" fmla="*/ 11 w 81"/>
                <a:gd name="T73" fmla="*/ 80 h 98"/>
                <a:gd name="T74" fmla="*/ 16 w 81"/>
                <a:gd name="T75" fmla="*/ 55 h 98"/>
                <a:gd name="T76" fmla="*/ 16 w 81"/>
                <a:gd name="T77" fmla="*/ 21 h 98"/>
                <a:gd name="T78" fmla="*/ 16 w 81"/>
                <a:gd name="T79" fmla="*/ 18 h 98"/>
                <a:gd name="T80" fmla="*/ 16 w 81"/>
                <a:gd name="T81" fmla="*/ 18 h 98"/>
                <a:gd name="T82" fmla="*/ 16 w 81"/>
                <a:gd name="T83" fmla="*/ 18 h 98"/>
                <a:gd name="T84" fmla="*/ 16 w 81"/>
                <a:gd name="T85" fmla="*/ 18 h 98"/>
                <a:gd name="T86" fmla="*/ 9 w 81"/>
                <a:gd name="T87" fmla="*/ 17 h 98"/>
                <a:gd name="T88" fmla="*/ 9 w 81"/>
                <a:gd name="T89" fmla="*/ 17 h 98"/>
                <a:gd name="T90" fmla="*/ 1 w 81"/>
                <a:gd name="T91" fmla="*/ 21 h 98"/>
                <a:gd name="T92" fmla="*/ 16 w 81"/>
                <a:gd name="T93" fmla="*/ 18 h 98"/>
                <a:gd name="T94" fmla="*/ 16 w 81"/>
                <a:gd name="T95" fmla="*/ 18 h 98"/>
                <a:gd name="T96" fmla="*/ 14 w 81"/>
                <a:gd name="T97" fmla="*/ 19 h 98"/>
                <a:gd name="T98" fmla="*/ 14 w 81"/>
                <a:gd name="T99" fmla="*/ 19 h 98"/>
                <a:gd name="T100" fmla="*/ 15 w 81"/>
                <a:gd name="T101" fmla="*/ 21 h 98"/>
                <a:gd name="T102" fmla="*/ 15 w 81"/>
                <a:gd name="T103" fmla="*/ 21 h 98"/>
                <a:gd name="T104" fmla="*/ 41 w 81"/>
                <a:gd name="T105" fmla="*/ 16 h 98"/>
                <a:gd name="T106" fmla="*/ 66 w 81"/>
                <a:gd name="T107" fmla="*/ 21 h 98"/>
                <a:gd name="T108" fmla="*/ 66 w 81"/>
                <a:gd name="T109" fmla="*/ 20 h 98"/>
                <a:gd name="T110" fmla="*/ 66 w 81"/>
                <a:gd name="T111" fmla="*/ 20 h 98"/>
                <a:gd name="T112" fmla="*/ 66 w 81"/>
                <a:gd name="T113" fmla="*/ 20 h 98"/>
                <a:gd name="T114" fmla="*/ 72 w 81"/>
                <a:gd name="T115" fmla="*/ 24 h 98"/>
                <a:gd name="T116" fmla="*/ 73 w 81"/>
                <a:gd name="T117" fmla="*/ 1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98">
                  <a:moveTo>
                    <a:pt x="73" y="16"/>
                  </a:moveTo>
                  <a:cubicBezTo>
                    <a:pt x="66" y="12"/>
                    <a:pt x="66" y="12"/>
                    <a:pt x="66" y="12"/>
                  </a:cubicBezTo>
                  <a:cubicBezTo>
                    <a:pt x="66" y="12"/>
                    <a:pt x="66" y="12"/>
                    <a:pt x="66" y="12"/>
                  </a:cubicBezTo>
                  <a:cubicBezTo>
                    <a:pt x="73" y="17"/>
                    <a:pt x="73" y="17"/>
                    <a:pt x="73" y="17"/>
                  </a:cubicBezTo>
                  <a:cubicBezTo>
                    <a:pt x="81" y="15"/>
                    <a:pt x="81" y="15"/>
                    <a:pt x="81" y="15"/>
                  </a:cubicBezTo>
                  <a:cubicBezTo>
                    <a:pt x="80" y="12"/>
                    <a:pt x="79" y="11"/>
                    <a:pt x="78" y="9"/>
                  </a:cubicBezTo>
                  <a:cubicBezTo>
                    <a:pt x="75" y="7"/>
                    <a:pt x="73" y="6"/>
                    <a:pt x="71" y="5"/>
                  </a:cubicBezTo>
                  <a:cubicBezTo>
                    <a:pt x="67" y="3"/>
                    <a:pt x="62" y="2"/>
                    <a:pt x="57" y="2"/>
                  </a:cubicBezTo>
                  <a:cubicBezTo>
                    <a:pt x="52" y="1"/>
                    <a:pt x="47" y="0"/>
                    <a:pt x="41" y="0"/>
                  </a:cubicBezTo>
                  <a:cubicBezTo>
                    <a:pt x="31" y="0"/>
                    <a:pt x="23" y="1"/>
                    <a:pt x="16" y="3"/>
                  </a:cubicBezTo>
                  <a:cubicBezTo>
                    <a:pt x="13" y="4"/>
                    <a:pt x="10" y="5"/>
                    <a:pt x="7" y="6"/>
                  </a:cubicBezTo>
                  <a:cubicBezTo>
                    <a:pt x="6" y="7"/>
                    <a:pt x="5" y="8"/>
                    <a:pt x="4" y="9"/>
                  </a:cubicBezTo>
                  <a:cubicBezTo>
                    <a:pt x="2" y="11"/>
                    <a:pt x="1" y="12"/>
                    <a:pt x="1" y="15"/>
                  </a:cubicBezTo>
                  <a:cubicBezTo>
                    <a:pt x="8" y="17"/>
                    <a:pt x="8" y="17"/>
                    <a:pt x="8" y="17"/>
                  </a:cubicBezTo>
                  <a:cubicBezTo>
                    <a:pt x="15" y="12"/>
                    <a:pt x="15" y="12"/>
                    <a:pt x="15" y="12"/>
                  </a:cubicBezTo>
                  <a:cubicBezTo>
                    <a:pt x="15" y="12"/>
                    <a:pt x="15" y="12"/>
                    <a:pt x="15" y="12"/>
                  </a:cubicBezTo>
                  <a:cubicBezTo>
                    <a:pt x="14" y="10"/>
                    <a:pt x="11" y="8"/>
                    <a:pt x="8" y="8"/>
                  </a:cubicBezTo>
                  <a:cubicBezTo>
                    <a:pt x="5" y="9"/>
                    <a:pt x="2" y="10"/>
                    <a:pt x="1" y="13"/>
                  </a:cubicBezTo>
                  <a:cubicBezTo>
                    <a:pt x="1" y="14"/>
                    <a:pt x="0" y="14"/>
                    <a:pt x="0" y="15"/>
                  </a:cubicBezTo>
                  <a:cubicBezTo>
                    <a:pt x="0" y="15"/>
                    <a:pt x="0" y="16"/>
                    <a:pt x="0" y="16"/>
                  </a:cubicBezTo>
                  <a:cubicBezTo>
                    <a:pt x="0" y="17"/>
                    <a:pt x="0" y="18"/>
                    <a:pt x="0" y="19"/>
                  </a:cubicBezTo>
                  <a:cubicBezTo>
                    <a:pt x="0" y="20"/>
                    <a:pt x="0" y="20"/>
                    <a:pt x="0" y="20"/>
                  </a:cubicBezTo>
                  <a:cubicBezTo>
                    <a:pt x="0" y="21"/>
                    <a:pt x="0" y="21"/>
                    <a:pt x="0" y="21"/>
                  </a:cubicBezTo>
                  <a:cubicBezTo>
                    <a:pt x="0" y="33"/>
                    <a:pt x="0" y="33"/>
                    <a:pt x="0" y="33"/>
                  </a:cubicBezTo>
                  <a:cubicBezTo>
                    <a:pt x="0" y="36"/>
                    <a:pt x="0" y="36"/>
                    <a:pt x="0" y="36"/>
                  </a:cubicBezTo>
                  <a:cubicBezTo>
                    <a:pt x="0" y="55"/>
                    <a:pt x="0" y="55"/>
                    <a:pt x="0" y="55"/>
                  </a:cubicBezTo>
                  <a:cubicBezTo>
                    <a:pt x="0" y="58"/>
                    <a:pt x="0" y="58"/>
                    <a:pt x="0" y="58"/>
                  </a:cubicBezTo>
                  <a:cubicBezTo>
                    <a:pt x="0" y="80"/>
                    <a:pt x="0" y="80"/>
                    <a:pt x="0" y="80"/>
                  </a:cubicBezTo>
                  <a:cubicBezTo>
                    <a:pt x="0" y="82"/>
                    <a:pt x="1" y="84"/>
                    <a:pt x="2" y="86"/>
                  </a:cubicBezTo>
                  <a:cubicBezTo>
                    <a:pt x="4" y="89"/>
                    <a:pt x="6" y="91"/>
                    <a:pt x="9" y="92"/>
                  </a:cubicBezTo>
                  <a:cubicBezTo>
                    <a:pt x="13" y="94"/>
                    <a:pt x="18" y="95"/>
                    <a:pt x="23" y="96"/>
                  </a:cubicBezTo>
                  <a:cubicBezTo>
                    <a:pt x="28" y="97"/>
                    <a:pt x="34" y="98"/>
                    <a:pt x="41" y="98"/>
                  </a:cubicBezTo>
                  <a:cubicBezTo>
                    <a:pt x="50" y="98"/>
                    <a:pt x="59" y="97"/>
                    <a:pt x="66" y="95"/>
                  </a:cubicBezTo>
                  <a:cubicBezTo>
                    <a:pt x="70" y="93"/>
                    <a:pt x="73" y="92"/>
                    <a:pt x="75" y="90"/>
                  </a:cubicBezTo>
                  <a:cubicBezTo>
                    <a:pt x="77" y="89"/>
                    <a:pt x="78" y="88"/>
                    <a:pt x="79" y="86"/>
                  </a:cubicBezTo>
                  <a:cubicBezTo>
                    <a:pt x="80" y="84"/>
                    <a:pt x="81" y="82"/>
                    <a:pt x="81" y="80"/>
                  </a:cubicBezTo>
                  <a:cubicBezTo>
                    <a:pt x="81" y="58"/>
                    <a:pt x="81" y="58"/>
                    <a:pt x="81" y="58"/>
                  </a:cubicBezTo>
                  <a:cubicBezTo>
                    <a:pt x="81" y="55"/>
                    <a:pt x="81" y="55"/>
                    <a:pt x="81" y="55"/>
                  </a:cubicBezTo>
                  <a:cubicBezTo>
                    <a:pt x="81" y="36"/>
                    <a:pt x="81" y="36"/>
                    <a:pt x="81" y="36"/>
                  </a:cubicBezTo>
                  <a:cubicBezTo>
                    <a:pt x="81" y="33"/>
                    <a:pt x="81" y="33"/>
                    <a:pt x="81" y="33"/>
                  </a:cubicBezTo>
                  <a:cubicBezTo>
                    <a:pt x="81" y="21"/>
                    <a:pt x="81" y="21"/>
                    <a:pt x="81" y="21"/>
                  </a:cubicBezTo>
                  <a:cubicBezTo>
                    <a:pt x="81" y="21"/>
                    <a:pt x="81" y="21"/>
                    <a:pt x="81" y="20"/>
                  </a:cubicBezTo>
                  <a:cubicBezTo>
                    <a:pt x="81" y="19"/>
                    <a:pt x="81" y="19"/>
                    <a:pt x="81" y="18"/>
                  </a:cubicBezTo>
                  <a:cubicBezTo>
                    <a:pt x="81" y="17"/>
                    <a:pt x="81" y="17"/>
                    <a:pt x="81" y="16"/>
                  </a:cubicBezTo>
                  <a:cubicBezTo>
                    <a:pt x="81" y="16"/>
                    <a:pt x="81" y="16"/>
                    <a:pt x="81" y="15"/>
                  </a:cubicBezTo>
                  <a:cubicBezTo>
                    <a:pt x="81" y="15"/>
                    <a:pt x="81" y="15"/>
                    <a:pt x="81" y="15"/>
                  </a:cubicBezTo>
                  <a:cubicBezTo>
                    <a:pt x="81" y="14"/>
                    <a:pt x="80" y="14"/>
                    <a:pt x="80" y="13"/>
                  </a:cubicBezTo>
                  <a:cubicBezTo>
                    <a:pt x="79" y="10"/>
                    <a:pt x="76" y="9"/>
                    <a:pt x="73" y="8"/>
                  </a:cubicBezTo>
                  <a:cubicBezTo>
                    <a:pt x="70" y="8"/>
                    <a:pt x="68" y="10"/>
                    <a:pt x="66" y="12"/>
                  </a:cubicBezTo>
                  <a:cubicBezTo>
                    <a:pt x="73" y="16"/>
                    <a:pt x="73" y="16"/>
                    <a:pt x="73" y="16"/>
                  </a:cubicBezTo>
                  <a:cubicBezTo>
                    <a:pt x="66" y="20"/>
                    <a:pt x="66" y="20"/>
                    <a:pt x="66" y="20"/>
                  </a:cubicBezTo>
                  <a:cubicBezTo>
                    <a:pt x="72" y="17"/>
                    <a:pt x="72" y="17"/>
                    <a:pt x="72" y="17"/>
                  </a:cubicBezTo>
                  <a:cubicBezTo>
                    <a:pt x="65" y="18"/>
                    <a:pt x="65" y="18"/>
                    <a:pt x="65" y="18"/>
                  </a:cubicBezTo>
                  <a:cubicBezTo>
                    <a:pt x="65" y="18"/>
                    <a:pt x="65" y="19"/>
                    <a:pt x="66" y="20"/>
                  </a:cubicBezTo>
                  <a:cubicBezTo>
                    <a:pt x="72" y="17"/>
                    <a:pt x="72" y="17"/>
                    <a:pt x="72" y="17"/>
                  </a:cubicBezTo>
                  <a:cubicBezTo>
                    <a:pt x="65" y="18"/>
                    <a:pt x="65" y="18"/>
                    <a:pt x="65" y="18"/>
                  </a:cubicBezTo>
                  <a:cubicBezTo>
                    <a:pt x="70" y="17"/>
                    <a:pt x="70" y="17"/>
                    <a:pt x="70" y="17"/>
                  </a:cubicBezTo>
                  <a:cubicBezTo>
                    <a:pt x="65" y="18"/>
                    <a:pt x="65" y="18"/>
                    <a:pt x="65" y="18"/>
                  </a:cubicBezTo>
                  <a:cubicBezTo>
                    <a:pt x="65" y="18"/>
                    <a:pt x="65" y="18"/>
                    <a:pt x="65" y="18"/>
                  </a:cubicBezTo>
                  <a:cubicBezTo>
                    <a:pt x="70" y="17"/>
                    <a:pt x="70" y="17"/>
                    <a:pt x="70" y="17"/>
                  </a:cubicBezTo>
                  <a:cubicBezTo>
                    <a:pt x="65" y="18"/>
                    <a:pt x="65" y="18"/>
                    <a:pt x="65" y="18"/>
                  </a:cubicBezTo>
                  <a:cubicBezTo>
                    <a:pt x="66" y="18"/>
                    <a:pt x="66" y="18"/>
                    <a:pt x="66" y="18"/>
                  </a:cubicBezTo>
                  <a:cubicBezTo>
                    <a:pt x="65" y="18"/>
                    <a:pt x="65" y="18"/>
                    <a:pt x="65" y="18"/>
                  </a:cubicBezTo>
                  <a:cubicBezTo>
                    <a:pt x="65" y="18"/>
                    <a:pt x="65" y="18"/>
                    <a:pt x="65" y="18"/>
                  </a:cubicBezTo>
                  <a:cubicBezTo>
                    <a:pt x="66" y="18"/>
                    <a:pt x="66" y="18"/>
                    <a:pt x="66" y="18"/>
                  </a:cubicBezTo>
                  <a:cubicBezTo>
                    <a:pt x="65" y="18"/>
                    <a:pt x="65" y="18"/>
                    <a:pt x="65" y="18"/>
                  </a:cubicBezTo>
                  <a:cubicBezTo>
                    <a:pt x="65" y="18"/>
                    <a:pt x="65" y="19"/>
                    <a:pt x="65" y="20"/>
                  </a:cubicBezTo>
                  <a:cubicBezTo>
                    <a:pt x="65" y="20"/>
                    <a:pt x="65" y="21"/>
                    <a:pt x="65" y="21"/>
                  </a:cubicBezTo>
                  <a:cubicBezTo>
                    <a:pt x="65" y="21"/>
                    <a:pt x="65" y="21"/>
                    <a:pt x="65" y="21"/>
                  </a:cubicBezTo>
                  <a:cubicBezTo>
                    <a:pt x="65" y="21"/>
                    <a:pt x="65" y="21"/>
                    <a:pt x="65" y="21"/>
                  </a:cubicBezTo>
                  <a:cubicBezTo>
                    <a:pt x="65" y="21"/>
                    <a:pt x="65" y="21"/>
                    <a:pt x="65" y="21"/>
                  </a:cubicBezTo>
                  <a:cubicBezTo>
                    <a:pt x="68" y="21"/>
                    <a:pt x="68" y="21"/>
                    <a:pt x="68" y="21"/>
                  </a:cubicBezTo>
                  <a:cubicBezTo>
                    <a:pt x="65" y="21"/>
                    <a:pt x="65" y="21"/>
                    <a:pt x="65" y="21"/>
                  </a:cubicBezTo>
                  <a:cubicBezTo>
                    <a:pt x="65" y="21"/>
                    <a:pt x="65" y="21"/>
                    <a:pt x="65" y="21"/>
                  </a:cubicBezTo>
                  <a:cubicBezTo>
                    <a:pt x="68" y="21"/>
                    <a:pt x="68" y="21"/>
                    <a:pt x="68" y="21"/>
                  </a:cubicBezTo>
                  <a:cubicBezTo>
                    <a:pt x="65" y="21"/>
                    <a:pt x="65" y="21"/>
                    <a:pt x="65" y="21"/>
                  </a:cubicBezTo>
                  <a:cubicBezTo>
                    <a:pt x="65" y="33"/>
                    <a:pt x="65" y="33"/>
                    <a:pt x="65" y="33"/>
                  </a:cubicBezTo>
                  <a:cubicBezTo>
                    <a:pt x="65" y="36"/>
                    <a:pt x="65" y="36"/>
                    <a:pt x="65" y="36"/>
                  </a:cubicBezTo>
                  <a:cubicBezTo>
                    <a:pt x="65" y="55"/>
                    <a:pt x="65" y="55"/>
                    <a:pt x="65" y="55"/>
                  </a:cubicBezTo>
                  <a:cubicBezTo>
                    <a:pt x="65" y="58"/>
                    <a:pt x="65" y="58"/>
                    <a:pt x="65" y="58"/>
                  </a:cubicBezTo>
                  <a:cubicBezTo>
                    <a:pt x="65" y="80"/>
                    <a:pt x="65" y="80"/>
                    <a:pt x="65" y="80"/>
                  </a:cubicBezTo>
                  <a:cubicBezTo>
                    <a:pt x="69" y="80"/>
                    <a:pt x="69" y="80"/>
                    <a:pt x="69" y="80"/>
                  </a:cubicBezTo>
                  <a:cubicBezTo>
                    <a:pt x="66" y="77"/>
                    <a:pt x="66" y="77"/>
                    <a:pt x="66" y="77"/>
                  </a:cubicBezTo>
                  <a:cubicBezTo>
                    <a:pt x="66" y="78"/>
                    <a:pt x="65" y="79"/>
                    <a:pt x="65" y="80"/>
                  </a:cubicBezTo>
                  <a:cubicBezTo>
                    <a:pt x="69" y="80"/>
                    <a:pt x="69" y="80"/>
                    <a:pt x="69" y="80"/>
                  </a:cubicBezTo>
                  <a:cubicBezTo>
                    <a:pt x="66" y="77"/>
                    <a:pt x="66" y="77"/>
                    <a:pt x="66" y="77"/>
                  </a:cubicBezTo>
                  <a:cubicBezTo>
                    <a:pt x="67" y="78"/>
                    <a:pt x="67" y="78"/>
                    <a:pt x="67" y="78"/>
                  </a:cubicBezTo>
                  <a:cubicBezTo>
                    <a:pt x="66" y="77"/>
                    <a:pt x="66" y="77"/>
                    <a:pt x="66" y="77"/>
                  </a:cubicBezTo>
                  <a:cubicBezTo>
                    <a:pt x="66" y="77"/>
                    <a:pt x="66" y="77"/>
                    <a:pt x="66" y="77"/>
                  </a:cubicBezTo>
                  <a:cubicBezTo>
                    <a:pt x="67" y="78"/>
                    <a:pt x="67" y="78"/>
                    <a:pt x="67" y="78"/>
                  </a:cubicBezTo>
                  <a:cubicBezTo>
                    <a:pt x="66" y="77"/>
                    <a:pt x="66" y="77"/>
                    <a:pt x="66" y="77"/>
                  </a:cubicBezTo>
                  <a:cubicBezTo>
                    <a:pt x="66" y="77"/>
                    <a:pt x="66" y="77"/>
                    <a:pt x="66" y="77"/>
                  </a:cubicBezTo>
                  <a:cubicBezTo>
                    <a:pt x="66" y="77"/>
                    <a:pt x="66" y="77"/>
                    <a:pt x="66" y="77"/>
                  </a:cubicBezTo>
                  <a:cubicBezTo>
                    <a:pt x="66" y="77"/>
                    <a:pt x="66" y="77"/>
                    <a:pt x="66" y="77"/>
                  </a:cubicBezTo>
                  <a:cubicBezTo>
                    <a:pt x="66" y="77"/>
                    <a:pt x="66" y="77"/>
                    <a:pt x="66" y="77"/>
                  </a:cubicBezTo>
                  <a:cubicBezTo>
                    <a:pt x="66" y="77"/>
                    <a:pt x="66" y="77"/>
                    <a:pt x="66" y="77"/>
                  </a:cubicBezTo>
                  <a:cubicBezTo>
                    <a:pt x="66" y="77"/>
                    <a:pt x="65" y="78"/>
                    <a:pt x="64" y="78"/>
                  </a:cubicBezTo>
                  <a:cubicBezTo>
                    <a:pt x="62" y="79"/>
                    <a:pt x="58" y="80"/>
                    <a:pt x="54" y="81"/>
                  </a:cubicBezTo>
                  <a:cubicBezTo>
                    <a:pt x="50" y="81"/>
                    <a:pt x="46" y="82"/>
                    <a:pt x="41" y="82"/>
                  </a:cubicBezTo>
                  <a:cubicBezTo>
                    <a:pt x="32" y="82"/>
                    <a:pt x="25" y="81"/>
                    <a:pt x="20" y="79"/>
                  </a:cubicBezTo>
                  <a:cubicBezTo>
                    <a:pt x="17" y="79"/>
                    <a:pt x="16" y="78"/>
                    <a:pt x="15" y="77"/>
                  </a:cubicBezTo>
                  <a:cubicBezTo>
                    <a:pt x="15" y="77"/>
                    <a:pt x="15" y="77"/>
                    <a:pt x="15" y="77"/>
                  </a:cubicBezTo>
                  <a:cubicBezTo>
                    <a:pt x="13" y="79"/>
                    <a:pt x="13" y="79"/>
                    <a:pt x="13" y="79"/>
                  </a:cubicBezTo>
                  <a:cubicBezTo>
                    <a:pt x="15" y="78"/>
                    <a:pt x="15" y="78"/>
                    <a:pt x="15" y="78"/>
                  </a:cubicBezTo>
                  <a:cubicBezTo>
                    <a:pt x="15" y="77"/>
                    <a:pt x="15" y="77"/>
                    <a:pt x="15" y="77"/>
                  </a:cubicBezTo>
                  <a:cubicBezTo>
                    <a:pt x="13" y="79"/>
                    <a:pt x="13" y="79"/>
                    <a:pt x="13" y="79"/>
                  </a:cubicBezTo>
                  <a:cubicBezTo>
                    <a:pt x="15" y="78"/>
                    <a:pt x="15" y="78"/>
                    <a:pt x="15" y="78"/>
                  </a:cubicBezTo>
                  <a:cubicBezTo>
                    <a:pt x="11" y="80"/>
                    <a:pt x="11" y="80"/>
                    <a:pt x="11" y="80"/>
                  </a:cubicBezTo>
                  <a:cubicBezTo>
                    <a:pt x="16" y="80"/>
                    <a:pt x="16" y="80"/>
                    <a:pt x="16" y="80"/>
                  </a:cubicBezTo>
                  <a:cubicBezTo>
                    <a:pt x="16" y="79"/>
                    <a:pt x="16" y="78"/>
                    <a:pt x="15" y="78"/>
                  </a:cubicBezTo>
                  <a:cubicBezTo>
                    <a:pt x="11" y="80"/>
                    <a:pt x="11" y="80"/>
                    <a:pt x="11" y="80"/>
                  </a:cubicBezTo>
                  <a:cubicBezTo>
                    <a:pt x="16" y="80"/>
                    <a:pt x="16" y="80"/>
                    <a:pt x="16" y="80"/>
                  </a:cubicBezTo>
                  <a:cubicBezTo>
                    <a:pt x="16" y="58"/>
                    <a:pt x="16" y="58"/>
                    <a:pt x="16" y="58"/>
                  </a:cubicBezTo>
                  <a:cubicBezTo>
                    <a:pt x="16" y="55"/>
                    <a:pt x="16" y="55"/>
                    <a:pt x="16" y="55"/>
                  </a:cubicBezTo>
                  <a:cubicBezTo>
                    <a:pt x="16" y="36"/>
                    <a:pt x="16" y="36"/>
                    <a:pt x="16" y="36"/>
                  </a:cubicBezTo>
                  <a:cubicBezTo>
                    <a:pt x="16" y="33"/>
                    <a:pt x="16" y="33"/>
                    <a:pt x="16" y="33"/>
                  </a:cubicBezTo>
                  <a:cubicBezTo>
                    <a:pt x="16" y="21"/>
                    <a:pt x="16" y="21"/>
                    <a:pt x="16" y="21"/>
                  </a:cubicBezTo>
                  <a:cubicBezTo>
                    <a:pt x="16" y="21"/>
                    <a:pt x="16" y="21"/>
                    <a:pt x="16" y="21"/>
                  </a:cubicBezTo>
                  <a:cubicBezTo>
                    <a:pt x="16" y="21"/>
                    <a:pt x="16" y="20"/>
                    <a:pt x="16" y="19"/>
                  </a:cubicBezTo>
                  <a:cubicBezTo>
                    <a:pt x="16" y="19"/>
                    <a:pt x="16" y="18"/>
                    <a:pt x="16" y="18"/>
                  </a:cubicBezTo>
                  <a:cubicBezTo>
                    <a:pt x="16" y="18"/>
                    <a:pt x="16" y="18"/>
                    <a:pt x="16" y="18"/>
                  </a:cubicBezTo>
                  <a:cubicBezTo>
                    <a:pt x="13" y="18"/>
                    <a:pt x="13" y="18"/>
                    <a:pt x="13" y="18"/>
                  </a:cubicBezTo>
                  <a:cubicBezTo>
                    <a:pt x="16" y="18"/>
                    <a:pt x="16" y="18"/>
                    <a:pt x="16" y="18"/>
                  </a:cubicBezTo>
                  <a:cubicBezTo>
                    <a:pt x="16" y="18"/>
                    <a:pt x="16" y="18"/>
                    <a:pt x="16" y="18"/>
                  </a:cubicBezTo>
                  <a:cubicBezTo>
                    <a:pt x="13" y="18"/>
                    <a:pt x="13" y="18"/>
                    <a:pt x="13" y="18"/>
                  </a:cubicBezTo>
                  <a:cubicBezTo>
                    <a:pt x="16" y="18"/>
                    <a:pt x="16" y="18"/>
                    <a:pt x="16" y="18"/>
                  </a:cubicBezTo>
                  <a:cubicBezTo>
                    <a:pt x="10" y="17"/>
                    <a:pt x="10" y="17"/>
                    <a:pt x="10" y="17"/>
                  </a:cubicBezTo>
                  <a:cubicBezTo>
                    <a:pt x="16" y="18"/>
                    <a:pt x="16" y="18"/>
                    <a:pt x="16" y="18"/>
                  </a:cubicBezTo>
                  <a:cubicBezTo>
                    <a:pt x="16" y="18"/>
                    <a:pt x="16" y="18"/>
                    <a:pt x="16" y="18"/>
                  </a:cubicBezTo>
                  <a:cubicBezTo>
                    <a:pt x="10" y="17"/>
                    <a:pt x="10" y="17"/>
                    <a:pt x="10" y="17"/>
                  </a:cubicBezTo>
                  <a:cubicBezTo>
                    <a:pt x="16" y="18"/>
                    <a:pt x="16" y="18"/>
                    <a:pt x="16" y="18"/>
                  </a:cubicBezTo>
                  <a:cubicBezTo>
                    <a:pt x="9" y="17"/>
                    <a:pt x="9" y="17"/>
                    <a:pt x="9" y="17"/>
                  </a:cubicBezTo>
                  <a:cubicBezTo>
                    <a:pt x="16" y="20"/>
                    <a:pt x="16" y="20"/>
                    <a:pt x="16" y="20"/>
                  </a:cubicBezTo>
                  <a:cubicBezTo>
                    <a:pt x="16" y="19"/>
                    <a:pt x="16" y="19"/>
                    <a:pt x="16" y="18"/>
                  </a:cubicBezTo>
                  <a:cubicBezTo>
                    <a:pt x="9" y="17"/>
                    <a:pt x="9" y="17"/>
                    <a:pt x="9" y="17"/>
                  </a:cubicBezTo>
                  <a:cubicBezTo>
                    <a:pt x="16" y="20"/>
                    <a:pt x="16" y="20"/>
                    <a:pt x="16" y="20"/>
                  </a:cubicBezTo>
                  <a:cubicBezTo>
                    <a:pt x="8" y="16"/>
                    <a:pt x="8" y="16"/>
                    <a:pt x="8" y="16"/>
                  </a:cubicBezTo>
                  <a:cubicBezTo>
                    <a:pt x="1" y="21"/>
                    <a:pt x="1" y="21"/>
                    <a:pt x="1" y="21"/>
                  </a:cubicBezTo>
                  <a:cubicBezTo>
                    <a:pt x="1" y="21"/>
                    <a:pt x="1" y="21"/>
                    <a:pt x="1" y="21"/>
                  </a:cubicBezTo>
                  <a:cubicBezTo>
                    <a:pt x="3" y="24"/>
                    <a:pt x="6" y="25"/>
                    <a:pt x="10" y="24"/>
                  </a:cubicBezTo>
                  <a:cubicBezTo>
                    <a:pt x="13" y="24"/>
                    <a:pt x="15" y="22"/>
                    <a:pt x="16" y="18"/>
                  </a:cubicBezTo>
                  <a:cubicBezTo>
                    <a:pt x="12" y="17"/>
                    <a:pt x="12" y="17"/>
                    <a:pt x="12" y="17"/>
                  </a:cubicBezTo>
                  <a:cubicBezTo>
                    <a:pt x="15" y="20"/>
                    <a:pt x="15" y="20"/>
                    <a:pt x="15" y="20"/>
                  </a:cubicBezTo>
                  <a:cubicBezTo>
                    <a:pt x="15" y="20"/>
                    <a:pt x="16" y="20"/>
                    <a:pt x="16" y="18"/>
                  </a:cubicBezTo>
                  <a:cubicBezTo>
                    <a:pt x="12" y="17"/>
                    <a:pt x="12" y="17"/>
                    <a:pt x="12" y="17"/>
                  </a:cubicBezTo>
                  <a:cubicBezTo>
                    <a:pt x="15" y="20"/>
                    <a:pt x="15" y="20"/>
                    <a:pt x="15" y="20"/>
                  </a:cubicBezTo>
                  <a:cubicBezTo>
                    <a:pt x="14" y="19"/>
                    <a:pt x="14" y="19"/>
                    <a:pt x="14" y="19"/>
                  </a:cubicBezTo>
                  <a:cubicBezTo>
                    <a:pt x="15" y="21"/>
                    <a:pt x="15" y="21"/>
                    <a:pt x="15" y="21"/>
                  </a:cubicBezTo>
                  <a:cubicBezTo>
                    <a:pt x="15" y="20"/>
                    <a:pt x="15" y="20"/>
                    <a:pt x="15" y="20"/>
                  </a:cubicBezTo>
                  <a:cubicBezTo>
                    <a:pt x="14" y="19"/>
                    <a:pt x="14" y="19"/>
                    <a:pt x="14" y="19"/>
                  </a:cubicBezTo>
                  <a:cubicBezTo>
                    <a:pt x="15" y="21"/>
                    <a:pt x="15" y="21"/>
                    <a:pt x="15" y="21"/>
                  </a:cubicBezTo>
                  <a:cubicBezTo>
                    <a:pt x="15" y="20"/>
                    <a:pt x="15" y="20"/>
                    <a:pt x="15" y="20"/>
                  </a:cubicBezTo>
                  <a:cubicBezTo>
                    <a:pt x="15" y="21"/>
                    <a:pt x="15" y="21"/>
                    <a:pt x="15" y="21"/>
                  </a:cubicBezTo>
                  <a:cubicBezTo>
                    <a:pt x="15" y="21"/>
                    <a:pt x="15" y="21"/>
                    <a:pt x="15" y="21"/>
                  </a:cubicBezTo>
                  <a:cubicBezTo>
                    <a:pt x="15" y="20"/>
                    <a:pt x="15" y="20"/>
                    <a:pt x="15" y="20"/>
                  </a:cubicBezTo>
                  <a:cubicBezTo>
                    <a:pt x="15" y="21"/>
                    <a:pt x="15" y="21"/>
                    <a:pt x="15" y="21"/>
                  </a:cubicBezTo>
                  <a:cubicBezTo>
                    <a:pt x="15" y="21"/>
                    <a:pt x="16" y="20"/>
                    <a:pt x="17" y="19"/>
                  </a:cubicBezTo>
                  <a:cubicBezTo>
                    <a:pt x="20" y="19"/>
                    <a:pt x="23" y="18"/>
                    <a:pt x="27" y="17"/>
                  </a:cubicBezTo>
                  <a:cubicBezTo>
                    <a:pt x="31" y="17"/>
                    <a:pt x="36" y="16"/>
                    <a:pt x="41" y="16"/>
                  </a:cubicBezTo>
                  <a:cubicBezTo>
                    <a:pt x="49" y="16"/>
                    <a:pt x="56" y="17"/>
                    <a:pt x="61" y="19"/>
                  </a:cubicBezTo>
                  <a:cubicBezTo>
                    <a:pt x="63" y="19"/>
                    <a:pt x="65" y="20"/>
                    <a:pt x="66" y="20"/>
                  </a:cubicBezTo>
                  <a:cubicBezTo>
                    <a:pt x="66" y="21"/>
                    <a:pt x="66" y="21"/>
                    <a:pt x="66" y="21"/>
                  </a:cubicBezTo>
                  <a:cubicBezTo>
                    <a:pt x="66" y="21"/>
                    <a:pt x="66" y="21"/>
                    <a:pt x="66" y="21"/>
                  </a:cubicBezTo>
                  <a:cubicBezTo>
                    <a:pt x="68" y="19"/>
                    <a:pt x="68" y="19"/>
                    <a:pt x="68" y="19"/>
                  </a:cubicBezTo>
                  <a:cubicBezTo>
                    <a:pt x="66" y="20"/>
                    <a:pt x="66" y="20"/>
                    <a:pt x="66" y="20"/>
                  </a:cubicBezTo>
                  <a:cubicBezTo>
                    <a:pt x="66" y="21"/>
                    <a:pt x="66" y="21"/>
                    <a:pt x="66" y="21"/>
                  </a:cubicBezTo>
                  <a:cubicBezTo>
                    <a:pt x="68" y="19"/>
                    <a:pt x="68" y="19"/>
                    <a:pt x="68" y="19"/>
                  </a:cubicBezTo>
                  <a:cubicBezTo>
                    <a:pt x="66" y="20"/>
                    <a:pt x="66" y="20"/>
                    <a:pt x="66" y="20"/>
                  </a:cubicBezTo>
                  <a:cubicBezTo>
                    <a:pt x="70" y="17"/>
                    <a:pt x="70" y="17"/>
                    <a:pt x="70" y="17"/>
                  </a:cubicBezTo>
                  <a:cubicBezTo>
                    <a:pt x="65" y="18"/>
                    <a:pt x="65" y="18"/>
                    <a:pt x="65" y="18"/>
                  </a:cubicBezTo>
                  <a:cubicBezTo>
                    <a:pt x="65" y="19"/>
                    <a:pt x="65" y="20"/>
                    <a:pt x="66" y="20"/>
                  </a:cubicBezTo>
                  <a:cubicBezTo>
                    <a:pt x="70" y="17"/>
                    <a:pt x="70" y="17"/>
                    <a:pt x="70" y="17"/>
                  </a:cubicBezTo>
                  <a:cubicBezTo>
                    <a:pt x="65" y="18"/>
                    <a:pt x="65" y="18"/>
                    <a:pt x="65" y="18"/>
                  </a:cubicBezTo>
                  <a:cubicBezTo>
                    <a:pt x="66" y="22"/>
                    <a:pt x="68" y="24"/>
                    <a:pt x="72" y="24"/>
                  </a:cubicBezTo>
                  <a:cubicBezTo>
                    <a:pt x="75" y="25"/>
                    <a:pt x="78" y="24"/>
                    <a:pt x="80" y="21"/>
                  </a:cubicBezTo>
                  <a:cubicBezTo>
                    <a:pt x="80" y="21"/>
                    <a:pt x="80" y="21"/>
                    <a:pt x="80" y="21"/>
                  </a:cubicBezTo>
                  <a:cubicBezTo>
                    <a:pt x="73" y="16"/>
                    <a:pt x="73" y="16"/>
                    <a:pt x="73" y="16"/>
                  </a:cubicBezTo>
                  <a:cubicBezTo>
                    <a:pt x="66" y="20"/>
                    <a:pt x="66" y="20"/>
                    <a:pt x="66" y="20"/>
                  </a:cubicBezTo>
                  <a:lnTo>
                    <a:pt x="73" y="16"/>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Freeform 87"/>
            <p:cNvSpPr>
              <a:spLocks/>
            </p:cNvSpPr>
            <p:nvPr/>
          </p:nvSpPr>
          <p:spPr bwMode="auto">
            <a:xfrm>
              <a:off x="9572626" y="1908175"/>
              <a:ext cx="417513" cy="163513"/>
            </a:xfrm>
            <a:custGeom>
              <a:avLst/>
              <a:gdLst>
                <a:gd name="T0" fmla="*/ 32 w 64"/>
                <a:gd name="T1" fmla="*/ 9 h 25"/>
                <a:gd name="T2" fmla="*/ 0 w 64"/>
                <a:gd name="T3" fmla="*/ 0 h 25"/>
                <a:gd name="T4" fmla="*/ 0 w 64"/>
                <a:gd name="T5" fmla="*/ 2 h 25"/>
                <a:gd name="T6" fmla="*/ 0 w 64"/>
                <a:gd name="T7" fmla="*/ 15 h 25"/>
                <a:gd name="T8" fmla="*/ 32 w 64"/>
                <a:gd name="T9" fmla="*/ 25 h 25"/>
                <a:gd name="T10" fmla="*/ 64 w 64"/>
                <a:gd name="T11" fmla="*/ 15 h 25"/>
                <a:gd name="T12" fmla="*/ 64 w 64"/>
                <a:gd name="T13" fmla="*/ 2 h 25"/>
                <a:gd name="T14" fmla="*/ 63 w 64"/>
                <a:gd name="T15" fmla="*/ 0 h 25"/>
                <a:gd name="T16" fmla="*/ 32 w 64"/>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5">
                  <a:moveTo>
                    <a:pt x="32" y="9"/>
                  </a:moveTo>
                  <a:cubicBezTo>
                    <a:pt x="15" y="9"/>
                    <a:pt x="2" y="5"/>
                    <a:pt x="0" y="0"/>
                  </a:cubicBezTo>
                  <a:cubicBezTo>
                    <a:pt x="0" y="1"/>
                    <a:pt x="0" y="1"/>
                    <a:pt x="0" y="2"/>
                  </a:cubicBezTo>
                  <a:cubicBezTo>
                    <a:pt x="0" y="15"/>
                    <a:pt x="0" y="15"/>
                    <a:pt x="0" y="15"/>
                  </a:cubicBezTo>
                  <a:cubicBezTo>
                    <a:pt x="0" y="21"/>
                    <a:pt x="14" y="25"/>
                    <a:pt x="32" y="25"/>
                  </a:cubicBezTo>
                  <a:cubicBezTo>
                    <a:pt x="49" y="25"/>
                    <a:pt x="64" y="21"/>
                    <a:pt x="64" y="15"/>
                  </a:cubicBezTo>
                  <a:cubicBezTo>
                    <a:pt x="64" y="2"/>
                    <a:pt x="64" y="2"/>
                    <a:pt x="64" y="2"/>
                  </a:cubicBezTo>
                  <a:cubicBezTo>
                    <a:pt x="64" y="1"/>
                    <a:pt x="63" y="1"/>
                    <a:pt x="63" y="0"/>
                  </a:cubicBezTo>
                  <a:cubicBezTo>
                    <a:pt x="61" y="5"/>
                    <a:pt x="48" y="9"/>
                    <a:pt x="32" y="9"/>
                  </a:cubicBezTo>
                  <a:close/>
                </a:path>
              </a:pathLst>
            </a:cu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Oval 88"/>
            <p:cNvSpPr>
              <a:spLocks noChangeArrowheads="1"/>
            </p:cNvSpPr>
            <p:nvPr/>
          </p:nvSpPr>
          <p:spPr bwMode="auto">
            <a:xfrm>
              <a:off x="9585326" y="1836738"/>
              <a:ext cx="385763" cy="98425"/>
            </a:xfrm>
            <a:prstGeom prst="ellipse">
              <a:avLst/>
            </a:pr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Freeform 89"/>
            <p:cNvSpPr>
              <a:spLocks/>
            </p:cNvSpPr>
            <p:nvPr/>
          </p:nvSpPr>
          <p:spPr bwMode="auto">
            <a:xfrm>
              <a:off x="9572626" y="2046288"/>
              <a:ext cx="417513" cy="161925"/>
            </a:xfrm>
            <a:custGeom>
              <a:avLst/>
              <a:gdLst>
                <a:gd name="T0" fmla="*/ 32 w 64"/>
                <a:gd name="T1" fmla="*/ 9 h 25"/>
                <a:gd name="T2" fmla="*/ 0 w 64"/>
                <a:gd name="T3" fmla="*/ 0 h 25"/>
                <a:gd name="T4" fmla="*/ 0 w 64"/>
                <a:gd name="T5" fmla="*/ 2 h 25"/>
                <a:gd name="T6" fmla="*/ 0 w 64"/>
                <a:gd name="T7" fmla="*/ 15 h 25"/>
                <a:gd name="T8" fmla="*/ 32 w 64"/>
                <a:gd name="T9" fmla="*/ 25 h 25"/>
                <a:gd name="T10" fmla="*/ 64 w 64"/>
                <a:gd name="T11" fmla="*/ 15 h 25"/>
                <a:gd name="T12" fmla="*/ 64 w 64"/>
                <a:gd name="T13" fmla="*/ 2 h 25"/>
                <a:gd name="T14" fmla="*/ 63 w 64"/>
                <a:gd name="T15" fmla="*/ 0 h 25"/>
                <a:gd name="T16" fmla="*/ 32 w 64"/>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5">
                  <a:moveTo>
                    <a:pt x="32" y="9"/>
                  </a:moveTo>
                  <a:cubicBezTo>
                    <a:pt x="15" y="9"/>
                    <a:pt x="2" y="5"/>
                    <a:pt x="0" y="0"/>
                  </a:cubicBezTo>
                  <a:cubicBezTo>
                    <a:pt x="0" y="1"/>
                    <a:pt x="0" y="1"/>
                    <a:pt x="0" y="2"/>
                  </a:cubicBezTo>
                  <a:cubicBezTo>
                    <a:pt x="0" y="15"/>
                    <a:pt x="0" y="15"/>
                    <a:pt x="0" y="15"/>
                  </a:cubicBezTo>
                  <a:cubicBezTo>
                    <a:pt x="0" y="21"/>
                    <a:pt x="14" y="25"/>
                    <a:pt x="32" y="25"/>
                  </a:cubicBezTo>
                  <a:cubicBezTo>
                    <a:pt x="49" y="25"/>
                    <a:pt x="64" y="21"/>
                    <a:pt x="64" y="15"/>
                  </a:cubicBezTo>
                  <a:cubicBezTo>
                    <a:pt x="64" y="2"/>
                    <a:pt x="64" y="2"/>
                    <a:pt x="64" y="2"/>
                  </a:cubicBezTo>
                  <a:cubicBezTo>
                    <a:pt x="64" y="1"/>
                    <a:pt x="63" y="1"/>
                    <a:pt x="63" y="0"/>
                  </a:cubicBezTo>
                  <a:cubicBezTo>
                    <a:pt x="61" y="5"/>
                    <a:pt x="48" y="9"/>
                    <a:pt x="32" y="9"/>
                  </a:cubicBezTo>
                  <a:close/>
                </a:path>
              </a:pathLst>
            </a:cu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Freeform 90"/>
            <p:cNvSpPr>
              <a:spLocks/>
            </p:cNvSpPr>
            <p:nvPr/>
          </p:nvSpPr>
          <p:spPr bwMode="auto">
            <a:xfrm>
              <a:off x="9572626" y="2182813"/>
              <a:ext cx="417513" cy="161925"/>
            </a:xfrm>
            <a:custGeom>
              <a:avLst/>
              <a:gdLst>
                <a:gd name="T0" fmla="*/ 32 w 64"/>
                <a:gd name="T1" fmla="*/ 9 h 25"/>
                <a:gd name="T2" fmla="*/ 0 w 64"/>
                <a:gd name="T3" fmla="*/ 0 h 25"/>
                <a:gd name="T4" fmla="*/ 0 w 64"/>
                <a:gd name="T5" fmla="*/ 2 h 25"/>
                <a:gd name="T6" fmla="*/ 0 w 64"/>
                <a:gd name="T7" fmla="*/ 15 h 25"/>
                <a:gd name="T8" fmla="*/ 32 w 64"/>
                <a:gd name="T9" fmla="*/ 25 h 25"/>
                <a:gd name="T10" fmla="*/ 64 w 64"/>
                <a:gd name="T11" fmla="*/ 15 h 25"/>
                <a:gd name="T12" fmla="*/ 64 w 64"/>
                <a:gd name="T13" fmla="*/ 2 h 25"/>
                <a:gd name="T14" fmla="*/ 63 w 64"/>
                <a:gd name="T15" fmla="*/ 0 h 25"/>
                <a:gd name="T16" fmla="*/ 32 w 64"/>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5">
                  <a:moveTo>
                    <a:pt x="32" y="9"/>
                  </a:moveTo>
                  <a:cubicBezTo>
                    <a:pt x="15" y="9"/>
                    <a:pt x="2" y="5"/>
                    <a:pt x="0" y="0"/>
                  </a:cubicBezTo>
                  <a:cubicBezTo>
                    <a:pt x="0" y="1"/>
                    <a:pt x="0" y="1"/>
                    <a:pt x="0" y="2"/>
                  </a:cubicBezTo>
                  <a:cubicBezTo>
                    <a:pt x="0" y="15"/>
                    <a:pt x="0" y="15"/>
                    <a:pt x="0" y="15"/>
                  </a:cubicBezTo>
                  <a:cubicBezTo>
                    <a:pt x="0" y="21"/>
                    <a:pt x="14" y="25"/>
                    <a:pt x="32" y="25"/>
                  </a:cubicBezTo>
                  <a:cubicBezTo>
                    <a:pt x="49" y="25"/>
                    <a:pt x="64" y="21"/>
                    <a:pt x="64" y="15"/>
                  </a:cubicBezTo>
                  <a:cubicBezTo>
                    <a:pt x="64" y="2"/>
                    <a:pt x="64" y="2"/>
                    <a:pt x="64" y="2"/>
                  </a:cubicBezTo>
                  <a:cubicBezTo>
                    <a:pt x="64" y="1"/>
                    <a:pt x="63" y="1"/>
                    <a:pt x="63" y="0"/>
                  </a:cubicBezTo>
                  <a:cubicBezTo>
                    <a:pt x="61" y="5"/>
                    <a:pt x="48" y="9"/>
                    <a:pt x="32" y="9"/>
                  </a:cubicBezTo>
                  <a:close/>
                </a:path>
              </a:pathLst>
            </a:cu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Freeform 91"/>
            <p:cNvSpPr>
              <a:spLocks noEditPoints="1"/>
            </p:cNvSpPr>
            <p:nvPr/>
          </p:nvSpPr>
          <p:spPr bwMode="auto">
            <a:xfrm>
              <a:off x="8964613" y="1458913"/>
              <a:ext cx="1130300" cy="1009650"/>
            </a:xfrm>
            <a:custGeom>
              <a:avLst/>
              <a:gdLst>
                <a:gd name="T0" fmla="*/ 11 w 173"/>
                <a:gd name="T1" fmla="*/ 0 h 155"/>
                <a:gd name="T2" fmla="*/ 0 w 173"/>
                <a:gd name="T3" fmla="*/ 10 h 155"/>
                <a:gd name="T4" fmla="*/ 0 w 173"/>
                <a:gd name="T5" fmla="*/ 18 h 155"/>
                <a:gd name="T6" fmla="*/ 7 w 173"/>
                <a:gd name="T7" fmla="*/ 33 h 155"/>
                <a:gd name="T8" fmla="*/ 7 w 173"/>
                <a:gd name="T9" fmla="*/ 56 h 155"/>
                <a:gd name="T10" fmla="*/ 7 w 173"/>
                <a:gd name="T11" fmla="*/ 56 h 155"/>
                <a:gd name="T12" fmla="*/ 0 w 173"/>
                <a:gd name="T13" fmla="*/ 71 h 155"/>
                <a:gd name="T14" fmla="*/ 0 w 173"/>
                <a:gd name="T15" fmla="*/ 78 h 155"/>
                <a:gd name="T16" fmla="*/ 7 w 173"/>
                <a:gd name="T17" fmla="*/ 94 h 155"/>
                <a:gd name="T18" fmla="*/ 14 w 173"/>
                <a:gd name="T19" fmla="*/ 102 h 155"/>
                <a:gd name="T20" fmla="*/ 14 w 173"/>
                <a:gd name="T21" fmla="*/ 102 h 155"/>
                <a:gd name="T22" fmla="*/ 30 w 173"/>
                <a:gd name="T23" fmla="*/ 109 h 155"/>
                <a:gd name="T24" fmla="*/ 37 w 173"/>
                <a:gd name="T25" fmla="*/ 109 h 155"/>
                <a:gd name="T26" fmla="*/ 52 w 173"/>
                <a:gd name="T27" fmla="*/ 102 h 155"/>
                <a:gd name="T28" fmla="*/ 75 w 173"/>
                <a:gd name="T29" fmla="*/ 102 h 155"/>
                <a:gd name="T30" fmla="*/ 75 w 173"/>
                <a:gd name="T31" fmla="*/ 102 h 155"/>
                <a:gd name="T32" fmla="*/ 77 w 173"/>
                <a:gd name="T33" fmla="*/ 115 h 155"/>
                <a:gd name="T34" fmla="*/ 77 w 173"/>
                <a:gd name="T35" fmla="*/ 123 h 155"/>
                <a:gd name="T36" fmla="*/ 84 w 173"/>
                <a:gd name="T37" fmla="*/ 138 h 155"/>
                <a:gd name="T38" fmla="*/ 83 w 173"/>
                <a:gd name="T39" fmla="*/ 137 h 155"/>
                <a:gd name="T40" fmla="*/ 84 w 173"/>
                <a:gd name="T41" fmla="*/ 137 h 155"/>
                <a:gd name="T42" fmla="*/ 100 w 173"/>
                <a:gd name="T43" fmla="*/ 145 h 155"/>
                <a:gd name="T44" fmla="*/ 100 w 173"/>
                <a:gd name="T45" fmla="*/ 145 h 155"/>
                <a:gd name="T46" fmla="*/ 114 w 173"/>
                <a:gd name="T47" fmla="*/ 154 h 155"/>
                <a:gd name="T48" fmla="*/ 122 w 173"/>
                <a:gd name="T49" fmla="*/ 147 h 155"/>
                <a:gd name="T50" fmla="*/ 130 w 173"/>
                <a:gd name="T51" fmla="*/ 147 h 155"/>
                <a:gd name="T52" fmla="*/ 146 w 173"/>
                <a:gd name="T53" fmla="*/ 153 h 155"/>
                <a:gd name="T54" fmla="*/ 153 w 173"/>
                <a:gd name="T55" fmla="*/ 152 h 155"/>
                <a:gd name="T56" fmla="*/ 166 w 173"/>
                <a:gd name="T57" fmla="*/ 138 h 155"/>
                <a:gd name="T58" fmla="*/ 166 w 173"/>
                <a:gd name="T59" fmla="*/ 137 h 155"/>
                <a:gd name="T60" fmla="*/ 166 w 173"/>
                <a:gd name="T61" fmla="*/ 137 h 155"/>
                <a:gd name="T62" fmla="*/ 166 w 173"/>
                <a:gd name="T63" fmla="*/ 137 h 155"/>
                <a:gd name="T64" fmla="*/ 173 w 173"/>
                <a:gd name="T65" fmla="*/ 138 h 155"/>
                <a:gd name="T66" fmla="*/ 166 w 173"/>
                <a:gd name="T67" fmla="*/ 128 h 155"/>
                <a:gd name="T68" fmla="*/ 166 w 173"/>
                <a:gd name="T69" fmla="*/ 105 h 155"/>
                <a:gd name="T70" fmla="*/ 166 w 173"/>
                <a:gd name="T71" fmla="*/ 105 h 155"/>
                <a:gd name="T72" fmla="*/ 173 w 173"/>
                <a:gd name="T73" fmla="*/ 90 h 155"/>
                <a:gd name="T74" fmla="*/ 173 w 173"/>
                <a:gd name="T75" fmla="*/ 82 h 155"/>
                <a:gd name="T76" fmla="*/ 166 w 173"/>
                <a:gd name="T77" fmla="*/ 67 h 155"/>
                <a:gd name="T78" fmla="*/ 157 w 173"/>
                <a:gd name="T79" fmla="*/ 53 h 155"/>
                <a:gd name="T80" fmla="*/ 157 w 173"/>
                <a:gd name="T81" fmla="*/ 53 h 155"/>
                <a:gd name="T82" fmla="*/ 144 w 173"/>
                <a:gd name="T83" fmla="*/ 42 h 155"/>
                <a:gd name="T84" fmla="*/ 143 w 173"/>
                <a:gd name="T85" fmla="*/ 42 h 155"/>
                <a:gd name="T86" fmla="*/ 136 w 173"/>
                <a:gd name="T87" fmla="*/ 27 h 155"/>
                <a:gd name="T88" fmla="*/ 136 w 173"/>
                <a:gd name="T89" fmla="*/ 4 h 155"/>
                <a:gd name="T90" fmla="*/ 136 w 173"/>
                <a:gd name="T91" fmla="*/ 4 h 155"/>
                <a:gd name="T92" fmla="*/ 125 w 173"/>
                <a:gd name="T93" fmla="*/ 0 h 155"/>
                <a:gd name="T94" fmla="*/ 117 w 173"/>
                <a:gd name="T95" fmla="*/ 0 h 155"/>
                <a:gd name="T96" fmla="*/ 102 w 173"/>
                <a:gd name="T97" fmla="*/ 7 h 155"/>
                <a:gd name="T98" fmla="*/ 79 w 173"/>
                <a:gd name="T99" fmla="*/ 7 h 155"/>
                <a:gd name="T100" fmla="*/ 79 w 173"/>
                <a:gd name="T101" fmla="*/ 7 h 155"/>
                <a:gd name="T102" fmla="*/ 64 w 173"/>
                <a:gd name="T103" fmla="*/ 0 h 155"/>
                <a:gd name="T104" fmla="*/ 56 w 173"/>
                <a:gd name="T105" fmla="*/ 0 h 155"/>
                <a:gd name="T106" fmla="*/ 41 w 173"/>
                <a:gd name="T107" fmla="*/ 7 h 155"/>
                <a:gd name="T108" fmla="*/ 18 w 173"/>
                <a:gd name="T109" fmla="*/ 7 h 155"/>
                <a:gd name="T110" fmla="*/ 18 w 173"/>
                <a:gd name="T111" fmla="*/ 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3" h="155">
                  <a:moveTo>
                    <a:pt x="7" y="10"/>
                  </a:moveTo>
                  <a:cubicBezTo>
                    <a:pt x="7" y="7"/>
                    <a:pt x="7" y="7"/>
                    <a:pt x="7" y="7"/>
                  </a:cubicBezTo>
                  <a:cubicBezTo>
                    <a:pt x="11" y="7"/>
                    <a:pt x="11" y="7"/>
                    <a:pt x="11" y="7"/>
                  </a:cubicBezTo>
                  <a:cubicBezTo>
                    <a:pt x="11" y="0"/>
                    <a:pt x="11" y="0"/>
                    <a:pt x="11" y="0"/>
                  </a:cubicBezTo>
                  <a:cubicBezTo>
                    <a:pt x="3" y="0"/>
                    <a:pt x="3" y="0"/>
                    <a:pt x="3" y="0"/>
                  </a:cubicBezTo>
                  <a:cubicBezTo>
                    <a:pt x="2" y="0"/>
                    <a:pt x="1" y="0"/>
                    <a:pt x="1" y="1"/>
                  </a:cubicBezTo>
                  <a:cubicBezTo>
                    <a:pt x="0" y="2"/>
                    <a:pt x="0" y="3"/>
                    <a:pt x="0" y="4"/>
                  </a:cubicBezTo>
                  <a:cubicBezTo>
                    <a:pt x="0" y="10"/>
                    <a:pt x="0" y="10"/>
                    <a:pt x="0" y="10"/>
                  </a:cubicBezTo>
                  <a:cubicBezTo>
                    <a:pt x="7" y="10"/>
                    <a:pt x="7" y="10"/>
                    <a:pt x="7" y="10"/>
                  </a:cubicBezTo>
                  <a:close/>
                  <a:moveTo>
                    <a:pt x="7" y="25"/>
                  </a:moveTo>
                  <a:cubicBezTo>
                    <a:pt x="7" y="18"/>
                    <a:pt x="7" y="18"/>
                    <a:pt x="7" y="18"/>
                  </a:cubicBezTo>
                  <a:cubicBezTo>
                    <a:pt x="0" y="18"/>
                    <a:pt x="0" y="18"/>
                    <a:pt x="0" y="18"/>
                  </a:cubicBezTo>
                  <a:cubicBezTo>
                    <a:pt x="0" y="25"/>
                    <a:pt x="0" y="25"/>
                    <a:pt x="0" y="25"/>
                  </a:cubicBezTo>
                  <a:lnTo>
                    <a:pt x="7" y="25"/>
                  </a:lnTo>
                  <a:close/>
                  <a:moveTo>
                    <a:pt x="7" y="40"/>
                  </a:moveTo>
                  <a:cubicBezTo>
                    <a:pt x="7" y="33"/>
                    <a:pt x="7" y="33"/>
                    <a:pt x="7" y="33"/>
                  </a:cubicBezTo>
                  <a:cubicBezTo>
                    <a:pt x="0" y="33"/>
                    <a:pt x="0" y="33"/>
                    <a:pt x="0" y="33"/>
                  </a:cubicBezTo>
                  <a:cubicBezTo>
                    <a:pt x="0" y="40"/>
                    <a:pt x="0" y="40"/>
                    <a:pt x="0" y="40"/>
                  </a:cubicBezTo>
                  <a:lnTo>
                    <a:pt x="7" y="40"/>
                  </a:lnTo>
                  <a:close/>
                  <a:moveTo>
                    <a:pt x="7" y="56"/>
                  </a:moveTo>
                  <a:cubicBezTo>
                    <a:pt x="7" y="48"/>
                    <a:pt x="7" y="48"/>
                    <a:pt x="7" y="48"/>
                  </a:cubicBezTo>
                  <a:cubicBezTo>
                    <a:pt x="0" y="48"/>
                    <a:pt x="0" y="48"/>
                    <a:pt x="0" y="48"/>
                  </a:cubicBezTo>
                  <a:cubicBezTo>
                    <a:pt x="0" y="56"/>
                    <a:pt x="0" y="56"/>
                    <a:pt x="0" y="56"/>
                  </a:cubicBezTo>
                  <a:lnTo>
                    <a:pt x="7" y="56"/>
                  </a:lnTo>
                  <a:close/>
                  <a:moveTo>
                    <a:pt x="7" y="71"/>
                  </a:moveTo>
                  <a:cubicBezTo>
                    <a:pt x="7" y="63"/>
                    <a:pt x="7" y="63"/>
                    <a:pt x="7" y="63"/>
                  </a:cubicBezTo>
                  <a:cubicBezTo>
                    <a:pt x="0" y="63"/>
                    <a:pt x="0" y="63"/>
                    <a:pt x="0" y="63"/>
                  </a:cubicBezTo>
                  <a:cubicBezTo>
                    <a:pt x="0" y="71"/>
                    <a:pt x="0" y="71"/>
                    <a:pt x="0" y="71"/>
                  </a:cubicBezTo>
                  <a:lnTo>
                    <a:pt x="7" y="71"/>
                  </a:lnTo>
                  <a:close/>
                  <a:moveTo>
                    <a:pt x="7" y="86"/>
                  </a:moveTo>
                  <a:cubicBezTo>
                    <a:pt x="7" y="78"/>
                    <a:pt x="7" y="78"/>
                    <a:pt x="7" y="78"/>
                  </a:cubicBezTo>
                  <a:cubicBezTo>
                    <a:pt x="0" y="78"/>
                    <a:pt x="0" y="78"/>
                    <a:pt x="0" y="78"/>
                  </a:cubicBezTo>
                  <a:cubicBezTo>
                    <a:pt x="0" y="86"/>
                    <a:pt x="0" y="86"/>
                    <a:pt x="0" y="86"/>
                  </a:cubicBezTo>
                  <a:lnTo>
                    <a:pt x="7" y="86"/>
                  </a:lnTo>
                  <a:close/>
                  <a:moveTo>
                    <a:pt x="7" y="101"/>
                  </a:moveTo>
                  <a:cubicBezTo>
                    <a:pt x="7" y="94"/>
                    <a:pt x="7" y="94"/>
                    <a:pt x="7" y="94"/>
                  </a:cubicBezTo>
                  <a:cubicBezTo>
                    <a:pt x="0" y="94"/>
                    <a:pt x="0" y="94"/>
                    <a:pt x="0" y="94"/>
                  </a:cubicBezTo>
                  <a:cubicBezTo>
                    <a:pt x="0" y="101"/>
                    <a:pt x="0" y="101"/>
                    <a:pt x="0" y="101"/>
                  </a:cubicBezTo>
                  <a:lnTo>
                    <a:pt x="7" y="101"/>
                  </a:lnTo>
                  <a:close/>
                  <a:moveTo>
                    <a:pt x="14" y="102"/>
                  </a:moveTo>
                  <a:cubicBezTo>
                    <a:pt x="7" y="102"/>
                    <a:pt x="7" y="102"/>
                    <a:pt x="7" y="102"/>
                  </a:cubicBezTo>
                  <a:cubicBezTo>
                    <a:pt x="7" y="109"/>
                    <a:pt x="7" y="109"/>
                    <a:pt x="7" y="109"/>
                  </a:cubicBezTo>
                  <a:cubicBezTo>
                    <a:pt x="14" y="109"/>
                    <a:pt x="14" y="109"/>
                    <a:pt x="14" y="109"/>
                  </a:cubicBezTo>
                  <a:lnTo>
                    <a:pt x="14" y="102"/>
                  </a:lnTo>
                  <a:close/>
                  <a:moveTo>
                    <a:pt x="30" y="102"/>
                  </a:moveTo>
                  <a:cubicBezTo>
                    <a:pt x="22" y="102"/>
                    <a:pt x="22" y="102"/>
                    <a:pt x="22" y="102"/>
                  </a:cubicBezTo>
                  <a:cubicBezTo>
                    <a:pt x="22" y="109"/>
                    <a:pt x="22" y="109"/>
                    <a:pt x="22" y="109"/>
                  </a:cubicBezTo>
                  <a:cubicBezTo>
                    <a:pt x="30" y="109"/>
                    <a:pt x="30" y="109"/>
                    <a:pt x="30" y="109"/>
                  </a:cubicBezTo>
                  <a:lnTo>
                    <a:pt x="30" y="102"/>
                  </a:lnTo>
                  <a:close/>
                  <a:moveTo>
                    <a:pt x="45" y="102"/>
                  </a:moveTo>
                  <a:cubicBezTo>
                    <a:pt x="37" y="102"/>
                    <a:pt x="37" y="102"/>
                    <a:pt x="37" y="102"/>
                  </a:cubicBezTo>
                  <a:cubicBezTo>
                    <a:pt x="37" y="109"/>
                    <a:pt x="37" y="109"/>
                    <a:pt x="37" y="109"/>
                  </a:cubicBezTo>
                  <a:cubicBezTo>
                    <a:pt x="45" y="109"/>
                    <a:pt x="45" y="109"/>
                    <a:pt x="45" y="109"/>
                  </a:cubicBezTo>
                  <a:lnTo>
                    <a:pt x="45" y="102"/>
                  </a:lnTo>
                  <a:close/>
                  <a:moveTo>
                    <a:pt x="60" y="102"/>
                  </a:moveTo>
                  <a:cubicBezTo>
                    <a:pt x="52" y="102"/>
                    <a:pt x="52" y="102"/>
                    <a:pt x="52" y="102"/>
                  </a:cubicBezTo>
                  <a:cubicBezTo>
                    <a:pt x="52" y="109"/>
                    <a:pt x="52" y="109"/>
                    <a:pt x="52" y="109"/>
                  </a:cubicBezTo>
                  <a:cubicBezTo>
                    <a:pt x="60" y="109"/>
                    <a:pt x="60" y="109"/>
                    <a:pt x="60" y="109"/>
                  </a:cubicBezTo>
                  <a:lnTo>
                    <a:pt x="60" y="102"/>
                  </a:lnTo>
                  <a:close/>
                  <a:moveTo>
                    <a:pt x="75" y="102"/>
                  </a:moveTo>
                  <a:cubicBezTo>
                    <a:pt x="68" y="102"/>
                    <a:pt x="68" y="102"/>
                    <a:pt x="68" y="102"/>
                  </a:cubicBezTo>
                  <a:cubicBezTo>
                    <a:pt x="68" y="109"/>
                    <a:pt x="68" y="109"/>
                    <a:pt x="68" y="109"/>
                  </a:cubicBezTo>
                  <a:cubicBezTo>
                    <a:pt x="75" y="109"/>
                    <a:pt x="75" y="109"/>
                    <a:pt x="75" y="109"/>
                  </a:cubicBezTo>
                  <a:lnTo>
                    <a:pt x="75" y="102"/>
                  </a:lnTo>
                  <a:close/>
                  <a:moveTo>
                    <a:pt x="84" y="115"/>
                  </a:moveTo>
                  <a:cubicBezTo>
                    <a:pt x="84" y="108"/>
                    <a:pt x="84" y="108"/>
                    <a:pt x="84" y="108"/>
                  </a:cubicBezTo>
                  <a:cubicBezTo>
                    <a:pt x="77" y="108"/>
                    <a:pt x="77" y="108"/>
                    <a:pt x="77" y="108"/>
                  </a:cubicBezTo>
                  <a:cubicBezTo>
                    <a:pt x="77" y="115"/>
                    <a:pt x="77" y="115"/>
                    <a:pt x="77" y="115"/>
                  </a:cubicBezTo>
                  <a:lnTo>
                    <a:pt x="84" y="115"/>
                  </a:lnTo>
                  <a:close/>
                  <a:moveTo>
                    <a:pt x="84" y="130"/>
                  </a:moveTo>
                  <a:cubicBezTo>
                    <a:pt x="84" y="123"/>
                    <a:pt x="84" y="123"/>
                    <a:pt x="84" y="123"/>
                  </a:cubicBezTo>
                  <a:cubicBezTo>
                    <a:pt x="77" y="123"/>
                    <a:pt x="77" y="123"/>
                    <a:pt x="77" y="123"/>
                  </a:cubicBezTo>
                  <a:cubicBezTo>
                    <a:pt x="77" y="130"/>
                    <a:pt x="77" y="130"/>
                    <a:pt x="77" y="130"/>
                  </a:cubicBezTo>
                  <a:lnTo>
                    <a:pt x="84" y="130"/>
                  </a:lnTo>
                  <a:close/>
                  <a:moveTo>
                    <a:pt x="87" y="140"/>
                  </a:moveTo>
                  <a:cubicBezTo>
                    <a:pt x="86" y="139"/>
                    <a:pt x="85" y="138"/>
                    <a:pt x="84" y="138"/>
                  </a:cubicBezTo>
                  <a:cubicBezTo>
                    <a:pt x="84" y="137"/>
                    <a:pt x="84" y="137"/>
                    <a:pt x="84" y="137"/>
                  </a:cubicBezTo>
                  <a:cubicBezTo>
                    <a:pt x="84" y="137"/>
                    <a:pt x="84" y="137"/>
                    <a:pt x="84" y="137"/>
                  </a:cubicBezTo>
                  <a:cubicBezTo>
                    <a:pt x="84" y="137"/>
                    <a:pt x="84" y="137"/>
                    <a:pt x="84" y="137"/>
                  </a:cubicBezTo>
                  <a:cubicBezTo>
                    <a:pt x="83" y="137"/>
                    <a:pt x="83" y="137"/>
                    <a:pt x="83" y="137"/>
                  </a:cubicBezTo>
                  <a:cubicBezTo>
                    <a:pt x="84" y="137"/>
                    <a:pt x="84" y="137"/>
                    <a:pt x="84" y="137"/>
                  </a:cubicBezTo>
                  <a:cubicBezTo>
                    <a:pt x="84" y="137"/>
                    <a:pt x="84" y="137"/>
                    <a:pt x="84" y="137"/>
                  </a:cubicBezTo>
                  <a:cubicBezTo>
                    <a:pt x="83" y="137"/>
                    <a:pt x="83" y="137"/>
                    <a:pt x="83" y="137"/>
                  </a:cubicBezTo>
                  <a:cubicBezTo>
                    <a:pt x="84" y="137"/>
                    <a:pt x="84" y="137"/>
                    <a:pt x="84" y="137"/>
                  </a:cubicBezTo>
                  <a:cubicBezTo>
                    <a:pt x="77" y="139"/>
                    <a:pt x="77" y="139"/>
                    <a:pt x="77" y="139"/>
                  </a:cubicBezTo>
                  <a:cubicBezTo>
                    <a:pt x="77" y="140"/>
                    <a:pt x="79" y="143"/>
                    <a:pt x="84" y="146"/>
                  </a:cubicBezTo>
                  <a:lnTo>
                    <a:pt x="87" y="140"/>
                  </a:lnTo>
                  <a:close/>
                  <a:moveTo>
                    <a:pt x="100" y="145"/>
                  </a:moveTo>
                  <a:cubicBezTo>
                    <a:pt x="98" y="145"/>
                    <a:pt x="95" y="144"/>
                    <a:pt x="94" y="143"/>
                  </a:cubicBezTo>
                  <a:cubicBezTo>
                    <a:pt x="91" y="150"/>
                    <a:pt x="91" y="150"/>
                    <a:pt x="91" y="150"/>
                  </a:cubicBezTo>
                  <a:cubicBezTo>
                    <a:pt x="93" y="151"/>
                    <a:pt x="96" y="152"/>
                    <a:pt x="99" y="152"/>
                  </a:cubicBezTo>
                  <a:cubicBezTo>
                    <a:pt x="100" y="145"/>
                    <a:pt x="100" y="145"/>
                    <a:pt x="100" y="145"/>
                  </a:cubicBezTo>
                  <a:close/>
                  <a:moveTo>
                    <a:pt x="115" y="147"/>
                  </a:moveTo>
                  <a:cubicBezTo>
                    <a:pt x="112" y="147"/>
                    <a:pt x="110" y="147"/>
                    <a:pt x="108" y="146"/>
                  </a:cubicBezTo>
                  <a:cubicBezTo>
                    <a:pt x="107" y="154"/>
                    <a:pt x="107" y="154"/>
                    <a:pt x="107" y="154"/>
                  </a:cubicBezTo>
                  <a:cubicBezTo>
                    <a:pt x="109" y="154"/>
                    <a:pt x="112" y="154"/>
                    <a:pt x="114" y="154"/>
                  </a:cubicBezTo>
                  <a:cubicBezTo>
                    <a:pt x="115" y="147"/>
                    <a:pt x="115" y="147"/>
                    <a:pt x="115" y="147"/>
                  </a:cubicBezTo>
                  <a:close/>
                  <a:moveTo>
                    <a:pt x="130" y="147"/>
                  </a:moveTo>
                  <a:cubicBezTo>
                    <a:pt x="128" y="147"/>
                    <a:pt x="126" y="147"/>
                    <a:pt x="125" y="147"/>
                  </a:cubicBezTo>
                  <a:cubicBezTo>
                    <a:pt x="124" y="147"/>
                    <a:pt x="123" y="147"/>
                    <a:pt x="122" y="147"/>
                  </a:cubicBezTo>
                  <a:cubicBezTo>
                    <a:pt x="122" y="154"/>
                    <a:pt x="122" y="154"/>
                    <a:pt x="122" y="154"/>
                  </a:cubicBezTo>
                  <a:cubicBezTo>
                    <a:pt x="123" y="155"/>
                    <a:pt x="124" y="155"/>
                    <a:pt x="125" y="155"/>
                  </a:cubicBezTo>
                  <a:cubicBezTo>
                    <a:pt x="126" y="155"/>
                    <a:pt x="128" y="154"/>
                    <a:pt x="130" y="154"/>
                  </a:cubicBezTo>
                  <a:cubicBezTo>
                    <a:pt x="130" y="147"/>
                    <a:pt x="130" y="147"/>
                    <a:pt x="130" y="147"/>
                  </a:cubicBezTo>
                  <a:close/>
                  <a:moveTo>
                    <a:pt x="144" y="146"/>
                  </a:moveTo>
                  <a:cubicBezTo>
                    <a:pt x="142" y="146"/>
                    <a:pt x="140" y="147"/>
                    <a:pt x="137" y="147"/>
                  </a:cubicBezTo>
                  <a:cubicBezTo>
                    <a:pt x="138" y="154"/>
                    <a:pt x="138" y="154"/>
                    <a:pt x="138" y="154"/>
                  </a:cubicBezTo>
                  <a:cubicBezTo>
                    <a:pt x="141" y="154"/>
                    <a:pt x="143" y="153"/>
                    <a:pt x="146" y="153"/>
                  </a:cubicBezTo>
                  <a:cubicBezTo>
                    <a:pt x="144" y="146"/>
                    <a:pt x="144" y="146"/>
                    <a:pt x="144" y="146"/>
                  </a:cubicBezTo>
                  <a:close/>
                  <a:moveTo>
                    <a:pt x="158" y="142"/>
                  </a:moveTo>
                  <a:cubicBezTo>
                    <a:pt x="156" y="143"/>
                    <a:pt x="154" y="144"/>
                    <a:pt x="152" y="145"/>
                  </a:cubicBezTo>
                  <a:cubicBezTo>
                    <a:pt x="153" y="152"/>
                    <a:pt x="153" y="152"/>
                    <a:pt x="153" y="152"/>
                  </a:cubicBezTo>
                  <a:cubicBezTo>
                    <a:pt x="156" y="151"/>
                    <a:pt x="159" y="150"/>
                    <a:pt x="161" y="149"/>
                  </a:cubicBezTo>
                  <a:lnTo>
                    <a:pt x="158" y="142"/>
                  </a:lnTo>
                  <a:close/>
                  <a:moveTo>
                    <a:pt x="166" y="135"/>
                  </a:moveTo>
                  <a:cubicBezTo>
                    <a:pt x="166" y="138"/>
                    <a:pt x="166" y="138"/>
                    <a:pt x="166" y="138"/>
                  </a:cubicBezTo>
                  <a:cubicBezTo>
                    <a:pt x="169" y="138"/>
                    <a:pt x="169" y="138"/>
                    <a:pt x="169" y="138"/>
                  </a:cubicBezTo>
                  <a:cubicBezTo>
                    <a:pt x="166" y="137"/>
                    <a:pt x="166" y="137"/>
                    <a:pt x="166" y="137"/>
                  </a:cubicBezTo>
                  <a:cubicBezTo>
                    <a:pt x="168" y="138"/>
                    <a:pt x="168" y="138"/>
                    <a:pt x="168" y="138"/>
                  </a:cubicBezTo>
                  <a:cubicBezTo>
                    <a:pt x="166" y="137"/>
                    <a:pt x="166" y="137"/>
                    <a:pt x="166" y="137"/>
                  </a:cubicBezTo>
                  <a:cubicBezTo>
                    <a:pt x="166" y="137"/>
                    <a:pt x="166" y="137"/>
                    <a:pt x="166" y="137"/>
                  </a:cubicBezTo>
                  <a:cubicBezTo>
                    <a:pt x="168" y="138"/>
                    <a:pt x="168" y="138"/>
                    <a:pt x="168" y="138"/>
                  </a:cubicBezTo>
                  <a:cubicBezTo>
                    <a:pt x="166" y="137"/>
                    <a:pt x="166" y="137"/>
                    <a:pt x="166" y="137"/>
                  </a:cubicBezTo>
                  <a:cubicBezTo>
                    <a:pt x="166" y="137"/>
                    <a:pt x="166" y="137"/>
                    <a:pt x="166" y="137"/>
                  </a:cubicBezTo>
                  <a:cubicBezTo>
                    <a:pt x="166" y="137"/>
                    <a:pt x="166" y="137"/>
                    <a:pt x="166" y="137"/>
                  </a:cubicBezTo>
                  <a:cubicBezTo>
                    <a:pt x="166" y="137"/>
                    <a:pt x="166" y="137"/>
                    <a:pt x="166" y="137"/>
                  </a:cubicBezTo>
                  <a:cubicBezTo>
                    <a:pt x="166" y="137"/>
                    <a:pt x="166" y="137"/>
                    <a:pt x="166" y="137"/>
                  </a:cubicBezTo>
                  <a:cubicBezTo>
                    <a:pt x="166" y="137"/>
                    <a:pt x="166" y="137"/>
                    <a:pt x="166" y="137"/>
                  </a:cubicBezTo>
                  <a:cubicBezTo>
                    <a:pt x="166" y="137"/>
                    <a:pt x="165" y="138"/>
                    <a:pt x="164" y="139"/>
                  </a:cubicBezTo>
                  <a:cubicBezTo>
                    <a:pt x="168" y="145"/>
                    <a:pt x="168" y="145"/>
                    <a:pt x="168" y="145"/>
                  </a:cubicBezTo>
                  <a:cubicBezTo>
                    <a:pt x="172" y="142"/>
                    <a:pt x="172" y="139"/>
                    <a:pt x="173" y="139"/>
                  </a:cubicBezTo>
                  <a:cubicBezTo>
                    <a:pt x="173" y="138"/>
                    <a:pt x="173" y="138"/>
                    <a:pt x="173" y="138"/>
                  </a:cubicBezTo>
                  <a:cubicBezTo>
                    <a:pt x="173" y="135"/>
                    <a:pt x="173" y="135"/>
                    <a:pt x="173" y="135"/>
                  </a:cubicBezTo>
                  <a:cubicBezTo>
                    <a:pt x="166" y="135"/>
                    <a:pt x="166" y="135"/>
                    <a:pt x="166" y="135"/>
                  </a:cubicBezTo>
                  <a:close/>
                  <a:moveTo>
                    <a:pt x="166" y="120"/>
                  </a:moveTo>
                  <a:cubicBezTo>
                    <a:pt x="166" y="128"/>
                    <a:pt x="166" y="128"/>
                    <a:pt x="166" y="128"/>
                  </a:cubicBezTo>
                  <a:cubicBezTo>
                    <a:pt x="173" y="128"/>
                    <a:pt x="173" y="128"/>
                    <a:pt x="173" y="128"/>
                  </a:cubicBezTo>
                  <a:cubicBezTo>
                    <a:pt x="173" y="120"/>
                    <a:pt x="173" y="120"/>
                    <a:pt x="173" y="120"/>
                  </a:cubicBezTo>
                  <a:lnTo>
                    <a:pt x="166" y="120"/>
                  </a:lnTo>
                  <a:close/>
                  <a:moveTo>
                    <a:pt x="166" y="105"/>
                  </a:moveTo>
                  <a:cubicBezTo>
                    <a:pt x="166" y="112"/>
                    <a:pt x="166" y="112"/>
                    <a:pt x="166" y="112"/>
                  </a:cubicBezTo>
                  <a:cubicBezTo>
                    <a:pt x="173" y="112"/>
                    <a:pt x="173" y="112"/>
                    <a:pt x="173" y="112"/>
                  </a:cubicBezTo>
                  <a:cubicBezTo>
                    <a:pt x="173" y="105"/>
                    <a:pt x="173" y="105"/>
                    <a:pt x="173" y="105"/>
                  </a:cubicBezTo>
                  <a:lnTo>
                    <a:pt x="166" y="105"/>
                  </a:lnTo>
                  <a:close/>
                  <a:moveTo>
                    <a:pt x="166" y="90"/>
                  </a:moveTo>
                  <a:cubicBezTo>
                    <a:pt x="166" y="97"/>
                    <a:pt x="166" y="97"/>
                    <a:pt x="166" y="97"/>
                  </a:cubicBezTo>
                  <a:cubicBezTo>
                    <a:pt x="173" y="97"/>
                    <a:pt x="173" y="97"/>
                    <a:pt x="173" y="97"/>
                  </a:cubicBezTo>
                  <a:cubicBezTo>
                    <a:pt x="173" y="90"/>
                    <a:pt x="173" y="90"/>
                    <a:pt x="173" y="90"/>
                  </a:cubicBezTo>
                  <a:lnTo>
                    <a:pt x="166" y="90"/>
                  </a:lnTo>
                  <a:close/>
                  <a:moveTo>
                    <a:pt x="166" y="74"/>
                  </a:moveTo>
                  <a:cubicBezTo>
                    <a:pt x="166" y="82"/>
                    <a:pt x="166" y="82"/>
                    <a:pt x="166" y="82"/>
                  </a:cubicBezTo>
                  <a:cubicBezTo>
                    <a:pt x="173" y="82"/>
                    <a:pt x="173" y="82"/>
                    <a:pt x="173" y="82"/>
                  </a:cubicBezTo>
                  <a:cubicBezTo>
                    <a:pt x="173" y="74"/>
                    <a:pt x="173" y="74"/>
                    <a:pt x="173" y="74"/>
                  </a:cubicBezTo>
                  <a:lnTo>
                    <a:pt x="166" y="74"/>
                  </a:lnTo>
                  <a:close/>
                  <a:moveTo>
                    <a:pt x="166" y="59"/>
                  </a:moveTo>
                  <a:cubicBezTo>
                    <a:pt x="166" y="67"/>
                    <a:pt x="166" y="67"/>
                    <a:pt x="166" y="67"/>
                  </a:cubicBezTo>
                  <a:cubicBezTo>
                    <a:pt x="173" y="67"/>
                    <a:pt x="173" y="67"/>
                    <a:pt x="173" y="67"/>
                  </a:cubicBezTo>
                  <a:cubicBezTo>
                    <a:pt x="173" y="59"/>
                    <a:pt x="173" y="59"/>
                    <a:pt x="173" y="59"/>
                  </a:cubicBezTo>
                  <a:lnTo>
                    <a:pt x="166" y="59"/>
                  </a:lnTo>
                  <a:close/>
                  <a:moveTo>
                    <a:pt x="157" y="53"/>
                  </a:moveTo>
                  <a:cubicBezTo>
                    <a:pt x="159" y="54"/>
                    <a:pt x="161" y="55"/>
                    <a:pt x="162" y="56"/>
                  </a:cubicBezTo>
                  <a:cubicBezTo>
                    <a:pt x="167" y="51"/>
                    <a:pt x="167" y="51"/>
                    <a:pt x="167" y="51"/>
                  </a:cubicBezTo>
                  <a:cubicBezTo>
                    <a:pt x="165" y="49"/>
                    <a:pt x="163" y="47"/>
                    <a:pt x="160" y="46"/>
                  </a:cubicBezTo>
                  <a:cubicBezTo>
                    <a:pt x="157" y="53"/>
                    <a:pt x="157" y="53"/>
                    <a:pt x="157" y="53"/>
                  </a:cubicBezTo>
                  <a:close/>
                  <a:moveTo>
                    <a:pt x="143" y="49"/>
                  </a:moveTo>
                  <a:cubicBezTo>
                    <a:pt x="146" y="49"/>
                    <a:pt x="148" y="50"/>
                    <a:pt x="150" y="50"/>
                  </a:cubicBezTo>
                  <a:cubicBezTo>
                    <a:pt x="152" y="43"/>
                    <a:pt x="152" y="43"/>
                    <a:pt x="152" y="43"/>
                  </a:cubicBezTo>
                  <a:cubicBezTo>
                    <a:pt x="150" y="43"/>
                    <a:pt x="147" y="42"/>
                    <a:pt x="144" y="42"/>
                  </a:cubicBezTo>
                  <a:cubicBezTo>
                    <a:pt x="143" y="49"/>
                    <a:pt x="143" y="49"/>
                    <a:pt x="143" y="49"/>
                  </a:cubicBezTo>
                  <a:close/>
                  <a:moveTo>
                    <a:pt x="136" y="34"/>
                  </a:moveTo>
                  <a:cubicBezTo>
                    <a:pt x="136" y="37"/>
                    <a:pt x="136" y="40"/>
                    <a:pt x="136" y="42"/>
                  </a:cubicBezTo>
                  <a:cubicBezTo>
                    <a:pt x="143" y="42"/>
                    <a:pt x="143" y="42"/>
                    <a:pt x="143" y="42"/>
                  </a:cubicBezTo>
                  <a:cubicBezTo>
                    <a:pt x="143" y="40"/>
                    <a:pt x="143" y="37"/>
                    <a:pt x="143" y="34"/>
                  </a:cubicBezTo>
                  <a:cubicBezTo>
                    <a:pt x="136" y="34"/>
                    <a:pt x="136" y="34"/>
                    <a:pt x="136" y="34"/>
                  </a:cubicBezTo>
                  <a:close/>
                  <a:moveTo>
                    <a:pt x="136" y="19"/>
                  </a:moveTo>
                  <a:cubicBezTo>
                    <a:pt x="136" y="21"/>
                    <a:pt x="136" y="24"/>
                    <a:pt x="136" y="27"/>
                  </a:cubicBezTo>
                  <a:cubicBezTo>
                    <a:pt x="143" y="27"/>
                    <a:pt x="143" y="27"/>
                    <a:pt x="143" y="27"/>
                  </a:cubicBezTo>
                  <a:cubicBezTo>
                    <a:pt x="143" y="24"/>
                    <a:pt x="143" y="21"/>
                    <a:pt x="143" y="19"/>
                  </a:cubicBezTo>
                  <a:cubicBezTo>
                    <a:pt x="136" y="19"/>
                    <a:pt x="136" y="19"/>
                    <a:pt x="136" y="19"/>
                  </a:cubicBezTo>
                  <a:close/>
                  <a:moveTo>
                    <a:pt x="136" y="4"/>
                  </a:moveTo>
                  <a:cubicBezTo>
                    <a:pt x="136" y="4"/>
                    <a:pt x="136" y="7"/>
                    <a:pt x="136" y="11"/>
                  </a:cubicBezTo>
                  <a:cubicBezTo>
                    <a:pt x="143" y="11"/>
                    <a:pt x="143" y="11"/>
                    <a:pt x="143" y="11"/>
                  </a:cubicBezTo>
                  <a:cubicBezTo>
                    <a:pt x="143" y="7"/>
                    <a:pt x="143" y="4"/>
                    <a:pt x="143" y="4"/>
                  </a:cubicBezTo>
                  <a:cubicBezTo>
                    <a:pt x="136" y="4"/>
                    <a:pt x="136" y="4"/>
                    <a:pt x="136" y="4"/>
                  </a:cubicBezTo>
                  <a:close/>
                  <a:moveTo>
                    <a:pt x="125" y="7"/>
                  </a:moveTo>
                  <a:cubicBezTo>
                    <a:pt x="132" y="7"/>
                    <a:pt x="132" y="7"/>
                    <a:pt x="132" y="7"/>
                  </a:cubicBezTo>
                  <a:cubicBezTo>
                    <a:pt x="132" y="0"/>
                    <a:pt x="132" y="0"/>
                    <a:pt x="132" y="0"/>
                  </a:cubicBezTo>
                  <a:cubicBezTo>
                    <a:pt x="125" y="0"/>
                    <a:pt x="125" y="0"/>
                    <a:pt x="125" y="0"/>
                  </a:cubicBezTo>
                  <a:lnTo>
                    <a:pt x="125" y="7"/>
                  </a:lnTo>
                  <a:close/>
                  <a:moveTo>
                    <a:pt x="109" y="7"/>
                  </a:moveTo>
                  <a:cubicBezTo>
                    <a:pt x="117" y="7"/>
                    <a:pt x="117" y="7"/>
                    <a:pt x="117" y="7"/>
                  </a:cubicBezTo>
                  <a:cubicBezTo>
                    <a:pt x="117" y="0"/>
                    <a:pt x="117" y="0"/>
                    <a:pt x="117" y="0"/>
                  </a:cubicBezTo>
                  <a:cubicBezTo>
                    <a:pt x="109" y="0"/>
                    <a:pt x="109" y="0"/>
                    <a:pt x="109" y="0"/>
                  </a:cubicBezTo>
                  <a:lnTo>
                    <a:pt x="109" y="7"/>
                  </a:lnTo>
                  <a:close/>
                  <a:moveTo>
                    <a:pt x="94" y="7"/>
                  </a:moveTo>
                  <a:cubicBezTo>
                    <a:pt x="102" y="7"/>
                    <a:pt x="102" y="7"/>
                    <a:pt x="102" y="7"/>
                  </a:cubicBezTo>
                  <a:cubicBezTo>
                    <a:pt x="102" y="0"/>
                    <a:pt x="102" y="0"/>
                    <a:pt x="102" y="0"/>
                  </a:cubicBezTo>
                  <a:cubicBezTo>
                    <a:pt x="94" y="0"/>
                    <a:pt x="94" y="0"/>
                    <a:pt x="94" y="0"/>
                  </a:cubicBezTo>
                  <a:lnTo>
                    <a:pt x="94" y="7"/>
                  </a:lnTo>
                  <a:close/>
                  <a:moveTo>
                    <a:pt x="79" y="7"/>
                  </a:moveTo>
                  <a:cubicBezTo>
                    <a:pt x="87" y="7"/>
                    <a:pt x="87" y="7"/>
                    <a:pt x="87" y="7"/>
                  </a:cubicBezTo>
                  <a:cubicBezTo>
                    <a:pt x="87" y="0"/>
                    <a:pt x="87" y="0"/>
                    <a:pt x="87" y="0"/>
                  </a:cubicBezTo>
                  <a:cubicBezTo>
                    <a:pt x="79" y="0"/>
                    <a:pt x="79" y="0"/>
                    <a:pt x="79" y="0"/>
                  </a:cubicBezTo>
                  <a:lnTo>
                    <a:pt x="79" y="7"/>
                  </a:lnTo>
                  <a:close/>
                  <a:moveTo>
                    <a:pt x="64" y="7"/>
                  </a:moveTo>
                  <a:cubicBezTo>
                    <a:pt x="71" y="7"/>
                    <a:pt x="71" y="7"/>
                    <a:pt x="71" y="7"/>
                  </a:cubicBezTo>
                  <a:cubicBezTo>
                    <a:pt x="71" y="0"/>
                    <a:pt x="71" y="0"/>
                    <a:pt x="71" y="0"/>
                  </a:cubicBezTo>
                  <a:cubicBezTo>
                    <a:pt x="64" y="0"/>
                    <a:pt x="64" y="0"/>
                    <a:pt x="64" y="0"/>
                  </a:cubicBezTo>
                  <a:lnTo>
                    <a:pt x="64" y="7"/>
                  </a:lnTo>
                  <a:close/>
                  <a:moveTo>
                    <a:pt x="49" y="7"/>
                  </a:moveTo>
                  <a:cubicBezTo>
                    <a:pt x="56" y="7"/>
                    <a:pt x="56" y="7"/>
                    <a:pt x="56" y="7"/>
                  </a:cubicBezTo>
                  <a:cubicBezTo>
                    <a:pt x="56" y="0"/>
                    <a:pt x="56" y="0"/>
                    <a:pt x="56" y="0"/>
                  </a:cubicBezTo>
                  <a:cubicBezTo>
                    <a:pt x="49" y="0"/>
                    <a:pt x="49" y="0"/>
                    <a:pt x="49" y="0"/>
                  </a:cubicBezTo>
                  <a:lnTo>
                    <a:pt x="49" y="7"/>
                  </a:lnTo>
                  <a:close/>
                  <a:moveTo>
                    <a:pt x="34" y="7"/>
                  </a:moveTo>
                  <a:cubicBezTo>
                    <a:pt x="41" y="7"/>
                    <a:pt x="41" y="7"/>
                    <a:pt x="41" y="7"/>
                  </a:cubicBezTo>
                  <a:cubicBezTo>
                    <a:pt x="41" y="0"/>
                    <a:pt x="41" y="0"/>
                    <a:pt x="41" y="0"/>
                  </a:cubicBezTo>
                  <a:cubicBezTo>
                    <a:pt x="34" y="0"/>
                    <a:pt x="34" y="0"/>
                    <a:pt x="34" y="0"/>
                  </a:cubicBezTo>
                  <a:lnTo>
                    <a:pt x="34" y="7"/>
                  </a:lnTo>
                  <a:close/>
                  <a:moveTo>
                    <a:pt x="18" y="7"/>
                  </a:moveTo>
                  <a:cubicBezTo>
                    <a:pt x="26" y="7"/>
                    <a:pt x="26" y="7"/>
                    <a:pt x="26" y="7"/>
                  </a:cubicBezTo>
                  <a:cubicBezTo>
                    <a:pt x="26" y="0"/>
                    <a:pt x="26" y="0"/>
                    <a:pt x="26" y="0"/>
                  </a:cubicBezTo>
                  <a:cubicBezTo>
                    <a:pt x="18" y="0"/>
                    <a:pt x="18" y="0"/>
                    <a:pt x="18" y="0"/>
                  </a:cubicBezTo>
                  <a:lnTo>
                    <a:pt x="18" y="7"/>
                  </a:lnTo>
                  <a:close/>
                </a:path>
              </a:pathLst>
            </a:custGeom>
            <a:solidFill>
              <a:srgbClr val="4EC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1" name="Group 750"/>
            <p:cNvGrpSpPr/>
            <p:nvPr/>
          </p:nvGrpSpPr>
          <p:grpSpPr>
            <a:xfrm>
              <a:off x="8984825" y="4224578"/>
              <a:ext cx="903582" cy="1102354"/>
              <a:chOff x="7184655" y="4224578"/>
              <a:chExt cx="903582" cy="1102354"/>
            </a:xfrm>
          </p:grpSpPr>
          <p:sp>
            <p:nvSpPr>
              <p:cNvPr id="749" name="Flowchart: Magnetic Disk 748"/>
              <p:cNvSpPr/>
              <p:nvPr/>
            </p:nvSpPr>
            <p:spPr bwMode="auto">
              <a:xfrm>
                <a:off x="7184655" y="4224578"/>
                <a:ext cx="903582" cy="1102354"/>
              </a:xfrm>
              <a:prstGeom prst="flowChartMagneticDisk">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50" name="Group 749"/>
              <p:cNvGrpSpPr/>
              <p:nvPr/>
            </p:nvGrpSpPr>
            <p:grpSpPr>
              <a:xfrm>
                <a:off x="7228682" y="4275138"/>
                <a:ext cx="817563" cy="989013"/>
                <a:chOff x="9023351" y="4275138"/>
                <a:chExt cx="817563" cy="989013"/>
              </a:xfrm>
            </p:grpSpPr>
            <p:sp>
              <p:nvSpPr>
                <p:cNvPr id="52" name="Freeform 67"/>
                <p:cNvSpPr>
                  <a:spLocks/>
                </p:cNvSpPr>
                <p:nvPr/>
              </p:nvSpPr>
              <p:spPr bwMode="auto">
                <a:xfrm>
                  <a:off x="9023351" y="4418013"/>
                  <a:ext cx="817563" cy="312738"/>
                </a:xfrm>
                <a:custGeom>
                  <a:avLst/>
                  <a:gdLst>
                    <a:gd name="T0" fmla="*/ 63 w 125"/>
                    <a:gd name="T1" fmla="*/ 16 h 48"/>
                    <a:gd name="T2" fmla="*/ 1 w 125"/>
                    <a:gd name="T3" fmla="*/ 0 h 48"/>
                    <a:gd name="T4" fmla="*/ 0 w 125"/>
                    <a:gd name="T5" fmla="*/ 2 h 48"/>
                    <a:gd name="T6" fmla="*/ 0 w 125"/>
                    <a:gd name="T7" fmla="*/ 29 h 48"/>
                    <a:gd name="T8" fmla="*/ 63 w 125"/>
                    <a:gd name="T9" fmla="*/ 48 h 48"/>
                    <a:gd name="T10" fmla="*/ 125 w 125"/>
                    <a:gd name="T11" fmla="*/ 29 h 48"/>
                    <a:gd name="T12" fmla="*/ 125 w 125"/>
                    <a:gd name="T13" fmla="*/ 2 h 48"/>
                    <a:gd name="T14" fmla="*/ 125 w 125"/>
                    <a:gd name="T15" fmla="*/ 0 h 48"/>
                    <a:gd name="T16" fmla="*/ 63 w 125"/>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8">
                      <a:moveTo>
                        <a:pt x="63" y="16"/>
                      </a:moveTo>
                      <a:cubicBezTo>
                        <a:pt x="31" y="16"/>
                        <a:pt x="5" y="9"/>
                        <a:pt x="1" y="0"/>
                      </a:cubicBezTo>
                      <a:cubicBezTo>
                        <a:pt x="1" y="1"/>
                        <a:pt x="0" y="2"/>
                        <a:pt x="0" y="2"/>
                      </a:cubicBezTo>
                      <a:cubicBezTo>
                        <a:pt x="0" y="29"/>
                        <a:pt x="0" y="29"/>
                        <a:pt x="0" y="29"/>
                      </a:cubicBezTo>
                      <a:cubicBezTo>
                        <a:pt x="0" y="39"/>
                        <a:pt x="28" y="48"/>
                        <a:pt x="63" y="48"/>
                      </a:cubicBezTo>
                      <a:cubicBezTo>
                        <a:pt x="97" y="48"/>
                        <a:pt x="125" y="39"/>
                        <a:pt x="125" y="29"/>
                      </a:cubicBezTo>
                      <a:cubicBezTo>
                        <a:pt x="125" y="2"/>
                        <a:pt x="125" y="2"/>
                        <a:pt x="125" y="2"/>
                      </a:cubicBezTo>
                      <a:cubicBezTo>
                        <a:pt x="125" y="2"/>
                        <a:pt x="125" y="1"/>
                        <a:pt x="125" y="0"/>
                      </a:cubicBezTo>
                      <a:cubicBezTo>
                        <a:pt x="120" y="9"/>
                        <a:pt x="94" y="16"/>
                        <a:pt x="63" y="16"/>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68"/>
                <p:cNvSpPr>
                  <a:spLocks noChangeArrowheads="1"/>
                </p:cNvSpPr>
                <p:nvPr/>
              </p:nvSpPr>
              <p:spPr bwMode="auto">
                <a:xfrm>
                  <a:off x="9055101" y="4275138"/>
                  <a:ext cx="758825" cy="188913"/>
                </a:xfrm>
                <a:prstGeom prst="ellipse">
                  <a:avLst/>
                </a:pr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9"/>
                <p:cNvSpPr>
                  <a:spLocks/>
                </p:cNvSpPr>
                <p:nvPr/>
              </p:nvSpPr>
              <p:spPr bwMode="auto">
                <a:xfrm>
                  <a:off x="9023351" y="4684713"/>
                  <a:ext cx="817563" cy="312738"/>
                </a:xfrm>
                <a:custGeom>
                  <a:avLst/>
                  <a:gdLst>
                    <a:gd name="T0" fmla="*/ 63 w 125"/>
                    <a:gd name="T1" fmla="*/ 16 h 48"/>
                    <a:gd name="T2" fmla="*/ 1 w 125"/>
                    <a:gd name="T3" fmla="*/ 0 h 48"/>
                    <a:gd name="T4" fmla="*/ 0 w 125"/>
                    <a:gd name="T5" fmla="*/ 3 h 48"/>
                    <a:gd name="T6" fmla="*/ 0 w 125"/>
                    <a:gd name="T7" fmla="*/ 29 h 48"/>
                    <a:gd name="T8" fmla="*/ 63 w 125"/>
                    <a:gd name="T9" fmla="*/ 48 h 48"/>
                    <a:gd name="T10" fmla="*/ 125 w 125"/>
                    <a:gd name="T11" fmla="*/ 29 h 48"/>
                    <a:gd name="T12" fmla="*/ 125 w 125"/>
                    <a:gd name="T13" fmla="*/ 3 h 48"/>
                    <a:gd name="T14" fmla="*/ 125 w 125"/>
                    <a:gd name="T15" fmla="*/ 0 h 48"/>
                    <a:gd name="T16" fmla="*/ 63 w 125"/>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8">
                      <a:moveTo>
                        <a:pt x="63" y="16"/>
                      </a:moveTo>
                      <a:cubicBezTo>
                        <a:pt x="31" y="16"/>
                        <a:pt x="5" y="9"/>
                        <a:pt x="1" y="0"/>
                      </a:cubicBezTo>
                      <a:cubicBezTo>
                        <a:pt x="1" y="1"/>
                        <a:pt x="0" y="2"/>
                        <a:pt x="0" y="3"/>
                      </a:cubicBezTo>
                      <a:cubicBezTo>
                        <a:pt x="0" y="29"/>
                        <a:pt x="0" y="29"/>
                        <a:pt x="0" y="29"/>
                      </a:cubicBezTo>
                      <a:cubicBezTo>
                        <a:pt x="0" y="40"/>
                        <a:pt x="28" y="48"/>
                        <a:pt x="63" y="48"/>
                      </a:cubicBezTo>
                      <a:cubicBezTo>
                        <a:pt x="97" y="48"/>
                        <a:pt x="125" y="40"/>
                        <a:pt x="125" y="29"/>
                      </a:cubicBezTo>
                      <a:cubicBezTo>
                        <a:pt x="125" y="3"/>
                        <a:pt x="125" y="3"/>
                        <a:pt x="125" y="3"/>
                      </a:cubicBezTo>
                      <a:cubicBezTo>
                        <a:pt x="125" y="2"/>
                        <a:pt x="125" y="1"/>
                        <a:pt x="125" y="0"/>
                      </a:cubicBezTo>
                      <a:cubicBezTo>
                        <a:pt x="120" y="9"/>
                        <a:pt x="94" y="16"/>
                        <a:pt x="63" y="16"/>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0"/>
                <p:cNvSpPr>
                  <a:spLocks/>
                </p:cNvSpPr>
                <p:nvPr/>
              </p:nvSpPr>
              <p:spPr bwMode="auto">
                <a:xfrm>
                  <a:off x="9023351" y="4951413"/>
                  <a:ext cx="817563" cy="312738"/>
                </a:xfrm>
                <a:custGeom>
                  <a:avLst/>
                  <a:gdLst>
                    <a:gd name="T0" fmla="*/ 63 w 125"/>
                    <a:gd name="T1" fmla="*/ 16 h 48"/>
                    <a:gd name="T2" fmla="*/ 1 w 125"/>
                    <a:gd name="T3" fmla="*/ 0 h 48"/>
                    <a:gd name="T4" fmla="*/ 0 w 125"/>
                    <a:gd name="T5" fmla="*/ 3 h 48"/>
                    <a:gd name="T6" fmla="*/ 0 w 125"/>
                    <a:gd name="T7" fmla="*/ 29 h 48"/>
                    <a:gd name="T8" fmla="*/ 63 w 125"/>
                    <a:gd name="T9" fmla="*/ 48 h 48"/>
                    <a:gd name="T10" fmla="*/ 125 w 125"/>
                    <a:gd name="T11" fmla="*/ 29 h 48"/>
                    <a:gd name="T12" fmla="*/ 125 w 125"/>
                    <a:gd name="T13" fmla="*/ 3 h 48"/>
                    <a:gd name="T14" fmla="*/ 125 w 125"/>
                    <a:gd name="T15" fmla="*/ 0 h 48"/>
                    <a:gd name="T16" fmla="*/ 63 w 125"/>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8">
                      <a:moveTo>
                        <a:pt x="63" y="16"/>
                      </a:moveTo>
                      <a:cubicBezTo>
                        <a:pt x="31" y="16"/>
                        <a:pt x="5" y="9"/>
                        <a:pt x="1" y="0"/>
                      </a:cubicBezTo>
                      <a:cubicBezTo>
                        <a:pt x="1" y="1"/>
                        <a:pt x="0" y="2"/>
                        <a:pt x="0" y="3"/>
                      </a:cubicBezTo>
                      <a:cubicBezTo>
                        <a:pt x="0" y="29"/>
                        <a:pt x="0" y="29"/>
                        <a:pt x="0" y="29"/>
                      </a:cubicBezTo>
                      <a:cubicBezTo>
                        <a:pt x="0" y="40"/>
                        <a:pt x="28" y="48"/>
                        <a:pt x="63" y="48"/>
                      </a:cubicBezTo>
                      <a:cubicBezTo>
                        <a:pt x="97" y="48"/>
                        <a:pt x="125" y="40"/>
                        <a:pt x="125" y="29"/>
                      </a:cubicBezTo>
                      <a:cubicBezTo>
                        <a:pt x="125" y="3"/>
                        <a:pt x="125" y="3"/>
                        <a:pt x="125" y="3"/>
                      </a:cubicBezTo>
                      <a:cubicBezTo>
                        <a:pt x="125" y="2"/>
                        <a:pt x="125" y="1"/>
                        <a:pt x="125" y="0"/>
                      </a:cubicBezTo>
                      <a:cubicBezTo>
                        <a:pt x="120" y="9"/>
                        <a:pt x="94" y="16"/>
                        <a:pt x="63" y="16"/>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1381126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274638" y="1212850"/>
            <a:ext cx="11887200" cy="5016758"/>
          </a:xfrm>
        </p:spPr>
        <p:txBody>
          <a:bodyPr/>
          <a:lstStyle/>
          <a:p>
            <a:pPr>
              <a:buClr>
                <a:schemeClr val="tx2"/>
              </a:buClr>
            </a:pPr>
            <a:r>
              <a:rPr lang="en-US" dirty="0" smtClean="0">
                <a:solidFill>
                  <a:srgbClr val="00BCF2"/>
                </a:solidFill>
              </a:rPr>
              <a:t>Introduce </a:t>
            </a:r>
            <a:r>
              <a:rPr lang="en-US" dirty="0" smtClean="0">
                <a:solidFill>
                  <a:srgbClr val="00BCF2"/>
                </a:solidFill>
              </a:rPr>
              <a:t>Azure Site Recovery (ASR) </a:t>
            </a:r>
            <a:r>
              <a:rPr lang="en-US" dirty="0" smtClean="0">
                <a:solidFill>
                  <a:srgbClr val="00BCF2"/>
                </a:solidFill>
              </a:rPr>
              <a:t>DR solution to protect VMware </a:t>
            </a:r>
            <a:r>
              <a:rPr lang="en-US" dirty="0" smtClean="0">
                <a:solidFill>
                  <a:srgbClr val="00BCF2"/>
                </a:solidFill>
              </a:rPr>
              <a:t>/ Physical Machines to Azure  </a:t>
            </a:r>
          </a:p>
          <a:p>
            <a:pPr lvl="1">
              <a:buClr>
                <a:schemeClr val="tx2"/>
              </a:buClr>
            </a:pPr>
            <a:r>
              <a:rPr lang="en-US" dirty="0" smtClean="0">
                <a:solidFill>
                  <a:schemeClr val="tx1"/>
                </a:solidFill>
              </a:rPr>
              <a:t>Features</a:t>
            </a:r>
          </a:p>
          <a:p>
            <a:pPr lvl="1">
              <a:buClr>
                <a:schemeClr val="tx2"/>
              </a:buClr>
            </a:pPr>
            <a:r>
              <a:rPr lang="en-US" dirty="0" smtClean="0">
                <a:solidFill>
                  <a:schemeClr val="tx1"/>
                </a:solidFill>
              </a:rPr>
              <a:t>Architecture</a:t>
            </a:r>
          </a:p>
          <a:p>
            <a:pPr lvl="1">
              <a:buClr>
                <a:schemeClr val="tx2"/>
              </a:buClr>
            </a:pPr>
            <a:r>
              <a:rPr lang="en-US" dirty="0" smtClean="0">
                <a:solidFill>
                  <a:schemeClr val="tx1"/>
                </a:solidFill>
              </a:rPr>
              <a:t>Prerequisites</a:t>
            </a:r>
          </a:p>
          <a:p>
            <a:pPr>
              <a:buClr>
                <a:schemeClr val="tx2"/>
              </a:buClr>
            </a:pPr>
            <a:r>
              <a:rPr lang="en-US" dirty="0" smtClean="0">
                <a:solidFill>
                  <a:srgbClr val="00BCF2"/>
                </a:solidFill>
              </a:rPr>
              <a:t>Demo</a:t>
            </a:r>
          </a:p>
          <a:p>
            <a:pPr>
              <a:buClr>
                <a:schemeClr val="tx2"/>
              </a:buClr>
            </a:pPr>
            <a:r>
              <a:rPr lang="en-US" dirty="0" smtClean="0">
                <a:solidFill>
                  <a:srgbClr val="00BCF2"/>
                </a:solidFill>
              </a:rPr>
              <a:t>Capacity Planning</a:t>
            </a:r>
          </a:p>
          <a:p>
            <a:pPr>
              <a:buClr>
                <a:schemeClr val="tx2"/>
              </a:buClr>
            </a:pPr>
            <a:r>
              <a:rPr lang="en-US" dirty="0" smtClean="0">
                <a:solidFill>
                  <a:srgbClr val="00BCF2"/>
                </a:solidFill>
              </a:rPr>
              <a:t>Migration to Azure with ASR </a:t>
            </a:r>
          </a:p>
          <a:p>
            <a:pPr>
              <a:buClr>
                <a:schemeClr val="tx2"/>
              </a:buClr>
            </a:pPr>
            <a:r>
              <a:rPr lang="en-US" dirty="0" smtClean="0">
                <a:solidFill>
                  <a:srgbClr val="00BCF2"/>
                </a:solidFill>
              </a:rPr>
              <a:t>ASR </a:t>
            </a:r>
            <a:r>
              <a:rPr lang="en-US" dirty="0" smtClean="0">
                <a:solidFill>
                  <a:srgbClr val="00BCF2"/>
                </a:solidFill>
              </a:rPr>
              <a:t>Logistics </a:t>
            </a:r>
            <a:r>
              <a:rPr lang="en-US" dirty="0" smtClean="0">
                <a:solidFill>
                  <a:srgbClr val="00BCF2"/>
                </a:solidFill>
              </a:rPr>
              <a:t>and Resources</a:t>
            </a:r>
          </a:p>
        </p:txBody>
      </p:sp>
    </p:spTree>
    <p:extLst>
      <p:ext uri="{BB962C8B-B14F-4D97-AF65-F5344CB8AC3E}">
        <p14:creationId xmlns:p14="http://schemas.microsoft.com/office/powerpoint/2010/main" val="31850997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to Azure with ASR</a:t>
            </a:r>
            <a:endParaRPr lang="en-US" dirty="0"/>
          </a:p>
        </p:txBody>
      </p:sp>
      <p:sp>
        <p:nvSpPr>
          <p:cNvPr id="3" name="Text Placeholder 2"/>
          <p:cNvSpPr>
            <a:spLocks noGrp="1"/>
          </p:cNvSpPr>
          <p:nvPr>
            <p:ph type="body" sz="quarter" idx="10"/>
          </p:nvPr>
        </p:nvSpPr>
        <p:spPr>
          <a:xfrm>
            <a:off x="274638" y="1212850"/>
            <a:ext cx="11887200" cy="4524315"/>
          </a:xfrm>
        </p:spPr>
        <p:txBody>
          <a:bodyPr/>
          <a:lstStyle/>
          <a:p>
            <a:pPr lvl="1"/>
            <a:r>
              <a:rPr lang="en-US" dirty="0" smtClean="0"/>
              <a:t>All </a:t>
            </a:r>
            <a:r>
              <a:rPr lang="en-US" dirty="0" smtClean="0"/>
              <a:t>source types supported in ASR</a:t>
            </a:r>
          </a:p>
          <a:p>
            <a:pPr lvl="2"/>
            <a:r>
              <a:rPr lang="en-US" dirty="0" smtClean="0"/>
              <a:t>VMware vSphere </a:t>
            </a:r>
            <a:r>
              <a:rPr lang="en-US" dirty="0" err="1" smtClean="0"/>
              <a:t>ESXi</a:t>
            </a:r>
            <a:r>
              <a:rPr lang="en-US" dirty="0" smtClean="0"/>
              <a:t> VMs</a:t>
            </a:r>
          </a:p>
          <a:p>
            <a:pPr lvl="2"/>
            <a:r>
              <a:rPr lang="en-US" dirty="0" smtClean="0"/>
              <a:t>Hyper-V VMs</a:t>
            </a:r>
          </a:p>
          <a:p>
            <a:pPr lvl="2"/>
            <a:r>
              <a:rPr lang="en-US" dirty="0" smtClean="0"/>
              <a:t>Physical machines</a:t>
            </a:r>
          </a:p>
          <a:p>
            <a:pPr lvl="2"/>
            <a:r>
              <a:rPr lang="en-US" dirty="0" smtClean="0"/>
              <a:t>Amazon Web Services VMs</a:t>
            </a:r>
          </a:p>
          <a:p>
            <a:pPr lvl="2"/>
            <a:r>
              <a:rPr lang="en-US" dirty="0" smtClean="0"/>
              <a:t>Azure VMs cross-region</a:t>
            </a:r>
          </a:p>
          <a:p>
            <a:pPr lvl="1"/>
            <a:r>
              <a:rPr lang="en-US" dirty="0" smtClean="0"/>
              <a:t>Feedback incorporated from Migration Accelerator Preview</a:t>
            </a:r>
          </a:p>
          <a:p>
            <a:pPr lvl="2"/>
            <a:r>
              <a:rPr lang="en-US" dirty="0" smtClean="0"/>
              <a:t>Automated deployment of infrastructure components</a:t>
            </a:r>
          </a:p>
          <a:p>
            <a:pPr lvl="2"/>
            <a:r>
              <a:rPr lang="en-US" dirty="0" smtClean="0"/>
              <a:t>No inbound ports needed on-premises</a:t>
            </a:r>
          </a:p>
          <a:p>
            <a:pPr lvl="2"/>
            <a:r>
              <a:rPr lang="en-US" dirty="0" smtClean="0"/>
              <a:t>Enhanced push installation of mobility service to source machines</a:t>
            </a:r>
          </a:p>
          <a:p>
            <a:pPr lvl="2"/>
            <a:r>
              <a:rPr lang="en-US" dirty="0" smtClean="0"/>
              <a:t>Consistent, unified experience in Azure with ASR portal</a:t>
            </a:r>
          </a:p>
          <a:p>
            <a:pPr lvl="2"/>
            <a:r>
              <a:rPr lang="en-US" dirty="0" smtClean="0"/>
              <a:t>Security, scale, and quality improvements</a:t>
            </a:r>
          </a:p>
          <a:p>
            <a:pPr lvl="2"/>
            <a:endParaRPr lang="en-US" dirty="0"/>
          </a:p>
        </p:txBody>
      </p:sp>
    </p:spTree>
    <p:extLst>
      <p:ext uri="{BB962C8B-B14F-4D97-AF65-F5344CB8AC3E}">
        <p14:creationId xmlns:p14="http://schemas.microsoft.com/office/powerpoint/2010/main" val="22172588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734"/>
          </a:xfrm>
        </p:spPr>
        <p:txBody>
          <a:bodyPr/>
          <a:lstStyle/>
          <a:p>
            <a:r>
              <a:rPr lang="en-US" dirty="0" smtClean="0"/>
              <a:t>ASR </a:t>
            </a:r>
            <a:r>
              <a:rPr lang="en-US" dirty="0" smtClean="0"/>
              <a:t>Logistics </a:t>
            </a:r>
            <a:r>
              <a:rPr lang="en-US" dirty="0" smtClean="0"/>
              <a:t>and Resources</a:t>
            </a:r>
            <a:endParaRPr lang="en-US" dirty="0"/>
          </a:p>
        </p:txBody>
      </p:sp>
    </p:spTree>
    <p:extLst>
      <p:ext uri="{BB962C8B-B14F-4D97-AF65-F5344CB8AC3E}">
        <p14:creationId xmlns:p14="http://schemas.microsoft.com/office/powerpoint/2010/main" val="19996772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ASR Preview Logistics and Resources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r>
              <a:rPr lang="en-US" dirty="0" smtClean="0">
                <a:solidFill>
                  <a:schemeClr val="tx1"/>
                </a:solidFill>
              </a:rPr>
              <a:t>Blog</a:t>
            </a:r>
            <a:r>
              <a:rPr lang="en-US" dirty="0" smtClean="0"/>
              <a:t> </a:t>
            </a:r>
            <a:r>
              <a:rPr lang="en-US" dirty="0" smtClean="0">
                <a:solidFill>
                  <a:schemeClr val="tx1"/>
                </a:solidFill>
              </a:rPr>
              <a:t>–</a:t>
            </a:r>
            <a:r>
              <a:rPr lang="en-US" dirty="0" smtClean="0"/>
              <a:t> </a:t>
            </a:r>
            <a:r>
              <a:rPr lang="en-US" dirty="0" smtClean="0">
                <a:hlinkClick r:id="rId2"/>
              </a:rPr>
              <a:t>Preview announcement</a:t>
            </a:r>
            <a:endParaRPr lang="en-US" dirty="0"/>
          </a:p>
          <a:p>
            <a:r>
              <a:rPr lang="en-US" dirty="0" smtClean="0">
                <a:solidFill>
                  <a:schemeClr val="tx1"/>
                </a:solidFill>
              </a:rPr>
              <a:t>Sign-Up – </a:t>
            </a:r>
            <a:r>
              <a:rPr lang="en-US" dirty="0" smtClean="0">
                <a:hlinkClick r:id="rId3"/>
              </a:rPr>
              <a:t>Azure Preview features website</a:t>
            </a:r>
            <a:endParaRPr lang="en-US" dirty="0" smtClean="0"/>
          </a:p>
          <a:p>
            <a:r>
              <a:rPr lang="en-US" dirty="0" smtClean="0">
                <a:solidFill>
                  <a:schemeClr val="tx1"/>
                </a:solidFill>
              </a:rPr>
              <a:t>Documentation – </a:t>
            </a:r>
            <a:r>
              <a:rPr lang="en-US" dirty="0" smtClean="0">
                <a:hlinkClick r:id="rId4"/>
              </a:rPr>
              <a:t>Protection between on-premises VMware VMs or physical machines to Azure</a:t>
            </a:r>
            <a:endParaRPr lang="en-US" dirty="0"/>
          </a:p>
          <a:p>
            <a:r>
              <a:rPr lang="en-US" dirty="0" smtClean="0">
                <a:solidFill>
                  <a:schemeClr val="tx1"/>
                </a:solidFill>
              </a:rPr>
              <a:t>Contact</a:t>
            </a:r>
            <a:r>
              <a:rPr lang="en-US" dirty="0" smtClean="0"/>
              <a:t> </a:t>
            </a:r>
            <a:r>
              <a:rPr lang="en-US" dirty="0" smtClean="0">
                <a:solidFill>
                  <a:schemeClr val="tx1"/>
                </a:solidFill>
              </a:rPr>
              <a:t>– </a:t>
            </a:r>
            <a:r>
              <a:rPr lang="en-US" dirty="0" smtClean="0">
                <a:solidFill>
                  <a:schemeClr val="tx1"/>
                </a:solidFill>
                <a:hlinkClick r:id="rId5"/>
              </a:rPr>
              <a:t>gaurav.daga@microsoft.com</a:t>
            </a:r>
            <a:r>
              <a:rPr lang="en-US" dirty="0" smtClean="0">
                <a:solidFill>
                  <a:schemeClr val="tx1"/>
                </a:solidFill>
              </a:rPr>
              <a:t> </a:t>
            </a:r>
            <a:endParaRPr lang="en-US" dirty="0"/>
          </a:p>
        </p:txBody>
      </p:sp>
    </p:spTree>
    <p:extLst>
      <p:ext uri="{BB962C8B-B14F-4D97-AF65-F5344CB8AC3E}">
        <p14:creationId xmlns:p14="http://schemas.microsoft.com/office/powerpoint/2010/main" val="309568841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ASR Resources</a:t>
            </a:r>
            <a:endParaRPr lang="en-US" dirty="0"/>
          </a:p>
        </p:txBody>
      </p:sp>
      <p:sp>
        <p:nvSpPr>
          <p:cNvPr id="3" name="Text Placeholder 2"/>
          <p:cNvSpPr>
            <a:spLocks noGrp="1"/>
          </p:cNvSpPr>
          <p:nvPr>
            <p:ph type="body" sz="quarter" idx="10"/>
          </p:nvPr>
        </p:nvSpPr>
        <p:spPr>
          <a:xfrm>
            <a:off x="275481" y="1213175"/>
            <a:ext cx="11885514" cy="4123621"/>
          </a:xfrm>
        </p:spPr>
        <p:txBody>
          <a:bodyPr/>
          <a:lstStyle/>
          <a:p>
            <a:r>
              <a:rPr lang="en-US" dirty="0" smtClean="0">
                <a:hlinkClick r:id="rId2"/>
              </a:rPr>
              <a:t>Blog</a:t>
            </a:r>
            <a:endParaRPr lang="en-US" dirty="0" smtClean="0"/>
          </a:p>
          <a:p>
            <a:r>
              <a:rPr lang="en-US" dirty="0" smtClean="0">
                <a:hlinkClick r:id="rId3"/>
              </a:rPr>
              <a:t>Pricing Guide</a:t>
            </a:r>
            <a:endParaRPr lang="en-US" dirty="0" smtClean="0"/>
          </a:p>
          <a:p>
            <a:r>
              <a:rPr lang="en-US" dirty="0" smtClean="0">
                <a:hlinkClick r:id="rId4"/>
              </a:rPr>
              <a:t>Service Updates</a:t>
            </a:r>
            <a:endParaRPr lang="en-US" dirty="0" smtClean="0"/>
          </a:p>
          <a:p>
            <a:r>
              <a:rPr lang="en-US" dirty="0" smtClean="0">
                <a:hlinkClick r:id="rId5"/>
              </a:rPr>
              <a:t>Documentation Center</a:t>
            </a:r>
            <a:endParaRPr lang="en-US" dirty="0" smtClean="0"/>
          </a:p>
          <a:p>
            <a:r>
              <a:rPr lang="en-US" dirty="0" smtClean="0">
                <a:hlinkClick r:id="rId6"/>
              </a:rPr>
              <a:t>Support Forum</a:t>
            </a:r>
            <a:endParaRPr lang="en-US" dirty="0" smtClean="0"/>
          </a:p>
          <a:p>
            <a:r>
              <a:rPr lang="en-US" dirty="0" smtClean="0">
                <a:hlinkClick r:id="rId7"/>
              </a:rPr>
              <a:t>User Voice</a:t>
            </a:r>
            <a:endParaRPr lang="en-US" dirty="0" smtClean="0"/>
          </a:p>
        </p:txBody>
      </p:sp>
    </p:spTree>
    <p:extLst>
      <p:ext uri="{BB962C8B-B14F-4D97-AF65-F5344CB8AC3E}">
        <p14:creationId xmlns:p14="http://schemas.microsoft.com/office/powerpoint/2010/main" val="152426087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Sessions</a:t>
            </a:r>
            <a:endParaRPr lang="en-US" dirty="0"/>
          </a:p>
        </p:txBody>
      </p:sp>
      <p:sp>
        <p:nvSpPr>
          <p:cNvPr id="3" name="Text Placeholder 2"/>
          <p:cNvSpPr>
            <a:spLocks noGrp="1"/>
          </p:cNvSpPr>
          <p:nvPr>
            <p:ph type="body" sz="quarter" idx="10"/>
          </p:nvPr>
        </p:nvSpPr>
        <p:spPr>
          <a:xfrm>
            <a:off x="274638" y="1212850"/>
            <a:ext cx="11887200" cy="4678204"/>
          </a:xfrm>
        </p:spPr>
        <p:txBody>
          <a:bodyPr/>
          <a:lstStyle/>
          <a:p>
            <a:r>
              <a:rPr lang="en-US" dirty="0" smtClean="0"/>
              <a:t>Disaster Recovery for on-premises data centers</a:t>
            </a:r>
            <a:endParaRPr lang="en-US" dirty="0">
              <a:hlinkClick r:id="rId2"/>
            </a:endParaRPr>
          </a:p>
          <a:p>
            <a:pPr lvl="1"/>
            <a:r>
              <a:rPr lang="en-US" dirty="0">
                <a:solidFill>
                  <a:schemeClr val="tx1"/>
                </a:solidFill>
              </a:rPr>
              <a:t>Friday 8 May 9</a:t>
            </a:r>
            <a:r>
              <a:rPr lang="en-US" dirty="0" smtClean="0">
                <a:solidFill>
                  <a:schemeClr val="tx1"/>
                </a:solidFill>
              </a:rPr>
              <a:t> am: </a:t>
            </a:r>
            <a:r>
              <a:rPr lang="en-US" dirty="0">
                <a:solidFill>
                  <a:schemeClr val="tx1"/>
                </a:solidFill>
                <a:hlinkClick r:id="rId3"/>
              </a:rPr>
              <a:t>Managing Storage with Microsoft System Center Virtual Machine Manager: A Deep Dive</a:t>
            </a:r>
            <a:endParaRPr lang="en-US" dirty="0">
              <a:solidFill>
                <a:schemeClr val="tx1"/>
              </a:solidFill>
            </a:endParaRPr>
          </a:p>
          <a:p>
            <a:pPr lvl="1"/>
            <a:r>
              <a:rPr lang="en-US" dirty="0" smtClean="0"/>
              <a:t>Friday 8 May 12:30 pm: </a:t>
            </a:r>
            <a:r>
              <a:rPr lang="en-US" dirty="0" smtClean="0">
                <a:hlinkClick r:id="rId4"/>
              </a:rPr>
              <a:t>Best </a:t>
            </a:r>
            <a:r>
              <a:rPr lang="en-US" dirty="0">
                <a:hlinkClick r:id="rId4"/>
              </a:rPr>
              <a:t>Practices for Deploying Disaster Recovery Services with Microsoft Azure Site Recovery</a:t>
            </a:r>
            <a:endParaRPr lang="en-US" dirty="0"/>
          </a:p>
          <a:p>
            <a:pPr lvl="1"/>
            <a:r>
              <a:rPr lang="en-US" dirty="0" smtClean="0">
                <a:solidFill>
                  <a:schemeClr val="tx1"/>
                </a:solidFill>
                <a:hlinkClick r:id="rId5"/>
              </a:rPr>
              <a:t>Azure </a:t>
            </a:r>
            <a:r>
              <a:rPr lang="en-US" dirty="0">
                <a:solidFill>
                  <a:schemeClr val="tx1"/>
                </a:solidFill>
                <a:hlinkClick r:id="rId5"/>
              </a:rPr>
              <a:t>Site Recovery: Microsoft Azure As a Destination for Disaster </a:t>
            </a:r>
            <a:r>
              <a:rPr lang="en-US" dirty="0" smtClean="0">
                <a:solidFill>
                  <a:schemeClr val="tx1"/>
                </a:solidFill>
                <a:hlinkClick r:id="rId5"/>
              </a:rPr>
              <a:t>Recovery</a:t>
            </a:r>
            <a:endParaRPr lang="en-US" dirty="0" smtClean="0">
              <a:solidFill>
                <a:schemeClr val="tx1"/>
              </a:solidFill>
            </a:endParaRPr>
          </a:p>
          <a:p>
            <a:r>
              <a:rPr lang="en-US" dirty="0" smtClean="0"/>
              <a:t>Disaster </a:t>
            </a:r>
            <a:r>
              <a:rPr lang="en-US" dirty="0"/>
              <a:t>Recovery for Azure apps</a:t>
            </a:r>
          </a:p>
          <a:p>
            <a:pPr lvl="1"/>
            <a:r>
              <a:rPr lang="en-US" dirty="0">
                <a:hlinkClick r:id="rId6"/>
              </a:rPr>
              <a:t>Best Practices for Disaster Recovery for Azure Applications</a:t>
            </a:r>
            <a:endParaRPr lang="en-US" dirty="0"/>
          </a:p>
          <a:p>
            <a:r>
              <a:rPr lang="en-US" dirty="0" smtClean="0"/>
              <a:t>Migration</a:t>
            </a:r>
          </a:p>
          <a:p>
            <a:pPr lvl="1"/>
            <a:r>
              <a:rPr lang="en-US" dirty="0" smtClean="0">
                <a:hlinkClick r:id="rId7"/>
              </a:rPr>
              <a:t>Microsoft Azure Migration Roadmap</a:t>
            </a:r>
            <a:endParaRPr lang="en-US" dirty="0" smtClean="0"/>
          </a:p>
          <a:p>
            <a:pPr lvl="1"/>
            <a:r>
              <a:rPr lang="en-US" dirty="0">
                <a:hlinkClick r:id="rId8"/>
              </a:rPr>
              <a:t>Migrating to Microsoft: VMware to Hyper-V and Microsoft </a:t>
            </a:r>
            <a:r>
              <a:rPr lang="en-US" dirty="0" smtClean="0">
                <a:hlinkClick r:id="rId8"/>
              </a:rPr>
              <a:t>Azure</a:t>
            </a:r>
            <a:endParaRPr lang="en-US" dirty="0" smtClean="0"/>
          </a:p>
        </p:txBody>
      </p:sp>
    </p:spTree>
    <p:extLst>
      <p:ext uri="{BB962C8B-B14F-4D97-AF65-F5344CB8AC3E}">
        <p14:creationId xmlns:p14="http://schemas.microsoft.com/office/powerpoint/2010/main" val="13485469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3175869"/>
          </a:xfrm>
        </p:spPr>
        <p:txBody>
          <a:bodyPr/>
          <a:lstStyle/>
          <a:p>
            <a:r>
              <a:rPr lang="en-US" dirty="0"/>
              <a:t>Azure Site </a:t>
            </a:r>
            <a:r>
              <a:rPr lang="en-US" dirty="0" smtClean="0"/>
              <a:t>Recovery Preview </a:t>
            </a:r>
            <a:r>
              <a:rPr lang="en-US" dirty="0"/>
              <a:t>of VMware / Physical </a:t>
            </a:r>
            <a:r>
              <a:rPr lang="en-US" dirty="0" smtClean="0"/>
              <a:t>Machines to Azure</a:t>
            </a:r>
            <a:endParaRPr lang="en-US" dirty="0"/>
          </a:p>
        </p:txBody>
      </p:sp>
    </p:spTree>
    <p:extLst>
      <p:ext uri="{BB962C8B-B14F-4D97-AF65-F5344CB8AC3E}">
        <p14:creationId xmlns:p14="http://schemas.microsoft.com/office/powerpoint/2010/main" val="400831512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 – Heterogeneity, Discovery, Protection</a:t>
            </a:r>
            <a:endParaRPr lang="en-US" dirty="0"/>
          </a:p>
        </p:txBody>
      </p:sp>
      <p:sp>
        <p:nvSpPr>
          <p:cNvPr id="4" name="Text Placeholder 3"/>
          <p:cNvSpPr>
            <a:spLocks noGrp="1"/>
          </p:cNvSpPr>
          <p:nvPr>
            <p:ph type="body" sz="quarter" idx="10"/>
          </p:nvPr>
        </p:nvSpPr>
        <p:spPr>
          <a:xfrm>
            <a:off x="274638" y="1212850"/>
            <a:ext cx="11887200" cy="5139869"/>
          </a:xfrm>
        </p:spPr>
        <p:txBody>
          <a:bodyPr/>
          <a:lstStyle/>
          <a:p>
            <a:r>
              <a:rPr lang="en-US" dirty="0" smtClean="0"/>
              <a:t>Heterogeneous workload support</a:t>
            </a:r>
          </a:p>
          <a:p>
            <a:r>
              <a:rPr lang="en-US" sz="2000" dirty="0">
                <a:solidFill>
                  <a:schemeClr val="tx1"/>
                </a:solidFill>
                <a:latin typeface="+mn-lt"/>
              </a:rPr>
              <a:t>A</a:t>
            </a:r>
            <a:r>
              <a:rPr lang="en-US" sz="2000" dirty="0" smtClean="0">
                <a:solidFill>
                  <a:schemeClr val="tx1"/>
                </a:solidFill>
                <a:latin typeface="+mn-lt"/>
              </a:rPr>
              <a:t>ll Windows and many Linux distributions supported on Azure</a:t>
            </a:r>
          </a:p>
          <a:p>
            <a:r>
              <a:rPr lang="en-US" dirty="0" smtClean="0"/>
              <a:t>Automated discovery of VMware vSphere </a:t>
            </a:r>
            <a:r>
              <a:rPr lang="en-US" dirty="0" err="1" smtClean="0"/>
              <a:t>ESXi</a:t>
            </a:r>
            <a:r>
              <a:rPr lang="en-US" dirty="0" smtClean="0"/>
              <a:t> VMs</a:t>
            </a:r>
          </a:p>
          <a:p>
            <a:pPr lvl="0">
              <a:buClr>
                <a:srgbClr val="FFFFFF"/>
              </a:buClr>
            </a:pPr>
            <a:r>
              <a:rPr lang="en-US" sz="2000" dirty="0" smtClean="0">
                <a:solidFill>
                  <a:srgbClr val="FFFFFF"/>
                </a:solidFill>
                <a:latin typeface="Segoe UI"/>
              </a:rPr>
              <a:t>With or without VMware </a:t>
            </a:r>
            <a:r>
              <a:rPr lang="en-US" sz="2000" dirty="0" err="1" smtClean="0">
                <a:solidFill>
                  <a:srgbClr val="FFFFFF"/>
                </a:solidFill>
                <a:latin typeface="Segoe UI"/>
              </a:rPr>
              <a:t>vCenter</a:t>
            </a:r>
            <a:r>
              <a:rPr lang="en-US" sz="2000" dirty="0" smtClean="0">
                <a:solidFill>
                  <a:srgbClr val="FFFFFF"/>
                </a:solidFill>
                <a:latin typeface="Segoe UI"/>
              </a:rPr>
              <a:t> Server</a:t>
            </a:r>
            <a:endParaRPr lang="en-US" sz="2000" dirty="0">
              <a:gradFill>
                <a:gsLst>
                  <a:gs pos="20354">
                    <a:srgbClr val="47D8FF"/>
                  </a:gs>
                  <a:gs pos="40000">
                    <a:srgbClr val="47D8FF"/>
                  </a:gs>
                </a:gsLst>
                <a:lin ang="5400000" scaled="0"/>
              </a:gradFill>
              <a:latin typeface="Segoe UI"/>
            </a:endParaRPr>
          </a:p>
          <a:p>
            <a:r>
              <a:rPr lang="en-US" dirty="0" smtClean="0"/>
              <a:t>Manual discovery of </a:t>
            </a:r>
            <a:r>
              <a:rPr lang="en-US" smtClean="0"/>
              <a:t>physical machines</a:t>
            </a:r>
          </a:p>
          <a:p>
            <a:r>
              <a:rPr lang="en-US" sz="2000" smtClean="0">
                <a:solidFill>
                  <a:srgbClr val="FFFFFF"/>
                </a:solidFill>
                <a:latin typeface="Segoe UI"/>
              </a:rPr>
              <a:t>IP </a:t>
            </a:r>
            <a:r>
              <a:rPr lang="en-US" sz="2000" dirty="0" smtClean="0">
                <a:solidFill>
                  <a:srgbClr val="FFFFFF"/>
                </a:solidFill>
                <a:latin typeface="Segoe UI"/>
              </a:rPr>
              <a:t>address based discovery</a:t>
            </a:r>
          </a:p>
          <a:p>
            <a:pPr lvl="0">
              <a:buClr>
                <a:srgbClr val="FFFFFF"/>
              </a:buClr>
            </a:pPr>
            <a:r>
              <a:rPr lang="en-US" dirty="0" smtClean="0"/>
              <a:t>Continuous Data Protection for near zero RPOs</a:t>
            </a:r>
          </a:p>
          <a:p>
            <a:pPr lvl="1"/>
            <a:r>
              <a:rPr lang="en-US" dirty="0" smtClean="0"/>
              <a:t>Active-passive replication not requiring running target Azure VMs</a:t>
            </a:r>
          </a:p>
          <a:p>
            <a:r>
              <a:rPr lang="en-US" dirty="0"/>
              <a:t>Multi-VM consistency using Protection Groups</a:t>
            </a:r>
          </a:p>
          <a:p>
            <a:pPr lvl="1"/>
            <a:r>
              <a:rPr lang="en-US" dirty="0"/>
              <a:t>For n-tier Windows apps to replicate consistently and failover at the same </a:t>
            </a:r>
            <a:r>
              <a:rPr lang="en-US" dirty="0" smtClean="0"/>
              <a:t>time</a:t>
            </a:r>
            <a:endParaRPr lang="en-US" dirty="0"/>
          </a:p>
        </p:txBody>
      </p:sp>
    </p:spTree>
    <p:extLst>
      <p:ext uri="{BB962C8B-B14F-4D97-AF65-F5344CB8AC3E}">
        <p14:creationId xmlns:p14="http://schemas.microsoft.com/office/powerpoint/2010/main" val="8602747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 – Security, Recovery, Monitoring</a:t>
            </a:r>
            <a:endParaRPr lang="en-US" dirty="0"/>
          </a:p>
        </p:txBody>
      </p:sp>
      <p:sp>
        <p:nvSpPr>
          <p:cNvPr id="4" name="Text Placeholder 3"/>
          <p:cNvSpPr>
            <a:spLocks noGrp="1"/>
          </p:cNvSpPr>
          <p:nvPr>
            <p:ph type="body" sz="quarter" idx="10"/>
          </p:nvPr>
        </p:nvSpPr>
        <p:spPr>
          <a:xfrm>
            <a:off x="274638" y="1252993"/>
            <a:ext cx="11887200" cy="5139869"/>
          </a:xfrm>
        </p:spPr>
        <p:txBody>
          <a:bodyPr/>
          <a:lstStyle/>
          <a:p>
            <a:r>
              <a:rPr lang="en-US" dirty="0"/>
              <a:t>Connectivity over the internet or Site to Site VPN</a:t>
            </a:r>
          </a:p>
          <a:p>
            <a:pPr lvl="1"/>
            <a:r>
              <a:rPr lang="en-US" dirty="0"/>
              <a:t>ExpressRoute with </a:t>
            </a:r>
            <a:r>
              <a:rPr lang="en-US" dirty="0" smtClean="0"/>
              <a:t>or </a:t>
            </a:r>
            <a:r>
              <a:rPr lang="en-US" dirty="0"/>
              <a:t>without forced tunneling </a:t>
            </a:r>
          </a:p>
          <a:p>
            <a:r>
              <a:rPr lang="en-US" dirty="0" smtClean="0"/>
              <a:t>Secure </a:t>
            </a:r>
            <a:r>
              <a:rPr lang="en-US" dirty="0"/>
              <a:t>data and control channel communication</a:t>
            </a:r>
          </a:p>
          <a:p>
            <a:pPr lvl="1"/>
            <a:r>
              <a:rPr lang="en-US" dirty="0"/>
              <a:t>No inbound ports needed on-premises</a:t>
            </a:r>
          </a:p>
          <a:p>
            <a:r>
              <a:rPr lang="en-US" dirty="0" smtClean="0"/>
              <a:t>Single-click failovers with Recovery Plans for low RTOs</a:t>
            </a:r>
          </a:p>
          <a:p>
            <a:pPr lvl="1"/>
            <a:r>
              <a:rPr lang="en-US" dirty="0" smtClean="0"/>
              <a:t>Scripting via Azure Automation, manual action support</a:t>
            </a:r>
          </a:p>
          <a:p>
            <a:r>
              <a:rPr lang="en-US" dirty="0" smtClean="0"/>
              <a:t>Failback to on-premises VMware infrastructure</a:t>
            </a:r>
          </a:p>
          <a:p>
            <a:pPr lvl="1"/>
            <a:r>
              <a:rPr lang="en-US" dirty="0" smtClean="0"/>
              <a:t>No failback to physical machines</a:t>
            </a:r>
          </a:p>
          <a:p>
            <a:r>
              <a:rPr lang="en-US" dirty="0" smtClean="0"/>
              <a:t>Rich protection health and recovery status monitoring</a:t>
            </a:r>
          </a:p>
          <a:p>
            <a:pPr lvl="1"/>
            <a:r>
              <a:rPr lang="en-US" dirty="0" smtClean="0"/>
              <a:t>Events and e-mail notifications</a:t>
            </a:r>
          </a:p>
        </p:txBody>
      </p:sp>
    </p:spTree>
    <p:extLst>
      <p:ext uri="{BB962C8B-B14F-4D97-AF65-F5344CB8AC3E}">
        <p14:creationId xmlns:p14="http://schemas.microsoft.com/office/powerpoint/2010/main" val="30860589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277172" y="265881"/>
            <a:ext cx="11390135" cy="999118"/>
          </a:xfrm>
        </p:spPr>
        <p:txBody>
          <a:bodyPr/>
          <a:lstStyle/>
          <a:p>
            <a:r>
              <a:rPr lang="en-US" sz="4800" dirty="0" smtClean="0">
                <a:solidFill>
                  <a:srgbClr val="FFFFFF"/>
                </a:solidFill>
              </a:rPr>
              <a:t>Deployment Architecture</a:t>
            </a:r>
            <a:endParaRPr lang="en-US" dirty="0">
              <a:solidFill>
                <a:schemeClr val="tx1"/>
              </a:solidFill>
            </a:endParaRPr>
          </a:p>
        </p:txBody>
      </p:sp>
      <p:sp>
        <p:nvSpPr>
          <p:cNvPr id="29" name="TextBox 28"/>
          <p:cNvSpPr txBox="1"/>
          <p:nvPr/>
        </p:nvSpPr>
        <p:spPr>
          <a:xfrm>
            <a:off x="8342607" y="5112736"/>
            <a:ext cx="2985676" cy="383944"/>
          </a:xfrm>
          <a:prstGeom prst="rect">
            <a:avLst/>
          </a:prstGeom>
          <a:noFill/>
        </p:spPr>
        <p:txBody>
          <a:bodyPr wrap="square" lIns="0" tIns="0" rIns="0" bIns="0" rtlCol="0">
            <a:spAutoFit/>
          </a:bodyPr>
          <a:lstStyle/>
          <a:p>
            <a:pPr algn="ctr" defTabSz="932223">
              <a:lnSpc>
                <a:spcPct val="90000"/>
              </a:lnSpc>
            </a:pPr>
            <a:r>
              <a:rPr lang="en-US" sz="2718" b="1" spc="-52" dirty="0">
                <a:solidFill>
                  <a:srgbClr val="47D8FF"/>
                </a:solidFill>
              </a:rPr>
              <a:t>Microsoft Azure</a:t>
            </a:r>
            <a:endParaRPr lang="en-US" sz="2718" b="1" spc="-52" baseline="-25000" dirty="0">
              <a:solidFill>
                <a:srgbClr val="47D8FF"/>
              </a:solidFill>
            </a:endParaRPr>
          </a:p>
        </p:txBody>
      </p:sp>
      <p:sp>
        <p:nvSpPr>
          <p:cNvPr id="52" name="TextBox 51"/>
          <p:cNvSpPr txBox="1"/>
          <p:nvPr/>
        </p:nvSpPr>
        <p:spPr>
          <a:xfrm>
            <a:off x="5675275" y="3989069"/>
            <a:ext cx="838781" cy="422593"/>
          </a:xfrm>
          <a:prstGeom prst="rect">
            <a:avLst/>
          </a:prstGeom>
          <a:noFill/>
        </p:spPr>
        <p:txBody>
          <a:bodyPr wrap="square" lIns="0" tIns="0" rIns="0" bIns="0" rtlCol="0">
            <a:spAutoFit/>
          </a:bodyPr>
          <a:lstStyle/>
          <a:p>
            <a:pPr algn="ctr" defTabSz="932223">
              <a:lnSpc>
                <a:spcPct val="90000"/>
              </a:lnSpc>
            </a:pPr>
            <a:r>
              <a:rPr lang="en-US" sz="1496" b="1" spc="-52" dirty="0">
                <a:solidFill>
                  <a:srgbClr val="FFFFFF"/>
                </a:solidFill>
              </a:rPr>
              <a:t>Data Channel</a:t>
            </a:r>
            <a:endParaRPr lang="en-US" sz="1496" b="1" spc="-52" baseline="-25000" dirty="0">
              <a:solidFill>
                <a:srgbClr val="FFFFFF"/>
              </a:solidFill>
            </a:endParaRPr>
          </a:p>
        </p:txBody>
      </p:sp>
      <p:grpSp>
        <p:nvGrpSpPr>
          <p:cNvPr id="14" name="Group 13"/>
          <p:cNvGrpSpPr/>
          <p:nvPr/>
        </p:nvGrpSpPr>
        <p:grpSpPr>
          <a:xfrm>
            <a:off x="5195252" y="2467608"/>
            <a:ext cx="1830425" cy="1179662"/>
            <a:chOff x="3509717" y="1385758"/>
            <a:chExt cx="1896509" cy="1222249"/>
          </a:xfrm>
        </p:grpSpPr>
        <p:sp>
          <p:nvSpPr>
            <p:cNvPr id="23" name="Freeform 95"/>
            <p:cNvSpPr>
              <a:spLocks/>
            </p:cNvSpPr>
            <p:nvPr/>
          </p:nvSpPr>
          <p:spPr bwMode="auto">
            <a:xfrm flipH="1">
              <a:off x="3563970" y="1385758"/>
              <a:ext cx="1755272" cy="113990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06" tIns="46605" rIns="93206" bIns="46605" numCol="1" anchor="t" anchorCtr="0" compatLnSpc="1">
              <a:prstTxWarp prst="textNoShape">
                <a:avLst/>
              </a:prstTxWarp>
            </a:bodyPr>
            <a:lstStyle/>
            <a:p>
              <a:pPr defTabSz="931999"/>
              <a:endParaRPr lang="en-US" sz="1836" kern="0">
                <a:solidFill>
                  <a:srgbClr val="505050"/>
                </a:solidFill>
              </a:endParaRPr>
            </a:p>
          </p:txBody>
        </p:sp>
        <p:sp>
          <p:nvSpPr>
            <p:cNvPr id="24" name="TextBox 23"/>
            <p:cNvSpPr txBox="1"/>
            <p:nvPr/>
          </p:nvSpPr>
          <p:spPr>
            <a:xfrm>
              <a:off x="3509717" y="1884265"/>
              <a:ext cx="1896509" cy="723742"/>
            </a:xfrm>
            <a:prstGeom prst="rect">
              <a:avLst/>
            </a:prstGeom>
            <a:noFill/>
            <a:ln>
              <a:noFill/>
            </a:ln>
          </p:spPr>
          <p:txBody>
            <a:bodyPr wrap="none" lIns="182725" tIns="146180" rIns="182725" bIns="146180" rtlCol="0">
              <a:spAutoFit/>
            </a:bodyPr>
            <a:lstStyle/>
            <a:p>
              <a:pPr algn="ctr" defTabSz="931119">
                <a:lnSpc>
                  <a:spcPct val="90000"/>
                </a:lnSpc>
                <a:spcAft>
                  <a:spcPts val="600"/>
                </a:spcAft>
              </a:pPr>
              <a:r>
                <a:rPr lang="en-US" sz="1428" b="1" kern="0" dirty="0">
                  <a:solidFill>
                    <a:srgbClr val="FFFFFF"/>
                  </a:solidFill>
                </a:rPr>
                <a:t>Microsoft Azure </a:t>
              </a:r>
              <a:br>
                <a:rPr lang="en-US" sz="1428" b="1" kern="0" dirty="0">
                  <a:solidFill>
                    <a:srgbClr val="FFFFFF"/>
                  </a:solidFill>
                </a:rPr>
              </a:br>
              <a:r>
                <a:rPr lang="en-US" sz="1428" b="1" kern="0" dirty="0">
                  <a:solidFill>
                    <a:srgbClr val="FFFFFF"/>
                  </a:solidFill>
                </a:rPr>
                <a:t>Site Recovery</a:t>
              </a:r>
            </a:p>
          </p:txBody>
        </p:sp>
      </p:grpSp>
      <p:grpSp>
        <p:nvGrpSpPr>
          <p:cNvPr id="65" name="Group 64"/>
          <p:cNvGrpSpPr/>
          <p:nvPr/>
        </p:nvGrpSpPr>
        <p:grpSpPr>
          <a:xfrm>
            <a:off x="3656818" y="6070782"/>
            <a:ext cx="2505146" cy="739618"/>
            <a:chOff x="236883" y="4419033"/>
            <a:chExt cx="1842709" cy="544040"/>
          </a:xfrm>
        </p:grpSpPr>
        <p:sp>
          <p:nvSpPr>
            <p:cNvPr id="57" name="Freeform 5"/>
            <p:cNvSpPr>
              <a:spLocks noEditPoints="1"/>
            </p:cNvSpPr>
            <p:nvPr/>
          </p:nvSpPr>
          <p:spPr bwMode="auto">
            <a:xfrm>
              <a:off x="236883" y="4419033"/>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91401" tIns="45700" rIns="91401" bIns="45700" numCol="1" anchor="t" anchorCtr="0" compatLnSpc="1">
              <a:prstTxWarp prst="textNoShape">
                <a:avLst/>
              </a:prstTxWarp>
            </a:bodyPr>
            <a:lstStyle/>
            <a:p>
              <a:pPr defTabSz="932323">
                <a:defRPr/>
              </a:pPr>
              <a:endParaRPr lang="en-GB" sz="1801" kern="0">
                <a:solidFill>
                  <a:srgbClr val="505050"/>
                </a:solidFill>
              </a:endParaRPr>
            </a:p>
          </p:txBody>
        </p:sp>
        <p:sp>
          <p:nvSpPr>
            <p:cNvPr id="58" name="TextBox 57"/>
            <p:cNvSpPr txBox="1"/>
            <p:nvPr/>
          </p:nvSpPr>
          <p:spPr>
            <a:xfrm>
              <a:off x="586269" y="4502942"/>
              <a:ext cx="1493323" cy="423986"/>
            </a:xfrm>
            <a:prstGeom prst="rect">
              <a:avLst/>
            </a:prstGeom>
            <a:noFill/>
          </p:spPr>
          <p:txBody>
            <a:bodyPr wrap="square" lIns="0" tIns="0" rIns="0" bIns="0" rtlCol="0">
              <a:spAutoFit/>
            </a:bodyPr>
            <a:lstStyle/>
            <a:p>
              <a:pPr defTabSz="932223">
                <a:lnSpc>
                  <a:spcPct val="90000"/>
                </a:lnSpc>
              </a:pPr>
              <a:r>
                <a:rPr lang="en-US" sz="1360" b="1" spc="-52" dirty="0">
                  <a:solidFill>
                    <a:srgbClr val="FFFFFF"/>
                  </a:solidFill>
                </a:rPr>
                <a:t>Process Server – </a:t>
              </a:r>
              <a:r>
                <a:rPr lang="en-US" sz="1360" spc="-52" dirty="0">
                  <a:solidFill>
                    <a:srgbClr val="FFFFFF"/>
                  </a:solidFill>
                </a:rPr>
                <a:t>Used for Caching, Compression &amp; Encryption</a:t>
              </a:r>
              <a:endParaRPr lang="en-US" sz="1360" b="1" spc="-52" baseline="-25000" dirty="0">
                <a:solidFill>
                  <a:srgbClr val="FFFFFF"/>
                </a:solidFill>
              </a:endParaRPr>
            </a:p>
          </p:txBody>
        </p:sp>
      </p:grpSp>
      <p:grpSp>
        <p:nvGrpSpPr>
          <p:cNvPr id="64" name="Group 63"/>
          <p:cNvGrpSpPr/>
          <p:nvPr/>
        </p:nvGrpSpPr>
        <p:grpSpPr>
          <a:xfrm>
            <a:off x="9765761" y="6126713"/>
            <a:ext cx="2408722" cy="739618"/>
            <a:chOff x="3228264" y="4416330"/>
            <a:chExt cx="1771783" cy="544040"/>
          </a:xfrm>
        </p:grpSpPr>
        <p:sp>
          <p:nvSpPr>
            <p:cNvPr id="59" name="Freeform 5"/>
            <p:cNvSpPr>
              <a:spLocks noEditPoints="1"/>
            </p:cNvSpPr>
            <p:nvPr/>
          </p:nvSpPr>
          <p:spPr bwMode="auto">
            <a:xfrm>
              <a:off x="3228264" y="4416330"/>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rgbClr val="7030A0"/>
            </a:solidFill>
            <a:ln w="12700" cap="flat" cmpd="sng">
              <a:solidFill>
                <a:srgbClr val="FFFFFF"/>
              </a:solidFill>
              <a:prstDash val="solid"/>
              <a:miter lim="800000"/>
              <a:headEnd/>
              <a:tailEnd/>
            </a:ln>
          </p:spPr>
          <p:txBody>
            <a:bodyPr vert="horz" wrap="square" lIns="91401" tIns="45700" rIns="91401" bIns="45700" numCol="1" anchor="t" anchorCtr="0" compatLnSpc="1">
              <a:prstTxWarp prst="textNoShape">
                <a:avLst/>
              </a:prstTxWarp>
            </a:bodyPr>
            <a:lstStyle/>
            <a:p>
              <a:pPr defTabSz="932323">
                <a:defRPr/>
              </a:pPr>
              <a:endParaRPr lang="en-GB" sz="1801" kern="0">
                <a:solidFill>
                  <a:srgbClr val="505050"/>
                </a:solidFill>
              </a:endParaRPr>
            </a:p>
          </p:txBody>
        </p:sp>
        <p:sp>
          <p:nvSpPr>
            <p:cNvPr id="60" name="TextBox 59"/>
            <p:cNvSpPr txBox="1"/>
            <p:nvPr/>
          </p:nvSpPr>
          <p:spPr>
            <a:xfrm>
              <a:off x="3585938" y="4480601"/>
              <a:ext cx="1414109" cy="282657"/>
            </a:xfrm>
            <a:prstGeom prst="rect">
              <a:avLst/>
            </a:prstGeom>
            <a:noFill/>
          </p:spPr>
          <p:txBody>
            <a:bodyPr wrap="square" lIns="0" tIns="0" rIns="0" bIns="0" rtlCol="0">
              <a:spAutoFit/>
            </a:bodyPr>
            <a:lstStyle/>
            <a:p>
              <a:pPr defTabSz="932223">
                <a:lnSpc>
                  <a:spcPct val="90000"/>
                </a:lnSpc>
              </a:pPr>
              <a:r>
                <a:rPr lang="en-US" sz="1360" b="1" spc="-52" dirty="0">
                  <a:solidFill>
                    <a:srgbClr val="FFFFFF"/>
                  </a:solidFill>
                </a:rPr>
                <a:t>Config Server – </a:t>
              </a:r>
              <a:r>
                <a:rPr lang="en-US" sz="1360" spc="-52" dirty="0">
                  <a:solidFill>
                    <a:srgbClr val="FFFFFF"/>
                  </a:solidFill>
                </a:rPr>
                <a:t>Used for Centralized Management</a:t>
              </a:r>
              <a:endParaRPr lang="en-US" sz="1360" b="1" spc="-52" baseline="-25000" dirty="0">
                <a:solidFill>
                  <a:srgbClr val="FFFFFF"/>
                </a:solidFill>
              </a:endParaRPr>
            </a:p>
          </p:txBody>
        </p:sp>
      </p:grpSp>
      <p:grpSp>
        <p:nvGrpSpPr>
          <p:cNvPr id="63" name="Group 62"/>
          <p:cNvGrpSpPr/>
          <p:nvPr/>
        </p:nvGrpSpPr>
        <p:grpSpPr>
          <a:xfrm>
            <a:off x="6775449" y="6091782"/>
            <a:ext cx="2328944" cy="739618"/>
            <a:chOff x="6281304" y="4416866"/>
            <a:chExt cx="1713100" cy="544040"/>
          </a:xfrm>
        </p:grpSpPr>
        <p:sp>
          <p:nvSpPr>
            <p:cNvPr id="61" name="Freeform 5"/>
            <p:cNvSpPr>
              <a:spLocks noEditPoints="1"/>
            </p:cNvSpPr>
            <p:nvPr/>
          </p:nvSpPr>
          <p:spPr bwMode="auto">
            <a:xfrm>
              <a:off x="6281304" y="4416866"/>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rgbClr val="7FBA00"/>
            </a:solidFill>
            <a:ln w="12700" cap="flat" cmpd="sng">
              <a:solidFill>
                <a:srgbClr val="FFFFFF"/>
              </a:solidFill>
              <a:prstDash val="solid"/>
              <a:miter lim="800000"/>
              <a:headEnd/>
              <a:tailEnd/>
            </a:ln>
          </p:spPr>
          <p:txBody>
            <a:bodyPr vert="horz" wrap="square" lIns="91401" tIns="45700" rIns="91401" bIns="45700" numCol="1" anchor="t" anchorCtr="0" compatLnSpc="1">
              <a:prstTxWarp prst="textNoShape">
                <a:avLst/>
              </a:prstTxWarp>
            </a:bodyPr>
            <a:lstStyle/>
            <a:p>
              <a:pPr defTabSz="932323">
                <a:defRPr/>
              </a:pPr>
              <a:endParaRPr lang="en-GB" sz="1801" kern="0">
                <a:solidFill>
                  <a:srgbClr val="505050"/>
                </a:solidFill>
              </a:endParaRPr>
            </a:p>
          </p:txBody>
        </p:sp>
        <p:sp>
          <p:nvSpPr>
            <p:cNvPr id="62" name="TextBox 61"/>
            <p:cNvSpPr txBox="1"/>
            <p:nvPr/>
          </p:nvSpPr>
          <p:spPr>
            <a:xfrm>
              <a:off x="6678271" y="4484766"/>
              <a:ext cx="1316133" cy="423986"/>
            </a:xfrm>
            <a:prstGeom prst="rect">
              <a:avLst/>
            </a:prstGeom>
            <a:noFill/>
          </p:spPr>
          <p:txBody>
            <a:bodyPr wrap="square" lIns="0" tIns="0" rIns="0" bIns="0" rtlCol="0">
              <a:spAutoFit/>
            </a:bodyPr>
            <a:lstStyle/>
            <a:p>
              <a:pPr defTabSz="932223">
                <a:lnSpc>
                  <a:spcPct val="90000"/>
                </a:lnSpc>
              </a:pPr>
              <a:r>
                <a:rPr lang="en-US" sz="1360" b="1" spc="-52" dirty="0">
                  <a:solidFill>
                    <a:srgbClr val="FFFFFF"/>
                  </a:solidFill>
                </a:rPr>
                <a:t>Master Target – </a:t>
              </a:r>
              <a:r>
                <a:rPr lang="en-US" sz="1360" spc="-52" dirty="0">
                  <a:solidFill>
                    <a:srgbClr val="FFFFFF"/>
                  </a:solidFill>
                </a:rPr>
                <a:t>Used as a repository &amp; for retention</a:t>
              </a:r>
              <a:endParaRPr lang="en-US" sz="1360" b="1" spc="-52" baseline="-25000" dirty="0">
                <a:solidFill>
                  <a:srgbClr val="FFFFFF"/>
                </a:solidFill>
              </a:endParaRPr>
            </a:p>
          </p:txBody>
        </p:sp>
      </p:grpSp>
      <p:sp>
        <p:nvSpPr>
          <p:cNvPr id="51" name="Title 1"/>
          <p:cNvSpPr txBox="1">
            <a:spLocks/>
          </p:cNvSpPr>
          <p:nvPr/>
        </p:nvSpPr>
        <p:spPr>
          <a:xfrm>
            <a:off x="423181" y="790215"/>
            <a:ext cx="11845881" cy="1096990"/>
          </a:xfrm>
          <a:prstGeom prst="rect">
            <a:avLst/>
          </a:prstGeom>
        </p:spPr>
        <p:txBody>
          <a:bodyPr vert="horz" wrap="square" lIns="198899" tIns="124312" rIns="198899" bIns="124312" rtlCol="0" anchor="t">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endParaRPr sz="3264" dirty="0">
              <a:solidFill>
                <a:srgbClr val="FFFFFF"/>
              </a:solidFill>
            </a:endParaRPr>
          </a:p>
        </p:txBody>
      </p:sp>
      <p:pic>
        <p:nvPicPr>
          <p:cNvPr id="48" name="Picture 47"/>
          <p:cNvPicPr>
            <a:picLocks noChangeAspect="1"/>
          </p:cNvPicPr>
          <p:nvPr/>
        </p:nvPicPr>
        <p:blipFill rotWithShape="1">
          <a:blip r:embed="rId3" cstate="screen">
            <a:extLst>
              <a:ext uri="{28A0092B-C50C-407E-A947-70E740481C1C}">
                <a14:useLocalDpi xmlns:a14="http://schemas.microsoft.com/office/drawing/2010/main"/>
              </a:ext>
            </a:extLst>
          </a:blip>
          <a:srcRect l="42025" t="26512" r="43069" b="30851"/>
          <a:stretch/>
        </p:blipFill>
        <p:spPr>
          <a:xfrm>
            <a:off x="4610800" y="1810116"/>
            <a:ext cx="914209" cy="3703456"/>
          </a:xfrm>
          <a:prstGeom prst="rect">
            <a:avLst/>
          </a:prstGeom>
        </p:spPr>
      </p:pic>
      <p:pic>
        <p:nvPicPr>
          <p:cNvPr id="113" name="Picture 98" descr="Cloud"/>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62789" y="1388087"/>
            <a:ext cx="4783733" cy="2097175"/>
          </a:xfrm>
          <a:prstGeom prst="rect">
            <a:avLst/>
          </a:prstGeom>
          <a:noFill/>
          <a:ln w="9525">
            <a:noFill/>
            <a:miter lim="800000"/>
            <a:headEnd/>
            <a:tailEnd/>
          </a:ln>
        </p:spPr>
      </p:pic>
      <p:sp>
        <p:nvSpPr>
          <p:cNvPr id="114" name="Freeform 207"/>
          <p:cNvSpPr>
            <a:spLocks noEditPoints="1"/>
          </p:cNvSpPr>
          <p:nvPr/>
        </p:nvSpPr>
        <p:spPr bwMode="gray">
          <a:xfrm>
            <a:off x="762438" y="2105850"/>
            <a:ext cx="863540" cy="65864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32339" tIns="0" rIns="0" bIns="214438" numCol="1" anchor="b" anchorCtr="0" compatLnSpc="1">
            <a:prstTxWarp prst="textNoShape">
              <a:avLst/>
            </a:prstTxWarp>
          </a:bodyPr>
          <a:lstStyle/>
          <a:p>
            <a:pPr defTabSz="932563"/>
            <a:endParaRPr lang="en-US" sz="1428" dirty="0">
              <a:solidFill>
                <a:srgbClr val="EFEFEF"/>
              </a:solidFill>
            </a:endParaRPr>
          </a:p>
        </p:txBody>
      </p:sp>
      <p:sp>
        <p:nvSpPr>
          <p:cNvPr id="115" name="Freeform 207"/>
          <p:cNvSpPr>
            <a:spLocks noEditPoints="1"/>
          </p:cNvSpPr>
          <p:nvPr/>
        </p:nvSpPr>
        <p:spPr bwMode="gray">
          <a:xfrm>
            <a:off x="1706912" y="2105850"/>
            <a:ext cx="863540" cy="65864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32339" tIns="0" rIns="0" bIns="214438" numCol="1" anchor="b" anchorCtr="0" compatLnSpc="1">
            <a:prstTxWarp prst="textNoShape">
              <a:avLst/>
            </a:prstTxWarp>
          </a:bodyPr>
          <a:lstStyle/>
          <a:p>
            <a:pPr defTabSz="932563"/>
            <a:endParaRPr lang="en-US" sz="1428" dirty="0">
              <a:solidFill>
                <a:srgbClr val="EFEFEF"/>
              </a:solidFill>
            </a:endParaRPr>
          </a:p>
        </p:txBody>
      </p:sp>
      <p:sp>
        <p:nvSpPr>
          <p:cNvPr id="116" name="Freeform 207"/>
          <p:cNvSpPr>
            <a:spLocks noEditPoints="1"/>
          </p:cNvSpPr>
          <p:nvPr/>
        </p:nvSpPr>
        <p:spPr bwMode="gray">
          <a:xfrm>
            <a:off x="2651385" y="2105850"/>
            <a:ext cx="863540" cy="65864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32339" tIns="0" rIns="0" bIns="214438" numCol="1" anchor="b" anchorCtr="0" compatLnSpc="1">
            <a:prstTxWarp prst="textNoShape">
              <a:avLst/>
            </a:prstTxWarp>
          </a:bodyPr>
          <a:lstStyle/>
          <a:p>
            <a:pPr defTabSz="932563"/>
            <a:endParaRPr lang="en-US" sz="1428" dirty="0">
              <a:solidFill>
                <a:srgbClr val="EFEFEF"/>
              </a:solidFill>
            </a:endParaRPr>
          </a:p>
        </p:txBody>
      </p:sp>
      <p:sp>
        <p:nvSpPr>
          <p:cNvPr id="117" name="TextBox 116"/>
          <p:cNvSpPr txBox="1"/>
          <p:nvPr/>
        </p:nvSpPr>
        <p:spPr>
          <a:xfrm>
            <a:off x="445175" y="2818805"/>
            <a:ext cx="3724315" cy="384271"/>
          </a:xfrm>
          <a:prstGeom prst="rect">
            <a:avLst/>
          </a:prstGeom>
          <a:noFill/>
        </p:spPr>
        <p:txBody>
          <a:bodyPr wrap="square" lIns="0" tIns="0" rIns="0" bIns="0" rtlCol="0">
            <a:spAutoFit/>
          </a:bodyPr>
          <a:lstStyle/>
          <a:p>
            <a:pPr algn="ctr" defTabSz="932223">
              <a:lnSpc>
                <a:spcPct val="90000"/>
              </a:lnSpc>
            </a:pPr>
            <a:r>
              <a:rPr lang="en-US" sz="1360" b="1" spc="-52" dirty="0">
                <a:solidFill>
                  <a:srgbClr val="FFFFFF"/>
                </a:solidFill>
              </a:rPr>
              <a:t>Source: VMware </a:t>
            </a:r>
            <a:r>
              <a:rPr lang="en-US" sz="1360" b="1" spc="-52" dirty="0" smtClean="0">
                <a:solidFill>
                  <a:srgbClr val="FFFFFF"/>
                </a:solidFill>
              </a:rPr>
              <a:t>VMs</a:t>
            </a:r>
            <a:r>
              <a:rPr lang="en-US" sz="1360" b="1" spc="-52" dirty="0">
                <a:solidFill>
                  <a:srgbClr val="FFFFFF"/>
                </a:solidFill>
              </a:rPr>
              <a:t/>
            </a:r>
            <a:br>
              <a:rPr lang="en-US" sz="1360" b="1" spc="-52" dirty="0">
                <a:solidFill>
                  <a:srgbClr val="FFFFFF"/>
                </a:solidFill>
              </a:rPr>
            </a:br>
            <a:r>
              <a:rPr lang="en-US" sz="1360" b="1" spc="-52" dirty="0">
                <a:solidFill>
                  <a:srgbClr val="FFFFFF"/>
                </a:solidFill>
              </a:rPr>
              <a:t>&amp; Physical </a:t>
            </a:r>
            <a:r>
              <a:rPr lang="en-US" sz="1360" b="1" spc="-52" dirty="0" smtClean="0">
                <a:solidFill>
                  <a:srgbClr val="FFFFFF"/>
                </a:solidFill>
              </a:rPr>
              <a:t>Machines</a:t>
            </a:r>
            <a:endParaRPr lang="en-US" sz="1360" b="1" spc="-52" baseline="-25000" dirty="0">
              <a:solidFill>
                <a:srgbClr val="FFFFFF"/>
              </a:solidFill>
            </a:endParaRPr>
          </a:p>
        </p:txBody>
      </p:sp>
      <p:pic>
        <p:nvPicPr>
          <p:cNvPr id="118"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1897684" y="1797352"/>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059938" y="1899695"/>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09802" y="1796587"/>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972055" y="1898930"/>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5"/>
          <p:cNvSpPr>
            <a:spLocks noEditPoints="1"/>
          </p:cNvSpPr>
          <p:nvPr/>
        </p:nvSpPr>
        <p:spPr bwMode="auto">
          <a:xfrm>
            <a:off x="3742955" y="2185380"/>
            <a:ext cx="374718" cy="713631"/>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91401" tIns="45700" rIns="91401" bIns="45700" numCol="1" anchor="t" anchorCtr="0" compatLnSpc="1">
            <a:prstTxWarp prst="textNoShape">
              <a:avLst/>
            </a:prstTxWarp>
          </a:bodyPr>
          <a:lstStyle/>
          <a:p>
            <a:pPr defTabSz="932323">
              <a:defRPr/>
            </a:pPr>
            <a:endParaRPr lang="en-GB" sz="1801" kern="0">
              <a:solidFill>
                <a:srgbClr val="505050"/>
              </a:solidFill>
            </a:endParaRPr>
          </a:p>
        </p:txBody>
      </p:sp>
      <p:sp>
        <p:nvSpPr>
          <p:cNvPr id="123" name="TextBox 122"/>
          <p:cNvSpPr txBox="1"/>
          <p:nvPr/>
        </p:nvSpPr>
        <p:spPr>
          <a:xfrm>
            <a:off x="4229210" y="2397274"/>
            <a:ext cx="813860" cy="422593"/>
          </a:xfrm>
          <a:prstGeom prst="rect">
            <a:avLst/>
          </a:prstGeom>
          <a:noFill/>
        </p:spPr>
        <p:txBody>
          <a:bodyPr wrap="square" lIns="0" tIns="0" rIns="0" bIns="0" rtlCol="0">
            <a:spAutoFit/>
          </a:bodyPr>
          <a:lstStyle/>
          <a:p>
            <a:pPr defTabSz="932223">
              <a:lnSpc>
                <a:spcPct val="90000"/>
              </a:lnSpc>
            </a:pPr>
            <a:r>
              <a:rPr lang="en-US" sz="1496" b="1" spc="-52" dirty="0">
                <a:solidFill>
                  <a:srgbClr val="FFFFFF"/>
                </a:solidFill>
              </a:rPr>
              <a:t>Process</a:t>
            </a:r>
            <a:br>
              <a:rPr lang="en-US" sz="1496" b="1" spc="-52" dirty="0">
                <a:solidFill>
                  <a:srgbClr val="FFFFFF"/>
                </a:solidFill>
              </a:rPr>
            </a:br>
            <a:r>
              <a:rPr lang="en-US" sz="1496" b="1" spc="-52" dirty="0">
                <a:solidFill>
                  <a:srgbClr val="FFFFFF"/>
                </a:solidFill>
              </a:rPr>
              <a:t>Server</a:t>
            </a:r>
            <a:endParaRPr lang="en-US" sz="1496" b="1" spc="-52" baseline="-25000" dirty="0">
              <a:solidFill>
                <a:srgbClr val="FFFFFF"/>
              </a:solidFill>
            </a:endParaRPr>
          </a:p>
        </p:txBody>
      </p:sp>
      <p:grpSp>
        <p:nvGrpSpPr>
          <p:cNvPr id="124" name="Group 123"/>
          <p:cNvGrpSpPr>
            <a:grpSpLocks noChangeAspect="1"/>
          </p:cNvGrpSpPr>
          <p:nvPr/>
        </p:nvGrpSpPr>
        <p:grpSpPr>
          <a:xfrm>
            <a:off x="618696" y="2192542"/>
            <a:ext cx="239908" cy="241236"/>
            <a:chOff x="1516874" y="4089454"/>
            <a:chExt cx="526613" cy="529527"/>
          </a:xfrm>
          <a:solidFill>
            <a:srgbClr val="C00000"/>
          </a:solidFill>
        </p:grpSpPr>
        <p:sp>
          <p:nvSpPr>
            <p:cNvPr id="125"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26"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grpSp>
        <p:nvGrpSpPr>
          <p:cNvPr id="127" name="Group 126"/>
          <p:cNvGrpSpPr>
            <a:grpSpLocks noChangeAspect="1"/>
          </p:cNvGrpSpPr>
          <p:nvPr/>
        </p:nvGrpSpPr>
        <p:grpSpPr>
          <a:xfrm>
            <a:off x="1574778" y="2196379"/>
            <a:ext cx="239908" cy="241236"/>
            <a:chOff x="1516874" y="4089454"/>
            <a:chExt cx="526613" cy="529527"/>
          </a:xfrm>
          <a:solidFill>
            <a:srgbClr val="C00000"/>
          </a:solidFill>
        </p:grpSpPr>
        <p:sp>
          <p:nvSpPr>
            <p:cNvPr id="128"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29"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grpSp>
        <p:nvGrpSpPr>
          <p:cNvPr id="130" name="Group 129"/>
          <p:cNvGrpSpPr>
            <a:grpSpLocks noChangeAspect="1"/>
          </p:cNvGrpSpPr>
          <p:nvPr/>
        </p:nvGrpSpPr>
        <p:grpSpPr>
          <a:xfrm>
            <a:off x="2505761" y="2194396"/>
            <a:ext cx="239908" cy="241236"/>
            <a:chOff x="1516874" y="4089454"/>
            <a:chExt cx="526613" cy="529527"/>
          </a:xfrm>
          <a:solidFill>
            <a:srgbClr val="C00000"/>
          </a:solidFill>
        </p:grpSpPr>
        <p:sp>
          <p:nvSpPr>
            <p:cNvPr id="13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3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sp>
        <p:nvSpPr>
          <p:cNvPr id="133" name="TextBox 132"/>
          <p:cNvSpPr txBox="1"/>
          <p:nvPr/>
        </p:nvSpPr>
        <p:spPr>
          <a:xfrm>
            <a:off x="853477" y="3203102"/>
            <a:ext cx="2985676" cy="383944"/>
          </a:xfrm>
          <a:prstGeom prst="rect">
            <a:avLst/>
          </a:prstGeom>
          <a:noFill/>
        </p:spPr>
        <p:txBody>
          <a:bodyPr wrap="square" lIns="0" tIns="0" rIns="0" bIns="0" rtlCol="0">
            <a:spAutoFit/>
          </a:bodyPr>
          <a:lstStyle/>
          <a:p>
            <a:pPr algn="ctr" defTabSz="932223">
              <a:lnSpc>
                <a:spcPct val="90000"/>
              </a:lnSpc>
            </a:pPr>
            <a:r>
              <a:rPr lang="en-US" sz="2718" b="1" spc="-52" dirty="0">
                <a:solidFill>
                  <a:srgbClr val="FFFFFF"/>
                </a:solidFill>
              </a:rPr>
              <a:t>Customer 1</a:t>
            </a:r>
            <a:endParaRPr lang="en-US" sz="2718" b="1" spc="-52" baseline="-25000" dirty="0">
              <a:solidFill>
                <a:srgbClr val="FFFFFF"/>
              </a:solidFill>
            </a:endParaRPr>
          </a:p>
        </p:txBody>
      </p:sp>
      <p:pic>
        <p:nvPicPr>
          <p:cNvPr id="155" name="Picture 98" descr="Cloud"/>
          <p:cNvPicPr>
            <a:picLocks noChangeAspect="1" noChangeArrowheads="1"/>
          </p:cNvPicPr>
          <p:nvPr/>
        </p:nvPicPr>
        <p:blipFill>
          <a:blip r:embed="rId4"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165547" y="3508102"/>
            <a:ext cx="4783733" cy="2097175"/>
          </a:xfrm>
          <a:prstGeom prst="rect">
            <a:avLst/>
          </a:prstGeom>
          <a:noFill/>
          <a:ln w="9525">
            <a:noFill/>
            <a:miter lim="800000"/>
            <a:headEnd/>
            <a:tailEnd/>
          </a:ln>
        </p:spPr>
      </p:pic>
      <p:sp>
        <p:nvSpPr>
          <p:cNvPr id="156" name="Freeform 207"/>
          <p:cNvSpPr>
            <a:spLocks noEditPoints="1"/>
          </p:cNvSpPr>
          <p:nvPr/>
        </p:nvSpPr>
        <p:spPr bwMode="gray">
          <a:xfrm>
            <a:off x="765195" y="4225867"/>
            <a:ext cx="863540" cy="65864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32339" tIns="0" rIns="0" bIns="214438" numCol="1" anchor="b" anchorCtr="0" compatLnSpc="1">
            <a:prstTxWarp prst="textNoShape">
              <a:avLst/>
            </a:prstTxWarp>
          </a:bodyPr>
          <a:lstStyle/>
          <a:p>
            <a:pPr defTabSz="932563"/>
            <a:endParaRPr lang="en-US" sz="1428" dirty="0">
              <a:solidFill>
                <a:srgbClr val="EFEFEF"/>
              </a:solidFill>
            </a:endParaRPr>
          </a:p>
        </p:txBody>
      </p:sp>
      <p:sp>
        <p:nvSpPr>
          <p:cNvPr id="157" name="Freeform 207"/>
          <p:cNvSpPr>
            <a:spLocks noEditPoints="1"/>
          </p:cNvSpPr>
          <p:nvPr/>
        </p:nvSpPr>
        <p:spPr bwMode="gray">
          <a:xfrm>
            <a:off x="1709668" y="4225867"/>
            <a:ext cx="863540" cy="65864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32339" tIns="0" rIns="0" bIns="214438" numCol="1" anchor="b" anchorCtr="0" compatLnSpc="1">
            <a:prstTxWarp prst="textNoShape">
              <a:avLst/>
            </a:prstTxWarp>
          </a:bodyPr>
          <a:lstStyle/>
          <a:p>
            <a:pPr defTabSz="932563"/>
            <a:endParaRPr lang="en-US" sz="1428" dirty="0">
              <a:solidFill>
                <a:srgbClr val="EFEFEF"/>
              </a:solidFill>
            </a:endParaRPr>
          </a:p>
        </p:txBody>
      </p:sp>
      <p:sp>
        <p:nvSpPr>
          <p:cNvPr id="158" name="Freeform 207"/>
          <p:cNvSpPr>
            <a:spLocks noEditPoints="1"/>
          </p:cNvSpPr>
          <p:nvPr/>
        </p:nvSpPr>
        <p:spPr bwMode="gray">
          <a:xfrm>
            <a:off x="2654142" y="4225867"/>
            <a:ext cx="863540" cy="65864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32339" tIns="0" rIns="0" bIns="214438" numCol="1" anchor="b" anchorCtr="0" compatLnSpc="1">
            <a:prstTxWarp prst="textNoShape">
              <a:avLst/>
            </a:prstTxWarp>
          </a:bodyPr>
          <a:lstStyle/>
          <a:p>
            <a:pPr defTabSz="932563"/>
            <a:endParaRPr lang="en-US" sz="1428" dirty="0">
              <a:solidFill>
                <a:srgbClr val="EFEFEF"/>
              </a:solidFill>
            </a:endParaRPr>
          </a:p>
        </p:txBody>
      </p:sp>
      <p:pic>
        <p:nvPicPr>
          <p:cNvPr id="159"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1900442" y="3917368"/>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062695" y="4019712"/>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12559" y="3916602"/>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974813" y="4018947"/>
            <a:ext cx="376574" cy="63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Freeform 5"/>
          <p:cNvSpPr>
            <a:spLocks noEditPoints="1"/>
          </p:cNvSpPr>
          <p:nvPr/>
        </p:nvSpPr>
        <p:spPr bwMode="auto">
          <a:xfrm>
            <a:off x="3745712" y="4305396"/>
            <a:ext cx="374718" cy="713631"/>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91401" tIns="45700" rIns="91401" bIns="45700" numCol="1" anchor="t" anchorCtr="0" compatLnSpc="1">
            <a:prstTxWarp prst="textNoShape">
              <a:avLst/>
            </a:prstTxWarp>
          </a:bodyPr>
          <a:lstStyle/>
          <a:p>
            <a:pPr defTabSz="932323">
              <a:defRPr/>
            </a:pPr>
            <a:endParaRPr lang="en-GB" sz="1801" kern="0">
              <a:solidFill>
                <a:srgbClr val="505050"/>
              </a:solidFill>
            </a:endParaRPr>
          </a:p>
        </p:txBody>
      </p:sp>
      <p:sp>
        <p:nvSpPr>
          <p:cNvPr id="164" name="TextBox 163"/>
          <p:cNvSpPr txBox="1"/>
          <p:nvPr/>
        </p:nvSpPr>
        <p:spPr>
          <a:xfrm>
            <a:off x="4231967" y="4517289"/>
            <a:ext cx="813860" cy="422593"/>
          </a:xfrm>
          <a:prstGeom prst="rect">
            <a:avLst/>
          </a:prstGeom>
          <a:noFill/>
        </p:spPr>
        <p:txBody>
          <a:bodyPr wrap="square" lIns="0" tIns="0" rIns="0" bIns="0" rtlCol="0">
            <a:spAutoFit/>
          </a:bodyPr>
          <a:lstStyle/>
          <a:p>
            <a:pPr defTabSz="932223">
              <a:lnSpc>
                <a:spcPct val="90000"/>
              </a:lnSpc>
            </a:pPr>
            <a:r>
              <a:rPr lang="en-US" sz="1496" b="1" spc="-52" dirty="0">
                <a:solidFill>
                  <a:srgbClr val="FFFFFF"/>
                </a:solidFill>
              </a:rPr>
              <a:t>Process</a:t>
            </a:r>
            <a:br>
              <a:rPr lang="en-US" sz="1496" b="1" spc="-52" dirty="0">
                <a:solidFill>
                  <a:srgbClr val="FFFFFF"/>
                </a:solidFill>
              </a:rPr>
            </a:br>
            <a:r>
              <a:rPr lang="en-US" sz="1496" b="1" spc="-52" dirty="0">
                <a:solidFill>
                  <a:srgbClr val="FFFFFF"/>
                </a:solidFill>
              </a:rPr>
              <a:t>Server</a:t>
            </a:r>
            <a:endParaRPr lang="en-US" sz="1496" b="1" spc="-52" baseline="-25000" dirty="0">
              <a:solidFill>
                <a:srgbClr val="FFFFFF"/>
              </a:solidFill>
            </a:endParaRPr>
          </a:p>
        </p:txBody>
      </p:sp>
      <p:grpSp>
        <p:nvGrpSpPr>
          <p:cNvPr id="165" name="Group 164"/>
          <p:cNvGrpSpPr>
            <a:grpSpLocks noChangeAspect="1"/>
          </p:cNvGrpSpPr>
          <p:nvPr/>
        </p:nvGrpSpPr>
        <p:grpSpPr>
          <a:xfrm>
            <a:off x="1577536" y="4316394"/>
            <a:ext cx="239908" cy="241236"/>
            <a:chOff x="1516874" y="4089454"/>
            <a:chExt cx="526613" cy="529527"/>
          </a:xfrm>
          <a:solidFill>
            <a:srgbClr val="C00000"/>
          </a:solidFill>
        </p:grpSpPr>
        <p:sp>
          <p:nvSpPr>
            <p:cNvPr id="166"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67"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grpSp>
        <p:nvGrpSpPr>
          <p:cNvPr id="168" name="Group 167"/>
          <p:cNvGrpSpPr>
            <a:grpSpLocks noChangeAspect="1"/>
          </p:cNvGrpSpPr>
          <p:nvPr/>
        </p:nvGrpSpPr>
        <p:grpSpPr>
          <a:xfrm>
            <a:off x="2508518" y="4314412"/>
            <a:ext cx="239908" cy="241236"/>
            <a:chOff x="1516874" y="4089454"/>
            <a:chExt cx="526613" cy="529527"/>
          </a:xfrm>
          <a:solidFill>
            <a:srgbClr val="C00000"/>
          </a:solidFill>
        </p:grpSpPr>
        <p:sp>
          <p:nvSpPr>
            <p:cNvPr id="169"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70"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sp>
        <p:nvSpPr>
          <p:cNvPr id="171" name="TextBox 170"/>
          <p:cNvSpPr txBox="1"/>
          <p:nvPr/>
        </p:nvSpPr>
        <p:spPr>
          <a:xfrm>
            <a:off x="929677" y="5323118"/>
            <a:ext cx="2985676" cy="383944"/>
          </a:xfrm>
          <a:prstGeom prst="rect">
            <a:avLst/>
          </a:prstGeom>
          <a:noFill/>
        </p:spPr>
        <p:txBody>
          <a:bodyPr wrap="square" lIns="0" tIns="0" rIns="0" bIns="0" rtlCol="0">
            <a:spAutoFit/>
          </a:bodyPr>
          <a:lstStyle/>
          <a:p>
            <a:pPr algn="ctr" defTabSz="932223">
              <a:lnSpc>
                <a:spcPct val="90000"/>
              </a:lnSpc>
            </a:pPr>
            <a:r>
              <a:rPr lang="en-US" sz="2718" b="1" spc="-52" dirty="0">
                <a:solidFill>
                  <a:srgbClr val="FFFFFF"/>
                </a:solidFill>
              </a:rPr>
              <a:t>Customer 2</a:t>
            </a:r>
            <a:endParaRPr lang="en-US" sz="2718" b="1" spc="-52" baseline="-25000" dirty="0">
              <a:solidFill>
                <a:srgbClr val="FFFFFF"/>
              </a:solidFill>
            </a:endParaRPr>
          </a:p>
        </p:txBody>
      </p:sp>
      <p:grpSp>
        <p:nvGrpSpPr>
          <p:cNvPr id="172" name="Group 171"/>
          <p:cNvGrpSpPr>
            <a:grpSpLocks noChangeAspect="1"/>
          </p:cNvGrpSpPr>
          <p:nvPr/>
        </p:nvGrpSpPr>
        <p:grpSpPr>
          <a:xfrm>
            <a:off x="647196" y="4334047"/>
            <a:ext cx="239908" cy="241236"/>
            <a:chOff x="1516874" y="4089454"/>
            <a:chExt cx="526613" cy="529527"/>
          </a:xfrm>
          <a:solidFill>
            <a:srgbClr val="C00000"/>
          </a:solidFill>
        </p:grpSpPr>
        <p:sp>
          <p:nvSpPr>
            <p:cNvPr id="173"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74"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sp>
        <p:nvSpPr>
          <p:cNvPr id="99" name="TextBox 98"/>
          <p:cNvSpPr txBox="1"/>
          <p:nvPr/>
        </p:nvSpPr>
        <p:spPr>
          <a:xfrm>
            <a:off x="574354" y="4936020"/>
            <a:ext cx="3724315" cy="384271"/>
          </a:xfrm>
          <a:prstGeom prst="rect">
            <a:avLst/>
          </a:prstGeom>
          <a:noFill/>
        </p:spPr>
        <p:txBody>
          <a:bodyPr wrap="square" lIns="0" tIns="0" rIns="0" bIns="0" rtlCol="0">
            <a:spAutoFit/>
          </a:bodyPr>
          <a:lstStyle/>
          <a:p>
            <a:pPr algn="ctr" defTabSz="932223">
              <a:lnSpc>
                <a:spcPct val="90000"/>
              </a:lnSpc>
            </a:pPr>
            <a:r>
              <a:rPr lang="en-US" sz="1360" b="1" spc="-52" dirty="0">
                <a:solidFill>
                  <a:srgbClr val="FFFFFF"/>
                </a:solidFill>
              </a:rPr>
              <a:t>Source: VMware </a:t>
            </a:r>
            <a:r>
              <a:rPr lang="en-US" sz="1360" b="1" spc="-52" dirty="0" smtClean="0">
                <a:solidFill>
                  <a:srgbClr val="FFFFFF"/>
                </a:solidFill>
              </a:rPr>
              <a:t>VMs</a:t>
            </a:r>
            <a:r>
              <a:rPr lang="en-US" sz="1360" b="1" spc="-52" dirty="0">
                <a:solidFill>
                  <a:srgbClr val="FFFFFF"/>
                </a:solidFill>
              </a:rPr>
              <a:t/>
            </a:r>
            <a:br>
              <a:rPr lang="en-US" sz="1360" b="1" spc="-52" dirty="0">
                <a:solidFill>
                  <a:srgbClr val="FFFFFF"/>
                </a:solidFill>
              </a:rPr>
            </a:br>
            <a:r>
              <a:rPr lang="en-US" sz="1360" b="1" spc="-52" dirty="0">
                <a:solidFill>
                  <a:srgbClr val="FFFFFF"/>
                </a:solidFill>
              </a:rPr>
              <a:t>&amp; Physical </a:t>
            </a:r>
            <a:r>
              <a:rPr lang="en-US" sz="1360" b="1" spc="-52" dirty="0" smtClean="0">
                <a:solidFill>
                  <a:srgbClr val="FFFFFF"/>
                </a:solidFill>
              </a:rPr>
              <a:t>Machines</a:t>
            </a:r>
            <a:endParaRPr lang="en-US" sz="1360" b="1" spc="-52" baseline="-25000" dirty="0">
              <a:solidFill>
                <a:srgbClr val="FFFFFF"/>
              </a:solidFill>
            </a:endParaRPr>
          </a:p>
        </p:txBody>
      </p:sp>
      <p:grpSp>
        <p:nvGrpSpPr>
          <p:cNvPr id="100" name="Group 99"/>
          <p:cNvGrpSpPr>
            <a:grpSpLocks noChangeAspect="1"/>
          </p:cNvGrpSpPr>
          <p:nvPr/>
        </p:nvGrpSpPr>
        <p:grpSpPr>
          <a:xfrm>
            <a:off x="330994" y="6111812"/>
            <a:ext cx="556109" cy="559187"/>
            <a:chOff x="1516874" y="4089454"/>
            <a:chExt cx="526613" cy="529527"/>
          </a:xfrm>
          <a:solidFill>
            <a:srgbClr val="C00000"/>
          </a:solidFill>
        </p:grpSpPr>
        <p:sp>
          <p:nvSpPr>
            <p:cNvPr id="10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0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sp>
        <p:nvSpPr>
          <p:cNvPr id="103" name="TextBox 102"/>
          <p:cNvSpPr txBox="1"/>
          <p:nvPr/>
        </p:nvSpPr>
        <p:spPr>
          <a:xfrm>
            <a:off x="981339" y="6085668"/>
            <a:ext cx="1789270" cy="576406"/>
          </a:xfrm>
          <a:prstGeom prst="rect">
            <a:avLst/>
          </a:prstGeom>
          <a:noFill/>
        </p:spPr>
        <p:txBody>
          <a:bodyPr wrap="square" lIns="0" tIns="0" rIns="0" bIns="0" rtlCol="0">
            <a:spAutoFit/>
          </a:bodyPr>
          <a:lstStyle/>
          <a:p>
            <a:pPr defTabSz="932223">
              <a:lnSpc>
                <a:spcPct val="90000"/>
              </a:lnSpc>
            </a:pPr>
            <a:r>
              <a:rPr lang="en-US" sz="1360" b="1" spc="-52" dirty="0">
                <a:solidFill>
                  <a:srgbClr val="FFFFFF"/>
                </a:solidFill>
              </a:rPr>
              <a:t>Mobility Service – </a:t>
            </a:r>
            <a:r>
              <a:rPr lang="en-US" sz="1360" spc="-52" dirty="0">
                <a:solidFill>
                  <a:srgbClr val="FFFFFF"/>
                </a:solidFill>
              </a:rPr>
              <a:t>Captures all data writes from memory</a:t>
            </a:r>
            <a:endParaRPr lang="en-US" sz="1360" b="1" spc="-52" baseline="-25000" dirty="0">
              <a:solidFill>
                <a:srgbClr val="FFFFFF"/>
              </a:solidFill>
            </a:endParaRPr>
          </a:p>
        </p:txBody>
      </p:sp>
      <p:cxnSp>
        <p:nvCxnSpPr>
          <p:cNvPr id="46" name="Straight Connector 45"/>
          <p:cNvCxnSpPr/>
          <p:nvPr/>
        </p:nvCxnSpPr>
        <p:spPr>
          <a:xfrm>
            <a:off x="5247501" y="3848219"/>
            <a:ext cx="1694930" cy="6274"/>
          </a:xfrm>
          <a:prstGeom prst="line">
            <a:avLst/>
          </a:prstGeom>
          <a:ln w="9842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8"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7071830" y="1503275"/>
            <a:ext cx="5246000" cy="2348820"/>
          </a:xfrm>
          <a:prstGeom prst="rect">
            <a:avLst/>
          </a:prstGeom>
        </p:spPr>
      </p:pic>
      <p:pic>
        <p:nvPicPr>
          <p:cNvPr id="79"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7071830" y="2330635"/>
            <a:ext cx="5246000" cy="2348820"/>
          </a:xfrm>
          <a:prstGeom prst="rect">
            <a:avLst/>
          </a:prstGeom>
        </p:spPr>
      </p:pic>
      <p:pic>
        <p:nvPicPr>
          <p:cNvPr id="80"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7071830" y="3215809"/>
            <a:ext cx="5246000" cy="2348820"/>
          </a:xfrm>
          <a:prstGeom prst="rect">
            <a:avLst/>
          </a:prstGeom>
        </p:spPr>
      </p:pic>
      <p:sp>
        <p:nvSpPr>
          <p:cNvPr id="81" name="TextBox 80"/>
          <p:cNvSpPr txBox="1"/>
          <p:nvPr/>
        </p:nvSpPr>
        <p:spPr>
          <a:xfrm>
            <a:off x="8342607" y="5112736"/>
            <a:ext cx="2985676" cy="383944"/>
          </a:xfrm>
          <a:prstGeom prst="rect">
            <a:avLst/>
          </a:prstGeom>
          <a:noFill/>
        </p:spPr>
        <p:txBody>
          <a:bodyPr wrap="square" lIns="0" tIns="0" rIns="0" bIns="0" rtlCol="0">
            <a:spAutoFit/>
          </a:bodyPr>
          <a:lstStyle/>
          <a:p>
            <a:pPr algn="ctr" defTabSz="932223">
              <a:lnSpc>
                <a:spcPct val="90000"/>
              </a:lnSpc>
            </a:pPr>
            <a:r>
              <a:rPr lang="en-US" sz="2718" b="1" spc="-52" dirty="0">
                <a:solidFill>
                  <a:srgbClr val="FFFFFF"/>
                </a:solidFill>
              </a:rPr>
              <a:t>Microsoft Azure</a:t>
            </a:r>
            <a:endParaRPr lang="en-US" sz="2718" b="1" spc="-52" baseline="-25000" dirty="0">
              <a:solidFill>
                <a:srgbClr val="FFFFFF"/>
              </a:solidFill>
            </a:endParaRPr>
          </a:p>
        </p:txBody>
      </p:sp>
      <p:sp>
        <p:nvSpPr>
          <p:cNvPr id="82" name="Rounded Rectangle 81"/>
          <p:cNvSpPr/>
          <p:nvPr/>
        </p:nvSpPr>
        <p:spPr bwMode="auto">
          <a:xfrm>
            <a:off x="7821417" y="2253545"/>
            <a:ext cx="1944343" cy="1203487"/>
          </a:xfrm>
          <a:prstGeom prst="roundRect">
            <a:avLst/>
          </a:prstGeom>
          <a:noFill/>
          <a:ln w="127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24" tIns="198899" rIns="248624" bIns="198899" numCol="1" spcCol="0" rtlCol="0" fromWordArt="0" anchor="t" anchorCtr="0" forceAA="0" compatLnSpc="1">
            <a:prstTxWarp prst="textNoShape">
              <a:avLst/>
            </a:prstTxWarp>
            <a:noAutofit/>
          </a:bodyPr>
          <a:lstStyle/>
          <a:p>
            <a:pPr algn="ctr" defTabSz="1267582"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46599" y="2377709"/>
            <a:ext cx="832678" cy="462034"/>
          </a:xfrm>
          <a:prstGeom prst="rect">
            <a:avLst/>
          </a:prstGeom>
        </p:spPr>
      </p:pic>
      <p:pic>
        <p:nvPicPr>
          <p:cNvPr id="84" name="Picture 8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46385" y="2886558"/>
            <a:ext cx="832889" cy="470099"/>
          </a:xfrm>
          <a:prstGeom prst="rect">
            <a:avLst/>
          </a:prstGeom>
        </p:spPr>
      </p:pic>
      <p:pic>
        <p:nvPicPr>
          <p:cNvPr id="85"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975516" y="2539683"/>
            <a:ext cx="333046" cy="5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9116885" y="2621723"/>
            <a:ext cx="333046" cy="5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761909" y="2664581"/>
            <a:ext cx="333046" cy="5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899657" y="2756512"/>
            <a:ext cx="333046" cy="5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p:nvPr/>
        </p:nvSpPr>
        <p:spPr>
          <a:xfrm>
            <a:off x="8716999" y="2341675"/>
            <a:ext cx="961768" cy="207173"/>
          </a:xfrm>
          <a:prstGeom prst="rect">
            <a:avLst/>
          </a:prstGeom>
          <a:noFill/>
        </p:spPr>
        <p:txBody>
          <a:bodyPr wrap="square" lIns="0" tIns="0" rIns="0" bIns="0" rtlCol="0">
            <a:spAutoFit/>
          </a:bodyPr>
          <a:lstStyle/>
          <a:p>
            <a:pPr algn="ctr" defTabSz="932223">
              <a:lnSpc>
                <a:spcPct val="90000"/>
              </a:lnSpc>
            </a:pPr>
            <a:r>
              <a:rPr lang="en-US" sz="1496" b="1" spc="-52" dirty="0">
                <a:solidFill>
                  <a:srgbClr val="FFFFFF"/>
                </a:solidFill>
              </a:rPr>
              <a:t>Customer 1</a:t>
            </a:r>
            <a:endParaRPr lang="en-US" sz="1496" b="1" spc="-52" baseline="-25000" dirty="0">
              <a:solidFill>
                <a:srgbClr val="FFFFFF"/>
              </a:solidFill>
            </a:endParaRPr>
          </a:p>
        </p:txBody>
      </p:sp>
      <p:pic>
        <p:nvPicPr>
          <p:cNvPr id="90"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9041731" y="2849055"/>
            <a:ext cx="333046" cy="5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7751803" y="3598809"/>
            <a:ext cx="2019374" cy="1203487"/>
            <a:chOff x="5610569" y="2889797"/>
            <a:chExt cx="1485390" cy="885248"/>
          </a:xfrm>
        </p:grpSpPr>
        <p:grpSp>
          <p:nvGrpSpPr>
            <p:cNvPr id="92" name="Group 91"/>
            <p:cNvGrpSpPr/>
            <p:nvPr/>
          </p:nvGrpSpPr>
          <p:grpSpPr>
            <a:xfrm>
              <a:off x="5610569" y="2889797"/>
              <a:ext cx="1485390" cy="885248"/>
              <a:chOff x="5580089" y="2889797"/>
              <a:chExt cx="1485390" cy="885248"/>
            </a:xfrm>
          </p:grpSpPr>
          <p:sp>
            <p:nvSpPr>
              <p:cNvPr id="98" name="Rounded Rectangle 97"/>
              <p:cNvSpPr/>
              <p:nvPr/>
            </p:nvSpPr>
            <p:spPr bwMode="auto">
              <a:xfrm>
                <a:off x="5635279" y="2889797"/>
                <a:ext cx="1430200" cy="885248"/>
              </a:xfrm>
              <a:prstGeom prst="roundRect">
                <a:avLst/>
              </a:prstGeom>
              <a:noFill/>
              <a:ln w="1270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24" tIns="198899" rIns="248624" bIns="198899" numCol="1" spcCol="0" rtlCol="0" fromWordArt="0" anchor="t" anchorCtr="0" forceAA="0" compatLnSpc="1">
                <a:prstTxWarp prst="textNoShape">
                  <a:avLst/>
                </a:prstTxWarp>
                <a:noAutofit/>
              </a:bodyPr>
              <a:lstStyle/>
              <a:p>
                <a:pPr algn="ctr" defTabSz="1267582"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4" name="Picture 10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80245" y="2981129"/>
                <a:ext cx="612492" cy="339858"/>
              </a:xfrm>
              <a:prstGeom prst="rect">
                <a:avLst/>
              </a:prstGeom>
            </p:spPr>
          </p:pic>
          <p:pic>
            <p:nvPicPr>
              <p:cNvPr id="105" name="Picture 10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0089" y="3355422"/>
                <a:ext cx="612648" cy="345790"/>
              </a:xfrm>
              <a:prstGeom prst="rect">
                <a:avLst/>
              </a:prstGeom>
            </p:spPr>
          </p:pic>
          <p:sp>
            <p:nvSpPr>
              <p:cNvPr id="106" name="TextBox 105"/>
              <p:cNvSpPr txBox="1"/>
              <p:nvPr/>
            </p:nvSpPr>
            <p:spPr>
              <a:xfrm>
                <a:off x="6294042" y="2954623"/>
                <a:ext cx="721084" cy="155424"/>
              </a:xfrm>
              <a:prstGeom prst="rect">
                <a:avLst/>
              </a:prstGeom>
              <a:noFill/>
            </p:spPr>
            <p:txBody>
              <a:bodyPr wrap="square" lIns="0" tIns="0" rIns="0" bIns="0" rtlCol="0">
                <a:spAutoFit/>
              </a:bodyPr>
              <a:lstStyle/>
              <a:p>
                <a:pPr algn="ctr" defTabSz="932223">
                  <a:lnSpc>
                    <a:spcPct val="90000"/>
                  </a:lnSpc>
                </a:pPr>
                <a:r>
                  <a:rPr lang="en-US" sz="1496" b="1" spc="-52" dirty="0">
                    <a:solidFill>
                      <a:srgbClr val="FFFFFF"/>
                    </a:solidFill>
                  </a:rPr>
                  <a:t>Customer 2</a:t>
                </a:r>
                <a:endParaRPr lang="en-US" sz="1496" b="1" spc="-52" baseline="-25000" dirty="0">
                  <a:solidFill>
                    <a:srgbClr val="FFFFFF"/>
                  </a:solidFill>
                </a:endParaRPr>
              </a:p>
            </p:txBody>
          </p:sp>
        </p:grpSp>
        <p:pic>
          <p:nvPicPr>
            <p:cNvPr id="93"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510437" y="3094563"/>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614424" y="3154910"/>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353313" y="3186435"/>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454637" y="3254056"/>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559143" y="3322128"/>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 name="Group 106"/>
          <p:cNvGrpSpPr>
            <a:grpSpLocks noChangeAspect="1"/>
          </p:cNvGrpSpPr>
          <p:nvPr/>
        </p:nvGrpSpPr>
        <p:grpSpPr>
          <a:xfrm>
            <a:off x="8241733" y="2822666"/>
            <a:ext cx="247255" cy="248624"/>
            <a:chOff x="1516874" y="4089454"/>
            <a:chExt cx="526613" cy="529527"/>
          </a:xfrm>
          <a:solidFill>
            <a:srgbClr val="C00000"/>
          </a:solidFill>
        </p:grpSpPr>
        <p:sp>
          <p:nvSpPr>
            <p:cNvPr id="108"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09"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grpSp>
        <p:nvGrpSpPr>
          <p:cNvPr id="110" name="Group 109"/>
          <p:cNvGrpSpPr>
            <a:grpSpLocks noChangeAspect="1"/>
          </p:cNvGrpSpPr>
          <p:nvPr/>
        </p:nvGrpSpPr>
        <p:grpSpPr>
          <a:xfrm>
            <a:off x="8264666" y="4177587"/>
            <a:ext cx="247255" cy="248624"/>
            <a:chOff x="1516874" y="4089454"/>
            <a:chExt cx="526613" cy="529527"/>
          </a:xfrm>
          <a:solidFill>
            <a:srgbClr val="C00000"/>
          </a:solidFill>
        </p:grpSpPr>
        <p:sp>
          <p:nvSpPr>
            <p:cNvPr id="11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sp>
          <p:nvSpPr>
            <p:cNvPr id="11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2" tIns="62156" rIns="124312" bIns="62156" numCol="1" anchor="t" anchorCtr="0" compatLnSpc="1">
              <a:prstTxWarp prst="textNoShape">
                <a:avLst/>
              </a:prstTxWarp>
            </a:bodyPr>
            <a:lstStyle/>
            <a:p>
              <a:pPr defTabSz="932563"/>
              <a:endParaRPr lang="en-US" sz="2174">
                <a:solidFill>
                  <a:srgbClr val="FFFFFF"/>
                </a:solidFill>
              </a:endParaRPr>
            </a:p>
          </p:txBody>
        </p:sp>
      </p:grpSp>
      <p:grpSp>
        <p:nvGrpSpPr>
          <p:cNvPr id="134" name="Group 133"/>
          <p:cNvGrpSpPr>
            <a:grpSpLocks noChangeAspect="1"/>
          </p:cNvGrpSpPr>
          <p:nvPr/>
        </p:nvGrpSpPr>
        <p:grpSpPr>
          <a:xfrm>
            <a:off x="9897223" y="2699112"/>
            <a:ext cx="2031740" cy="1118806"/>
            <a:chOff x="2629767" y="2540878"/>
            <a:chExt cx="1788199" cy="984697"/>
          </a:xfrm>
        </p:grpSpPr>
        <p:sp>
          <p:nvSpPr>
            <p:cNvPr id="135" name="Freeform 128"/>
            <p:cNvSpPr>
              <a:spLocks noChangeAspect="1"/>
            </p:cNvSpPr>
            <p:nvPr/>
          </p:nvSpPr>
          <p:spPr bwMode="black">
            <a:xfrm>
              <a:off x="2629767" y="2540878"/>
              <a:ext cx="1788199" cy="98469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extLst/>
          </p:spPr>
          <p:txBody>
            <a:bodyPr vert="horz" wrap="square" lIns="89603" tIns="44802" rIns="89603" bIns="44802" numCol="1" anchor="b" anchorCtr="1" compatLnSpc="1">
              <a:prstTxWarp prst="textNoShape">
                <a:avLst/>
              </a:prstTxWarp>
            </a:bodyPr>
            <a:lstStyle/>
            <a:p>
              <a:pPr defTabSz="913722">
                <a:defRPr/>
              </a:pPr>
              <a:endParaRPr lang="en-US" sz="1763" kern="0" dirty="0">
                <a:solidFill>
                  <a:srgbClr val="FFFFFF"/>
                </a:solidFill>
              </a:endParaRPr>
            </a:p>
          </p:txBody>
        </p:sp>
        <p:pic>
          <p:nvPicPr>
            <p:cNvPr id="136" name="Picture 135"/>
            <p:cNvPicPr>
              <a:picLocks noChangeAspect="1"/>
            </p:cNvPicPr>
            <p:nvPr/>
          </p:nvPicPr>
          <p:blipFill>
            <a:blip r:embed="rId9" cstate="screen">
              <a:grayscl/>
              <a:extLst>
                <a:ext uri="{28A0092B-C50C-407E-A947-70E740481C1C}">
                  <a14:useLocalDpi xmlns:a14="http://schemas.microsoft.com/office/drawing/2010/main"/>
                </a:ext>
              </a:extLst>
            </a:blip>
            <a:stretch>
              <a:fillRect/>
            </a:stretch>
          </p:blipFill>
          <p:spPr>
            <a:xfrm>
              <a:off x="2883209" y="3010625"/>
              <a:ext cx="1342947" cy="311374"/>
            </a:xfrm>
            <a:prstGeom prst="rect">
              <a:avLst/>
            </a:prstGeom>
            <a:noFill/>
            <a:ln>
              <a:noFill/>
            </a:ln>
          </p:spPr>
        </p:pic>
      </p:grpSp>
      <p:sp>
        <p:nvSpPr>
          <p:cNvPr id="137" name="TextBox 136"/>
          <p:cNvSpPr txBox="1"/>
          <p:nvPr/>
        </p:nvSpPr>
        <p:spPr>
          <a:xfrm>
            <a:off x="8933075" y="3843899"/>
            <a:ext cx="3838362" cy="192135"/>
          </a:xfrm>
          <a:prstGeom prst="rect">
            <a:avLst/>
          </a:prstGeom>
          <a:noFill/>
        </p:spPr>
        <p:txBody>
          <a:bodyPr wrap="square" lIns="0" tIns="0" rIns="0" bIns="0" rtlCol="0">
            <a:spAutoFit/>
          </a:bodyPr>
          <a:lstStyle/>
          <a:p>
            <a:pPr algn="ctr" defTabSz="932223">
              <a:lnSpc>
                <a:spcPct val="90000"/>
              </a:lnSpc>
            </a:pPr>
            <a:r>
              <a:rPr lang="en-US" sz="1360" b="1" spc="-52" dirty="0">
                <a:solidFill>
                  <a:srgbClr val="FFFFFF"/>
                </a:solidFill>
              </a:rPr>
              <a:t>Target: Microsoft Azure</a:t>
            </a:r>
            <a:endParaRPr lang="en-US" sz="1360" b="1" spc="-52" baseline="-25000" dirty="0">
              <a:solidFill>
                <a:srgbClr val="FFFFFF"/>
              </a:solidFill>
            </a:endParaRPr>
          </a:p>
        </p:txBody>
      </p:sp>
    </p:spTree>
    <p:extLst>
      <p:ext uri="{BB962C8B-B14F-4D97-AF65-F5344CB8AC3E}">
        <p14:creationId xmlns:p14="http://schemas.microsoft.com/office/powerpoint/2010/main" val="25165466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55"/>
                                        </p:tgtEl>
                                        <p:attrNameLst>
                                          <p:attrName>style.visibility</p:attrName>
                                        </p:attrNameLst>
                                      </p:cBhvr>
                                      <p:to>
                                        <p:strVal val="visible"/>
                                      </p:to>
                                    </p:set>
                                    <p:anim calcmode="lin" valueType="num">
                                      <p:cBhvr additive="base">
                                        <p:cTn id="53" dur="500" fill="hold"/>
                                        <p:tgtEl>
                                          <p:spTgt spid="155"/>
                                        </p:tgtEl>
                                        <p:attrNameLst>
                                          <p:attrName>ppt_x</p:attrName>
                                        </p:attrNameLst>
                                      </p:cBhvr>
                                      <p:tavLst>
                                        <p:tav tm="0">
                                          <p:val>
                                            <p:strVal val="#ppt_x"/>
                                          </p:val>
                                        </p:tav>
                                        <p:tav tm="100000">
                                          <p:val>
                                            <p:strVal val="#ppt_x"/>
                                          </p:val>
                                        </p:tav>
                                      </p:tavLst>
                                    </p:anim>
                                    <p:anim calcmode="lin" valueType="num">
                                      <p:cBhvr additive="base">
                                        <p:cTn id="54" dur="500" fill="hold"/>
                                        <p:tgtEl>
                                          <p:spTgt spid="155"/>
                                        </p:tgtEl>
                                        <p:attrNameLst>
                                          <p:attrName>ppt_y</p:attrName>
                                        </p:attrNameLst>
                                      </p:cBhvr>
                                      <p:tavLst>
                                        <p:tav tm="0">
                                          <p:val>
                                            <p:strVal val="1+#ppt_h/2"/>
                                          </p:val>
                                        </p:tav>
                                        <p:tav tm="100000">
                                          <p:val>
                                            <p:strVal val="#ppt_y"/>
                                          </p:val>
                                        </p:tav>
                                      </p:tavLst>
                                    </p:anim>
                                  </p:childTnLst>
                                </p:cTn>
                              </p:par>
                              <p:par>
                                <p:cTn id="55" presetID="1" presetClass="entr" presetSubtype="0" fill="hold" grpId="0"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2" presetClass="entr" presetSubtype="4"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anim calcmode="lin" valueType="num">
                                      <p:cBhvr additive="base">
                                        <p:cTn id="59" dur="500" fill="hold"/>
                                        <p:tgtEl>
                                          <p:spTgt spid="156"/>
                                        </p:tgtEl>
                                        <p:attrNameLst>
                                          <p:attrName>ppt_x</p:attrName>
                                        </p:attrNameLst>
                                      </p:cBhvr>
                                      <p:tavLst>
                                        <p:tav tm="0">
                                          <p:val>
                                            <p:strVal val="#ppt_x"/>
                                          </p:val>
                                        </p:tav>
                                        <p:tav tm="100000">
                                          <p:val>
                                            <p:strVal val="#ppt_x"/>
                                          </p:val>
                                        </p:tav>
                                      </p:tavLst>
                                    </p:anim>
                                    <p:anim calcmode="lin" valueType="num">
                                      <p:cBhvr additive="base">
                                        <p:cTn id="60" dur="500" fill="hold"/>
                                        <p:tgtEl>
                                          <p:spTgt spid="15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7"/>
                                        </p:tgtEl>
                                        <p:attrNameLst>
                                          <p:attrName>style.visibility</p:attrName>
                                        </p:attrNameLst>
                                      </p:cBhvr>
                                      <p:to>
                                        <p:strVal val="visible"/>
                                      </p:to>
                                    </p:set>
                                    <p:anim calcmode="lin" valueType="num">
                                      <p:cBhvr additive="base">
                                        <p:cTn id="63" dur="500" fill="hold"/>
                                        <p:tgtEl>
                                          <p:spTgt spid="157"/>
                                        </p:tgtEl>
                                        <p:attrNameLst>
                                          <p:attrName>ppt_x</p:attrName>
                                        </p:attrNameLst>
                                      </p:cBhvr>
                                      <p:tavLst>
                                        <p:tav tm="0">
                                          <p:val>
                                            <p:strVal val="#ppt_x"/>
                                          </p:val>
                                        </p:tav>
                                        <p:tav tm="100000">
                                          <p:val>
                                            <p:strVal val="#ppt_x"/>
                                          </p:val>
                                        </p:tav>
                                      </p:tavLst>
                                    </p:anim>
                                    <p:anim calcmode="lin" valueType="num">
                                      <p:cBhvr additive="base">
                                        <p:cTn id="64" dur="500" fill="hold"/>
                                        <p:tgtEl>
                                          <p:spTgt spid="15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8"/>
                                        </p:tgtEl>
                                        <p:attrNameLst>
                                          <p:attrName>style.visibility</p:attrName>
                                        </p:attrNameLst>
                                      </p:cBhvr>
                                      <p:to>
                                        <p:strVal val="visible"/>
                                      </p:to>
                                    </p:set>
                                    <p:anim calcmode="lin" valueType="num">
                                      <p:cBhvr additive="base">
                                        <p:cTn id="67" dur="500" fill="hold"/>
                                        <p:tgtEl>
                                          <p:spTgt spid="158"/>
                                        </p:tgtEl>
                                        <p:attrNameLst>
                                          <p:attrName>ppt_x</p:attrName>
                                        </p:attrNameLst>
                                      </p:cBhvr>
                                      <p:tavLst>
                                        <p:tav tm="0">
                                          <p:val>
                                            <p:strVal val="#ppt_x"/>
                                          </p:val>
                                        </p:tav>
                                        <p:tav tm="100000">
                                          <p:val>
                                            <p:strVal val="#ppt_x"/>
                                          </p:val>
                                        </p:tav>
                                      </p:tavLst>
                                    </p:anim>
                                    <p:anim calcmode="lin" valueType="num">
                                      <p:cBhvr additive="base">
                                        <p:cTn id="68" dur="500" fill="hold"/>
                                        <p:tgtEl>
                                          <p:spTgt spid="15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59"/>
                                        </p:tgtEl>
                                        <p:attrNameLst>
                                          <p:attrName>style.visibility</p:attrName>
                                        </p:attrNameLst>
                                      </p:cBhvr>
                                      <p:to>
                                        <p:strVal val="visible"/>
                                      </p:to>
                                    </p:set>
                                    <p:anim calcmode="lin" valueType="num">
                                      <p:cBhvr additive="base">
                                        <p:cTn id="71" dur="500" fill="hold"/>
                                        <p:tgtEl>
                                          <p:spTgt spid="159"/>
                                        </p:tgtEl>
                                        <p:attrNameLst>
                                          <p:attrName>ppt_x</p:attrName>
                                        </p:attrNameLst>
                                      </p:cBhvr>
                                      <p:tavLst>
                                        <p:tav tm="0">
                                          <p:val>
                                            <p:strVal val="#ppt_x"/>
                                          </p:val>
                                        </p:tav>
                                        <p:tav tm="100000">
                                          <p:val>
                                            <p:strVal val="#ppt_x"/>
                                          </p:val>
                                        </p:tav>
                                      </p:tavLst>
                                    </p:anim>
                                    <p:anim calcmode="lin" valueType="num">
                                      <p:cBhvr additive="base">
                                        <p:cTn id="72" dur="500" fill="hold"/>
                                        <p:tgtEl>
                                          <p:spTgt spid="15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60"/>
                                        </p:tgtEl>
                                        <p:attrNameLst>
                                          <p:attrName>style.visibility</p:attrName>
                                        </p:attrNameLst>
                                      </p:cBhvr>
                                      <p:to>
                                        <p:strVal val="visible"/>
                                      </p:to>
                                    </p:set>
                                    <p:anim calcmode="lin" valueType="num">
                                      <p:cBhvr additive="base">
                                        <p:cTn id="75" dur="500" fill="hold"/>
                                        <p:tgtEl>
                                          <p:spTgt spid="160"/>
                                        </p:tgtEl>
                                        <p:attrNameLst>
                                          <p:attrName>ppt_x</p:attrName>
                                        </p:attrNameLst>
                                      </p:cBhvr>
                                      <p:tavLst>
                                        <p:tav tm="0">
                                          <p:val>
                                            <p:strVal val="#ppt_x"/>
                                          </p:val>
                                        </p:tav>
                                        <p:tav tm="100000">
                                          <p:val>
                                            <p:strVal val="#ppt_x"/>
                                          </p:val>
                                        </p:tav>
                                      </p:tavLst>
                                    </p:anim>
                                    <p:anim calcmode="lin" valueType="num">
                                      <p:cBhvr additive="base">
                                        <p:cTn id="76" dur="500" fill="hold"/>
                                        <p:tgtEl>
                                          <p:spTgt spid="16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1"/>
                                        </p:tgtEl>
                                        <p:attrNameLst>
                                          <p:attrName>style.visibility</p:attrName>
                                        </p:attrNameLst>
                                      </p:cBhvr>
                                      <p:to>
                                        <p:strVal val="visible"/>
                                      </p:to>
                                    </p:set>
                                    <p:anim calcmode="lin" valueType="num">
                                      <p:cBhvr additive="base">
                                        <p:cTn id="79" dur="500" fill="hold"/>
                                        <p:tgtEl>
                                          <p:spTgt spid="161"/>
                                        </p:tgtEl>
                                        <p:attrNameLst>
                                          <p:attrName>ppt_x</p:attrName>
                                        </p:attrNameLst>
                                      </p:cBhvr>
                                      <p:tavLst>
                                        <p:tav tm="0">
                                          <p:val>
                                            <p:strVal val="#ppt_x"/>
                                          </p:val>
                                        </p:tav>
                                        <p:tav tm="100000">
                                          <p:val>
                                            <p:strVal val="#ppt_x"/>
                                          </p:val>
                                        </p:tav>
                                      </p:tavLst>
                                    </p:anim>
                                    <p:anim calcmode="lin" valueType="num">
                                      <p:cBhvr additive="base">
                                        <p:cTn id="80" dur="500" fill="hold"/>
                                        <p:tgtEl>
                                          <p:spTgt spid="16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62"/>
                                        </p:tgtEl>
                                        <p:attrNameLst>
                                          <p:attrName>style.visibility</p:attrName>
                                        </p:attrNameLst>
                                      </p:cBhvr>
                                      <p:to>
                                        <p:strVal val="visible"/>
                                      </p:to>
                                    </p:set>
                                    <p:anim calcmode="lin" valueType="num">
                                      <p:cBhvr additive="base">
                                        <p:cTn id="83" dur="500" fill="hold"/>
                                        <p:tgtEl>
                                          <p:spTgt spid="162"/>
                                        </p:tgtEl>
                                        <p:attrNameLst>
                                          <p:attrName>ppt_x</p:attrName>
                                        </p:attrNameLst>
                                      </p:cBhvr>
                                      <p:tavLst>
                                        <p:tav tm="0">
                                          <p:val>
                                            <p:strVal val="#ppt_x"/>
                                          </p:val>
                                        </p:tav>
                                        <p:tav tm="100000">
                                          <p:val>
                                            <p:strVal val="#ppt_x"/>
                                          </p:val>
                                        </p:tav>
                                      </p:tavLst>
                                    </p:anim>
                                    <p:anim calcmode="lin" valueType="num">
                                      <p:cBhvr additive="base">
                                        <p:cTn id="84" dur="500" fill="hold"/>
                                        <p:tgtEl>
                                          <p:spTgt spid="16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3"/>
                                        </p:tgtEl>
                                        <p:attrNameLst>
                                          <p:attrName>style.visibility</p:attrName>
                                        </p:attrNameLst>
                                      </p:cBhvr>
                                      <p:to>
                                        <p:strVal val="visible"/>
                                      </p:to>
                                    </p:set>
                                    <p:anim calcmode="lin" valueType="num">
                                      <p:cBhvr additive="base">
                                        <p:cTn id="87" dur="500" fill="hold"/>
                                        <p:tgtEl>
                                          <p:spTgt spid="163"/>
                                        </p:tgtEl>
                                        <p:attrNameLst>
                                          <p:attrName>ppt_x</p:attrName>
                                        </p:attrNameLst>
                                      </p:cBhvr>
                                      <p:tavLst>
                                        <p:tav tm="0">
                                          <p:val>
                                            <p:strVal val="#ppt_x"/>
                                          </p:val>
                                        </p:tav>
                                        <p:tav tm="100000">
                                          <p:val>
                                            <p:strVal val="#ppt_x"/>
                                          </p:val>
                                        </p:tav>
                                      </p:tavLst>
                                    </p:anim>
                                    <p:anim calcmode="lin" valueType="num">
                                      <p:cBhvr additive="base">
                                        <p:cTn id="88" dur="500" fill="hold"/>
                                        <p:tgtEl>
                                          <p:spTgt spid="16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anim calcmode="lin" valueType="num">
                                      <p:cBhvr additive="base">
                                        <p:cTn id="91" dur="500" fill="hold"/>
                                        <p:tgtEl>
                                          <p:spTgt spid="164"/>
                                        </p:tgtEl>
                                        <p:attrNameLst>
                                          <p:attrName>ppt_x</p:attrName>
                                        </p:attrNameLst>
                                      </p:cBhvr>
                                      <p:tavLst>
                                        <p:tav tm="0">
                                          <p:val>
                                            <p:strVal val="#ppt_x"/>
                                          </p:val>
                                        </p:tav>
                                        <p:tav tm="100000">
                                          <p:val>
                                            <p:strVal val="#ppt_x"/>
                                          </p:val>
                                        </p:tav>
                                      </p:tavLst>
                                    </p:anim>
                                    <p:anim calcmode="lin" valueType="num">
                                      <p:cBhvr additive="base">
                                        <p:cTn id="92" dur="500" fill="hold"/>
                                        <p:tgtEl>
                                          <p:spTgt spid="16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65"/>
                                        </p:tgtEl>
                                        <p:attrNameLst>
                                          <p:attrName>style.visibility</p:attrName>
                                        </p:attrNameLst>
                                      </p:cBhvr>
                                      <p:to>
                                        <p:strVal val="visible"/>
                                      </p:to>
                                    </p:set>
                                    <p:anim calcmode="lin" valueType="num">
                                      <p:cBhvr additive="base">
                                        <p:cTn id="95" dur="500" fill="hold"/>
                                        <p:tgtEl>
                                          <p:spTgt spid="165"/>
                                        </p:tgtEl>
                                        <p:attrNameLst>
                                          <p:attrName>ppt_x</p:attrName>
                                        </p:attrNameLst>
                                      </p:cBhvr>
                                      <p:tavLst>
                                        <p:tav tm="0">
                                          <p:val>
                                            <p:strVal val="#ppt_x"/>
                                          </p:val>
                                        </p:tav>
                                        <p:tav tm="100000">
                                          <p:val>
                                            <p:strVal val="#ppt_x"/>
                                          </p:val>
                                        </p:tav>
                                      </p:tavLst>
                                    </p:anim>
                                    <p:anim calcmode="lin" valueType="num">
                                      <p:cBhvr additive="base">
                                        <p:cTn id="96" dur="500" fill="hold"/>
                                        <p:tgtEl>
                                          <p:spTgt spid="16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68"/>
                                        </p:tgtEl>
                                        <p:attrNameLst>
                                          <p:attrName>style.visibility</p:attrName>
                                        </p:attrNameLst>
                                      </p:cBhvr>
                                      <p:to>
                                        <p:strVal val="visible"/>
                                      </p:to>
                                    </p:set>
                                    <p:anim calcmode="lin" valueType="num">
                                      <p:cBhvr additive="base">
                                        <p:cTn id="99" dur="500" fill="hold"/>
                                        <p:tgtEl>
                                          <p:spTgt spid="168"/>
                                        </p:tgtEl>
                                        <p:attrNameLst>
                                          <p:attrName>ppt_x</p:attrName>
                                        </p:attrNameLst>
                                      </p:cBhvr>
                                      <p:tavLst>
                                        <p:tav tm="0">
                                          <p:val>
                                            <p:strVal val="#ppt_x"/>
                                          </p:val>
                                        </p:tav>
                                        <p:tav tm="100000">
                                          <p:val>
                                            <p:strVal val="#ppt_x"/>
                                          </p:val>
                                        </p:tav>
                                      </p:tavLst>
                                    </p:anim>
                                    <p:anim calcmode="lin" valueType="num">
                                      <p:cBhvr additive="base">
                                        <p:cTn id="100" dur="500" fill="hold"/>
                                        <p:tgtEl>
                                          <p:spTgt spid="16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72"/>
                                        </p:tgtEl>
                                        <p:attrNameLst>
                                          <p:attrName>style.visibility</p:attrName>
                                        </p:attrNameLst>
                                      </p:cBhvr>
                                      <p:to>
                                        <p:strVal val="visible"/>
                                      </p:to>
                                    </p:set>
                                    <p:anim calcmode="lin" valueType="num">
                                      <p:cBhvr additive="base">
                                        <p:cTn id="103" dur="500" fill="hold"/>
                                        <p:tgtEl>
                                          <p:spTgt spid="172"/>
                                        </p:tgtEl>
                                        <p:attrNameLst>
                                          <p:attrName>ppt_x</p:attrName>
                                        </p:attrNameLst>
                                      </p:cBhvr>
                                      <p:tavLst>
                                        <p:tav tm="0">
                                          <p:val>
                                            <p:strVal val="#ppt_x"/>
                                          </p:val>
                                        </p:tav>
                                        <p:tav tm="100000">
                                          <p:val>
                                            <p:strVal val="#ppt_x"/>
                                          </p:val>
                                        </p:tav>
                                      </p:tavLst>
                                    </p:anim>
                                    <p:anim calcmode="lin" valueType="num">
                                      <p:cBhvr additive="base">
                                        <p:cTn id="104" dur="500" fill="hold"/>
                                        <p:tgtEl>
                                          <p:spTgt spid="17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 calcmode="lin" valueType="num">
                                      <p:cBhvr additive="base">
                                        <p:cTn id="107" dur="500" fill="hold"/>
                                        <p:tgtEl>
                                          <p:spTgt spid="99"/>
                                        </p:tgtEl>
                                        <p:attrNameLst>
                                          <p:attrName>ppt_x</p:attrName>
                                        </p:attrNameLst>
                                      </p:cBhvr>
                                      <p:tavLst>
                                        <p:tav tm="0">
                                          <p:val>
                                            <p:strVal val="#ppt_x"/>
                                          </p:val>
                                        </p:tav>
                                        <p:tav tm="100000">
                                          <p:val>
                                            <p:strVal val="#ppt_x"/>
                                          </p:val>
                                        </p:tav>
                                      </p:tavLst>
                                    </p:anim>
                                    <p:anim calcmode="lin" valueType="num">
                                      <p:cBhvr additive="base">
                                        <p:cTn id="10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p:bldP spid="156" grpId="0" animBg="1"/>
      <p:bldP spid="157" grpId="0" animBg="1"/>
      <p:bldP spid="158" grpId="0" animBg="1"/>
      <p:bldP spid="163" grpId="0" animBg="1"/>
      <p:bldP spid="164" grpId="0"/>
      <p:bldP spid="171" grpId="0"/>
      <p:bldP spid="99" grpId="0"/>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a:xfrm>
            <a:off x="274639" y="4881266"/>
            <a:ext cx="10058401" cy="738664"/>
          </a:xfrm>
        </p:spPr>
        <p:txBody>
          <a:bodyPr/>
          <a:lstStyle/>
          <a:p>
            <a:r>
              <a:rPr lang="en-US" dirty="0" smtClean="0"/>
              <a:t>SharePoint Server on VMware to Azure</a:t>
            </a:r>
            <a:endParaRPr lang="en-US" dirty="0"/>
          </a:p>
        </p:txBody>
      </p:sp>
    </p:spTree>
    <p:extLst>
      <p:ext uri="{BB962C8B-B14F-4D97-AF65-F5344CB8AC3E}">
        <p14:creationId xmlns:p14="http://schemas.microsoft.com/office/powerpoint/2010/main" val="3553545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260047" y="177894"/>
            <a:ext cx="11394609" cy="1281440"/>
          </a:xfrm>
          <a:prstGeom prst="rect">
            <a:avLst/>
          </a:prstGeom>
        </p:spPr>
        <p:txBody>
          <a:bodyPr vert="horz" wrap="square" lIns="146283" tIns="91428" rIns="146283" bIns="91428" rtlCol="0" anchor="t">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r>
              <a:rPr lang="en-US" sz="4800" spc="-102" dirty="0">
                <a:ln w="3175">
                  <a:noFill/>
                </a:ln>
                <a:cs typeface="Segoe UI" pitchFamily="34" charset="0"/>
              </a:rPr>
              <a:t>Summary</a:t>
            </a:r>
            <a:r>
              <a:rPr lang="en-US" sz="5400" dirty="0">
                <a:cs typeface="Segoe UI Light" panose="020B0502040204020203" pitchFamily="34" charset="0"/>
              </a:rPr>
              <a:t> </a:t>
            </a:r>
            <a:r>
              <a:rPr lang="en-US" sz="4800" spc="-102" dirty="0">
                <a:ln w="3175">
                  <a:noFill/>
                </a:ln>
                <a:cs typeface="Segoe UI" pitchFamily="34" charset="0"/>
              </a:rPr>
              <a:t>of</a:t>
            </a:r>
            <a:r>
              <a:rPr lang="en-US" sz="5400" dirty="0">
                <a:cs typeface="Segoe UI Light" panose="020B0502040204020203" pitchFamily="34" charset="0"/>
              </a:rPr>
              <a:t> </a:t>
            </a:r>
            <a:r>
              <a:rPr lang="en-US" sz="4800" spc="-102" dirty="0" smtClean="0">
                <a:ln w="3175">
                  <a:noFill/>
                </a:ln>
                <a:cs typeface="Segoe UI" pitchFamily="34" charset="0"/>
              </a:rPr>
              <a:t>Actions</a:t>
            </a:r>
            <a:endParaRPr lang="en-US" sz="4800" spc="-102" dirty="0">
              <a:ln w="3175">
                <a:noFill/>
              </a:ln>
              <a:cs typeface="Segoe UI" pitchFamily="34" charset="0"/>
            </a:endParaRPr>
          </a:p>
        </p:txBody>
      </p:sp>
      <p:grpSp>
        <p:nvGrpSpPr>
          <p:cNvPr id="44" name="Group 43"/>
          <p:cNvGrpSpPr/>
          <p:nvPr/>
        </p:nvGrpSpPr>
        <p:grpSpPr>
          <a:xfrm>
            <a:off x="475821" y="1112795"/>
            <a:ext cx="2817662" cy="2908459"/>
            <a:chOff x="475004" y="1112455"/>
            <a:chExt cx="2818062" cy="2908871"/>
          </a:xfrm>
        </p:grpSpPr>
        <p:pic>
          <p:nvPicPr>
            <p:cNvPr id="39" name="Picture 38"/>
            <p:cNvPicPr>
              <a:picLocks noChangeAspect="1"/>
            </p:cNvPicPr>
            <p:nvPr/>
          </p:nvPicPr>
          <p:blipFill>
            <a:blip r:embed="rId3"/>
            <a:stretch>
              <a:fillRect/>
            </a:stretch>
          </p:blipFill>
          <p:spPr>
            <a:xfrm>
              <a:off x="646332" y="1280912"/>
              <a:ext cx="2612427" cy="1830721"/>
            </a:xfrm>
            <a:prstGeom prst="rect">
              <a:avLst/>
            </a:prstGeom>
            <a:ln>
              <a:noFill/>
            </a:ln>
            <a:effectLst>
              <a:outerShdw blurRad="292100" dist="139700" dir="2700000" algn="tl" rotWithShape="0">
                <a:srgbClr val="333333">
                  <a:alpha val="65000"/>
                </a:srgbClr>
              </a:outerShdw>
            </a:effectLst>
          </p:spPr>
        </p:pic>
        <p:grpSp>
          <p:nvGrpSpPr>
            <p:cNvPr id="42" name="Group 41"/>
            <p:cNvGrpSpPr/>
            <p:nvPr/>
          </p:nvGrpSpPr>
          <p:grpSpPr>
            <a:xfrm>
              <a:off x="535891" y="3107864"/>
              <a:ext cx="2757175" cy="913462"/>
              <a:chOff x="535891" y="3109970"/>
              <a:chExt cx="2757175" cy="913462"/>
            </a:xfrm>
          </p:grpSpPr>
          <p:sp>
            <p:nvSpPr>
              <p:cNvPr id="36" name="TextBox 35"/>
              <p:cNvSpPr txBox="1"/>
              <p:nvPr/>
            </p:nvSpPr>
            <p:spPr>
              <a:xfrm>
                <a:off x="535891" y="3395760"/>
                <a:ext cx="2757175" cy="627672"/>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Customer selects </a:t>
                </a:r>
                <a:r>
                  <a:rPr lang="en-US" sz="1599" dirty="0" smtClean="0"/>
                  <a:t>recovery region</a:t>
                </a:r>
                <a:endParaRPr lang="en-US" sz="1599" dirty="0"/>
              </a:p>
            </p:txBody>
          </p:sp>
          <p:sp>
            <p:nvSpPr>
              <p:cNvPr id="37" name="TextBox 36"/>
              <p:cNvSpPr txBox="1"/>
              <p:nvPr/>
            </p:nvSpPr>
            <p:spPr>
              <a:xfrm>
                <a:off x="535891" y="3109970"/>
                <a:ext cx="2757175" cy="371597"/>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CREATE VAULT</a:t>
                </a:r>
              </a:p>
            </p:txBody>
          </p:sp>
        </p:grpSp>
        <p:sp>
          <p:nvSpPr>
            <p:cNvPr id="38" name="Oval 37"/>
            <p:cNvSpPr/>
            <p:nvPr/>
          </p:nvSpPr>
          <p:spPr bwMode="auto">
            <a:xfrm>
              <a:off x="475004" y="1112455"/>
              <a:ext cx="342656" cy="34265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2" name="Group 1"/>
          <p:cNvGrpSpPr/>
          <p:nvPr/>
        </p:nvGrpSpPr>
        <p:grpSpPr>
          <a:xfrm>
            <a:off x="6452333" y="3932890"/>
            <a:ext cx="2808001" cy="2936822"/>
            <a:chOff x="6325530" y="3856123"/>
            <a:chExt cx="2753195" cy="2879499"/>
          </a:xfrm>
        </p:grpSpPr>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919" y="3971017"/>
              <a:ext cx="2360776" cy="1931729"/>
            </a:xfrm>
            <a:prstGeom prst="rect">
              <a:avLst/>
            </a:prstGeom>
            <a:ln>
              <a:noFill/>
            </a:ln>
            <a:effectLst>
              <a:outerShdw blurRad="292100" dist="139700" dir="2700000" algn="tl" rotWithShape="0">
                <a:srgbClr val="333333">
                  <a:alpha val="65000"/>
                </a:srgbClr>
              </a:outerShdw>
            </a:effectLst>
          </p:spPr>
        </p:pic>
        <p:grpSp>
          <p:nvGrpSpPr>
            <p:cNvPr id="56" name="Group 55"/>
            <p:cNvGrpSpPr/>
            <p:nvPr/>
          </p:nvGrpSpPr>
          <p:grpSpPr>
            <a:xfrm>
              <a:off x="6369252" y="5932463"/>
              <a:ext cx="2709473" cy="803159"/>
              <a:chOff x="5136319" y="5994938"/>
              <a:chExt cx="2763807" cy="819263"/>
            </a:xfrm>
          </p:grpSpPr>
          <p:sp>
            <p:nvSpPr>
              <p:cNvPr id="58" name="TextBox 57"/>
              <p:cNvSpPr txBox="1"/>
              <p:nvPr/>
            </p:nvSpPr>
            <p:spPr>
              <a:xfrm>
                <a:off x="5142952" y="6403622"/>
                <a:ext cx="2757174" cy="410579"/>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Define </a:t>
                </a:r>
                <a:r>
                  <a:rPr lang="en-US" sz="1599" dirty="0" smtClean="0"/>
                  <a:t>recovery plan</a:t>
                </a:r>
                <a:endParaRPr lang="en-US" sz="1599" dirty="0"/>
              </a:p>
            </p:txBody>
          </p:sp>
          <p:sp>
            <p:nvSpPr>
              <p:cNvPr id="59" name="TextBox 58"/>
              <p:cNvSpPr txBox="1"/>
              <p:nvPr/>
            </p:nvSpPr>
            <p:spPr>
              <a:xfrm>
                <a:off x="5136319" y="5994938"/>
                <a:ext cx="2757174" cy="371596"/>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CREATE RECOVERY PLAN</a:t>
                </a:r>
              </a:p>
            </p:txBody>
          </p:sp>
        </p:grpSp>
        <p:sp>
          <p:nvSpPr>
            <p:cNvPr id="57" name="Oval 56"/>
            <p:cNvSpPr/>
            <p:nvPr/>
          </p:nvSpPr>
          <p:spPr bwMode="auto">
            <a:xfrm>
              <a:off x="6325530" y="3856123"/>
              <a:ext cx="335920" cy="33592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7</a:t>
              </a:r>
            </a:p>
          </p:txBody>
        </p:sp>
      </p:grpSp>
      <p:grpSp>
        <p:nvGrpSpPr>
          <p:cNvPr id="29" name="Group 28"/>
          <p:cNvGrpSpPr/>
          <p:nvPr/>
        </p:nvGrpSpPr>
        <p:grpSpPr>
          <a:xfrm>
            <a:off x="9392597" y="1135531"/>
            <a:ext cx="2861172" cy="2668662"/>
            <a:chOff x="6906300" y="835025"/>
            <a:chExt cx="2103994" cy="1962430"/>
          </a:xfrm>
        </p:grpSpPr>
        <p:grpSp>
          <p:nvGrpSpPr>
            <p:cNvPr id="43" name="Group 42"/>
            <p:cNvGrpSpPr/>
            <p:nvPr/>
          </p:nvGrpSpPr>
          <p:grpSpPr>
            <a:xfrm>
              <a:off x="6975644" y="2285445"/>
              <a:ext cx="2034650" cy="512010"/>
              <a:chOff x="9690555" y="3109970"/>
              <a:chExt cx="2767265" cy="696369"/>
            </a:xfrm>
          </p:grpSpPr>
          <p:sp>
            <p:nvSpPr>
              <p:cNvPr id="8" name="TextBox 7"/>
              <p:cNvSpPr txBox="1"/>
              <p:nvPr/>
            </p:nvSpPr>
            <p:spPr>
              <a:xfrm>
                <a:off x="9690555" y="3395760"/>
                <a:ext cx="2767265" cy="410579"/>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Register </a:t>
                </a:r>
                <a:r>
                  <a:rPr lang="en-US" sz="1599" dirty="0" err="1"/>
                  <a:t>vCenter</a:t>
                </a:r>
                <a:r>
                  <a:rPr lang="en-US" sz="1599" dirty="0"/>
                  <a:t> Server</a:t>
                </a:r>
              </a:p>
            </p:txBody>
          </p:sp>
          <p:sp>
            <p:nvSpPr>
              <p:cNvPr id="11" name="TextBox 10"/>
              <p:cNvSpPr txBox="1"/>
              <p:nvPr/>
            </p:nvSpPr>
            <p:spPr>
              <a:xfrm>
                <a:off x="9690555" y="3109970"/>
                <a:ext cx="2767265" cy="371597"/>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REGISTER</a:t>
                </a: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6899" y="878811"/>
              <a:ext cx="1809512" cy="1399862"/>
            </a:xfrm>
            <a:prstGeom prst="rect">
              <a:avLst/>
            </a:prstGeom>
            <a:ln>
              <a:noFill/>
            </a:ln>
            <a:effectLst>
              <a:outerShdw blurRad="292100" dist="139700" dir="2700000" algn="tl" rotWithShape="0">
                <a:srgbClr val="333333">
                  <a:alpha val="65000"/>
                </a:srgbClr>
              </a:outerShdw>
            </a:effectLst>
          </p:spPr>
        </p:pic>
        <p:sp>
          <p:nvSpPr>
            <p:cNvPr id="16" name="Oval 15"/>
            <p:cNvSpPr/>
            <p:nvPr/>
          </p:nvSpPr>
          <p:spPr bwMode="auto">
            <a:xfrm>
              <a:off x="6906300" y="835025"/>
              <a:ext cx="251940" cy="2519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62" name="Group 61"/>
          <p:cNvGrpSpPr/>
          <p:nvPr/>
        </p:nvGrpSpPr>
        <p:grpSpPr>
          <a:xfrm>
            <a:off x="3389048" y="3905378"/>
            <a:ext cx="2934332" cy="2980792"/>
            <a:chOff x="2491525" y="2871862"/>
            <a:chExt cx="2157794" cy="2191958"/>
          </a:xfrm>
        </p:grpSpPr>
        <p:grpSp>
          <p:nvGrpSpPr>
            <p:cNvPr id="49" name="Group 48"/>
            <p:cNvGrpSpPr/>
            <p:nvPr/>
          </p:nvGrpSpPr>
          <p:grpSpPr>
            <a:xfrm>
              <a:off x="2612573" y="4473289"/>
              <a:ext cx="2036746" cy="590531"/>
              <a:chOff x="5004589" y="5996918"/>
              <a:chExt cx="2770116" cy="803162"/>
            </a:xfrm>
          </p:grpSpPr>
          <p:sp>
            <p:nvSpPr>
              <p:cNvPr id="24" name="TextBox 23"/>
              <p:cNvSpPr txBox="1"/>
              <p:nvPr/>
            </p:nvSpPr>
            <p:spPr>
              <a:xfrm>
                <a:off x="5004589" y="6389502"/>
                <a:ext cx="2757175" cy="410578"/>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Replicate disks to Azure</a:t>
                </a:r>
              </a:p>
            </p:txBody>
          </p:sp>
          <p:sp>
            <p:nvSpPr>
              <p:cNvPr id="25" name="TextBox 24"/>
              <p:cNvSpPr txBox="1"/>
              <p:nvPr/>
            </p:nvSpPr>
            <p:spPr>
              <a:xfrm>
                <a:off x="5017530" y="5996918"/>
                <a:ext cx="2757175" cy="371597"/>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PROTECT VIRTUAL MACHINES</a:t>
                </a:r>
              </a:p>
            </p:txBody>
          </p:sp>
        </p:gr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6523" y="2957080"/>
              <a:ext cx="1699848" cy="1459393"/>
            </a:xfrm>
            <a:prstGeom prst="rect">
              <a:avLst/>
            </a:prstGeom>
            <a:ln>
              <a:noFill/>
            </a:ln>
            <a:effectLst>
              <a:outerShdw blurRad="292100" dist="139700" dir="2700000" algn="tl" rotWithShape="0">
                <a:srgbClr val="333333">
                  <a:alpha val="65000"/>
                </a:srgbClr>
              </a:outerShdw>
            </a:effectLst>
          </p:spPr>
        </p:pic>
        <p:sp>
          <p:nvSpPr>
            <p:cNvPr id="26" name="Oval 25"/>
            <p:cNvSpPr/>
            <p:nvPr/>
          </p:nvSpPr>
          <p:spPr bwMode="auto">
            <a:xfrm>
              <a:off x="2491525" y="2871862"/>
              <a:ext cx="251940" cy="258655"/>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grpSp>
      <p:grpSp>
        <p:nvGrpSpPr>
          <p:cNvPr id="5" name="Group 4"/>
          <p:cNvGrpSpPr/>
          <p:nvPr/>
        </p:nvGrpSpPr>
        <p:grpSpPr>
          <a:xfrm>
            <a:off x="3455403" y="1177083"/>
            <a:ext cx="2817662" cy="2627109"/>
            <a:chOff x="2540319" y="865581"/>
            <a:chExt cx="2071999" cy="1931873"/>
          </a:xfrm>
        </p:grpSpPr>
        <p:grpSp>
          <p:nvGrpSpPr>
            <p:cNvPr id="41" name="Group 40"/>
            <p:cNvGrpSpPr/>
            <p:nvPr/>
          </p:nvGrpSpPr>
          <p:grpSpPr>
            <a:xfrm>
              <a:off x="2585087" y="2285444"/>
              <a:ext cx="2027231" cy="512010"/>
              <a:chOff x="3657311" y="3109970"/>
              <a:chExt cx="2757175" cy="696368"/>
            </a:xfrm>
          </p:grpSpPr>
          <p:sp>
            <p:nvSpPr>
              <p:cNvPr id="6" name="TextBox 5"/>
              <p:cNvSpPr txBox="1"/>
              <p:nvPr/>
            </p:nvSpPr>
            <p:spPr>
              <a:xfrm>
                <a:off x="3657311" y="3395760"/>
                <a:ext cx="2757175" cy="410578"/>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View step-by-step guidance</a:t>
                </a:r>
              </a:p>
            </p:txBody>
          </p:sp>
          <p:sp>
            <p:nvSpPr>
              <p:cNvPr id="9" name="TextBox 8"/>
              <p:cNvSpPr txBox="1"/>
              <p:nvPr/>
            </p:nvSpPr>
            <p:spPr>
              <a:xfrm>
                <a:off x="3657311" y="3109970"/>
                <a:ext cx="2757175" cy="371596"/>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QUICK START</a:t>
                </a:r>
              </a:p>
            </p:txBody>
          </p:sp>
        </p:gr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7203" y="929318"/>
              <a:ext cx="1664938" cy="1355447"/>
            </a:xfrm>
            <a:prstGeom prst="rect">
              <a:avLst/>
            </a:prstGeom>
            <a:ln>
              <a:noFill/>
            </a:ln>
            <a:effectLst>
              <a:outerShdw blurRad="292100" dist="139700" dir="2700000" algn="tl" rotWithShape="0">
                <a:srgbClr val="333333">
                  <a:alpha val="65000"/>
                </a:srgbClr>
              </a:outerShdw>
            </a:effectLst>
          </p:spPr>
        </p:pic>
        <p:sp>
          <p:nvSpPr>
            <p:cNvPr id="14" name="Oval 13"/>
            <p:cNvSpPr/>
            <p:nvPr/>
          </p:nvSpPr>
          <p:spPr bwMode="auto">
            <a:xfrm>
              <a:off x="2540319" y="865581"/>
              <a:ext cx="251940" cy="2519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23" name="Group 22"/>
          <p:cNvGrpSpPr/>
          <p:nvPr/>
        </p:nvGrpSpPr>
        <p:grpSpPr>
          <a:xfrm>
            <a:off x="6514462" y="1148514"/>
            <a:ext cx="3027274" cy="2655677"/>
            <a:chOff x="4789833" y="844571"/>
            <a:chExt cx="2226139" cy="1952881"/>
          </a:xfrm>
        </p:grpSpPr>
        <p:grpSp>
          <p:nvGrpSpPr>
            <p:cNvPr id="40" name="Group 39"/>
            <p:cNvGrpSpPr/>
            <p:nvPr/>
          </p:nvGrpSpPr>
          <p:grpSpPr>
            <a:xfrm>
              <a:off x="4857356" y="2285442"/>
              <a:ext cx="2158616" cy="512010"/>
              <a:chOff x="6829185" y="3109970"/>
              <a:chExt cx="2935868" cy="696370"/>
            </a:xfrm>
          </p:grpSpPr>
          <p:sp>
            <p:nvSpPr>
              <p:cNvPr id="7" name="TextBox 6"/>
              <p:cNvSpPr txBox="1"/>
              <p:nvPr/>
            </p:nvSpPr>
            <p:spPr>
              <a:xfrm>
                <a:off x="6829185" y="3395760"/>
                <a:ext cx="2935868" cy="410580"/>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Infrastructure servers needed</a:t>
                </a:r>
              </a:p>
            </p:txBody>
          </p:sp>
          <p:sp>
            <p:nvSpPr>
              <p:cNvPr id="10" name="TextBox 9"/>
              <p:cNvSpPr txBox="1"/>
              <p:nvPr/>
            </p:nvSpPr>
            <p:spPr>
              <a:xfrm>
                <a:off x="6829185" y="3109970"/>
                <a:ext cx="2767265" cy="371597"/>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SETUP SERVERS (CS, MT, PS)</a:t>
                </a:r>
              </a:p>
            </p:txBody>
          </p:sp>
        </p:grpSp>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18882" y="916346"/>
              <a:ext cx="1247639" cy="1414872"/>
            </a:xfrm>
            <a:prstGeom prst="rect">
              <a:avLst/>
            </a:prstGeom>
            <a:ln>
              <a:noFill/>
            </a:ln>
            <a:effectLst>
              <a:outerShdw blurRad="292100" dist="139700" dir="2700000" algn="tl" rotWithShape="0">
                <a:srgbClr val="333333">
                  <a:alpha val="65000"/>
                </a:srgbClr>
              </a:outerShdw>
            </a:effectLst>
          </p:spPr>
        </p:pic>
        <p:sp>
          <p:nvSpPr>
            <p:cNvPr id="15" name="Oval 14"/>
            <p:cNvSpPr/>
            <p:nvPr/>
          </p:nvSpPr>
          <p:spPr bwMode="auto">
            <a:xfrm>
              <a:off x="4789833" y="844571"/>
              <a:ext cx="251940" cy="2519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64" name="Group 63"/>
          <p:cNvGrpSpPr/>
          <p:nvPr/>
        </p:nvGrpSpPr>
        <p:grpSpPr>
          <a:xfrm>
            <a:off x="9522681" y="3909943"/>
            <a:ext cx="3037884" cy="2945761"/>
            <a:chOff x="7001958" y="2875219"/>
            <a:chExt cx="2233941" cy="2166197"/>
          </a:xfrm>
        </p:grpSpPr>
        <p:grpSp>
          <p:nvGrpSpPr>
            <p:cNvPr id="50" name="Group 49"/>
            <p:cNvGrpSpPr/>
            <p:nvPr/>
          </p:nvGrpSpPr>
          <p:grpSpPr>
            <a:xfrm>
              <a:off x="7208667" y="4473283"/>
              <a:ext cx="2027232" cy="568133"/>
              <a:chOff x="7614051" y="6121568"/>
              <a:chExt cx="2757176" cy="772702"/>
            </a:xfrm>
          </p:grpSpPr>
          <p:sp>
            <p:nvSpPr>
              <p:cNvPr id="32" name="TextBox 31"/>
              <p:cNvSpPr txBox="1"/>
              <p:nvPr/>
            </p:nvSpPr>
            <p:spPr>
              <a:xfrm>
                <a:off x="7614051" y="6483690"/>
                <a:ext cx="2757175" cy="410580"/>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Perform </a:t>
                </a:r>
                <a:r>
                  <a:rPr lang="en-US" sz="1599" dirty="0" smtClean="0"/>
                  <a:t>failover</a:t>
                </a:r>
                <a:endParaRPr lang="en-US" sz="1599" dirty="0"/>
              </a:p>
            </p:txBody>
          </p:sp>
          <p:sp>
            <p:nvSpPr>
              <p:cNvPr id="33" name="TextBox 32"/>
              <p:cNvSpPr txBox="1"/>
              <p:nvPr/>
            </p:nvSpPr>
            <p:spPr>
              <a:xfrm>
                <a:off x="7614052" y="6121568"/>
                <a:ext cx="2757175" cy="371597"/>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smtClean="0"/>
                  <a:t>FAILOVER TO AZURE</a:t>
                </a:r>
                <a:endParaRPr lang="en-US" sz="1323" b="1" dirty="0"/>
              </a:p>
            </p:txBody>
          </p:sp>
        </p:grpSp>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55102" y="2930036"/>
              <a:ext cx="1417386" cy="1520058"/>
            </a:xfrm>
            <a:prstGeom prst="rect">
              <a:avLst/>
            </a:prstGeom>
            <a:ln>
              <a:noFill/>
            </a:ln>
            <a:effectLst>
              <a:outerShdw blurRad="292100" dist="139700" dir="2700000" algn="tl" rotWithShape="0">
                <a:srgbClr val="333333">
                  <a:alpha val="65000"/>
                </a:srgbClr>
              </a:outerShdw>
            </a:effectLst>
          </p:spPr>
        </p:pic>
        <p:sp>
          <p:nvSpPr>
            <p:cNvPr id="34" name="Oval 33"/>
            <p:cNvSpPr/>
            <p:nvPr/>
          </p:nvSpPr>
          <p:spPr bwMode="auto">
            <a:xfrm>
              <a:off x="7001958" y="2875219"/>
              <a:ext cx="251940" cy="2519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8</a:t>
              </a:r>
            </a:p>
          </p:txBody>
        </p:sp>
      </p:grpSp>
      <p:grpSp>
        <p:nvGrpSpPr>
          <p:cNvPr id="66" name="Group 65"/>
          <p:cNvGrpSpPr/>
          <p:nvPr/>
        </p:nvGrpSpPr>
        <p:grpSpPr>
          <a:xfrm>
            <a:off x="471012" y="3917406"/>
            <a:ext cx="2858351" cy="2976378"/>
            <a:chOff x="345715" y="2880707"/>
            <a:chExt cx="2101919" cy="2188712"/>
          </a:xfrm>
        </p:grpSpPr>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9312" y="2974141"/>
              <a:ext cx="1775454" cy="1469163"/>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412984" y="4767538"/>
              <a:ext cx="2034650" cy="301881"/>
            </a:xfrm>
            <a:prstGeom prst="rect">
              <a:avLst/>
            </a:prstGeom>
            <a:noFill/>
          </p:spPr>
          <p:txBody>
            <a:bodyPr wrap="square" lIns="91428" tIns="91428" rIns="91428" bIns="91428" rtlCol="0">
              <a:spAutoFit/>
            </a:bodyPr>
            <a:lstStyle/>
            <a:p>
              <a:pPr defTabSz="932493">
                <a:lnSpc>
                  <a:spcPct val="90000"/>
                </a:lnSpc>
                <a:spcAft>
                  <a:spcPts val="600"/>
                </a:spcAft>
              </a:pPr>
              <a:r>
                <a:rPr lang="en-US" sz="1599" dirty="0"/>
                <a:t>Define protection policy</a:t>
              </a:r>
            </a:p>
          </p:txBody>
        </p:sp>
        <p:sp>
          <p:nvSpPr>
            <p:cNvPr id="13" name="TextBox 12"/>
            <p:cNvSpPr txBox="1"/>
            <p:nvPr/>
          </p:nvSpPr>
          <p:spPr>
            <a:xfrm>
              <a:off x="412984" y="4475902"/>
              <a:ext cx="2034650" cy="273219"/>
            </a:xfrm>
            <a:prstGeom prst="rect">
              <a:avLst/>
            </a:prstGeom>
            <a:noFill/>
          </p:spPr>
          <p:txBody>
            <a:bodyPr wrap="square" lIns="91428" tIns="91428" rIns="91428" bIns="91428" rtlCol="0">
              <a:spAutoFit/>
            </a:bodyPr>
            <a:lstStyle/>
            <a:p>
              <a:pPr defTabSz="932493">
                <a:lnSpc>
                  <a:spcPct val="90000"/>
                </a:lnSpc>
                <a:spcAft>
                  <a:spcPts val="600"/>
                </a:spcAft>
              </a:pPr>
              <a:r>
                <a:rPr lang="en-US" sz="1323" b="1" dirty="0"/>
                <a:t>CONFIGURE PROTECTION</a:t>
              </a:r>
            </a:p>
          </p:txBody>
        </p:sp>
        <p:sp>
          <p:nvSpPr>
            <p:cNvPr id="17" name="Oval 16"/>
            <p:cNvSpPr/>
            <p:nvPr/>
          </p:nvSpPr>
          <p:spPr bwMode="auto">
            <a:xfrm>
              <a:off x="345715" y="2880707"/>
              <a:ext cx="251940" cy="249997"/>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34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grpSp>
    </p:spTree>
    <p:extLst>
      <p:ext uri="{BB962C8B-B14F-4D97-AF65-F5344CB8AC3E}">
        <p14:creationId xmlns:p14="http://schemas.microsoft.com/office/powerpoint/2010/main" val="4236928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Prerequisites</a:t>
            </a:r>
            <a:endParaRPr lang="en-US" dirty="0"/>
          </a:p>
        </p:txBody>
      </p:sp>
      <p:sp>
        <p:nvSpPr>
          <p:cNvPr id="3" name="Text Placeholder 2"/>
          <p:cNvSpPr>
            <a:spLocks noGrp="1"/>
          </p:cNvSpPr>
          <p:nvPr>
            <p:ph type="body" sz="quarter" idx="10"/>
          </p:nvPr>
        </p:nvSpPr>
        <p:spPr>
          <a:xfrm>
            <a:off x="274638" y="1212850"/>
            <a:ext cx="11887200" cy="5478423"/>
          </a:xfrm>
        </p:spPr>
        <p:txBody>
          <a:bodyPr/>
          <a:lstStyle/>
          <a:p>
            <a:r>
              <a:rPr lang="en-US" dirty="0" smtClean="0"/>
              <a:t>Subscription with sufficient resources</a:t>
            </a:r>
          </a:p>
          <a:p>
            <a:pPr lvl="1"/>
            <a:r>
              <a:rPr lang="en-US" dirty="0" smtClean="0"/>
              <a:t>Following in the same region</a:t>
            </a:r>
          </a:p>
          <a:p>
            <a:pPr lvl="2"/>
            <a:r>
              <a:rPr lang="en-US" dirty="0" smtClean="0"/>
              <a:t>Azure virtual network</a:t>
            </a:r>
          </a:p>
          <a:p>
            <a:pPr lvl="2"/>
            <a:r>
              <a:rPr lang="en-US" dirty="0" smtClean="0"/>
              <a:t>Geo Redundant Storage account</a:t>
            </a:r>
          </a:p>
          <a:p>
            <a:pPr lvl="2"/>
            <a:r>
              <a:rPr lang="en-US" dirty="0" smtClean="0"/>
              <a:t>Azure Site Recovery vault</a:t>
            </a:r>
          </a:p>
          <a:p>
            <a:pPr lvl="1"/>
            <a:r>
              <a:rPr lang="en-US" dirty="0" smtClean="0"/>
              <a:t>Standard A3 Configuration Server</a:t>
            </a:r>
          </a:p>
          <a:p>
            <a:pPr lvl="1"/>
            <a:r>
              <a:rPr lang="en-US" dirty="0" smtClean="0"/>
              <a:t>Standard A4 or standard D14 Master Target Servers</a:t>
            </a:r>
          </a:p>
          <a:p>
            <a:r>
              <a:rPr lang="en-US" dirty="0" smtClean="0"/>
              <a:t>Source machines comply with Azure VM requirements</a:t>
            </a:r>
          </a:p>
          <a:p>
            <a:pPr lvl="1"/>
            <a:r>
              <a:rPr lang="en-US" dirty="0" smtClean="0"/>
              <a:t>Disk count – maximum of 31 disks per protected source machine</a:t>
            </a:r>
          </a:p>
          <a:p>
            <a:pPr lvl="1"/>
            <a:r>
              <a:rPr lang="en-US" dirty="0" smtClean="0"/>
              <a:t>Disk sizes – individual disk capacity not more than 1023 GB</a:t>
            </a:r>
          </a:p>
          <a:p>
            <a:pPr lvl="1"/>
            <a:r>
              <a:rPr lang="en-US" dirty="0" smtClean="0"/>
              <a:t>Clustering – clustered servers not supported</a:t>
            </a:r>
          </a:p>
          <a:p>
            <a:pPr lvl="1"/>
            <a:r>
              <a:rPr lang="en-US" dirty="0" smtClean="0"/>
              <a:t>Boot – UEFI / EFI boot not supported</a:t>
            </a:r>
          </a:p>
          <a:p>
            <a:pPr lvl="1"/>
            <a:r>
              <a:rPr lang="en-US" dirty="0" smtClean="0"/>
              <a:t>Volumes – BitLocker encrypted volumes not supported</a:t>
            </a:r>
          </a:p>
          <a:p>
            <a:pPr lvl="1"/>
            <a:endParaRPr lang="en-US" dirty="0" smtClean="0"/>
          </a:p>
        </p:txBody>
      </p:sp>
    </p:spTree>
    <p:extLst>
      <p:ext uri="{BB962C8B-B14F-4D97-AF65-F5344CB8AC3E}">
        <p14:creationId xmlns:p14="http://schemas.microsoft.com/office/powerpoint/2010/main" val="32909680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2015-05-07T00:00:00+05:30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BRK3497</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51bd902e-d5ac-4b35-a5c6-2aeeb48cd79f</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12a172fe-0250-434a-85cf-03b10810c5e5"/>
    <ds:schemaRef ds:uri="http://schemas.microsoft.com/office/2006/documentManagement/types"/>
    <ds:schemaRef ds:uri="http://schemas.microsoft.com/sharepoint/v3"/>
    <ds:schemaRef ds:uri="http://purl.org/dc/terms/"/>
    <ds:schemaRef ds:uri="http://purl.org/dc/dcmitype/"/>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Template>
  <TotalTime>9120</TotalTime>
  <Words>2041</Words>
  <Application>Microsoft Office PowerPoint</Application>
  <PresentationFormat>Custom</PresentationFormat>
  <Paragraphs>273</Paragraphs>
  <Slides>25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Segoe UI</vt:lpstr>
      <vt:lpstr>Segoe UI Light</vt:lpstr>
      <vt:lpstr>Times New Roman</vt:lpstr>
      <vt:lpstr>Wingdings</vt:lpstr>
      <vt:lpstr>5-30610_Microsoft_Ignite_Keynote_Template</vt:lpstr>
      <vt:lpstr>Protecting Your VMware and Physical Machines to Azure Using Microsoft Azure Site Recovery</vt:lpstr>
      <vt:lpstr>Agenda</vt:lpstr>
      <vt:lpstr>Azure Site Recovery Preview of VMware / Physical Machines to Azure</vt:lpstr>
      <vt:lpstr>Features – Heterogeneity, Discovery, Protection</vt:lpstr>
      <vt:lpstr>Features – Security, Recovery, Monitoring</vt:lpstr>
      <vt:lpstr>Deployment Architecture</vt:lpstr>
      <vt:lpstr>Demo</vt:lpstr>
      <vt:lpstr>PowerPoint Presentation</vt:lpstr>
      <vt:lpstr>Azure Prerequisites</vt:lpstr>
      <vt:lpstr>On-Premises Prerequisites</vt:lpstr>
      <vt:lpstr>Windows Source Machine Prerequisites</vt:lpstr>
      <vt:lpstr>Linux Source Machine Prerequisites</vt:lpstr>
      <vt:lpstr>Common Source Machine Prerequisites</vt:lpstr>
      <vt:lpstr>Capacity Planning</vt:lpstr>
      <vt:lpstr>Azure Capacity Planning - Compute</vt:lpstr>
      <vt:lpstr>Azure Capacity Planning - Storage</vt:lpstr>
      <vt:lpstr>On-Premises Capacity Planning</vt:lpstr>
      <vt:lpstr>Migration to Azure with ASR</vt:lpstr>
      <vt:lpstr>Migrate Workloads to Azure Limit your datacenter footprint</vt:lpstr>
      <vt:lpstr>Migration to Azure with ASR</vt:lpstr>
      <vt:lpstr>ASR Logistics and Resources</vt:lpstr>
      <vt:lpstr>ASR Preview Logistics and Resources</vt:lpstr>
      <vt:lpstr>ASR Resources</vt:lpstr>
      <vt:lpstr>Related Sessions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2015</dc:subject>
  <dc:creator>Manoj K Jain (INDIA)</dc:creator>
  <cp:keywords>Microsoft Ignite 2015</cp:keywords>
  <dc:description>Template: Mitchell Derrey, Silver Fox Productions
Formatting: 
Audience Type: Internal/External</dc:description>
  <cp:lastModifiedBy>Ashish Gangwar</cp:lastModifiedBy>
  <cp:revision>425</cp:revision>
  <dcterms:created xsi:type="dcterms:W3CDTF">2015-04-15T08:32:09Z</dcterms:created>
  <dcterms:modified xsi:type="dcterms:W3CDTF">2015-10-06T17:58:58Z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