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3" r:id="rId3"/>
    <p:sldMasterId id="2147483682" r:id="rId4"/>
  </p:sldMasterIdLst>
  <p:notesMasterIdLst>
    <p:notesMasterId r:id="rId36"/>
  </p:notesMasterIdLst>
  <p:sldIdLst>
    <p:sldId id="256" r:id="rId5"/>
    <p:sldId id="258" r:id="rId6"/>
    <p:sldId id="259" r:id="rId7"/>
    <p:sldId id="289" r:id="rId8"/>
    <p:sldId id="284" r:id="rId9"/>
    <p:sldId id="271" r:id="rId10"/>
    <p:sldId id="272" r:id="rId11"/>
    <p:sldId id="285" r:id="rId12"/>
    <p:sldId id="286" r:id="rId13"/>
    <p:sldId id="287" r:id="rId14"/>
    <p:sldId id="283" r:id="rId15"/>
    <p:sldId id="273" r:id="rId16"/>
    <p:sldId id="274" r:id="rId17"/>
    <p:sldId id="275" r:id="rId18"/>
    <p:sldId id="288" r:id="rId19"/>
    <p:sldId id="276" r:id="rId20"/>
    <p:sldId id="277" r:id="rId21"/>
    <p:sldId id="278" r:id="rId22"/>
    <p:sldId id="279" r:id="rId23"/>
    <p:sldId id="282" r:id="rId24"/>
    <p:sldId id="280" r:id="rId25"/>
    <p:sldId id="281" r:id="rId26"/>
    <p:sldId id="265" r:id="rId27"/>
    <p:sldId id="269" r:id="rId28"/>
    <p:sldId id="270" r:id="rId29"/>
    <p:sldId id="290" r:id="rId30"/>
    <p:sldId id="291"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010" autoAdjust="0"/>
  </p:normalViewPr>
  <p:slideViewPr>
    <p:cSldViewPr>
      <p:cViewPr varScale="1">
        <p:scale>
          <a:sx n="67" d="100"/>
          <a:sy n="67" d="100"/>
        </p:scale>
        <p:origin x="1296" y="77"/>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5D150-81E3-4D58-8998-B40AA4994AF4}" type="datetimeFigureOut">
              <a:rPr lang="en-US" smtClean="0"/>
              <a:t>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E3D9D-7619-4BCF-9347-43E5F58CB48F}" type="slidenum">
              <a:rPr lang="en-US" smtClean="0"/>
              <a:t>‹#›</a:t>
            </a:fld>
            <a:endParaRPr lang="en-US"/>
          </a:p>
        </p:txBody>
      </p:sp>
    </p:spTree>
    <p:extLst>
      <p:ext uri="{BB962C8B-B14F-4D97-AF65-F5344CB8AC3E}">
        <p14:creationId xmlns:p14="http://schemas.microsoft.com/office/powerpoint/2010/main" val="82997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1</a:t>
            </a:fld>
            <a:endParaRPr lang="en-US"/>
          </a:p>
        </p:txBody>
      </p:sp>
    </p:spTree>
    <p:extLst>
      <p:ext uri="{BB962C8B-B14F-4D97-AF65-F5344CB8AC3E}">
        <p14:creationId xmlns:p14="http://schemas.microsoft.com/office/powerpoint/2010/main" val="737937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App Service Web Apps is a fully managed platform that enables you to build, deploy and scale enterprise-grade web apps in seconds. Focus on your application code, and let Azure take care of the infrastructure to scale and securely run it for you. Web Apps is:</a:t>
            </a:r>
          </a:p>
          <a:p>
            <a:r>
              <a:rPr lang="en-US" sz="1200" b="0" i="0" kern="1200" dirty="0" smtClean="0">
                <a:solidFill>
                  <a:schemeClr val="tx1"/>
                </a:solidFill>
                <a:effectLst/>
                <a:latin typeface="+mn-lt"/>
                <a:ea typeface="+mn-ea"/>
                <a:cs typeface="+mn-cs"/>
              </a:rPr>
              <a:t>Familiar and Fast - Use your existing skills to code in your favorite language, framework, and IDE. With just a few clicks, add versioning, updating, single sign-on, identity broker, isolated storage, and performance monitoring to your existing web apps. Access a rich gallery to use as building blocks to accelerate your development. Experience unparalleled developer productivity with cutting edge capabilities like continuous integration, live-site debugging, and industry leading Visual Studio IDE.</a:t>
            </a:r>
          </a:p>
          <a:p>
            <a:r>
              <a:rPr lang="en-US" sz="1200" b="0" i="0" kern="1200" dirty="0" smtClean="0">
                <a:solidFill>
                  <a:schemeClr val="tx1"/>
                </a:solidFill>
                <a:effectLst/>
                <a:latin typeface="+mn-lt"/>
                <a:ea typeface="+mn-ea"/>
                <a:cs typeface="+mn-cs"/>
              </a:rPr>
              <a:t>Enterprise Grade - Web Apps is designed for building and hosting secure mission-critical applications. Build Active Directory integrated business apps that connect securely to on-premises resources, then host them on a secure cloud platform that is ISO, SOC2, and PCI compliant. All while enjoying enterprise level SLAs.</a:t>
            </a:r>
          </a:p>
          <a:p>
            <a:r>
              <a:rPr lang="en-US" sz="1200" b="0" i="0" kern="1200" dirty="0" smtClean="0">
                <a:solidFill>
                  <a:schemeClr val="tx1"/>
                </a:solidFill>
                <a:effectLst/>
                <a:latin typeface="+mn-lt"/>
                <a:ea typeface="+mn-ea"/>
                <a:cs typeface="+mn-cs"/>
              </a:rPr>
              <a:t>Global Scale - Web Apps is optimized to provide availability and automatic scale on a global datacenter infrastructure. Easily scale applications up or down on demand. With high availability provided within and across different geographical regions. Replicating data and hosting services in multiple locations is quick and easy, making expansion into new regions and geographies as simple as a mouse click.</a:t>
            </a:r>
          </a:p>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6</a:t>
            </a:fld>
            <a:endParaRPr lang="en-US"/>
          </a:p>
        </p:txBody>
      </p:sp>
    </p:spTree>
    <p:extLst>
      <p:ext uri="{BB962C8B-B14F-4D97-AF65-F5344CB8AC3E}">
        <p14:creationId xmlns:p14="http://schemas.microsoft.com/office/powerpoint/2010/main" val="321726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E3D9D-7619-4BCF-9347-43E5F58CB4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42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9E3D9D-7619-4BCF-9347-43E5F58CB48F}" type="slidenum">
              <a:rPr lang="en-US" smtClean="0"/>
              <a:t>15</a:t>
            </a:fld>
            <a:endParaRPr lang="en-US"/>
          </a:p>
        </p:txBody>
      </p:sp>
    </p:spTree>
    <p:extLst>
      <p:ext uri="{BB962C8B-B14F-4D97-AF65-F5344CB8AC3E}">
        <p14:creationId xmlns:p14="http://schemas.microsoft.com/office/powerpoint/2010/main" val="177338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D60960-B8FD-4F06-B5CE-A35308F4A9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3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96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7151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404398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85958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21442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03697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66859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28954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1" r="-291"/>
          <a:stretch/>
        </p:blipFill>
        <p:spPr bwMode="ltGray">
          <a:xfrm>
            <a:off x="384191" y="749644"/>
            <a:ext cx="5153080" cy="53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smtClean="0">
              <a:ln>
                <a:noFill/>
              </a:ln>
              <a:gradFill>
                <a:gsLst>
                  <a:gs pos="0">
                    <a:srgbClr val="EFEFEF"/>
                  </a:gs>
                  <a:gs pos="100000">
                    <a:srgbClr val="EFEFE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9377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smtClean="0"/>
              <a:t>Picture placeholder</a:t>
            </a:r>
            <a:endParaRPr lang="en-US" dirty="0"/>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260324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a:extLst/>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smtClean="0"/>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smtClean="0"/>
              <a:t>Click to edit master text styles</a:t>
            </a:r>
          </a:p>
        </p:txBody>
      </p:sp>
    </p:spTree>
    <p:extLst>
      <p:ext uri="{BB962C8B-B14F-4D97-AF65-F5344CB8AC3E}">
        <p14:creationId xmlns:p14="http://schemas.microsoft.com/office/powerpoint/2010/main" val="377827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Tree>
    <p:extLst>
      <p:ext uri="{BB962C8B-B14F-4D97-AF65-F5344CB8AC3E}">
        <p14:creationId xmlns:p14="http://schemas.microsoft.com/office/powerpoint/2010/main" val="1370820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1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2244103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0509756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32264899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smtClean="0"/>
              <a:t>Fifth level</a:t>
            </a:r>
            <a:endParaRPr lang="en-US" dirty="0"/>
          </a:p>
        </p:txBody>
      </p:sp>
      <p:sp>
        <p:nvSpPr>
          <p:cNvPr id="5" name="Slide Number Placeholder 4"/>
          <p:cNvSpPr>
            <a:spLocks noGrp="1"/>
          </p:cNvSpPr>
          <p:nvPr>
            <p:ph type="sldNum" sz="quarter" idx="13"/>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11335163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409911220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4"/>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26762709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8" name="Slide Number Placeholder 7"/>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90076246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33622262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914870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3534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277167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93089971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7223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21142" y="0"/>
            <a:ext cx="844732" cy="513538"/>
          </a:xfrm>
          <a:prstGeom prst="rect">
            <a:avLst/>
          </a:prstGeom>
        </p:spPr>
      </p:pic>
    </p:spTree>
    <p:extLst>
      <p:ext uri="{BB962C8B-B14F-4D97-AF65-F5344CB8AC3E}">
        <p14:creationId xmlns:p14="http://schemas.microsoft.com/office/powerpoint/2010/main" val="12186569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0441" y="6295811"/>
            <a:ext cx="1623869" cy="597329"/>
          </a:xfrm>
          <a:prstGeom prst="rect">
            <a:avLst/>
          </a:prstGeom>
        </p:spPr>
      </p:pic>
    </p:spTree>
    <p:extLst>
      <p:ext uri="{BB962C8B-B14F-4D97-AF65-F5344CB8AC3E}">
        <p14:creationId xmlns:p14="http://schemas.microsoft.com/office/powerpoint/2010/main" val="3518960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39274151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42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6656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188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97020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9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1" y="-92774"/>
            <a:ext cx="12417431" cy="6985913"/>
          </a:xfrm>
          <a:prstGeom prst="rect">
            <a:avLst/>
          </a:prstGeom>
        </p:spPr>
      </p:pic>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40830" y="6471713"/>
            <a:ext cx="1263089" cy="264367"/>
          </a:xfrm>
          <a:prstGeom prst="rect">
            <a:avLst/>
          </a:prstGeom>
        </p:spPr>
      </p:pic>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00" y="6013820"/>
            <a:ext cx="1164041" cy="707655"/>
          </a:xfrm>
          <a:prstGeom prst="rect">
            <a:avLst/>
          </a:prstGeom>
        </p:spPr>
      </p:pic>
    </p:spTree>
    <p:extLst>
      <p:ext uri="{BB962C8B-B14F-4D97-AF65-F5344CB8AC3E}">
        <p14:creationId xmlns:p14="http://schemas.microsoft.com/office/powerpoint/2010/main" val="945099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8926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50968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891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90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5B8220-D6CE-4EBA-9DF4-44184996CC87}" type="datetimeFigureOut">
              <a:rPr lang="en-IN" smtClean="0"/>
              <a:t>06-11-2015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195522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5B8220-D6CE-4EBA-9DF4-44184996CC87}" type="datetimeFigureOut">
              <a:rPr lang="en-IN" smtClean="0"/>
              <a:t>06-11-2015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758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5B8220-D6CE-4EBA-9DF4-44184996CC87}" type="datetimeFigureOut">
              <a:rPr lang="en-IN" smtClean="0"/>
              <a:t>06-11-2015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99424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5B8220-D6CE-4EBA-9DF4-44184996CC87}" type="datetimeFigureOut">
              <a:rPr lang="en-IN" smtClean="0"/>
              <a:t>06-11-2015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31857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8220-D6CE-4EBA-9DF4-44184996CC87}" type="datetimeFigureOut">
              <a:rPr lang="en-IN" smtClean="0"/>
              <a:t>06-11-2015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C2F659-9614-4C11-ABEC-5C229DA454D6}" type="slidenum">
              <a:rPr lang="en-IN" smtClean="0"/>
              <a:t>‹#›</a:t>
            </a:fld>
            <a:endParaRPr lang="en-IN"/>
          </a:p>
        </p:txBody>
      </p:sp>
    </p:spTree>
    <p:extLst>
      <p:ext uri="{BB962C8B-B14F-4D97-AF65-F5344CB8AC3E}">
        <p14:creationId xmlns:p14="http://schemas.microsoft.com/office/powerpoint/2010/main" val="2521287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 y="-228600"/>
            <a:ext cx="12660298" cy="7239000"/>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96400" y="2738639"/>
            <a:ext cx="2553209" cy="1552171"/>
          </a:xfrm>
          <a:prstGeom prst="rect">
            <a:avLst/>
          </a:prstGeom>
        </p:spPr>
      </p:pic>
    </p:spTree>
    <p:extLst>
      <p:ext uri="{BB962C8B-B14F-4D97-AF65-F5344CB8AC3E}">
        <p14:creationId xmlns:p14="http://schemas.microsoft.com/office/powerpoint/2010/main" val="413362461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B8220-D6CE-4EBA-9DF4-44184996CC87}" type="datetimeFigureOut">
              <a:rPr lang="en-IN" smtClean="0"/>
              <a:t>06-11-2015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F659-9614-4C11-ABEC-5C229DA454D6}" type="slidenum">
              <a:rPr lang="en-IN" smtClean="0"/>
              <a:t>‹#›</a:t>
            </a:fld>
            <a:endParaRPr lang="en-IN"/>
          </a:p>
        </p:txBody>
      </p:sp>
    </p:spTree>
    <p:extLst>
      <p:ext uri="{BB962C8B-B14F-4D97-AF65-F5344CB8AC3E}">
        <p14:creationId xmlns:p14="http://schemas.microsoft.com/office/powerpoint/2010/main" val="21115862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2"/>
          <p:cNvSpPr>
            <a:spLocks noGrp="1"/>
          </p:cNvSpPr>
          <p:nvPr>
            <p:ph type="sldNum" sz="quarter" idx="4"/>
          </p:nvPr>
        </p:nvSpPr>
        <p:spPr>
          <a:xfrm>
            <a:off x="11447269" y="6429375"/>
            <a:ext cx="228660" cy="124650"/>
          </a:xfrm>
          <a:prstGeom prst="rect">
            <a:avLst/>
          </a:prstGeom>
          <a:noFill/>
        </p:spPr>
        <p:txBody>
          <a:bodyPr wrap="square" lIns="0" tIns="0" rIns="0" bIns="0" rtlCol="0">
            <a:spAutoFit/>
          </a:bodyPr>
          <a:lstStyle>
            <a:lvl1pPr algn="l">
              <a:defRPr lang="en-US" sz="900" spc="-20" baseline="0" smtClean="0">
                <a:gradFill>
                  <a:gsLst>
                    <a:gs pos="0">
                      <a:schemeClr val="tx1"/>
                    </a:gs>
                    <a:gs pos="100000">
                      <a:schemeClr val="tx1"/>
                    </a:gs>
                  </a:gsLst>
                  <a:lin ang="5400000" scaled="0"/>
                </a:gradFill>
              </a:defRPr>
            </a:lvl1pPr>
          </a:lstStyle>
          <a:p>
            <a:pPr defTabSz="914363">
              <a:lnSpc>
                <a:spcPct val="90000"/>
              </a:lnSpc>
            </a:pPr>
            <a:fld id="{1BC86A1F-E589-44B2-A543-2EC98F5547A7}" type="slidenum">
              <a:rPr lang="en-US" smtClean="0">
                <a:gradFill>
                  <a:gsLst>
                    <a:gs pos="0">
                      <a:srgbClr val="505050"/>
                    </a:gs>
                    <a:gs pos="100000">
                      <a:srgbClr val="505050"/>
                    </a:gs>
                  </a:gsLst>
                  <a:lin ang="5400000" scaled="0"/>
                </a:gradFill>
              </a:rPr>
              <a:pPr defTabSz="914363">
                <a:lnSpc>
                  <a:spcPct val="90000"/>
                </a:lnSpc>
              </a:pPr>
              <a:t>‹#›</a:t>
            </a:fld>
            <a:endParaRPr lang="en-US" dirty="0">
              <a:gradFill>
                <a:gsLst>
                  <a:gs pos="0">
                    <a:srgbClr val="505050"/>
                  </a:gs>
                  <a:gs pos="100000">
                    <a:srgbClr val="505050"/>
                  </a:gs>
                </a:gsLst>
                <a:lin ang="5400000" scaled="0"/>
              </a:gradFill>
            </a:endParaRPr>
          </a:p>
        </p:txBody>
      </p:sp>
    </p:spTree>
    <p:extLst>
      <p:ext uri="{BB962C8B-B14F-4D97-AF65-F5344CB8AC3E}">
        <p14:creationId xmlns:p14="http://schemas.microsoft.com/office/powerpoint/2010/main" val="291918395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15B8220-D6CE-4EBA-9DF4-44184996CC87}" type="datetimeFigureOut">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06-11-2015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2C2F659-9614-4C11-ABEC-5C229DA454D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0200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Microsoft/ApplicationInsights-PHP" TargetMode="External"/><Relationship Id="rId3" Type="http://schemas.openxmlformats.org/officeDocument/2006/relationships/hyperlink" Target="https://tryappservice.azure.com/" TargetMode="External"/><Relationship Id="rId7" Type="http://schemas.openxmlformats.org/officeDocument/2006/relationships/hyperlink" Target="https://github.com/Azure/azure-sdk-for-php" TargetMode="External"/><Relationship Id="rId2" Type="http://schemas.openxmlformats.org/officeDocument/2006/relationships/hyperlink" Target="https://azure.microsoft.com/en-us/services/app-service/web/" TargetMode="External"/><Relationship Id="rId1" Type="http://schemas.openxmlformats.org/officeDocument/2006/relationships/slideLayout" Target="../slideLayouts/slideLayout4.xml"/><Relationship Id="rId6" Type="http://schemas.openxmlformats.org/officeDocument/2006/relationships/hyperlink" Target="https://azure.microsoft.com/en-us/documentation/articles/web-sites-php-configure/#how-to-change-the-built-in-php-version" TargetMode="External"/><Relationship Id="rId5" Type="http://schemas.openxmlformats.org/officeDocument/2006/relationships/hyperlink" Target="http://windows.php.net/download/" TargetMode="External"/><Relationship Id="rId10" Type="http://schemas.openxmlformats.org/officeDocument/2006/relationships/image" Target="../media/image44.png"/><Relationship Id="rId4" Type="http://schemas.openxmlformats.org/officeDocument/2006/relationships/hyperlink" Target="https://azure.microsoft.com/en-in/documentation/articles/web-sites-php-mysql-deploy-use-ftp/" TargetMode="External"/><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mailto:brsingh@Microsoft.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twitter.com/search?q=#FutureUnleashed" TargetMode="Externa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hyperlink" Target="https://twitter.com/search?q=#FutureUnleashed" TargetMode="Externa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3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6.png"/><Relationship Id="rId1" Type="http://schemas.openxmlformats.org/officeDocument/2006/relationships/slideLayout" Target="../slideLayouts/slideLayout3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emf"/><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30.emf"/><Relationship Id="rId12"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9.emf"/><Relationship Id="rId11" Type="http://schemas.openxmlformats.org/officeDocument/2006/relationships/image" Target="../media/image24.emf"/><Relationship Id="rId5" Type="http://schemas.openxmlformats.org/officeDocument/2006/relationships/image" Target="../media/image28.emf"/><Relationship Id="rId10" Type="http://schemas.openxmlformats.org/officeDocument/2006/relationships/image" Target="../media/image23.emf"/><Relationship Id="rId4" Type="http://schemas.openxmlformats.org/officeDocument/2006/relationships/image" Target="../media/image27.emf"/><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32.emf"/><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35.emf"/><Relationship Id="rId5" Type="http://schemas.openxmlformats.org/officeDocument/2006/relationships/image" Target="../media/image22.emf"/><Relationship Id="rId10" Type="http://schemas.openxmlformats.org/officeDocument/2006/relationships/image" Target="../media/image25.emf"/><Relationship Id="rId4" Type="http://schemas.openxmlformats.org/officeDocument/2006/relationships/image" Target="../media/image21.emf"/><Relationship Id="rId9"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62692" y="1549572"/>
            <a:ext cx="8352707" cy="4055156"/>
            <a:chOff x="604618" y="1681443"/>
            <a:chExt cx="5822123" cy="4055156"/>
          </a:xfrm>
        </p:grpSpPr>
        <p:sp>
          <p:nvSpPr>
            <p:cNvPr id="5" name="Title 1"/>
            <p:cNvSpPr txBox="1">
              <a:spLocks/>
            </p:cNvSpPr>
            <p:nvPr/>
          </p:nvSpPr>
          <p:spPr bwMode="ltGray">
            <a:xfrm>
              <a:off x="604618" y="1681443"/>
              <a:ext cx="5822123" cy="709861"/>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a:defRPr/>
              </a:pPr>
              <a:r>
                <a:rPr lang="en-US" sz="5400" dirty="0" smtClean="0">
                  <a:solidFill>
                    <a:srgbClr val="00B0F0"/>
                  </a:solidFill>
                  <a:latin typeface="Segoe UI Light"/>
                </a:rPr>
                <a:t>PHP With Azure Web Apps</a:t>
              </a:r>
              <a:endParaRPr sz="5400" dirty="0">
                <a:solidFill>
                  <a:srgbClr val="00B0F0"/>
                </a:solidFill>
                <a:latin typeface="Segoe UI Light"/>
              </a:endParaRPr>
            </a:p>
          </p:txBody>
        </p:sp>
        <p:sp>
          <p:nvSpPr>
            <p:cNvPr id="6" name="Text Placeholder 4"/>
            <p:cNvSpPr txBox="1">
              <a:spLocks/>
            </p:cNvSpPr>
            <p:nvPr/>
          </p:nvSpPr>
          <p:spPr bwMode="ltGray">
            <a:xfrm>
              <a:off x="604618" y="3906211"/>
              <a:ext cx="5029198"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b="1" dirty="0" err="1" smtClean="0">
                  <a:solidFill>
                    <a:schemeClr val="bg1"/>
                  </a:solidFill>
                  <a:latin typeface="Segoe UI Light"/>
                </a:rPr>
                <a:t>Brijraj</a:t>
              </a:r>
              <a:r>
                <a:rPr lang="en-US" sz="2000" b="1" dirty="0" smtClean="0">
                  <a:solidFill>
                    <a:schemeClr val="bg1"/>
                  </a:solidFill>
                  <a:latin typeface="Segoe UI Light"/>
                </a:rPr>
                <a:t> Singh</a:t>
              </a:r>
            </a:p>
            <a:p>
              <a:pPr>
                <a:defRPr/>
              </a:pPr>
              <a:endParaRPr lang="en-US" sz="2000" b="1" dirty="0">
                <a:solidFill>
                  <a:schemeClr val="bg1"/>
                </a:solidFill>
                <a:latin typeface="Segoe UI Light"/>
              </a:endParaRPr>
            </a:p>
            <a:p>
              <a:pPr>
                <a:defRPr/>
              </a:pPr>
              <a:r>
                <a:rPr lang="en-US" sz="2000" b="1" dirty="0" smtClean="0">
                  <a:solidFill>
                    <a:schemeClr val="bg1"/>
                  </a:solidFill>
                  <a:latin typeface="Segoe UI Light"/>
                </a:rPr>
                <a:t>Sr. Tech Evangelist (OSS)</a:t>
              </a:r>
              <a:endParaRPr lang="en-US" sz="2000" dirty="0" smtClean="0">
                <a:solidFill>
                  <a:schemeClr val="bg1"/>
                </a:solidFill>
                <a:latin typeface="Segoe UI Light"/>
              </a:endParaRPr>
            </a:p>
          </p:txBody>
        </p:sp>
      </p:grpSp>
    </p:spTree>
    <p:extLst>
      <p:ext uri="{BB962C8B-B14F-4D97-AF65-F5344CB8AC3E}">
        <p14:creationId xmlns:p14="http://schemas.microsoft.com/office/powerpoint/2010/main" val="1523148943"/>
      </p:ext>
    </p:extLst>
  </p:cSld>
  <p:clrMapOvr>
    <a:masterClrMapping/>
  </p:clrMapOvr>
  <mc:AlternateContent xmlns:mc="http://schemas.openxmlformats.org/markup-compatibility/2006" xmlns:p14="http://schemas.microsoft.com/office/powerpoint/2010/main">
    <mc:Choice Requires="p14">
      <p:transition spd="slow" p14:dur="2000" advTm="1408"/>
    </mc:Choice>
    <mc:Fallback xmlns="">
      <p:transition spd="slow" advTm="14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491183" y="304800"/>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API APP Templates	</a:t>
            </a:r>
            <a:endParaRPr kumimoji="0" lang="en-US" sz="44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20" name="Text Placeholder 4"/>
          <p:cNvSpPr txBox="1">
            <a:spLocks/>
          </p:cNvSpPr>
          <p:nvPr/>
        </p:nvSpPr>
        <p:spPr bwMode="ltGray">
          <a:xfrm>
            <a:off x="518682" y="1143000"/>
            <a:ext cx="107589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lang="en-US" sz="3600" b="1" dirty="0" smtClean="0">
                <a:solidFill>
                  <a:prstClr val="black"/>
                </a:solidFill>
                <a:latin typeface="Segoe UI Light" panose="020B0502040204020203" pitchFamily="34" charset="0"/>
              </a:rPr>
              <a:t>Use existing PHP/Other Languages Templates for boilerplate code</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PHP Empty Web</a:t>
            </a:r>
          </a:p>
          <a:p>
            <a:pPr marL="927100" lvl="1" indent="-342900">
              <a:spcBef>
                <a:spcPts val="0"/>
              </a:spcBef>
              <a:defRPr/>
            </a:pPr>
            <a:r>
              <a:rPr lang="en-US" sz="3200" b="1" dirty="0" smtClean="0">
                <a:solidFill>
                  <a:prstClr val="black"/>
                </a:solidFill>
                <a:latin typeface="Segoe UI Light" panose="020B0502040204020203" pitchFamily="34" charset="0"/>
              </a:rPr>
              <a:t>PHP Starter Kit</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Drupal</a:t>
            </a:r>
          </a:p>
          <a:p>
            <a:pPr marL="927100" lvl="1" indent="-342900">
              <a:spcBef>
                <a:spcPts val="0"/>
              </a:spcBef>
              <a:defRPr/>
            </a:pPr>
            <a:r>
              <a:rPr lang="en-US" sz="3200" b="1" dirty="0" smtClean="0">
                <a:solidFill>
                  <a:prstClr val="black"/>
                </a:solidFill>
                <a:latin typeface="Segoe UI Light" panose="020B0502040204020203" pitchFamily="34" charset="0"/>
              </a:rPr>
              <a:t>WordPress</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Drupal Commerce</a:t>
            </a:r>
          </a:p>
          <a:p>
            <a:pPr marL="927100" lvl="1" indent="-342900">
              <a:spcBef>
                <a:spcPts val="0"/>
              </a:spcBef>
              <a:defRPr/>
            </a:pPr>
            <a:r>
              <a:rPr lang="en-US" sz="3200" b="1" dirty="0" err="1" smtClean="0">
                <a:solidFill>
                  <a:prstClr val="black"/>
                </a:solidFill>
                <a:latin typeface="Segoe UI Light" panose="020B0502040204020203" pitchFamily="34" charset="0"/>
              </a:rPr>
              <a:t>Magento</a:t>
            </a:r>
            <a:endParaRPr lang="en-US" sz="3200" b="1" dirty="0" smtClean="0">
              <a:solidFill>
                <a:prstClr val="black"/>
              </a:solidFill>
              <a:latin typeface="Segoe UI Light" panose="020B0502040204020203" pitchFamily="34" charset="0"/>
            </a:endParaRPr>
          </a:p>
          <a:p>
            <a:pPr marL="927100" lvl="1" indent="-342900">
              <a:spcBef>
                <a:spcPts val="0"/>
              </a:spcBef>
              <a:defRPr/>
            </a:pPr>
            <a:r>
              <a:rPr kumimoji="0" lang="en-US" sz="3200" b="1" i="0" u="none" strike="noStrike" kern="1200" cap="none" spc="0" normalizeH="0" baseline="0" noProof="0" dirty="0" err="1" smtClean="0">
                <a:ln>
                  <a:noFill/>
                </a:ln>
                <a:solidFill>
                  <a:prstClr val="black"/>
                </a:solidFill>
                <a:effectLst/>
                <a:uLnTx/>
                <a:uFillTx/>
                <a:latin typeface="Segoe UI Light" panose="020B0502040204020203" pitchFamily="34" charset="0"/>
                <a:ea typeface="+mn-ea"/>
                <a:cs typeface="+mn-cs"/>
              </a:rPr>
              <a:t>phpBB</a:t>
            </a:r>
            <a:endPar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a:p>
            <a:pPr marL="927100" lvl="1" indent="-342900">
              <a:spcBef>
                <a:spcPts val="0"/>
              </a:spcBef>
              <a:defRPr/>
            </a:pPr>
            <a:r>
              <a:rPr lang="en-US" sz="3200" b="1" dirty="0" smtClean="0">
                <a:solidFill>
                  <a:prstClr val="black"/>
                </a:solidFill>
                <a:latin typeface="Segoe UI Light" panose="020B0502040204020203" pitchFamily="34" charset="0"/>
              </a:rPr>
              <a:t>Media Wiki</a:t>
            </a:r>
            <a:endParaRPr kumimoji="0" lang="en-US" sz="32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3772897265"/>
      </p:ext>
    </p:extLst>
  </p:cSld>
  <p:clrMapOvr>
    <a:masterClrMapping/>
  </p:clrMapOvr>
  <mc:AlternateContent xmlns:mc="http://schemas.openxmlformats.org/markup-compatibility/2006" xmlns:p14="http://schemas.microsoft.com/office/powerpoint/2010/main">
    <mc:Choice Requires="p14">
      <p:transition spd="slow" p14:dur="2000" advTm="42591"/>
    </mc:Choice>
    <mc:Fallback xmlns="">
      <p:transition spd="slow" advTm="4259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400" dirty="0" smtClean="0">
                <a:solidFill>
                  <a:srgbClr val="00B0F0"/>
                </a:solidFill>
                <a:latin typeface="Segoe UI Light" panose="020B0502040204020203" pitchFamily="34" charset="0"/>
              </a:rPr>
              <a:t>Supported PHP Versions</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j-ea"/>
              <a:cs typeface="+mj-cs"/>
            </a:endParaRPr>
          </a:p>
        </p:txBody>
      </p:sp>
      <p:sp>
        <p:nvSpPr>
          <p:cNvPr id="5" name="Text Placeholder 4"/>
          <p:cNvSpPr txBox="1">
            <a:spLocks/>
          </p:cNvSpPr>
          <p:nvPr/>
        </p:nvSpPr>
        <p:spPr bwMode="ltGray">
          <a:xfrm>
            <a:off x="518682" y="1369185"/>
            <a:ext cx="10758917"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lang="en-US" sz="3600" b="1" dirty="0" smtClean="0">
                <a:solidFill>
                  <a:prstClr val="black"/>
                </a:solidFill>
                <a:latin typeface="Segoe UI Light" panose="020B0502040204020203" pitchFamily="34" charset="0"/>
              </a:rPr>
              <a:t>PHP</a:t>
            </a:r>
            <a:r>
              <a:rPr kumimoji="0" lang="en-US" sz="3600" b="1"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rPr>
              <a:t> Support</a:t>
            </a:r>
          </a:p>
          <a:p>
            <a:pPr marL="927100" lvl="1" indent="-342900">
              <a:spcBef>
                <a:spcPts val="0"/>
              </a:spcBef>
              <a:defRPr/>
            </a:pPr>
            <a:r>
              <a:rPr lang="en-US" sz="3200" b="1" dirty="0" smtClean="0">
                <a:solidFill>
                  <a:prstClr val="black"/>
                </a:solidFill>
                <a:latin typeface="Segoe UI Light" panose="020B0502040204020203" pitchFamily="34" charset="0"/>
              </a:rPr>
              <a:t>5.3.13 (Supported)</a:t>
            </a:r>
          </a:p>
          <a:p>
            <a:pPr marL="927100" lvl="1" indent="-342900">
              <a:spcBef>
                <a:spcPts val="0"/>
              </a:spcBef>
              <a:defRPr/>
            </a:pPr>
            <a:r>
              <a:rPr kumimoji="0" lang="en-US" sz="3200" b="1" i="0" u="none" strike="noStrike" kern="1200" cap="none" spc="0" normalizeH="0" baseline="0" noProof="0" dirty="0" smtClean="0">
                <a:ln>
                  <a:noFill/>
                </a:ln>
                <a:solidFill>
                  <a:prstClr val="black"/>
                </a:solidFill>
                <a:effectLst/>
                <a:uLnTx/>
                <a:uFillTx/>
                <a:latin typeface="Segoe UI Light" panose="020B0502040204020203" pitchFamily="34" charset="0"/>
              </a:rPr>
              <a:t>5.4.0 (Default Installed)</a:t>
            </a:r>
          </a:p>
          <a:p>
            <a:pPr marL="927100" lvl="1" indent="-342900">
              <a:spcBef>
                <a:spcPts val="0"/>
              </a:spcBef>
              <a:defRPr/>
            </a:pPr>
            <a:r>
              <a:rPr lang="en-US" sz="3200" b="1" dirty="0" smtClean="0">
                <a:solidFill>
                  <a:prstClr val="black"/>
                </a:solidFill>
                <a:latin typeface="Segoe UI Light" panose="020B0502040204020203" pitchFamily="34" charset="0"/>
              </a:rPr>
              <a:t>5.5 (update to by choice) </a:t>
            </a:r>
          </a:p>
          <a:p>
            <a:pPr marL="927100" lvl="1" indent="-342900">
              <a:spcBef>
                <a:spcPts val="0"/>
              </a:spcBef>
              <a:defRPr/>
            </a:pPr>
            <a:r>
              <a:rPr lang="en-US" sz="3200" b="1" dirty="0" smtClean="0">
                <a:solidFill>
                  <a:prstClr val="black"/>
                </a:solidFill>
                <a:latin typeface="Segoe UI Light" panose="020B0502040204020203" pitchFamily="34" charset="0"/>
              </a:rPr>
              <a:t>5.6 (update to by choice)</a:t>
            </a:r>
          </a:p>
          <a:p>
            <a:pPr marL="342900" indent="-342900">
              <a:defRPr/>
            </a:pPr>
            <a:endParaRPr lang="en-US" sz="3600" b="1" dirty="0">
              <a:solidFill>
                <a:prstClr val="black"/>
              </a:solidFill>
              <a:latin typeface="Segoe UI Light" panose="020B0502040204020203" pitchFamily="34" charset="0"/>
            </a:endParaRPr>
          </a:p>
          <a:p>
            <a:pPr marL="571500" indent="-571500">
              <a:buFont typeface="Arial" panose="020B0604020202020204" pitchFamily="34" charset="0"/>
              <a:buChar char="•"/>
              <a:defRPr/>
            </a:pPr>
            <a:r>
              <a:rPr lang="en-US" sz="3600" b="1" dirty="0" smtClean="0">
                <a:solidFill>
                  <a:prstClr val="black"/>
                </a:solidFill>
                <a:latin typeface="Segoe UI Light" panose="020B0502040204020203" pitchFamily="34" charset="0"/>
              </a:rPr>
              <a:t>Opt for a custom runtime</a:t>
            </a:r>
          </a:p>
          <a:p>
            <a:pPr marL="1155700" lvl="1" indent="-571500">
              <a:defRPr/>
            </a:pPr>
            <a:r>
              <a:rPr lang="en-US" sz="2800" b="1" dirty="0" smtClean="0">
                <a:solidFill>
                  <a:prstClr val="black"/>
                </a:solidFill>
                <a:latin typeface="Segoe UI Light" panose="020B0502040204020203" pitchFamily="34" charset="0"/>
              </a:rPr>
              <a:t>Get a thread safe, VC9 or VC11 compatible version of </a:t>
            </a:r>
            <a:r>
              <a:rPr lang="en-US" sz="2800" b="1" dirty="0" err="1" smtClean="0">
                <a:solidFill>
                  <a:prstClr val="black"/>
                </a:solidFill>
                <a:latin typeface="Segoe UI Light" panose="020B0502040204020203" pitchFamily="34" charset="0"/>
              </a:rPr>
              <a:t>php</a:t>
            </a:r>
            <a:endParaRPr lang="en-US" sz="2800" b="1" dirty="0" smtClean="0">
              <a:solidFill>
                <a:prstClr val="black"/>
              </a:solidFill>
              <a:latin typeface="Segoe UI Light" panose="020B0502040204020203" pitchFamily="34" charset="0"/>
            </a:endParaRPr>
          </a:p>
          <a:p>
            <a:pPr marL="1155700" lvl="1" indent="-571500">
              <a:defRPr/>
            </a:pPr>
            <a:r>
              <a:rPr lang="en-US" sz="2800" b="1" dirty="0" smtClean="0">
                <a:solidFill>
                  <a:prstClr val="black"/>
                </a:solidFill>
                <a:latin typeface="Segoe UI Light" panose="020B0502040204020203" pitchFamily="34" charset="0"/>
              </a:rPr>
              <a:t>Put your runtime in /bin folder and upload</a:t>
            </a:r>
          </a:p>
          <a:p>
            <a:pPr marL="1155700" lvl="1" indent="-571500">
              <a:defRPr/>
            </a:pPr>
            <a:r>
              <a:rPr lang="en-US" sz="2800" b="1" dirty="0" smtClean="0">
                <a:solidFill>
                  <a:prstClr val="black"/>
                </a:solidFill>
                <a:latin typeface="Segoe UI Light" panose="020B0502040204020203" pitchFamily="34" charset="0"/>
              </a:rPr>
              <a:t>Set the handler mapping in Azure Dashboard</a:t>
            </a:r>
          </a:p>
          <a:p>
            <a:pPr lvl="1" indent="0">
              <a:spcBef>
                <a:spcPts val="0"/>
              </a:spcBef>
              <a:buNone/>
              <a:defRPr/>
            </a:pPr>
            <a:endParaRPr kumimoji="0" lang="en-US" sz="2800" b="0" i="0" u="none" strike="noStrike" kern="1200" cap="none" spc="0" normalizeH="0" baseline="0" noProof="0" dirty="0" smtClean="0">
              <a:ln>
                <a:noFill/>
              </a:ln>
              <a:solidFill>
                <a:prstClr val="black"/>
              </a:solidFill>
              <a:effectLst/>
              <a:uLnTx/>
              <a:uFillTx/>
              <a:latin typeface="Segoe UI Light" panose="020B0502040204020203" pitchFamily="34" charset="0"/>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4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mn-cs"/>
            </a:endParaRPr>
          </a:p>
          <a:p>
            <a:pPr marL="342900" marR="0" lvl="0" indent="-342900" algn="l" defTabSz="93274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4000" b="0" i="0" u="none" strike="noStrike" kern="1200" cap="none" spc="0" normalizeH="0" baseline="0" noProof="0" dirty="0" smtClean="0">
              <a:ln>
                <a:noFill/>
              </a:ln>
              <a:solidFill>
                <a:prstClr val="black"/>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496815194"/>
      </p:ext>
    </p:extLst>
  </p:cSld>
  <p:clrMapOvr>
    <a:masterClrMapping/>
  </p:clrMapOvr>
  <mc:AlternateContent xmlns:mc="http://schemas.openxmlformats.org/markup-compatibility/2006" xmlns:p14="http://schemas.microsoft.com/office/powerpoint/2010/main">
    <mc:Choice Requires="p14">
      <p:transition spd="slow" p14:dur="2000" advTm="84922"/>
    </mc:Choice>
    <mc:Fallback xmlns="">
      <p:transition spd="slow" advTm="8492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pc="-100" dirty="0">
                <a:solidFill>
                  <a:srgbClr val="00B0F0"/>
                </a:solidFill>
                <a:latin typeface="Segoe UI Light" panose="020B0502040204020203" pitchFamily="34" charset="0"/>
              </a:rPr>
              <a:t>Deployment</a:t>
            </a:r>
          </a:p>
        </p:txBody>
      </p:sp>
      <p:sp>
        <p:nvSpPr>
          <p:cNvPr id="4" name="Content Placeholder 27"/>
          <p:cNvSpPr txBox="1">
            <a:spLocks/>
          </p:cNvSpPr>
          <p:nvPr/>
        </p:nvSpPr>
        <p:spPr>
          <a:xfrm>
            <a:off x="3006794" y="2351630"/>
            <a:ext cx="8356578" cy="369332"/>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n>
                  <a:solidFill>
                    <a:srgbClr val="000000">
                      <a:alpha val="0"/>
                    </a:srgbClr>
                  </a:solidFill>
                </a:ln>
                <a:solidFill>
                  <a:srgbClr val="3397D3"/>
                </a:solidFill>
                <a:latin typeface="Consolas" pitchFamily="49" charset="0"/>
                <a:cs typeface="Consolas" pitchFamily="49" charset="0"/>
              </a:rPr>
              <a:t>01010111001010101010001010100011101010100101</a:t>
            </a:r>
            <a:endParaRPr lang="en-US" sz="2400" dirty="0">
              <a:ln>
                <a:solidFill>
                  <a:srgbClr val="000000">
                    <a:alpha val="0"/>
                  </a:srgbClr>
                </a:solidFill>
              </a:ln>
              <a:solidFill>
                <a:srgbClr val="3397D3"/>
              </a:solidFill>
              <a:latin typeface="Consolas" pitchFamily="49" charset="0"/>
              <a:cs typeface="Consolas" pitchFamily="49" charset="0"/>
            </a:endParaRPr>
          </a:p>
        </p:txBody>
      </p:sp>
      <p:sp>
        <p:nvSpPr>
          <p:cNvPr id="5" name="Rectangle 4"/>
          <p:cNvSpPr/>
          <p:nvPr/>
        </p:nvSpPr>
        <p:spPr bwMode="auto">
          <a:xfrm>
            <a:off x="3006794" y="2351630"/>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Content Placeholder 27"/>
          <p:cNvSpPr txBox="1">
            <a:spLocks/>
          </p:cNvSpPr>
          <p:nvPr/>
        </p:nvSpPr>
        <p:spPr>
          <a:xfrm>
            <a:off x="3006794" y="5187769"/>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ED5326"/>
                </a:solidFill>
              </a:rPr>
              <a:t>01010111001010101010001010100011101010100101</a:t>
            </a:r>
          </a:p>
        </p:txBody>
      </p:sp>
      <p:sp>
        <p:nvSpPr>
          <p:cNvPr id="7" name="Content Placeholder 27"/>
          <p:cNvSpPr txBox="1">
            <a:spLocks/>
          </p:cNvSpPr>
          <p:nvPr/>
        </p:nvSpPr>
        <p:spPr>
          <a:xfrm>
            <a:off x="3006794" y="3739792"/>
            <a:ext cx="8356578" cy="369332"/>
          </a:xfrm>
          <a:prstGeom prst="rect">
            <a:avLst/>
          </a:prstGeom>
        </p:spPr>
        <p:txBody>
          <a:bodyPr vert="horz" wrap="square" lIns="0" tIns="0" rIns="0" bIns="0" rtlCol="0">
            <a:spAutoFit/>
          </a:bodyPr>
          <a:lstStyle>
            <a:defPPr>
              <a:defRPr lang="en-US"/>
            </a:defPPr>
            <a:lvl1pPr indent="0">
              <a:lnSpc>
                <a:spcPct val="100000"/>
              </a:lnSpc>
              <a:spcBef>
                <a:spcPts val="1200"/>
              </a:spcBef>
              <a:buSzPct val="80000"/>
              <a:buFont typeface="Arial" pitchFamily="34" charset="0"/>
              <a:buNone/>
              <a:defRPr sz="1600">
                <a:ln>
                  <a:solidFill>
                    <a:schemeClr val="bg1">
                      <a:alpha val="0"/>
                    </a:schemeClr>
                  </a:solidFill>
                </a:ln>
                <a:gradFill>
                  <a:gsLst>
                    <a:gs pos="0">
                      <a:srgbClr val="595959"/>
                    </a:gs>
                    <a:gs pos="86000">
                      <a:srgbClr val="595959"/>
                    </a:gs>
                  </a:gsLst>
                  <a:lin ang="5400000" scaled="0"/>
                </a:gradFill>
                <a:latin typeface="Consolas" pitchFamily="49" charset="0"/>
                <a:cs typeface="Consolas" pitchFamily="49" charset="0"/>
              </a:defRPr>
            </a:lvl1pPr>
            <a:lvl2pPr marL="801688" indent="-341313">
              <a:lnSpc>
                <a:spcPct val="100000"/>
              </a:lnSpc>
              <a:spcBef>
                <a:spcPts val="300"/>
              </a:spcBef>
              <a:buSzPct val="80000"/>
              <a:buFont typeface="Arial" pitchFamily="34" charset="0"/>
              <a:buChar char="•"/>
              <a:defRPr sz="2800">
                <a:ln>
                  <a:solidFill>
                    <a:schemeClr val="bg1">
                      <a:alpha val="0"/>
                    </a:schemeClr>
                  </a:solidFill>
                </a:ln>
                <a:gradFill>
                  <a:gsLst>
                    <a:gs pos="0">
                      <a:srgbClr val="595959"/>
                    </a:gs>
                    <a:gs pos="86000">
                      <a:srgbClr val="595959"/>
                    </a:gs>
                  </a:gsLst>
                  <a:lin ang="5400000" scaled="0"/>
                </a:gradFill>
              </a:defRPr>
            </a:lvl2pPr>
            <a:lvl3pPr marL="1258888" indent="-344488">
              <a:lnSpc>
                <a:spcPct val="100000"/>
              </a:lnSpc>
              <a:spcBef>
                <a:spcPts val="300"/>
              </a:spcBef>
              <a:buSzPct val="80000"/>
              <a:buFont typeface="Arial" pitchFamily="34" charset="0"/>
              <a:buChar char="•"/>
              <a:defRPr sz="2400">
                <a:ln>
                  <a:solidFill>
                    <a:schemeClr val="bg1">
                      <a:alpha val="0"/>
                    </a:schemeClr>
                  </a:solidFill>
                </a:ln>
                <a:gradFill>
                  <a:gsLst>
                    <a:gs pos="0">
                      <a:srgbClr val="595959"/>
                    </a:gs>
                    <a:gs pos="86000">
                      <a:srgbClr val="595959"/>
                    </a:gs>
                  </a:gsLst>
                  <a:lin ang="5400000" scaled="0"/>
                </a:gradFill>
              </a:defRPr>
            </a:lvl3pPr>
            <a:lvl4pPr marL="1716088" indent="-346075">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4pPr>
            <a:lvl5pPr marL="2173288" indent="-336550">
              <a:lnSpc>
                <a:spcPct val="100000"/>
              </a:lnSpc>
              <a:spcBef>
                <a:spcPts val="300"/>
              </a:spcBef>
              <a:buSzPct val="80000"/>
              <a:buFont typeface="Arial" pitchFamily="34" charset="0"/>
              <a:buChar char="•"/>
              <a:defRPr sz="2000">
                <a:ln>
                  <a:solidFill>
                    <a:schemeClr val="bg1">
                      <a:alpha val="0"/>
                    </a:schemeClr>
                  </a:solidFill>
                </a:ln>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r>
              <a:rPr lang="en-US" sz="2400" dirty="0">
                <a:ln>
                  <a:solidFill>
                    <a:srgbClr val="000000">
                      <a:alpha val="0"/>
                    </a:srgbClr>
                  </a:solidFill>
                </a:ln>
                <a:solidFill>
                  <a:srgbClr val="8E499C"/>
                </a:solidFill>
              </a:rPr>
              <a:t>01010111001010101010001010100011101010100101</a:t>
            </a:r>
          </a:p>
        </p:txBody>
      </p:sp>
      <p:grpSp>
        <p:nvGrpSpPr>
          <p:cNvPr id="8" name="Group 7"/>
          <p:cNvGrpSpPr/>
          <p:nvPr/>
        </p:nvGrpSpPr>
        <p:grpSpPr>
          <a:xfrm>
            <a:off x="990600" y="1770530"/>
            <a:ext cx="1929934" cy="1162203"/>
            <a:chOff x="931406" y="1269912"/>
            <a:chExt cx="1929934" cy="1162203"/>
          </a:xfrm>
        </p:grpSpPr>
        <p:grpSp>
          <p:nvGrpSpPr>
            <p:cNvPr id="9" name="Group 8"/>
            <p:cNvGrpSpPr>
              <a:grpSpLocks noChangeAspect="1"/>
            </p:cNvGrpSpPr>
            <p:nvPr/>
          </p:nvGrpSpPr>
          <p:grpSpPr bwMode="black">
            <a:xfrm>
              <a:off x="931406" y="1269912"/>
              <a:ext cx="1929934" cy="1162203"/>
              <a:chOff x="8843608" y="828600"/>
              <a:chExt cx="925448" cy="557448"/>
            </a:xfrm>
            <a:solidFill>
              <a:schemeClr val="tx2"/>
            </a:solidFill>
          </p:grpSpPr>
          <p:sp>
            <p:nvSpPr>
              <p:cNvPr id="11" name="Rectangle 10"/>
              <p:cNvSpPr/>
              <p:nvPr/>
            </p:nvSpPr>
            <p:spPr bwMode="black">
              <a:xfrm>
                <a:off x="8857595" y="835151"/>
                <a:ext cx="623646" cy="459637"/>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2" name="Group 11"/>
              <p:cNvGrpSpPr/>
              <p:nvPr/>
            </p:nvGrpSpPr>
            <p:grpSpPr bwMode="black">
              <a:xfrm>
                <a:off x="8843608" y="828600"/>
                <a:ext cx="925448" cy="557448"/>
                <a:chOff x="863600" y="2393157"/>
                <a:chExt cx="876300" cy="527844"/>
              </a:xfrm>
              <a:grpFill/>
            </p:grpSpPr>
            <p:sp>
              <p:nvSpPr>
                <p:cNvPr id="13" name="Freeform 1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10" name="Picture 9"/>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93460" y="1496689"/>
              <a:ext cx="434784" cy="532039"/>
            </a:xfrm>
            <a:prstGeom prst="rect">
              <a:avLst/>
            </a:prstGeom>
          </p:spPr>
        </p:pic>
      </p:grpSp>
      <p:grpSp>
        <p:nvGrpSpPr>
          <p:cNvPr id="15" name="Group 14"/>
          <p:cNvGrpSpPr>
            <a:grpSpLocks noChangeAspect="1"/>
          </p:cNvGrpSpPr>
          <p:nvPr/>
        </p:nvGrpSpPr>
        <p:grpSpPr bwMode="black">
          <a:xfrm>
            <a:off x="990600" y="3184728"/>
            <a:ext cx="1929934" cy="1162203"/>
            <a:chOff x="8843608" y="828600"/>
            <a:chExt cx="925448" cy="557448"/>
          </a:xfrm>
          <a:solidFill>
            <a:schemeClr val="tx2"/>
          </a:solidFill>
        </p:grpSpPr>
        <p:sp>
          <p:nvSpPr>
            <p:cNvPr id="16" name="Rectangle 15"/>
            <p:cNvSpPr/>
            <p:nvPr/>
          </p:nvSpPr>
          <p:spPr bwMode="black">
            <a:xfrm>
              <a:off x="8857595" y="835151"/>
              <a:ext cx="623646" cy="459637"/>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17" name="Group 16"/>
            <p:cNvGrpSpPr/>
            <p:nvPr/>
          </p:nvGrpSpPr>
          <p:grpSpPr bwMode="black">
            <a:xfrm>
              <a:off x="8843608" y="828600"/>
              <a:ext cx="925448" cy="557448"/>
              <a:chOff x="863600" y="2393157"/>
              <a:chExt cx="876300" cy="527844"/>
            </a:xfrm>
            <a:grpFill/>
          </p:grpSpPr>
          <p:sp>
            <p:nvSpPr>
              <p:cNvPr id="18" name="Freeform 17"/>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19"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grpSp>
        <p:nvGrpSpPr>
          <p:cNvPr id="20" name="Group 19"/>
          <p:cNvGrpSpPr>
            <a:grpSpLocks noChangeAspect="1"/>
          </p:cNvGrpSpPr>
          <p:nvPr/>
        </p:nvGrpSpPr>
        <p:grpSpPr bwMode="black">
          <a:xfrm>
            <a:off x="990600" y="4598925"/>
            <a:ext cx="1929934" cy="1162203"/>
            <a:chOff x="8843608" y="828600"/>
            <a:chExt cx="925448" cy="557448"/>
          </a:xfrm>
          <a:solidFill>
            <a:schemeClr val="tx2"/>
          </a:solidFill>
        </p:grpSpPr>
        <p:sp>
          <p:nvSpPr>
            <p:cNvPr id="21" name="Rectangle 20"/>
            <p:cNvSpPr/>
            <p:nvPr/>
          </p:nvSpPr>
          <p:spPr bwMode="black">
            <a:xfrm>
              <a:off x="8857595" y="835151"/>
              <a:ext cx="623646" cy="459637"/>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grpSp>
          <p:nvGrpSpPr>
            <p:cNvPr id="22" name="Group 21"/>
            <p:cNvGrpSpPr/>
            <p:nvPr/>
          </p:nvGrpSpPr>
          <p:grpSpPr bwMode="black">
            <a:xfrm>
              <a:off x="8843608" y="828600"/>
              <a:ext cx="925448" cy="557448"/>
              <a:chOff x="863600" y="2393157"/>
              <a:chExt cx="876300" cy="527844"/>
            </a:xfrm>
            <a:grpFill/>
          </p:grpSpPr>
          <p:sp>
            <p:nvSpPr>
              <p:cNvPr id="23" name="Freeform 22"/>
              <p:cNvSpPr>
                <a:spLocks noEditPoints="1"/>
              </p:cNvSpPr>
              <p:nvPr/>
            </p:nvSpPr>
            <p:spPr bwMode="black">
              <a:xfrm>
                <a:off x="1521931" y="2481334"/>
                <a:ext cx="217969" cy="43966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sp>
            <p:nvSpPr>
              <p:cNvPr id="24" name="Freeform 88"/>
              <p:cNvSpPr>
                <a:spLocks noEditPoints="1"/>
              </p:cNvSpPr>
              <p:nvPr/>
            </p:nvSpPr>
            <p:spPr bwMode="black">
              <a:xfrm>
                <a:off x="863600" y="2393157"/>
                <a:ext cx="622300" cy="52784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FFFFFF">
                      <a:lumMod val="50000"/>
                    </a:srgbClr>
                  </a:solidFill>
                  <a:latin typeface="Segoe Light" pitchFamily="34" charset="0"/>
                </a:endParaRPr>
              </a:p>
            </p:txBody>
          </p:sp>
        </p:grpSp>
      </p:grpSp>
      <p:pic>
        <p:nvPicPr>
          <p:cNvPr id="25" name="Picture 24"/>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456228" y="3419634"/>
            <a:ext cx="439275" cy="515783"/>
          </a:xfrm>
          <a:prstGeom prst="rect">
            <a:avLst/>
          </a:prstGeom>
        </p:spPr>
      </p:pic>
      <p:sp>
        <p:nvSpPr>
          <p:cNvPr id="26" name="Content Placeholder 27"/>
          <p:cNvSpPr txBox="1">
            <a:spLocks/>
          </p:cNvSpPr>
          <p:nvPr/>
        </p:nvSpPr>
        <p:spPr>
          <a:xfrm>
            <a:off x="3052425" y="1964677"/>
            <a:ext cx="1502606" cy="276999"/>
          </a:xfrm>
          <a:prstGeom prst="rect">
            <a:avLst/>
          </a:prstGeom>
        </p:spPr>
        <p:txBody>
          <a:bodyPr vert="horz"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1"/>
                    </a:gs>
                    <a:gs pos="0">
                      <a:schemeClr val="tx1"/>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50" baseline="0">
                <a:gradFill>
                  <a:gsLst>
                    <a:gs pos="100000">
                      <a:schemeClr val="tx1"/>
                    </a:gs>
                    <a:gs pos="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50" baseline="0">
                <a:gradFill>
                  <a:gsLst>
                    <a:gs pos="100000">
                      <a:schemeClr val="tx1"/>
                    </a:gs>
                    <a:gs pos="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50" baseline="0">
                <a:gradFill>
                  <a:gsLst>
                    <a:gs pos="100000">
                      <a:schemeClr val="tx1"/>
                    </a:gs>
                    <a:gs pos="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1800" spc="0" dirty="0" smtClean="0">
                <a:solidFill>
                  <a:schemeClr val="accent2"/>
                </a:solidFill>
                <a:latin typeface="Segoe UI"/>
              </a:rPr>
              <a:t>GIT : FTP</a:t>
            </a:r>
            <a:endParaRPr lang="en-US" sz="1800" spc="0" dirty="0">
              <a:solidFill>
                <a:schemeClr val="accent2"/>
              </a:solidFill>
              <a:latin typeface="Segoe UI"/>
            </a:endParaRPr>
          </a:p>
        </p:txBody>
      </p:sp>
      <p:sp>
        <p:nvSpPr>
          <p:cNvPr id="27" name="Content Placeholder 27"/>
          <p:cNvSpPr txBox="1">
            <a:spLocks/>
          </p:cNvSpPr>
          <p:nvPr/>
        </p:nvSpPr>
        <p:spPr>
          <a:xfrm>
            <a:off x="3043460" y="3378875"/>
            <a:ext cx="1502606"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a:t>
            </a:r>
            <a:endParaRPr lang="en-US" sz="1800" dirty="0">
              <a:ln>
                <a:solidFill>
                  <a:srgbClr val="000000">
                    <a:alpha val="0"/>
                  </a:srgbClr>
                </a:solidFill>
              </a:ln>
              <a:solidFill>
                <a:schemeClr val="accent2"/>
              </a:solidFill>
            </a:endParaRPr>
          </a:p>
        </p:txBody>
      </p:sp>
      <p:sp>
        <p:nvSpPr>
          <p:cNvPr id="28" name="Content Placeholder 27"/>
          <p:cNvSpPr txBox="1">
            <a:spLocks/>
          </p:cNvSpPr>
          <p:nvPr/>
        </p:nvSpPr>
        <p:spPr>
          <a:xfrm>
            <a:off x="3043460" y="4793072"/>
            <a:ext cx="427351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n>
                  <a:solidFill>
                    <a:srgbClr val="000000">
                      <a:alpha val="0"/>
                    </a:srgbClr>
                  </a:solidFill>
                </a:ln>
                <a:solidFill>
                  <a:schemeClr val="accent2"/>
                </a:solidFill>
              </a:rPr>
              <a:t>GIT : FTP : Web Deploy : TFS Deploy </a:t>
            </a:r>
            <a:endParaRPr lang="en-US" sz="1800" dirty="0">
              <a:ln>
                <a:solidFill>
                  <a:srgbClr val="000000">
                    <a:alpha val="0"/>
                  </a:srgbClr>
                </a:solidFill>
              </a:ln>
              <a:solidFill>
                <a:schemeClr val="accent2"/>
              </a:solidFill>
            </a:endParaRPr>
          </a:p>
        </p:txBody>
      </p:sp>
      <p:pic>
        <p:nvPicPr>
          <p:cNvPr id="29" name="Picture 28"/>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r="85413"/>
          <a:stretch/>
        </p:blipFill>
        <p:spPr>
          <a:xfrm>
            <a:off x="1368802" y="4847042"/>
            <a:ext cx="614128" cy="489361"/>
          </a:xfrm>
          <a:prstGeom prst="rect">
            <a:avLst/>
          </a:prstGeom>
        </p:spPr>
      </p:pic>
      <p:sp>
        <p:nvSpPr>
          <p:cNvPr id="30" name="Rectangle 29"/>
          <p:cNvSpPr/>
          <p:nvPr/>
        </p:nvSpPr>
        <p:spPr bwMode="auto">
          <a:xfrm>
            <a:off x="3006794" y="3739792"/>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ectangle 30"/>
          <p:cNvSpPr/>
          <p:nvPr/>
        </p:nvSpPr>
        <p:spPr bwMode="auto">
          <a:xfrm>
            <a:off x="3006794" y="5187769"/>
            <a:ext cx="7290845" cy="369332"/>
          </a:xfrm>
          <a:prstGeom prst="rect">
            <a:avLst/>
          </a:prstGeom>
          <a:gradFill flip="none" rotWithShape="1">
            <a:gsLst>
              <a:gs pos="0">
                <a:schemeClr val="accent5">
                  <a:alpha val="0"/>
                </a:schemeClr>
              </a:gs>
              <a:gs pos="63000">
                <a:srgbClr val="FCFCFC"/>
              </a:gs>
              <a:gs pos="100000">
                <a:srgbClr val="FCFCFC"/>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32" name="Group 31"/>
          <p:cNvGrpSpPr/>
          <p:nvPr/>
        </p:nvGrpSpPr>
        <p:grpSpPr>
          <a:xfrm>
            <a:off x="7626373" y="1335453"/>
            <a:ext cx="3704896" cy="4707867"/>
            <a:chOff x="1087822" y="827327"/>
            <a:chExt cx="3704896" cy="4707867"/>
          </a:xfrm>
        </p:grpSpPr>
        <p:sp>
          <p:nvSpPr>
            <p:cNvPr id="33" name="Rectangle 32"/>
            <p:cNvSpPr/>
            <p:nvPr/>
          </p:nvSpPr>
          <p:spPr bwMode="auto">
            <a:xfrm>
              <a:off x="1087822" y="827327"/>
              <a:ext cx="3704896" cy="470786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a:lnSpc>
                  <a:spcPct val="90000"/>
                </a:lnSpc>
                <a:buSzPct val="90000"/>
              </a:pPr>
              <a:endParaRPr lang="en-US" sz="2900" dirty="0">
                <a:gradFill>
                  <a:gsLst>
                    <a:gs pos="85000">
                      <a:srgbClr val="FFFFFF"/>
                    </a:gs>
                    <a:gs pos="0">
                      <a:srgbClr val="FFFFFF"/>
                    </a:gs>
                  </a:gsLst>
                  <a:lin ang="5400000" scaled="0"/>
                </a:gradFill>
              </a:endParaRP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8427" y="1175657"/>
              <a:ext cx="3363686" cy="3363686"/>
            </a:xfrm>
            <a:prstGeom prst="rect">
              <a:avLst/>
            </a:prstGeom>
          </p:spPr>
        </p:pic>
      </p:grpSp>
    </p:spTree>
    <p:extLst>
      <p:ext uri="{BB962C8B-B14F-4D97-AF65-F5344CB8AC3E}">
        <p14:creationId xmlns:p14="http://schemas.microsoft.com/office/powerpoint/2010/main" val="982994806"/>
      </p:ext>
    </p:extLst>
  </p:cSld>
  <p:clrMapOvr>
    <a:masterClrMapping/>
  </p:clrMapOvr>
  <mc:AlternateContent xmlns:mc="http://schemas.openxmlformats.org/markup-compatibility/2006" xmlns:p14="http://schemas.microsoft.com/office/powerpoint/2010/main">
    <mc:Choice Requires="p14">
      <p:transition spd="slow" p14:dur="2000" advTm="31394"/>
    </mc:Choice>
    <mc:Fallback xmlns="">
      <p:transition spd="slow" advTm="313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build="p" bldLvl="5"/>
      <p:bldP spid="7"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45" t="8507" r="845" b="8507"/>
          <a:stretch/>
        </p:blipFill>
        <p:spPr>
          <a:xfrm>
            <a:off x="1585" y="0"/>
            <a:ext cx="12188828" cy="6858000"/>
          </a:xfrm>
        </p:spPr>
      </p:pic>
      <p:sp>
        <p:nvSpPr>
          <p:cNvPr id="3" name="Title 2"/>
          <p:cNvSpPr>
            <a:spLocks noGrp="1"/>
          </p:cNvSpPr>
          <p:nvPr>
            <p:ph type="ctrTitle"/>
          </p:nvPr>
        </p:nvSpPr>
        <p:spPr>
          <a:solidFill>
            <a:srgbClr val="0070C0">
              <a:alpha val="92000"/>
            </a:srgbClr>
          </a:solidFill>
          <a:ln>
            <a:solidFill>
              <a:srgbClr val="00B0F0"/>
            </a:solidFill>
          </a:ln>
        </p:spPr>
        <p:txBody>
          <a:bodyPr/>
          <a:lstStyle/>
          <a:p>
            <a:r>
              <a:rPr lang="en-US" dirty="0" smtClean="0"/>
              <a:t>Scaling</a:t>
            </a:r>
            <a:endParaRPr lang="en-US" sz="2000" spc="-100" dirty="0">
              <a:latin typeface="+mn-lt"/>
            </a:endParaRPr>
          </a:p>
        </p:txBody>
      </p:sp>
    </p:spTree>
    <p:extLst>
      <p:ext uri="{BB962C8B-B14F-4D97-AF65-F5344CB8AC3E}">
        <p14:creationId xmlns:p14="http://schemas.microsoft.com/office/powerpoint/2010/main" val="886912206"/>
      </p:ext>
    </p:extLst>
  </p:cSld>
  <p:clrMapOvr>
    <a:masterClrMapping/>
  </p:clrMapOvr>
  <p:transition spd="slow" advTm="3251">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pic>
        <p:nvPicPr>
          <p:cNvPr id="3" name="Picture 2"/>
          <p:cNvPicPr>
            <a:picLocks noChangeAspect="1"/>
          </p:cNvPicPr>
          <p:nvPr/>
        </p:nvPicPr>
        <p:blipFill>
          <a:blip r:embed="rId2"/>
          <a:stretch>
            <a:fillRect/>
          </a:stretch>
        </p:blipFill>
        <p:spPr>
          <a:xfrm>
            <a:off x="204787" y="838200"/>
            <a:ext cx="11782425" cy="4267200"/>
          </a:xfrm>
          <a:prstGeom prst="rect">
            <a:avLst/>
          </a:prstGeom>
        </p:spPr>
      </p:pic>
    </p:spTree>
    <p:extLst>
      <p:ext uri="{BB962C8B-B14F-4D97-AF65-F5344CB8AC3E}">
        <p14:creationId xmlns:p14="http://schemas.microsoft.com/office/powerpoint/2010/main" val="3859691270"/>
      </p:ext>
    </p:extLst>
  </p:cSld>
  <p:clrMapOvr>
    <a:masterClrMapping/>
  </p:clrMapOvr>
  <mc:AlternateContent xmlns:mc="http://schemas.openxmlformats.org/markup-compatibility/2006" xmlns:p14="http://schemas.microsoft.com/office/powerpoint/2010/main">
    <mc:Choice Requires="p14">
      <p:transition spd="slow" p14:dur="2000" advTm="70193"/>
    </mc:Choice>
    <mc:Fallback xmlns="">
      <p:transition spd="slow" advTm="7019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103152"/>
            <a:ext cx="11149013" cy="747897"/>
          </a:xfrm>
        </p:spPr>
        <p:txBody>
          <a:bodyPr/>
          <a:lstStyle/>
          <a:p>
            <a:r>
              <a:rPr lang="en-US" spc="-100" dirty="0" smtClean="0">
                <a:solidFill>
                  <a:srgbClr val="00B0F0"/>
                </a:solidFill>
                <a:latin typeface="Segoe UI Light" panose="020B0502040204020203" pitchFamily="34" charset="0"/>
              </a:rPr>
              <a:t>Scaling</a:t>
            </a:r>
            <a:endParaRPr lang="nl-BE" dirty="0"/>
          </a:p>
        </p:txBody>
      </p:sp>
      <p:pic>
        <p:nvPicPr>
          <p:cNvPr id="2" name="Picture 1"/>
          <p:cNvPicPr>
            <a:picLocks noChangeAspect="1"/>
          </p:cNvPicPr>
          <p:nvPr/>
        </p:nvPicPr>
        <p:blipFill>
          <a:blip r:embed="rId3"/>
          <a:stretch>
            <a:fillRect/>
          </a:stretch>
        </p:blipFill>
        <p:spPr>
          <a:xfrm>
            <a:off x="0" y="914400"/>
            <a:ext cx="12192000" cy="3650201"/>
          </a:xfrm>
          <a:prstGeom prst="rect">
            <a:avLst/>
          </a:prstGeom>
        </p:spPr>
      </p:pic>
    </p:spTree>
    <p:extLst>
      <p:ext uri="{BB962C8B-B14F-4D97-AF65-F5344CB8AC3E}">
        <p14:creationId xmlns:p14="http://schemas.microsoft.com/office/powerpoint/2010/main" val="2904422030"/>
      </p:ext>
    </p:extLst>
  </p:cSld>
  <p:clrMapOvr>
    <a:masterClrMapping/>
  </p:clrMapOvr>
  <mc:AlternateContent xmlns:mc="http://schemas.openxmlformats.org/markup-compatibility/2006" xmlns:p14="http://schemas.microsoft.com/office/powerpoint/2010/main">
    <mc:Choice Requires="p14">
      <p:transition spd="slow" p14:dur="2000" advTm="66831"/>
    </mc:Choice>
    <mc:Fallback xmlns="">
      <p:transition spd="slow" advTm="6683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US" spc="-100" dirty="0">
                <a:solidFill>
                  <a:srgbClr val="00B0F0"/>
                </a:solidFill>
                <a:latin typeface="Segoe UI Light" panose="020B0502040204020203" pitchFamily="34" charset="0"/>
              </a:rPr>
              <a:t>Scaling</a:t>
            </a:r>
            <a:endParaRPr lang="nl-BE" dirty="0"/>
          </a:p>
        </p:txBody>
      </p:sp>
      <p:sp>
        <p:nvSpPr>
          <p:cNvPr id="6" name="Freeform 5"/>
          <p:cNvSpPr/>
          <p:nvPr/>
        </p:nvSpPr>
        <p:spPr>
          <a:xfrm>
            <a:off x="461404"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account</a:t>
            </a:r>
            <a:endParaRPr lang="nl-BE" sz="1600" kern="1200" dirty="0">
              <a:latin typeface="Segoe UI Light" panose="020B0502040204020203" pitchFamily="34" charset="0"/>
              <a:cs typeface="Segoe UI Light" panose="020B0502040204020203" pitchFamily="34" charset="0"/>
            </a:endParaRPr>
          </a:p>
        </p:txBody>
      </p:sp>
      <p:sp>
        <p:nvSpPr>
          <p:cNvPr id="7" name="Freeform 6"/>
          <p:cNvSpPr/>
          <p:nvPr/>
        </p:nvSpPr>
        <p:spPr>
          <a:xfrm>
            <a:off x="22812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Free mode</a:t>
            </a:r>
            <a:endParaRPr lang="nl-BE" sz="1600" kern="1200" dirty="0">
              <a:latin typeface="Segoe UI Light" panose="020B0502040204020203" pitchFamily="34" charset="0"/>
              <a:cs typeface="Segoe UI Light" panose="020B0502040204020203" pitchFamily="34" charset="0"/>
            </a:endParaRPr>
          </a:p>
        </p:txBody>
      </p:sp>
      <p:sp>
        <p:nvSpPr>
          <p:cNvPr id="8" name="Freeform 7"/>
          <p:cNvSpPr/>
          <p:nvPr/>
        </p:nvSpPr>
        <p:spPr>
          <a:xfrm>
            <a:off x="4101003"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Move to Shared</a:t>
            </a:r>
            <a:endParaRPr lang="nl-BE" sz="1600" kern="1200" dirty="0">
              <a:latin typeface="Segoe UI Light" panose="020B0502040204020203" pitchFamily="34" charset="0"/>
              <a:cs typeface="Segoe UI Light" panose="020B0502040204020203" pitchFamily="34" charset="0"/>
            </a:endParaRPr>
          </a:p>
        </p:txBody>
      </p:sp>
      <p:sp>
        <p:nvSpPr>
          <p:cNvPr id="9" name="Freeform 8"/>
          <p:cNvSpPr/>
          <p:nvPr/>
        </p:nvSpPr>
        <p:spPr>
          <a:xfrm>
            <a:off x="5920802"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Map domain name</a:t>
            </a:r>
            <a:endParaRPr lang="nl-BE" sz="1600" kern="1200" dirty="0">
              <a:latin typeface="Segoe UI Light" panose="020B0502040204020203" pitchFamily="34" charset="0"/>
              <a:cs typeface="Segoe UI Light" panose="020B0502040204020203" pitchFamily="34" charset="0"/>
            </a:endParaRPr>
          </a:p>
        </p:txBody>
      </p:sp>
      <p:sp>
        <p:nvSpPr>
          <p:cNvPr id="10" name="Freeform 9"/>
          <p:cNvSpPr/>
          <p:nvPr/>
        </p:nvSpPr>
        <p:spPr>
          <a:xfrm>
            <a:off x="77406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Traffic increase + revenue</a:t>
            </a:r>
          </a:p>
        </p:txBody>
      </p:sp>
      <p:sp>
        <p:nvSpPr>
          <p:cNvPr id="11" name="Freeform 10"/>
          <p:cNvSpPr/>
          <p:nvPr/>
        </p:nvSpPr>
        <p:spPr>
          <a:xfrm>
            <a:off x="9560401" y="2895600"/>
            <a:ext cx="2021999" cy="808799"/>
          </a:xfrm>
          <a:custGeom>
            <a:avLst/>
            <a:gdLst>
              <a:gd name="connsiteX0" fmla="*/ 0 w 2021999"/>
              <a:gd name="connsiteY0" fmla="*/ 0 h 808799"/>
              <a:gd name="connsiteX1" fmla="*/ 1617600 w 2021999"/>
              <a:gd name="connsiteY1" fmla="*/ 0 h 808799"/>
              <a:gd name="connsiteX2" fmla="*/ 2021999 w 2021999"/>
              <a:gd name="connsiteY2" fmla="*/ 404400 h 808799"/>
              <a:gd name="connsiteX3" fmla="*/ 1617600 w 2021999"/>
              <a:gd name="connsiteY3" fmla="*/ 808799 h 808799"/>
              <a:gd name="connsiteX4" fmla="*/ 0 w 2021999"/>
              <a:gd name="connsiteY4" fmla="*/ 808799 h 808799"/>
              <a:gd name="connsiteX5" fmla="*/ 404400 w 2021999"/>
              <a:gd name="connsiteY5" fmla="*/ 404400 h 808799"/>
              <a:gd name="connsiteX6" fmla="*/ 0 w 2021999"/>
              <a:gd name="connsiteY6" fmla="*/ 0 h 8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1999" h="808799">
                <a:moveTo>
                  <a:pt x="0" y="0"/>
                </a:moveTo>
                <a:lnTo>
                  <a:pt x="1617600" y="0"/>
                </a:lnTo>
                <a:lnTo>
                  <a:pt x="2021999" y="404400"/>
                </a:lnTo>
                <a:lnTo>
                  <a:pt x="1617600" y="808799"/>
                </a:lnTo>
                <a:lnTo>
                  <a:pt x="0" y="808799"/>
                </a:lnTo>
                <a:lnTo>
                  <a:pt x="404400" y="4044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408" tIns="21336" rIns="425735"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Light" panose="020B0502040204020203" pitchFamily="34" charset="0"/>
                <a:cs typeface="Segoe UI Light" panose="020B0502040204020203" pitchFamily="34" charset="0"/>
              </a:rPr>
              <a:t>Scale</a:t>
            </a:r>
          </a:p>
        </p:txBody>
      </p:sp>
    </p:spTree>
    <p:extLst>
      <p:ext uri="{BB962C8B-B14F-4D97-AF65-F5344CB8AC3E}">
        <p14:creationId xmlns:p14="http://schemas.microsoft.com/office/powerpoint/2010/main" val="18801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11960225" y="6429375"/>
            <a:ext cx="228600" cy="125413"/>
          </a:xfrm>
        </p:spPr>
        <p:txBody>
          <a:bodyPr/>
          <a:lstStyle/>
          <a:p>
            <a:pPr>
              <a:lnSpc>
                <a:spcPct val="90000"/>
              </a:lnSpc>
            </a:pPr>
            <a:fld id="{1BC86A1F-E589-44B2-A543-2EC98F5547A7}" type="slidenum">
              <a:rPr lang="en-US" smtClean="0"/>
              <a:pPr>
                <a:lnSpc>
                  <a:spcPct val="90000"/>
                </a:lnSpc>
              </a:pPr>
              <a:t>17</a:t>
            </a:fld>
            <a:endParaRPr lang="en-US" dirty="0"/>
          </a:p>
        </p:txBody>
      </p:sp>
      <p:sp>
        <p:nvSpPr>
          <p:cNvPr id="12" name="Trapezoid 11"/>
          <p:cNvSpPr/>
          <p:nvPr/>
        </p:nvSpPr>
        <p:spPr>
          <a:xfrm rot="5400000">
            <a:off x="342900" y="990600"/>
            <a:ext cx="5257800" cy="4724400"/>
          </a:xfrm>
          <a:prstGeom prst="trapezoi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flipH="1">
            <a:off x="1066800" y="2819400"/>
            <a:ext cx="3733800" cy="1477328"/>
          </a:xfrm>
          <a:prstGeom prst="rect">
            <a:avLst/>
          </a:prstGeom>
        </p:spPr>
        <p:txBody>
          <a:bodyPr wrap="square">
            <a:spAutoFit/>
          </a:bodyPr>
          <a:lstStyle/>
          <a:p>
            <a:pPr defTabSz="914363">
              <a:lnSpc>
                <a:spcPct val="90000"/>
              </a:lnSpc>
              <a:spcBef>
                <a:spcPct val="0"/>
              </a:spcBef>
            </a:pPr>
            <a:r>
              <a:rPr lang="en-US" sz="6000" spc="-200" dirty="0" smtClean="0">
                <a:ln w="3175">
                  <a:noFill/>
                </a:ln>
                <a:gradFill>
                  <a:gsLst>
                    <a:gs pos="100000">
                      <a:schemeClr val="bg1"/>
                    </a:gs>
                    <a:gs pos="0">
                      <a:schemeClr val="bg1"/>
                    </a:gs>
                  </a:gsLst>
                  <a:lin ang="5400000" scaled="0"/>
                </a:gradFill>
                <a:latin typeface="+mj-lt"/>
                <a:cs typeface="Arial" charset="0"/>
              </a:rPr>
              <a:t>Architecture</a:t>
            </a:r>
          </a:p>
          <a:p>
            <a:pPr defTabSz="914363">
              <a:lnSpc>
                <a:spcPct val="90000"/>
              </a:lnSpc>
              <a:spcBef>
                <a:spcPct val="0"/>
              </a:spcBef>
            </a:pPr>
            <a:r>
              <a:rPr lang="en-US" sz="4000" spc="-200" dirty="0" smtClean="0">
                <a:ln w="3175">
                  <a:noFill/>
                </a:ln>
                <a:gradFill>
                  <a:gsLst>
                    <a:gs pos="100000">
                      <a:schemeClr val="bg1"/>
                    </a:gs>
                    <a:gs pos="0">
                      <a:schemeClr val="bg1"/>
                    </a:gs>
                  </a:gsLst>
                  <a:lin ang="5400000" scaled="0"/>
                </a:gradFill>
                <a:latin typeface="+mj-lt"/>
                <a:cs typeface="Arial" charset="0"/>
              </a:rPr>
              <a:t>Traffic Manager</a:t>
            </a:r>
            <a:endParaRPr lang="en-US" sz="4000" spc="-200" dirty="0">
              <a:ln w="3175">
                <a:noFill/>
              </a:ln>
              <a:gradFill>
                <a:gsLst>
                  <a:gs pos="100000">
                    <a:schemeClr val="bg1"/>
                  </a:gs>
                  <a:gs pos="0">
                    <a:schemeClr val="bg1"/>
                  </a:gs>
                </a:gsLst>
                <a:lin ang="5400000" scaled="0"/>
              </a:gradFill>
              <a:latin typeface="+mj-lt"/>
              <a:cs typeface="Arial" charset="0"/>
            </a:endParaRPr>
          </a:p>
        </p:txBody>
      </p:sp>
    </p:spTree>
    <p:extLst>
      <p:ext uri="{BB962C8B-B14F-4D97-AF65-F5344CB8AC3E}">
        <p14:creationId xmlns:p14="http://schemas.microsoft.com/office/powerpoint/2010/main" val="3988188273"/>
      </p:ext>
    </p:extLst>
  </p:cSld>
  <p:clrMapOvr>
    <a:masterClrMapping/>
  </p:clrMapOvr>
  <mc:AlternateContent xmlns:mc="http://schemas.openxmlformats.org/markup-compatibility/2006" xmlns:p14="http://schemas.microsoft.com/office/powerpoint/2010/main">
    <mc:Choice Requires="p14">
      <p:transition spd="slow" p14:dur="2000" advTm="1895"/>
    </mc:Choice>
    <mc:Fallback xmlns="">
      <p:transition spd="slow" advTm="189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smtClean="0">
                <a:solidFill>
                  <a:srgbClr val="00B0F0"/>
                </a:solidFill>
                <a:latin typeface="Segoe UI Light" panose="020B0502040204020203" pitchFamily="34" charset="0"/>
              </a:rPr>
              <a:t>Request Process Flow – Inactive Site (Cold Site)</a:t>
            </a:r>
            <a:endParaRPr lang="en-US" dirty="0">
              <a:latin typeface="Segoe UI Light" panose="020B0502040204020203" pitchFamily="34" charset="0"/>
              <a:cs typeface="Segoe UI Light" panose="020B0502040204020203" pitchFamily="34" charset="0"/>
            </a:endParaRPr>
          </a:p>
        </p:txBody>
      </p:sp>
      <p:sp>
        <p:nvSpPr>
          <p:cNvPr id="26" name="Rounded Rectangle 25"/>
          <p:cNvSpPr/>
          <p:nvPr/>
        </p:nvSpPr>
        <p:spPr bwMode="auto">
          <a:xfrm>
            <a:off x="267677" y="971344"/>
            <a:ext cx="1033155" cy="4972256"/>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27" name="Flowchart: Magnetic Disk 26"/>
          <p:cNvSpPr/>
          <p:nvPr/>
        </p:nvSpPr>
        <p:spPr bwMode="auto">
          <a:xfrm>
            <a:off x="2403869" y="2774031"/>
            <a:ext cx="1362175" cy="1413793"/>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Hosting DB</a:t>
            </a:r>
          </a:p>
        </p:txBody>
      </p:sp>
      <p:sp>
        <p:nvSpPr>
          <p:cNvPr id="28" name="Rounded Rectangle 27"/>
          <p:cNvSpPr/>
          <p:nvPr/>
        </p:nvSpPr>
        <p:spPr bwMode="auto">
          <a:xfrm>
            <a:off x="5721957" y="5289615"/>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29" name="Rounded Rectangle 28"/>
          <p:cNvSpPr/>
          <p:nvPr/>
        </p:nvSpPr>
        <p:spPr bwMode="auto">
          <a:xfrm>
            <a:off x="2403869" y="1104317"/>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30" name="Rounded Rectangle 29"/>
          <p:cNvSpPr/>
          <p:nvPr/>
        </p:nvSpPr>
        <p:spPr bwMode="auto">
          <a:xfrm>
            <a:off x="5603879" y="971343"/>
            <a:ext cx="1952623" cy="3495881"/>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31" name="Right Arrow 30"/>
          <p:cNvSpPr/>
          <p:nvPr/>
        </p:nvSpPr>
        <p:spPr>
          <a:xfrm rot="5400000" flipV="1">
            <a:off x="2486649" y="2353507"/>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2" name="Flowchart: Magnetic Disk 31"/>
          <p:cNvSpPr/>
          <p:nvPr/>
        </p:nvSpPr>
        <p:spPr bwMode="auto">
          <a:xfrm>
            <a:off x="8018306" y="2857904"/>
            <a:ext cx="1376520" cy="1329921"/>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Site</a:t>
            </a:r>
            <a:r>
              <a:rPr lang="en-US" sz="1600" kern="0" dirty="0" smtClean="0">
                <a:latin typeface="Segoe UI"/>
              </a:rPr>
              <a:t>’s</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ea typeface="+mn-ea"/>
                <a:cs typeface="+mn-cs"/>
              </a:rPr>
              <a:t>Content</a:t>
            </a:r>
            <a:r>
              <a:rPr kumimoji="0" lang="en-US" sz="1600" b="0" i="0" u="none" strike="noStrike" kern="0" cap="none" spc="0" normalizeH="0" noProof="0" dirty="0" smtClean="0">
                <a:ln>
                  <a:noFill/>
                </a:ln>
                <a:effectLst/>
                <a:uLnTx/>
                <a:uFillTx/>
                <a:latin typeface="Segoe UI"/>
                <a:ea typeface="+mn-ea"/>
                <a:cs typeface="+mn-cs"/>
              </a:rPr>
              <a:t> </a:t>
            </a:r>
            <a:r>
              <a:rPr lang="en-US" sz="1600" kern="0" dirty="0" smtClean="0">
                <a:latin typeface="Segoe UI"/>
              </a:rPr>
              <a:t>DB</a:t>
            </a:r>
            <a:endParaRPr kumimoji="0" lang="en-US" sz="1600" b="0" i="0" u="none" strike="noStrike" kern="0" cap="none" spc="0" normalizeH="0" baseline="0" noProof="0" dirty="0" smtClean="0">
              <a:ln>
                <a:noFill/>
              </a:ln>
              <a:effectLst/>
              <a:uLnTx/>
              <a:uFillTx/>
              <a:latin typeface="Segoe UI"/>
            </a:endParaRPr>
          </a:p>
        </p:txBody>
      </p:sp>
      <p:sp>
        <p:nvSpPr>
          <p:cNvPr id="33" name="Dodecagon 32"/>
          <p:cNvSpPr/>
          <p:nvPr/>
        </p:nvSpPr>
        <p:spPr>
          <a:xfrm rot="77372">
            <a:off x="1427783" y="101592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1</a:t>
            </a:r>
          </a:p>
        </p:txBody>
      </p:sp>
      <p:sp>
        <p:nvSpPr>
          <p:cNvPr id="34" name="Right Arrow 33"/>
          <p:cNvSpPr/>
          <p:nvPr/>
        </p:nvSpPr>
        <p:spPr>
          <a:xfrm rot="16200000" flipV="1">
            <a:off x="2705724" y="2353506"/>
            <a:ext cx="755315" cy="16193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5" name="Right Arrow 34"/>
          <p:cNvSpPr/>
          <p:nvPr/>
        </p:nvSpPr>
        <p:spPr>
          <a:xfrm flipV="1">
            <a:off x="4156077" y="1249272"/>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6" name="Dodecagon 35"/>
          <p:cNvSpPr/>
          <p:nvPr/>
        </p:nvSpPr>
        <p:spPr>
          <a:xfrm rot="77372">
            <a:off x="2387343" y="211534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2</a:t>
            </a:r>
          </a:p>
        </p:txBody>
      </p:sp>
      <p:sp>
        <p:nvSpPr>
          <p:cNvPr id="37" name="Right Arrow 36"/>
          <p:cNvSpPr/>
          <p:nvPr/>
        </p:nvSpPr>
        <p:spPr>
          <a:xfrm rot="10800000" flipV="1">
            <a:off x="4137026" y="1499601"/>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38" name="Dodecagon 37"/>
          <p:cNvSpPr/>
          <p:nvPr/>
        </p:nvSpPr>
        <p:spPr>
          <a:xfrm rot="77372">
            <a:off x="4158601" y="975887"/>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p>
        </p:txBody>
      </p:sp>
      <p:sp>
        <p:nvSpPr>
          <p:cNvPr id="39" name="Right Arrow 38"/>
          <p:cNvSpPr/>
          <p:nvPr/>
        </p:nvSpPr>
        <p:spPr>
          <a:xfrm flipV="1">
            <a:off x="1330023" y="1249267"/>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0" name="Right Arrow 39"/>
          <p:cNvSpPr/>
          <p:nvPr/>
        </p:nvSpPr>
        <p:spPr>
          <a:xfrm rot="10800000" flipV="1">
            <a:off x="1304441" y="1766298"/>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1" name="Right Arrow 40"/>
          <p:cNvSpPr/>
          <p:nvPr/>
        </p:nvSpPr>
        <p:spPr>
          <a:xfrm rot="10800000" flipV="1">
            <a:off x="3813178" y="3596978"/>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2" name="Dodecagon 41"/>
          <p:cNvSpPr/>
          <p:nvPr/>
        </p:nvSpPr>
        <p:spPr>
          <a:xfrm rot="77372">
            <a:off x="5090284" y="3370625"/>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4</a:t>
            </a:r>
          </a:p>
        </p:txBody>
      </p:sp>
      <p:sp>
        <p:nvSpPr>
          <p:cNvPr id="43" name="Right Arrow 42"/>
          <p:cNvSpPr/>
          <p:nvPr/>
        </p:nvSpPr>
        <p:spPr>
          <a:xfrm flipV="1">
            <a:off x="3841754" y="3784019"/>
            <a:ext cx="1752601" cy="165516"/>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4" name="Dodecagon 43"/>
          <p:cNvSpPr/>
          <p:nvPr/>
        </p:nvSpPr>
        <p:spPr>
          <a:xfrm rot="77372">
            <a:off x="7330808" y="449835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5" name="Right Arrow 44"/>
          <p:cNvSpPr/>
          <p:nvPr/>
        </p:nvSpPr>
        <p:spPr>
          <a:xfrm rot="5400000" flipV="1">
            <a:off x="6519071" y="4815542"/>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6" name="Right Arrow 45"/>
          <p:cNvSpPr/>
          <p:nvPr/>
        </p:nvSpPr>
        <p:spPr>
          <a:xfrm rot="16200000" flipV="1">
            <a:off x="6769592" y="4799349"/>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7" name="Right Arrow 46"/>
          <p:cNvSpPr/>
          <p:nvPr/>
        </p:nvSpPr>
        <p:spPr>
          <a:xfrm rot="12681162" flipV="1">
            <a:off x="3449683" y="2517586"/>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48" name="Dodecagon 47"/>
          <p:cNvSpPr/>
          <p:nvPr/>
        </p:nvSpPr>
        <p:spPr>
          <a:xfrm rot="77372">
            <a:off x="5119988" y="260940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49" name="Dodecagon 48"/>
          <p:cNvSpPr/>
          <p:nvPr/>
        </p:nvSpPr>
        <p:spPr>
          <a:xfrm rot="77372">
            <a:off x="1427783" y="19327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0" name="Dodecagon 49"/>
          <p:cNvSpPr/>
          <p:nvPr/>
        </p:nvSpPr>
        <p:spPr>
          <a:xfrm rot="77372">
            <a:off x="7608629" y="3209254"/>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FFFFFF"/>
                </a:solidFill>
                <a:effectLst/>
                <a:uLnTx/>
                <a:uFillTx/>
                <a:latin typeface="Segoe UI"/>
                <a:ea typeface="+mn-ea"/>
                <a:cs typeface="+mn-cs"/>
              </a:rPr>
              <a:t>5</a:t>
            </a:r>
          </a:p>
        </p:txBody>
      </p:sp>
      <p:sp>
        <p:nvSpPr>
          <p:cNvPr id="51" name="Right Arrow 50"/>
          <p:cNvSpPr/>
          <p:nvPr/>
        </p:nvSpPr>
        <p:spPr>
          <a:xfrm flipV="1">
            <a:off x="7619762" y="3454220"/>
            <a:ext cx="398544" cy="148672"/>
          </a:xfrm>
          <a:prstGeom prst="rightArrow">
            <a:avLst/>
          </a:prstGeom>
          <a:solidFill>
            <a:schemeClr val="accent2"/>
          </a:solidFill>
          <a:ln w="0"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000000">
                  <a:lumMod val="75000"/>
                  <a:lumOff val="25000"/>
                </a:srgbClr>
              </a:solidFill>
              <a:effectLst/>
              <a:uLnTx/>
              <a:uFillTx/>
              <a:latin typeface="Segoe UI"/>
              <a:ea typeface="+mn-ea"/>
              <a:cs typeface="+mn-cs"/>
            </a:endParaRPr>
          </a:p>
        </p:txBody>
      </p:sp>
      <p:sp>
        <p:nvSpPr>
          <p:cNvPr id="52" name="TextBox 51"/>
          <p:cNvSpPr txBox="1"/>
          <p:nvPr/>
        </p:nvSpPr>
        <p:spPr>
          <a:xfrm>
            <a:off x="9394826" y="915765"/>
            <a:ext cx="2949574" cy="584775"/>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1. Request for a foo.com arrives to ARR/Load Balancer</a:t>
            </a:r>
          </a:p>
        </p:txBody>
      </p:sp>
      <p:sp>
        <p:nvSpPr>
          <p:cNvPr id="53" name="TextBox 52"/>
          <p:cNvSpPr txBox="1"/>
          <p:nvPr/>
        </p:nvSpPr>
        <p:spPr>
          <a:xfrm>
            <a:off x="9394826" y="1572993"/>
            <a:ext cx="2949574" cy="2062103"/>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gets info from Hosting DB about foo.com and determines which Web Worker (web server(s)) should host the site. </a:t>
            </a:r>
          </a:p>
          <a:p>
            <a:endParaRPr lang="en-US" sz="1600" spc="-50" dirty="0">
              <a:gradFill>
                <a:gsLst>
                  <a:gs pos="100000">
                    <a:schemeClr val="tx1"/>
                  </a:gs>
                  <a:gs pos="0">
                    <a:schemeClr val="tx1"/>
                  </a:gs>
                </a:gsLst>
                <a:lin ang="5400000" scaled="0"/>
              </a:gradFill>
            </a:endParaRPr>
          </a:p>
          <a:p>
            <a:r>
              <a:rPr lang="en-US" sz="1600" spc="-50" dirty="0" smtClean="0">
                <a:gradFill>
                  <a:gsLst>
                    <a:gs pos="100000">
                      <a:schemeClr val="tx1"/>
                    </a:gs>
                    <a:gs pos="0">
                      <a:schemeClr val="tx1"/>
                    </a:gs>
                  </a:gsLst>
                  <a:lin ang="5400000" scaled="0"/>
                </a:gradFill>
              </a:rPr>
              <a:t>(WAWS is </a:t>
            </a:r>
            <a:r>
              <a:rPr lang="en-US" sz="1600" spc="-50" dirty="0">
                <a:gradFill>
                  <a:gsLst>
                    <a:gs pos="100000">
                      <a:schemeClr val="tx1"/>
                    </a:gs>
                    <a:gs pos="0">
                      <a:schemeClr val="tx1"/>
                    </a:gs>
                  </a:gsLst>
                  <a:lin ang="5400000" scaled="0"/>
                </a:gradFill>
              </a:rPr>
              <a:t>actively monitoring all Web Servers in the farm..</a:t>
            </a:r>
          </a:p>
        </p:txBody>
      </p:sp>
      <p:sp>
        <p:nvSpPr>
          <p:cNvPr id="54" name="TextBox 53"/>
          <p:cNvSpPr txBox="1"/>
          <p:nvPr/>
        </p:nvSpPr>
        <p:spPr>
          <a:xfrm>
            <a:off x="9394826" y="3655246"/>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ARR forwards request to the designated web Worker using</a:t>
            </a:r>
          </a:p>
        </p:txBody>
      </p:sp>
      <p:sp>
        <p:nvSpPr>
          <p:cNvPr id="55" name="TextBox 54"/>
          <p:cNvSpPr txBox="1"/>
          <p:nvPr/>
        </p:nvSpPr>
        <p:spPr>
          <a:xfrm>
            <a:off x="9394826" y="4420967"/>
            <a:ext cx="2949574" cy="584775"/>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4. Web Worker provisions site</a:t>
            </a:r>
          </a:p>
          <a:p>
            <a:r>
              <a:rPr lang="en-US" sz="1600" spc="-50" dirty="0">
                <a:gradFill>
                  <a:gsLst>
                    <a:gs pos="100000">
                      <a:schemeClr val="tx1"/>
                    </a:gs>
                    <a:gs pos="0">
                      <a:schemeClr val="tx1"/>
                    </a:gs>
                  </a:gsLst>
                  <a:lin ang="5400000" scaled="0"/>
                </a:gradFill>
              </a:rPr>
              <a:t> * de-provision inactive sites</a:t>
            </a:r>
          </a:p>
        </p:txBody>
      </p:sp>
      <p:sp>
        <p:nvSpPr>
          <p:cNvPr id="56" name="TextBox 55"/>
          <p:cNvSpPr txBox="1"/>
          <p:nvPr/>
        </p:nvSpPr>
        <p:spPr>
          <a:xfrm>
            <a:off x="9394826" y="5401913"/>
            <a:ext cx="2949574" cy="830997"/>
          </a:xfrm>
          <a:prstGeom prst="rect">
            <a:avLst/>
          </a:prstGeom>
          <a:noFill/>
        </p:spPr>
        <p:txBody>
          <a:bodyPr wrap="square" rtlCol="0">
            <a:spAutoFit/>
          </a:bodyPr>
          <a:lstStyle/>
          <a:p>
            <a:pPr defTabSz="914363"/>
            <a:r>
              <a:rPr lang="en-US" sz="1600" spc="-50" dirty="0">
                <a:gradFill>
                  <a:gsLst>
                    <a:gs pos="100000">
                      <a:schemeClr val="tx1"/>
                    </a:gs>
                    <a:gs pos="0">
                      <a:schemeClr val="tx1"/>
                    </a:gs>
                  </a:gsLst>
                  <a:lin ang="5400000" scaled="0"/>
                </a:gradFill>
              </a:rPr>
              <a:t>5. Web Worker executes request  accessing site’s content and site’s DB </a:t>
            </a:r>
          </a:p>
        </p:txBody>
      </p:sp>
    </p:spTree>
    <p:custDataLst>
      <p:tags r:id="rId1"/>
    </p:custDataLst>
    <p:extLst>
      <p:ext uri="{BB962C8B-B14F-4D97-AF65-F5344CB8AC3E}">
        <p14:creationId xmlns:p14="http://schemas.microsoft.com/office/powerpoint/2010/main" val="3122049072"/>
      </p:ext>
    </p:extLst>
  </p:cSld>
  <p:clrMapOvr>
    <a:masterClrMapping/>
  </p:clrMapOvr>
  <mc:AlternateContent xmlns:mc="http://schemas.openxmlformats.org/markup-compatibility/2006" xmlns:p14="http://schemas.microsoft.com/office/powerpoint/2010/main">
    <mc:Choice Requires="p14">
      <p:transition spd="slow" p14:dur="2000" advTm="83945"/>
    </mc:Choice>
    <mc:Fallback xmlns="">
      <p:transition spd="slow" advTm="839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1325563"/>
          </a:xfrm>
        </p:spPr>
        <p:txBody>
          <a:bodyPr/>
          <a:lstStyle/>
          <a:p>
            <a:r>
              <a:rPr lang="en-US" spc="-100" dirty="0">
                <a:solidFill>
                  <a:srgbClr val="00B0F0"/>
                </a:solidFill>
                <a:latin typeface="Segoe UI Light" panose="020B0502040204020203" pitchFamily="34" charset="0"/>
              </a:rPr>
              <a:t>Request Process Flow – </a:t>
            </a:r>
            <a:r>
              <a:rPr lang="en-US" spc="-100" dirty="0" smtClean="0">
                <a:solidFill>
                  <a:srgbClr val="00B0F0"/>
                </a:solidFill>
                <a:latin typeface="Segoe UI Light" panose="020B0502040204020203" pitchFamily="34" charset="0"/>
              </a:rPr>
              <a:t>Active </a:t>
            </a:r>
            <a:r>
              <a:rPr lang="en-US" spc="-100" dirty="0">
                <a:solidFill>
                  <a:srgbClr val="00B0F0"/>
                </a:solidFill>
                <a:latin typeface="Segoe UI Light" panose="020B0502040204020203" pitchFamily="34" charset="0"/>
              </a:rPr>
              <a:t>Site </a:t>
            </a:r>
            <a:r>
              <a:rPr lang="en-US" spc="-100" dirty="0" smtClean="0">
                <a:solidFill>
                  <a:srgbClr val="00B0F0"/>
                </a:solidFill>
                <a:latin typeface="Segoe UI Light" panose="020B0502040204020203" pitchFamily="34" charset="0"/>
              </a:rPr>
              <a:t>(Hot </a:t>
            </a:r>
            <a:r>
              <a:rPr lang="en-US" spc="-100" dirty="0">
                <a:solidFill>
                  <a:srgbClr val="00B0F0"/>
                </a:solidFill>
                <a:latin typeface="Segoe UI Light" panose="020B0502040204020203" pitchFamily="34" charset="0"/>
              </a:rPr>
              <a:t>Site)</a:t>
            </a:r>
            <a:endParaRPr lang="en-US" dirty="0"/>
          </a:p>
        </p:txBody>
      </p:sp>
      <p:sp>
        <p:nvSpPr>
          <p:cNvPr id="4" name="Rounded Rectangle 3"/>
          <p:cNvSpPr/>
          <p:nvPr/>
        </p:nvSpPr>
        <p:spPr bwMode="auto">
          <a:xfrm>
            <a:off x="121371" y="1047543"/>
            <a:ext cx="1034012" cy="4819857"/>
          </a:xfrm>
          <a:prstGeom prst="roundRect">
            <a:avLst>
              <a:gd name="adj" fmla="val 0"/>
            </a:avLst>
          </a:prstGeom>
          <a:solidFill>
            <a:schemeClr val="accent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Azure </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5" name="Rounded Rectangle 4"/>
          <p:cNvSpPr/>
          <p:nvPr/>
        </p:nvSpPr>
        <p:spPr bwMode="auto">
          <a:xfrm>
            <a:off x="5566381" y="5337241"/>
            <a:ext cx="1720244"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bg1"/>
                </a:solidFill>
                <a:effectLst/>
                <a:uLnTx/>
                <a:uFillTx/>
                <a:latin typeface="Segoe UI"/>
                <a:ea typeface="+mn-ea"/>
                <a:cs typeface="+mn-cs"/>
              </a:rPr>
              <a:t>Storage Controller</a:t>
            </a:r>
          </a:p>
        </p:txBody>
      </p:sp>
      <p:sp>
        <p:nvSpPr>
          <p:cNvPr id="6" name="Rounded Rectangle 5"/>
          <p:cNvSpPr/>
          <p:nvPr/>
        </p:nvSpPr>
        <p:spPr bwMode="auto">
          <a:xfrm>
            <a:off x="2248293" y="1151943"/>
            <a:ext cx="1640263" cy="914400"/>
          </a:xfrm>
          <a:prstGeom prst="roundRect">
            <a:avLst>
              <a:gd name="adj" fmla="val 0"/>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IIS ARR</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(LB)</a:t>
            </a:r>
          </a:p>
        </p:txBody>
      </p:sp>
      <p:sp>
        <p:nvSpPr>
          <p:cNvPr id="7" name="Rounded Rectangle 6"/>
          <p:cNvSpPr/>
          <p:nvPr/>
        </p:nvSpPr>
        <p:spPr bwMode="auto">
          <a:xfrm>
            <a:off x="5448302" y="1059002"/>
            <a:ext cx="1952623" cy="3446323"/>
          </a:xfrm>
          <a:prstGeom prst="roundRect">
            <a:avLst>
              <a:gd name="adj" fmla="val 1057"/>
            </a:avLst>
          </a:prstGeom>
          <a:solidFill>
            <a:schemeClr val="accent4"/>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Segoe UI"/>
                <a:ea typeface="+mn-ea"/>
                <a:cs typeface="+mn-cs"/>
              </a:rPr>
              <a:t>Web Worker</a:t>
            </a:r>
          </a:p>
        </p:txBody>
      </p:sp>
      <p:sp>
        <p:nvSpPr>
          <p:cNvPr id="8" name="Flowchart: Magnetic Disk 7"/>
          <p:cNvSpPr/>
          <p:nvPr/>
        </p:nvSpPr>
        <p:spPr bwMode="auto">
          <a:xfrm>
            <a:off x="7862730" y="3201519"/>
            <a:ext cx="1291180" cy="1303807"/>
          </a:xfrm>
          <a:prstGeom prst="flowChartMagneticDisk">
            <a:avLst/>
          </a:prstGeom>
          <a:solidFill>
            <a:schemeClr val="accent3"/>
          </a:solidFill>
          <a:ln w="9525" cap="flat" cmpd="sng" algn="ctr">
            <a:solidFill>
              <a:schemeClr val="accent3">
                <a:lumMod val="50000"/>
              </a:scheme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effectLst/>
                <a:uLnTx/>
                <a:uFillTx/>
                <a:latin typeface="Segoe UI"/>
              </a:rPr>
              <a:t>Site’s</a:t>
            </a:r>
          </a:p>
          <a:p>
            <a:pPr marL="0" marR="0" lvl="0" indent="0" algn="ctr" defTabSz="914099" eaLnBrk="1" fontAlgn="base" latinLnBrk="0" hangingPunct="1">
              <a:lnSpc>
                <a:spcPct val="100000"/>
              </a:lnSpc>
              <a:spcBef>
                <a:spcPct val="0"/>
              </a:spcBef>
              <a:spcAft>
                <a:spcPct val="0"/>
              </a:spcAft>
              <a:buClrTx/>
              <a:buSzTx/>
              <a:buFontTx/>
              <a:buNone/>
              <a:tabLst/>
              <a:defRPr/>
            </a:pPr>
            <a:r>
              <a:rPr lang="en-US" sz="1600" kern="0" dirty="0" smtClean="0">
                <a:latin typeface="Segoe UI"/>
              </a:rPr>
              <a:t>Content </a:t>
            </a:r>
            <a:r>
              <a:rPr kumimoji="0" lang="en-US" sz="1600" b="0" i="0" u="none" strike="noStrike" kern="0" cap="none" spc="0" normalizeH="0" baseline="0" noProof="0" dirty="0" smtClean="0">
                <a:ln>
                  <a:noFill/>
                </a:ln>
                <a:effectLst/>
                <a:uLnTx/>
                <a:uFillTx/>
                <a:latin typeface="Segoe UI"/>
              </a:rPr>
              <a:t>DB</a:t>
            </a:r>
          </a:p>
        </p:txBody>
      </p:sp>
      <p:sp>
        <p:nvSpPr>
          <p:cNvPr id="9" name="Dodecagon 8"/>
          <p:cNvSpPr/>
          <p:nvPr/>
        </p:nvSpPr>
        <p:spPr>
          <a:xfrm rot="77372">
            <a:off x="1272207" y="106354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1</a:t>
            </a:r>
          </a:p>
        </p:txBody>
      </p:sp>
      <p:sp>
        <p:nvSpPr>
          <p:cNvPr id="10" name="Right Arrow 9"/>
          <p:cNvSpPr/>
          <p:nvPr/>
        </p:nvSpPr>
        <p:spPr>
          <a:xfrm flipV="1">
            <a:off x="4000501" y="1296896"/>
            <a:ext cx="1437134" cy="16551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1" name="Dodecagon 10"/>
          <p:cNvSpPr/>
          <p:nvPr/>
        </p:nvSpPr>
        <p:spPr>
          <a:xfrm rot="77372">
            <a:off x="4003025" y="1023513"/>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2</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2" name="Right Arrow 11"/>
          <p:cNvSpPr/>
          <p:nvPr/>
        </p:nvSpPr>
        <p:spPr>
          <a:xfrm flipV="1">
            <a:off x="1174447" y="1296893"/>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3" name="Right Arrow 12"/>
          <p:cNvSpPr/>
          <p:nvPr/>
        </p:nvSpPr>
        <p:spPr>
          <a:xfrm rot="10800000" flipV="1">
            <a:off x="1148865" y="1813924"/>
            <a:ext cx="1064320" cy="161938"/>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4" name="Dodecagon 13"/>
          <p:cNvSpPr/>
          <p:nvPr/>
        </p:nvSpPr>
        <p:spPr>
          <a:xfrm rot="77372">
            <a:off x="7175232" y="454597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15" name="Right Arrow 14"/>
          <p:cNvSpPr/>
          <p:nvPr/>
        </p:nvSpPr>
        <p:spPr>
          <a:xfrm rot="5400000" flipV="1">
            <a:off x="6363495" y="4863168"/>
            <a:ext cx="795746" cy="15240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6" name="Right Arrow 15"/>
          <p:cNvSpPr/>
          <p:nvPr/>
        </p:nvSpPr>
        <p:spPr>
          <a:xfrm rot="16200000" flipV="1">
            <a:off x="6614016" y="4846974"/>
            <a:ext cx="799544"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7" name="Right Arrow 16"/>
          <p:cNvSpPr/>
          <p:nvPr/>
        </p:nvSpPr>
        <p:spPr>
          <a:xfrm rot="12681162" flipV="1">
            <a:off x="3294107" y="2565210"/>
            <a:ext cx="2278135" cy="206795"/>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18" name="Dodecagon 17"/>
          <p:cNvSpPr/>
          <p:nvPr/>
        </p:nvSpPr>
        <p:spPr>
          <a:xfrm rot="77372">
            <a:off x="4934761" y="2552632"/>
            <a:ext cx="406294" cy="232237"/>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Segoe UI"/>
                <a:ea typeface="+mn-ea"/>
                <a:cs typeface="+mn-cs"/>
              </a:rPr>
              <a:t>3</a:t>
            </a:r>
          </a:p>
        </p:txBody>
      </p:sp>
      <p:sp>
        <p:nvSpPr>
          <p:cNvPr id="19" name="Dodecagon 18"/>
          <p:cNvSpPr/>
          <p:nvPr/>
        </p:nvSpPr>
        <p:spPr>
          <a:xfrm rot="77372">
            <a:off x="1272207" y="1980406"/>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0" name="Dodecagon 19"/>
          <p:cNvSpPr/>
          <p:nvPr/>
        </p:nvSpPr>
        <p:spPr>
          <a:xfrm rot="77372">
            <a:off x="7453053" y="3256880"/>
            <a:ext cx="406294" cy="228866"/>
          </a:xfrm>
          <a:prstGeom prst="dodecagon">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Segoe UI"/>
                <a:ea typeface="+mn-ea"/>
                <a:cs typeface="+mn-cs"/>
              </a:rPr>
              <a:t>3</a:t>
            </a:r>
            <a:endParaRPr kumimoji="0" lang="en-US" b="0" i="0" u="none" strike="noStrike" kern="0" cap="none" spc="0" normalizeH="0" baseline="0" noProof="0" dirty="0">
              <a:ln>
                <a:noFill/>
              </a:ln>
              <a:solidFill>
                <a:srgbClr val="FFFFFF"/>
              </a:solidFill>
              <a:effectLst/>
              <a:uLnTx/>
              <a:uFillTx/>
              <a:latin typeface="Segoe UI"/>
              <a:ea typeface="+mn-ea"/>
              <a:cs typeface="+mn-cs"/>
            </a:endParaRPr>
          </a:p>
        </p:txBody>
      </p:sp>
      <p:sp>
        <p:nvSpPr>
          <p:cNvPr id="21" name="Right Arrow 20"/>
          <p:cNvSpPr/>
          <p:nvPr/>
        </p:nvSpPr>
        <p:spPr>
          <a:xfrm flipV="1">
            <a:off x="7464184" y="3501846"/>
            <a:ext cx="398546" cy="161940"/>
          </a:xfrm>
          <a:prstGeom prst="rightArrow">
            <a:avLst/>
          </a:prstGeom>
          <a:solidFill>
            <a:schemeClr val="accent2"/>
          </a:solidFill>
          <a:ln w="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rgbClr val="000000">
                  <a:lumMod val="75000"/>
                  <a:lumOff val="25000"/>
                </a:srgbClr>
              </a:solidFill>
              <a:effectLst/>
              <a:uLnTx/>
              <a:uFillTx/>
              <a:latin typeface="Segoe UI"/>
              <a:ea typeface="+mn-ea"/>
              <a:cs typeface="+mn-cs"/>
            </a:endParaRPr>
          </a:p>
        </p:txBody>
      </p:sp>
      <p:sp>
        <p:nvSpPr>
          <p:cNvPr id="22" name="TextBox 21"/>
          <p:cNvSpPr txBox="1"/>
          <p:nvPr/>
        </p:nvSpPr>
        <p:spPr>
          <a:xfrm>
            <a:off x="9239250" y="981077"/>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1. Request for a foo.com arrives on ARR/Load Balancer, which already “familiar” with foo.com </a:t>
            </a:r>
          </a:p>
        </p:txBody>
      </p:sp>
      <p:sp>
        <p:nvSpPr>
          <p:cNvPr id="23" name="TextBox 22"/>
          <p:cNvSpPr txBox="1"/>
          <p:nvPr/>
        </p:nvSpPr>
        <p:spPr>
          <a:xfrm>
            <a:off x="9239250" y="1978173"/>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2. ARR remembers foo.com and route the request to the right web worker(s).</a:t>
            </a:r>
          </a:p>
        </p:txBody>
      </p:sp>
      <p:sp>
        <p:nvSpPr>
          <p:cNvPr id="24" name="TextBox 23"/>
          <p:cNvSpPr txBox="1"/>
          <p:nvPr/>
        </p:nvSpPr>
        <p:spPr>
          <a:xfrm>
            <a:off x="9239251" y="3917041"/>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 Subsequent requests to this site get automatically routed to fully provisioned Web Worker. </a:t>
            </a:r>
          </a:p>
        </p:txBody>
      </p:sp>
      <p:sp>
        <p:nvSpPr>
          <p:cNvPr id="25" name="TextBox 24"/>
          <p:cNvSpPr txBox="1"/>
          <p:nvPr/>
        </p:nvSpPr>
        <p:spPr>
          <a:xfrm>
            <a:off x="9239251" y="3016164"/>
            <a:ext cx="2949574" cy="830997"/>
          </a:xfrm>
          <a:prstGeom prst="rect">
            <a:avLst/>
          </a:prstGeom>
          <a:noFill/>
        </p:spPr>
        <p:txBody>
          <a:bodyPr wrap="square" rtlCol="0">
            <a:spAutoFit/>
          </a:bodyPr>
          <a:lstStyle/>
          <a:p>
            <a:r>
              <a:rPr lang="en-US" sz="1600" spc="-50" dirty="0">
                <a:gradFill>
                  <a:gsLst>
                    <a:gs pos="100000">
                      <a:schemeClr val="tx1"/>
                    </a:gs>
                    <a:gs pos="0">
                      <a:schemeClr val="tx1"/>
                    </a:gs>
                  </a:gsLst>
                  <a:lin ang="5400000" scaled="0"/>
                </a:gradFill>
              </a:rPr>
              <a:t>3. Web Worker executes request  accessing site’s content and site’s DB </a:t>
            </a:r>
          </a:p>
        </p:txBody>
      </p:sp>
    </p:spTree>
    <p:custDataLst>
      <p:tags r:id="rId1"/>
    </p:custDataLst>
    <p:extLst>
      <p:ext uri="{BB962C8B-B14F-4D97-AF65-F5344CB8AC3E}">
        <p14:creationId xmlns:p14="http://schemas.microsoft.com/office/powerpoint/2010/main" val="3063584848"/>
      </p:ext>
    </p:extLst>
  </p:cSld>
  <p:clrMapOvr>
    <a:masterClrMapping/>
  </p:clrMapOvr>
  <mc:AlternateContent xmlns:mc="http://schemas.openxmlformats.org/markup-compatibility/2006" xmlns:p14="http://schemas.microsoft.com/office/powerpoint/2010/main">
    <mc:Choice Requires="p14">
      <p:transition spd="slow" p14:dur="2000" advTm="36568"/>
    </mc:Choice>
    <mc:Fallback xmlns="">
      <p:transition spd="slow" advTm="365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p:cNvSpPr txBox="1">
            <a:spLocks/>
          </p:cNvSpPr>
          <p:nvPr/>
        </p:nvSpPr>
        <p:spPr>
          <a:xfrm>
            <a:off x="564556" y="1287259"/>
            <a:ext cx="10368854" cy="3582647"/>
          </a:xfrm>
          <a:prstGeom prst="rect">
            <a:avLst/>
          </a:prstGeom>
        </p:spPr>
        <p:txBody>
          <a:bodyPr/>
          <a:lstStyle>
            <a:lvl1pPr>
              <a:defRPr sz="1400"/>
            </a:lvl1pPr>
          </a:lstStyle>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Type</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only the Microsoft brand typeface for screen-viewed media—</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and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bold.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The </a:t>
            </a:r>
            <a:r>
              <a:rPr kumimoji="0" lang="en-US" sz="1600" b="0" i="0" u="none" strike="noStrike" kern="1200" cap="none" spc="0" normalizeH="0" baseline="0" noProof="0" dirty="0" err="1" smtClean="0">
                <a:ln>
                  <a:noFill/>
                </a:ln>
                <a:solidFill>
                  <a:srgbClr val="3B3838"/>
                </a:solidFill>
                <a:effectLst/>
                <a:uLnTx/>
                <a:uFillTx/>
                <a:latin typeface="Segoe UI" pitchFamily="34" charset="0"/>
                <a:ea typeface="Segoe UI" pitchFamily="34" charset="0"/>
                <a:cs typeface="Segoe UI" pitchFamily="34" charset="0"/>
              </a:rPr>
              <a:t>Segoe</a:t>
            </a: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UI typeface is available for download at Media Bank.</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Layout</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Format your slides using the premade “Slide Layouts” of the presentation theme in this template. </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Use the slides with colored backgrounds for presentations in dark rooms.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Instead of typesetting every word, use the “Notes” feature to reduce the amount of copy on your slides.</a:t>
            </a:r>
          </a:p>
          <a:p>
            <a:pPr marL="342900" marR="0" lvl="0" indent="-342900" defTabSz="914400" rtl="0" eaLnBrk="1" fontAlgn="auto" latinLnBrk="0" hangingPunct="1">
              <a:lnSpc>
                <a:spcPct val="100000"/>
              </a:lnSpc>
              <a:spcBef>
                <a:spcPct val="20000"/>
              </a:spcBef>
              <a:spcAft>
                <a:spcPts val="0"/>
              </a:spcAft>
              <a:buClrTx/>
              <a:buSzTx/>
              <a:tabLst/>
              <a:defRPr/>
            </a:pP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Resources</a:t>
            </a:r>
          </a:p>
          <a:p>
            <a:pPr marL="342900" marR="0" lvl="0" indent="-342900"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rPr>
              <a:t>• Additional templates and photo assets can be retrieved from the Media Bank</a:t>
            </a:r>
            <a:r>
              <a:rPr kumimoji="0" lang="en-US" sz="1600" b="0" i="0" u="none" strike="noStrike" kern="1200" cap="none" spc="0" normalizeH="0" noProof="0" dirty="0" smtClean="0">
                <a:ln>
                  <a:noFill/>
                </a:ln>
                <a:solidFill>
                  <a:srgbClr val="3B3838"/>
                </a:solidFill>
                <a:effectLst/>
                <a:uLnTx/>
                <a:uFillTx/>
                <a:latin typeface="Segoe UI" pitchFamily="34" charset="0"/>
                <a:ea typeface="Segoe UI" pitchFamily="34" charset="0"/>
                <a:cs typeface="Segoe UI" pitchFamily="34" charset="0"/>
              </a:rPr>
              <a:t> (Internal to Microsoft)</a:t>
            </a:r>
            <a:endParaRPr kumimoji="0" lang="en-US" sz="1600" b="0" i="0" u="none" strike="noStrike" kern="1200" cap="none" spc="0" normalizeH="0" baseline="0" noProof="0" dirty="0" smtClean="0">
              <a:ln>
                <a:noFill/>
              </a:ln>
              <a:solidFill>
                <a:srgbClr val="3B3838"/>
              </a:solidFill>
              <a:effectLst/>
              <a:uLnTx/>
              <a:uFillTx/>
              <a:latin typeface="Segoe UI" pitchFamily="34" charset="0"/>
              <a:ea typeface="Segoe UI" pitchFamily="34" charset="0"/>
              <a:cs typeface="Segoe UI" pitchFamily="34" charset="0"/>
            </a:endParaRPr>
          </a:p>
        </p:txBody>
      </p:sp>
      <p:sp>
        <p:nvSpPr>
          <p:cNvPr id="3" name="Title 6"/>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Segoe UI Light" panose="020B0502040204020203" pitchFamily="34" charset="0"/>
                <a:ea typeface="Segoe UI" pitchFamily="34" charset="0"/>
                <a:cs typeface="Segoe UI" pitchFamily="34" charset="0"/>
              </a:rPr>
              <a:t>How to use this template:</a:t>
            </a:r>
            <a:endParaRPr lang="en-US" dirty="0"/>
          </a:p>
        </p:txBody>
      </p:sp>
    </p:spTree>
    <p:extLst>
      <p:ext uri="{BB962C8B-B14F-4D97-AF65-F5344CB8AC3E}">
        <p14:creationId xmlns:p14="http://schemas.microsoft.com/office/powerpoint/2010/main" val="132371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10515600" cy="4351338"/>
          </a:xfrm>
        </p:spPr>
        <p:txBody>
          <a:bodyPr>
            <a:normAutofit/>
          </a:bodyPr>
          <a:lstStyle/>
          <a:p>
            <a:r>
              <a:rPr lang="en-US" dirty="0" smtClean="0"/>
              <a:t>One of the key leaders in Finance and Credit Card Optimization in India uses PHP Azure Web Apps and API Services for Continuous Integration and ease of scale. </a:t>
            </a:r>
          </a:p>
          <a:p>
            <a:pPr lvl="1"/>
            <a:endParaRPr lang="en-US" dirty="0"/>
          </a:p>
          <a:p>
            <a:r>
              <a:rPr lang="en-US" dirty="0" smtClean="0"/>
              <a:t>Another upcoming Web based education service is also using PHP Azure </a:t>
            </a:r>
            <a:r>
              <a:rPr lang="en-US" dirty="0" err="1" smtClean="0"/>
              <a:t>webapps</a:t>
            </a:r>
            <a:r>
              <a:rPr lang="en-US" dirty="0" smtClean="0"/>
              <a:t>.</a:t>
            </a:r>
          </a:p>
          <a:p>
            <a:pPr marL="0" indent="0">
              <a:buNone/>
            </a:pPr>
            <a:endParaRPr lang="en-US" dirty="0" smtClean="0"/>
          </a:p>
          <a:p>
            <a:endParaRPr lang="en-US" dirty="0"/>
          </a:p>
          <a:p>
            <a:endParaRPr lang="en-US" dirty="0" smtClean="0"/>
          </a:p>
          <a:p>
            <a:pPr lvl="1"/>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solidFill>
                  <a:srgbClr val="00B0F0"/>
                </a:solidFill>
                <a:latin typeface="Segoe UI Light" panose="020B0502040204020203" pitchFamily="34" charset="0"/>
              </a:rPr>
              <a:t>Case Studies</a:t>
            </a:r>
            <a:endParaRPr lang="en-US" dirty="0"/>
          </a:p>
        </p:txBody>
      </p:sp>
    </p:spTree>
    <p:extLst>
      <p:ext uri="{BB962C8B-B14F-4D97-AF65-F5344CB8AC3E}">
        <p14:creationId xmlns:p14="http://schemas.microsoft.com/office/powerpoint/2010/main" val="3324456030"/>
      </p:ext>
    </p:extLst>
  </p:cSld>
  <p:clrMapOvr>
    <a:masterClrMapping/>
  </p:clrMapOvr>
  <mc:AlternateContent xmlns:mc="http://schemas.openxmlformats.org/markup-compatibility/2006" xmlns:p14="http://schemas.microsoft.com/office/powerpoint/2010/main">
    <mc:Choice Requires="p14">
      <p:transition spd="slow" p14:dur="2000" advTm="37533"/>
    </mc:Choice>
    <mc:Fallback xmlns="">
      <p:transition spd="slow" advTm="3753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a:solidFill>
                  <a:srgbClr val="00B0F0"/>
                </a:solidFill>
                <a:latin typeface="Segoe UI Light" panose="020B0502040204020203" pitchFamily="34" charset="0"/>
              </a:rPr>
              <a:t>DEMO !</a:t>
            </a:r>
          </a:p>
        </p:txBody>
      </p:sp>
      <p:sp>
        <p:nvSpPr>
          <p:cNvPr id="3" name="Subtitle 2"/>
          <p:cNvSpPr>
            <a:spLocks noGrp="1"/>
          </p:cNvSpPr>
          <p:nvPr>
            <p:ph type="subTitle" idx="1"/>
          </p:nvPr>
        </p:nvSpPr>
        <p:spPr>
          <a:xfrm>
            <a:off x="1524000" y="3317875"/>
            <a:ext cx="9144000" cy="1655762"/>
          </a:xfrm>
        </p:spPr>
        <p:txBody>
          <a:bodyPr>
            <a:noAutofit/>
          </a:bodyPr>
          <a:lstStyle/>
          <a:p>
            <a:r>
              <a:rPr lang="en-US" sz="2800" spc="-100" dirty="0">
                <a:solidFill>
                  <a:srgbClr val="00B0F0"/>
                </a:solidFill>
                <a:latin typeface="Segoe UI Light" panose="020B0502040204020203" pitchFamily="34" charset="0"/>
                <a:ea typeface="+mj-ea"/>
                <a:cs typeface="+mj-cs"/>
              </a:rPr>
              <a:t>Deploying a Sample PHP Azure Web App Using FTP and </a:t>
            </a:r>
            <a:r>
              <a:rPr lang="en-US" sz="2800" spc="-100" dirty="0" err="1">
                <a:solidFill>
                  <a:srgbClr val="00B0F0"/>
                </a:solidFill>
                <a:latin typeface="Segoe UI Light" panose="020B0502040204020203" pitchFamily="34" charset="0"/>
                <a:ea typeface="+mj-ea"/>
                <a:cs typeface="+mj-cs"/>
              </a:rPr>
              <a:t>Git</a:t>
            </a:r>
            <a:r>
              <a:rPr lang="en-US" sz="2800" spc="-100" dirty="0">
                <a:solidFill>
                  <a:srgbClr val="00B0F0"/>
                </a:solidFill>
                <a:latin typeface="Segoe UI Light" panose="020B0502040204020203" pitchFamily="34" charset="0"/>
                <a:ea typeface="+mj-ea"/>
                <a:cs typeface="+mj-cs"/>
              </a:rPr>
              <a:t>.</a:t>
            </a:r>
          </a:p>
          <a:p>
            <a:r>
              <a:rPr lang="en-US" sz="2800" spc="-100" dirty="0">
                <a:solidFill>
                  <a:srgbClr val="00B0F0"/>
                </a:solidFill>
                <a:latin typeface="Segoe UI Light" panose="020B0502040204020203" pitchFamily="34" charset="0"/>
                <a:ea typeface="+mj-ea"/>
                <a:cs typeface="+mj-cs"/>
              </a:rPr>
              <a:t>Scaling a PHP Azure Web App </a:t>
            </a:r>
          </a:p>
        </p:txBody>
      </p:sp>
    </p:spTree>
    <p:extLst>
      <p:ext uri="{BB962C8B-B14F-4D97-AF65-F5344CB8AC3E}">
        <p14:creationId xmlns:p14="http://schemas.microsoft.com/office/powerpoint/2010/main" val="2912582680"/>
      </p:ext>
    </p:extLst>
  </p:cSld>
  <p:clrMapOvr>
    <a:masterClrMapping/>
  </p:clrMapOvr>
  <mc:AlternateContent xmlns:mc="http://schemas.openxmlformats.org/markup-compatibility/2006" xmlns:p14="http://schemas.microsoft.com/office/powerpoint/2010/main">
    <mc:Choice Requires="p14">
      <p:transition spd="slow" p14:dur="2000" advTm="31810"/>
    </mc:Choice>
    <mc:Fallback xmlns="">
      <p:transition spd="slow" advTm="3181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8200"/>
            <a:ext cx="9144000" cy="2387600"/>
          </a:xfrm>
        </p:spPr>
        <p:txBody>
          <a:bodyPr>
            <a:normAutofit/>
          </a:bodyPr>
          <a:lstStyle/>
          <a:p>
            <a:pPr>
              <a:spcBef>
                <a:spcPts val="1000"/>
              </a:spcBef>
            </a:pPr>
            <a:r>
              <a:rPr lang="en-US" spc="-100" dirty="0" smtClean="0">
                <a:solidFill>
                  <a:srgbClr val="00B0F0"/>
                </a:solidFill>
                <a:latin typeface="Segoe UI Light" panose="020B0502040204020203" pitchFamily="34" charset="0"/>
              </a:rPr>
              <a:t>Q &amp; A</a:t>
            </a:r>
            <a:endParaRPr lang="en-US" spc="-100" dirty="0">
              <a:solidFill>
                <a:srgbClr val="00B0F0"/>
              </a:solidFill>
              <a:latin typeface="Segoe UI Light" panose="020B0502040204020203" pitchFamily="34" charset="0"/>
            </a:endParaRPr>
          </a:p>
        </p:txBody>
      </p:sp>
    </p:spTree>
    <p:extLst>
      <p:ext uri="{BB962C8B-B14F-4D97-AF65-F5344CB8AC3E}">
        <p14:creationId xmlns:p14="http://schemas.microsoft.com/office/powerpoint/2010/main" val="2070798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91183" y="491344"/>
            <a:ext cx="10515600" cy="645087"/>
          </a:xfrm>
          <a:prstGeom prst="rect">
            <a:avLst/>
          </a:prstGeom>
        </p:spPr>
        <p:txBody>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algn="l"/>
            <a:r>
              <a:rPr lang="en-US" sz="4400" dirty="0" smtClean="0">
                <a:solidFill>
                  <a:srgbClr val="00B0F0"/>
                </a:solidFill>
                <a:latin typeface="Segoe UI Light" panose="020B0502040204020203" pitchFamily="34" charset="0"/>
                <a:cs typeface="Segoe UI Light" panose="020B0502040204020203" pitchFamily="34" charset="0"/>
              </a:rPr>
              <a:t>References</a:t>
            </a:r>
            <a:endParaRPr lang="en-US" sz="4400" dirty="0">
              <a:solidFill>
                <a:srgbClr val="00B0F0"/>
              </a:solidFill>
              <a:latin typeface="Segoe UI Light" panose="020B0502040204020203" pitchFamily="34" charset="0"/>
              <a:cs typeface="Segoe UI Light" panose="020B0502040204020203" pitchFamily="34" charset="0"/>
            </a:endParaRPr>
          </a:p>
        </p:txBody>
      </p:sp>
      <p:sp>
        <p:nvSpPr>
          <p:cNvPr id="6" name="Text Placeholder 12"/>
          <p:cNvSpPr txBox="1">
            <a:spLocks/>
          </p:cNvSpPr>
          <p:nvPr/>
        </p:nvSpPr>
        <p:spPr>
          <a:xfrm>
            <a:off x="533400" y="1219200"/>
            <a:ext cx="5427662" cy="4495800"/>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BE" dirty="0">
                <a:hlinkClick r:id="rId2"/>
              </a:rPr>
              <a:t>https://</a:t>
            </a:r>
            <a:r>
              <a:rPr lang="nl-BE" dirty="0" smtClean="0">
                <a:hlinkClick r:id="rId2"/>
              </a:rPr>
              <a:t>azure.microsoft.com/en-us/services/app-service/web/</a:t>
            </a:r>
            <a:endParaRPr lang="nl-BE" dirty="0" smtClean="0"/>
          </a:p>
          <a:p>
            <a:endParaRPr lang="nl-BE" dirty="0" smtClean="0"/>
          </a:p>
          <a:p>
            <a:r>
              <a:rPr lang="nl-BE" dirty="0" smtClean="0">
                <a:hlinkClick r:id="rId3"/>
              </a:rPr>
              <a:t>https://tryappservice.azure.com/</a:t>
            </a:r>
            <a:endParaRPr lang="nl-BE" dirty="0" smtClean="0"/>
          </a:p>
          <a:p>
            <a:r>
              <a:rPr lang="nl-BE" dirty="0" smtClean="0"/>
              <a:t> </a:t>
            </a:r>
          </a:p>
          <a:p>
            <a:r>
              <a:rPr lang="nl-BE" dirty="0" smtClean="0">
                <a:hlinkClick r:id="rId4"/>
              </a:rPr>
              <a:t>https</a:t>
            </a:r>
            <a:r>
              <a:rPr lang="nl-BE" dirty="0">
                <a:hlinkClick r:id="rId4"/>
              </a:rPr>
              <a:t>://azure.microsoft.com/en-in/documentation/articles/web-sites-php-mysql-deploy-use-ftp</a:t>
            </a:r>
            <a:r>
              <a:rPr lang="nl-BE" dirty="0" smtClean="0">
                <a:hlinkClick r:id="rId4"/>
              </a:rPr>
              <a:t>/</a:t>
            </a:r>
            <a:r>
              <a:rPr lang="nl-BE" dirty="0" smtClean="0"/>
              <a:t> </a:t>
            </a:r>
          </a:p>
          <a:p>
            <a:endParaRPr lang="nl-BE" dirty="0" smtClean="0"/>
          </a:p>
          <a:p>
            <a:r>
              <a:rPr lang="en-US" dirty="0">
                <a:hlinkClick r:id="rId5"/>
              </a:rPr>
              <a:t>http://windows.php.net/download</a:t>
            </a:r>
            <a:r>
              <a:rPr lang="en-US" dirty="0" smtClean="0">
                <a:hlinkClick r:id="rId5"/>
              </a:rPr>
              <a:t>/</a:t>
            </a:r>
            <a:r>
              <a:rPr lang="en-US" dirty="0" smtClean="0"/>
              <a:t> </a:t>
            </a:r>
          </a:p>
          <a:p>
            <a:endParaRPr lang="en-US" dirty="0"/>
          </a:p>
          <a:p>
            <a:r>
              <a:rPr lang="nl-BE" dirty="0">
                <a:hlinkClick r:id="rId6"/>
              </a:rPr>
              <a:t>https://azure.microsoft.com/en-us/documentation/articles/web-sites-php-configure/#</a:t>
            </a:r>
            <a:r>
              <a:rPr lang="nl-BE" dirty="0" smtClean="0">
                <a:hlinkClick r:id="rId6"/>
              </a:rPr>
              <a:t>how-to-change-the-built-in-php-version</a:t>
            </a:r>
            <a:r>
              <a:rPr lang="nl-BE" dirty="0" smtClean="0"/>
              <a:t> </a:t>
            </a:r>
          </a:p>
          <a:p>
            <a:endParaRPr lang="nl-BE" dirty="0"/>
          </a:p>
          <a:p>
            <a:r>
              <a:rPr lang="nl-BE" dirty="0">
                <a:hlinkClick r:id="rId7"/>
              </a:rPr>
              <a:t>https://</a:t>
            </a:r>
            <a:r>
              <a:rPr lang="nl-BE" dirty="0" smtClean="0">
                <a:hlinkClick r:id="rId7"/>
              </a:rPr>
              <a:t>github.com/Azure/azure-sdk-for-php</a:t>
            </a:r>
            <a:r>
              <a:rPr lang="nl-BE" dirty="0" smtClean="0"/>
              <a:t> </a:t>
            </a:r>
          </a:p>
          <a:p>
            <a:endParaRPr lang="nl-BE" dirty="0"/>
          </a:p>
          <a:p>
            <a:r>
              <a:rPr lang="nl-BE" dirty="0">
                <a:hlinkClick r:id="rId8"/>
              </a:rPr>
              <a:t>https://</a:t>
            </a:r>
            <a:r>
              <a:rPr lang="nl-BE" dirty="0" smtClean="0">
                <a:hlinkClick r:id="rId8"/>
              </a:rPr>
              <a:t>github.com/Microsoft/ApplicationInsights-PHP</a:t>
            </a:r>
            <a:r>
              <a:rPr lang="nl-BE" dirty="0" smtClean="0"/>
              <a:t> </a:t>
            </a:r>
            <a:endParaRPr lang="nl-BE" dirty="0"/>
          </a:p>
          <a:p>
            <a:pPr algn="l"/>
            <a:endParaRPr lang="en-US" dirty="0">
              <a:solidFill>
                <a:schemeClr val="tx1"/>
              </a:solidFill>
              <a:latin typeface="Segoe UI Light" panose="020B0502040204020203" pitchFamily="34" charset="0"/>
              <a:ea typeface="Segoe UI" panose="020B0502040204020203" pitchFamily="34" charset="0"/>
              <a:cs typeface="Segoe UI" panose="020B0502040204020203" pitchFamily="34" charset="0"/>
            </a:endParaRPr>
          </a:p>
        </p:txBody>
      </p:sp>
      <p:cxnSp>
        <p:nvCxnSpPr>
          <p:cNvPr id="7" name="Straight Connector 6"/>
          <p:cNvCxnSpPr/>
          <p:nvPr/>
        </p:nvCxnSpPr>
        <p:spPr>
          <a:xfrm>
            <a:off x="8160376" y="216488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8425117" y="2548343"/>
            <a:ext cx="4129739" cy="3108543"/>
            <a:chOff x="8425117" y="2164882"/>
            <a:chExt cx="4129739" cy="3108543"/>
          </a:xfrm>
        </p:grpSpPr>
        <p:sp>
          <p:nvSpPr>
            <p:cNvPr id="9" name="TextBox 8"/>
            <p:cNvSpPr txBox="1"/>
            <p:nvPr/>
          </p:nvSpPr>
          <p:spPr>
            <a:xfrm>
              <a:off x="8425117" y="2164882"/>
              <a:ext cx="4129739" cy="3108543"/>
            </a:xfrm>
            <a:prstGeom prst="rect">
              <a:avLst/>
            </a:prstGeom>
            <a:noFill/>
          </p:spPr>
          <p:txBody>
            <a:bodyPr wrap="square" rtlCol="0">
              <a:spAutoFit/>
            </a:bodyPr>
            <a:lstStyle/>
            <a:p>
              <a:endParaRPr lang="en-US" sz="2200" dirty="0" smtClean="0">
                <a:latin typeface="Segoe UI Light" panose="020B0502040204020203" pitchFamily="34" charset="0"/>
              </a:endParaRPr>
            </a:p>
            <a:p>
              <a:r>
                <a:rPr lang="en-US" dirty="0" smtClean="0">
                  <a:latin typeface="Segoe UI Light" panose="020B0502040204020203" pitchFamily="34" charset="0"/>
                </a:rPr>
                <a:t>technet.microsoft.com/</a:t>
              </a:r>
              <a:r>
                <a:rPr lang="en-US" dirty="0" err="1" smtClean="0">
                  <a:latin typeface="Segoe UI Light" panose="020B0502040204020203" pitchFamily="34" charset="0"/>
                </a:rPr>
                <a:t>en</a:t>
              </a:r>
              <a:r>
                <a:rPr lang="en-US" dirty="0" smtClean="0">
                  <a:latin typeface="Segoe UI Light" panose="020B0502040204020203" pitchFamily="34" charset="0"/>
                </a:rPr>
                <a:t>-in</a:t>
              </a:r>
              <a:r>
                <a:rPr lang="en-US" sz="2200" dirty="0" smtClean="0">
                  <a:solidFill>
                    <a:schemeClr val="bg1"/>
                  </a:solidFill>
                  <a:latin typeface="Segoe UI Light" panose="020B0502040204020203" pitchFamily="34" charset="0"/>
                </a:rPr>
                <a:t/>
              </a:r>
              <a:br>
                <a:rPr lang="en-US" sz="2200" dirty="0" smtClean="0">
                  <a:solidFill>
                    <a:schemeClr val="bg1"/>
                  </a:solidFill>
                  <a:latin typeface="Segoe UI Light" panose="020B0502040204020203" pitchFamily="34" charset="0"/>
                </a:rPr>
              </a:br>
              <a:endParaRPr lang="en-US" sz="2200" dirty="0" smtClean="0">
                <a:solidFill>
                  <a:schemeClr val="bg1"/>
                </a:solidFill>
                <a:latin typeface="Segoe UI Light" panose="020B0502040204020203" pitchFamily="34" charset="0"/>
              </a:endParaRPr>
            </a:p>
            <a:p>
              <a:endParaRPr lang="en-US" dirty="0" smtClean="0">
                <a:latin typeface="Segoe UI Light" panose="020B0502040204020203" pitchFamily="34" charset="0"/>
              </a:endParaRPr>
            </a:p>
            <a:p>
              <a:endParaRPr lang="en-US" dirty="0" smtClean="0">
                <a:latin typeface="Segoe UI Light" panose="020B0502040204020203" pitchFamily="34" charset="0"/>
              </a:endParaRPr>
            </a:p>
            <a:p>
              <a:r>
                <a:rPr lang="en-US" dirty="0" smtClean="0">
                  <a:latin typeface="Segoe UI Light" panose="020B0502040204020203" pitchFamily="34" charset="0"/>
                </a:rPr>
                <a:t>aka.ms/</a:t>
              </a:r>
              <a:r>
                <a:rPr lang="en-US" dirty="0" err="1" smtClean="0">
                  <a:latin typeface="Segoe UI Light" panose="020B0502040204020203" pitchFamily="34" charset="0"/>
                </a:rPr>
                <a:t>mva</a:t>
              </a:r>
              <a:endParaRPr lang="en-US" dirty="0" smtClean="0">
                <a:latin typeface="Segoe UI Light" panose="020B0502040204020203" pitchFamily="34" charset="0"/>
              </a:endParaRPr>
            </a:p>
            <a:p>
              <a:endParaRPr lang="en-US" dirty="0" smtClean="0">
                <a:latin typeface="Segoe UI Light" panose="020B0502040204020203" pitchFamily="34" charset="0"/>
              </a:endParaRPr>
            </a:p>
            <a:p>
              <a:endParaRPr lang="en-US" sz="2200" dirty="0" smtClean="0">
                <a:solidFill>
                  <a:srgbClr val="00B0F0"/>
                </a:solidFill>
                <a:latin typeface="Segoe UI Light" panose="020B0502040204020203" pitchFamily="34" charset="0"/>
              </a:endParaRPr>
            </a:p>
            <a:p>
              <a:r>
                <a:rPr lang="en-US" sz="2200" dirty="0" smtClean="0">
                  <a:solidFill>
                    <a:srgbClr val="00B0F0"/>
                  </a:solidFill>
                  <a:latin typeface="Segoe UI Light" panose="020B0502040204020203" pitchFamily="34" charset="0"/>
                </a:rPr>
                <a:t/>
              </a:r>
              <a:br>
                <a:rPr lang="en-US" sz="2200" dirty="0" smtClean="0">
                  <a:solidFill>
                    <a:srgbClr val="00B0F0"/>
                  </a:solidFill>
                  <a:latin typeface="Segoe UI Light" panose="020B0502040204020203" pitchFamily="34" charset="0"/>
                </a:rPr>
              </a:br>
              <a:r>
                <a:rPr lang="en-US" dirty="0" smtClean="0">
                  <a:latin typeface="Segoe UI Light" panose="020B0502040204020203" pitchFamily="34" charset="0"/>
                </a:rPr>
                <a:t>msdn.microsoft.com/</a:t>
              </a:r>
            </a:p>
          </p:txBody>
        </p:sp>
        <p:pic>
          <p:nvPicPr>
            <p:cNvPr id="10" name="Picture 2" descr="Microsoft TechNet"/>
            <p:cNvPicPr>
              <a:picLocks noChangeAspect="1" noChangeArrowheads="1"/>
            </p:cNvPicPr>
            <p:nvPr/>
          </p:nvPicPr>
          <p:blipFill rotWithShape="1">
            <a:blip r:embed="rId9">
              <a:extLst>
                <a:ext uri="{28A0092B-C50C-407E-A947-70E740481C1C}">
                  <a14:useLocalDpi xmlns:a14="http://schemas.microsoft.com/office/drawing/2010/main" val="0"/>
                </a:ext>
              </a:extLst>
            </a:blip>
            <a:srcRect l="1" t="56634" r="-9985"/>
            <a:stretch/>
          </p:blipFill>
          <p:spPr bwMode="auto">
            <a:xfrm>
              <a:off x="8454145" y="2266480"/>
              <a:ext cx="1110456" cy="2726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zerrouki.com/wp-content/uploads/2014/04/mva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37601" y="3335916"/>
              <a:ext cx="945646" cy="3833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536348" y="4488581"/>
              <a:ext cx="1864952" cy="435844"/>
              <a:chOff x="8537601" y="4189708"/>
              <a:chExt cx="1864952" cy="435844"/>
            </a:xfrm>
          </p:grpSpPr>
          <p:sp>
            <p:nvSpPr>
              <p:cNvPr id="13" name="Rectangle 12"/>
              <p:cNvSpPr>
                <a:spLocks noChangeAspect="1"/>
              </p:cNvSpPr>
              <p:nvPr/>
            </p:nvSpPr>
            <p:spPr>
              <a:xfrm>
                <a:off x="8537601" y="4189708"/>
                <a:ext cx="1864952" cy="435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8537601" y="4256150"/>
                <a:ext cx="1864952" cy="307777"/>
              </a:xfrm>
              <a:prstGeom prst="rect">
                <a:avLst/>
              </a:prstGeom>
              <a:noFill/>
            </p:spPr>
            <p:txBody>
              <a:bodyPr wrap="square" rtlCol="0">
                <a:spAutoFit/>
              </a:bodyPr>
              <a:lstStyle/>
              <a:p>
                <a:pPr algn="ctr"/>
                <a:r>
                  <a:rPr lang="en-IN" sz="1400" dirty="0" smtClean="0">
                    <a:solidFill>
                      <a:schemeClr val="bg1"/>
                    </a:solidFill>
                    <a:latin typeface="Segoe UI" panose="020B0502040204020203" pitchFamily="34" charset="0"/>
                    <a:cs typeface="Segoe UI" panose="020B0502040204020203" pitchFamily="34" charset="0"/>
                  </a:rPr>
                  <a:t>Developer Network</a:t>
                </a:r>
                <a:endParaRPr lang="en-IN" sz="1400" dirty="0">
                  <a:solidFill>
                    <a:schemeClr val="bg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003133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827341" y="1105835"/>
            <a:ext cx="8490298" cy="841927"/>
          </a:xfrm>
          <a:prstGeom prst="rect">
            <a:avLst/>
          </a:prstGeom>
        </p:spPr>
        <p:txBody>
          <a:bodyPr/>
          <a:lstStyle>
            <a:lvl1pPr algn="ctr" defTabSz="609585" rtl="0" eaLnBrk="1" latinLnBrk="0" hangingPunct="1">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609585"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rgbClr val="00B0F0"/>
                </a:solidFill>
                <a:effectLst/>
                <a:uLnTx/>
                <a:uFillTx/>
                <a:latin typeface="Segoe UI Light" panose="020B0502040204020203" pitchFamily="34" charset="0"/>
                <a:cs typeface="Segoe UI" panose="020B0502040204020203" pitchFamily="34" charset="0"/>
              </a:rPr>
              <a:t>Tell us what you think </a:t>
            </a:r>
            <a:endParaRPr kumimoji="0" lang="en-US" sz="4800" b="0" i="0" u="none" strike="noStrike" kern="1200" cap="none" spc="0" normalizeH="0" baseline="0" noProof="0" dirty="0">
              <a:ln>
                <a:noFill/>
              </a:ln>
              <a:solidFill>
                <a:srgbClr val="00B0F0"/>
              </a:solidFill>
              <a:effectLst/>
              <a:uLnTx/>
              <a:uFillTx/>
              <a:latin typeface="Segoe UI Light" panose="020B0502040204020203" pitchFamily="34" charset="0"/>
              <a:cs typeface="Segoe UI" panose="020B0502040204020203" pitchFamily="34" charset="0"/>
            </a:endParaRPr>
          </a:p>
        </p:txBody>
      </p:sp>
      <p:sp>
        <p:nvSpPr>
          <p:cNvPr id="5" name="Text Placeholder 2"/>
          <p:cNvSpPr txBox="1">
            <a:spLocks/>
          </p:cNvSpPr>
          <p:nvPr/>
        </p:nvSpPr>
        <p:spPr>
          <a:xfrm>
            <a:off x="5048460" y="2109567"/>
            <a:ext cx="6924255" cy="1406319"/>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prstClr val="black"/>
              </a:buClr>
              <a:buFont typeface="Wingdings" panose="05000000000000000000" pitchFamily="2" charset="2"/>
              <a:buNone/>
            </a:pPr>
            <a:r>
              <a:rPr lang="en-US" sz="3200" dirty="0" smtClean="0">
                <a:solidFill>
                  <a:schemeClr val="tx1"/>
                </a:solidFill>
                <a:latin typeface="Segoe UI Light" panose="020B0502040204020203" pitchFamily="34" charset="0"/>
              </a:rPr>
              <a:t>Help us shape future events by sharing your valuable feedback.</a:t>
            </a:r>
          </a:p>
        </p:txBody>
      </p:sp>
      <p:sp>
        <p:nvSpPr>
          <p:cNvPr id="6" name="TextBox 5"/>
          <p:cNvSpPr txBox="1"/>
          <p:nvPr/>
        </p:nvSpPr>
        <p:spPr>
          <a:xfrm>
            <a:off x="5157996" y="4156195"/>
            <a:ext cx="6705181" cy="1631216"/>
          </a:xfrm>
          <a:prstGeom prst="rect">
            <a:avLst/>
          </a:prstGeom>
          <a:noFill/>
        </p:spPr>
        <p:txBody>
          <a:bodyPr wrap="square" rtlCol="0">
            <a:spAutoFit/>
          </a:bodyPr>
          <a:lstStyle/>
          <a:p>
            <a:r>
              <a:rPr lang="en-US" sz="3600" dirty="0" smtClean="0">
                <a:latin typeface="Segoe UI Light" panose="020B0502040204020203" pitchFamily="34" charset="0"/>
              </a:rPr>
              <a:t>Scan the QR code to evaluate </a:t>
            </a:r>
            <a:br>
              <a:rPr lang="en-US" sz="3600" dirty="0" smtClean="0">
                <a:latin typeface="Segoe UI Light" panose="020B0502040204020203" pitchFamily="34" charset="0"/>
              </a:rPr>
            </a:br>
            <a:r>
              <a:rPr lang="en-US" sz="3600" i="1" dirty="0" smtClean="0">
                <a:latin typeface="Segoe UI Light" panose="020B0502040204020203" pitchFamily="34" charset="0"/>
              </a:rPr>
              <a:t>this</a:t>
            </a:r>
            <a:r>
              <a:rPr lang="en-US" sz="3600" dirty="0" smtClean="0">
                <a:latin typeface="Segoe UI Light" panose="020B0502040204020203" pitchFamily="34" charset="0"/>
              </a:rPr>
              <a:t> session.</a:t>
            </a:r>
          </a:p>
          <a:p>
            <a:endParaRPr lang="en-US" sz="2800" dirty="0">
              <a:latin typeface="Segoe U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41" y="2139616"/>
            <a:ext cx="4184984" cy="4184984"/>
          </a:xfrm>
          <a:prstGeom prst="rect">
            <a:avLst/>
          </a:prstGeom>
        </p:spPr>
      </p:pic>
    </p:spTree>
    <p:extLst>
      <p:ext uri="{BB962C8B-B14F-4D97-AF65-F5344CB8AC3E}">
        <p14:creationId xmlns:p14="http://schemas.microsoft.com/office/powerpoint/2010/main" val="124024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621417" y="1358648"/>
            <a:ext cx="3909713"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6600" dirty="0" smtClean="0">
                <a:solidFill>
                  <a:srgbClr val="00B0F0"/>
                </a:solidFill>
                <a:latin typeface="Segoe UI Light"/>
              </a:rPr>
              <a:t>Thank you</a:t>
            </a:r>
            <a:endParaRPr sz="6600" dirty="0">
              <a:solidFill>
                <a:srgbClr val="00B0F0"/>
              </a:solidFill>
              <a:latin typeface="Segoe UI Light"/>
            </a:endParaRPr>
          </a:p>
        </p:txBody>
      </p:sp>
      <p:sp>
        <p:nvSpPr>
          <p:cNvPr id="10" name="Rectangle 9"/>
          <p:cNvSpPr/>
          <p:nvPr/>
        </p:nvSpPr>
        <p:spPr bwMode="auto">
          <a:xfrm>
            <a:off x="6781801" y="2984676"/>
            <a:ext cx="5115448" cy="1807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1" tIns="107503" rIns="179164" bIns="89581" numCol="1" spcCol="0" rtlCol="0" fromWordArt="0" anchor="ctr" anchorCtr="0" forceAA="0" compatLnSpc="1">
            <a:prstTxWarp prst="textNoShape">
              <a:avLst/>
            </a:prstTxWarp>
            <a:noAutofit/>
          </a:bodyPr>
          <a:lstStyle/>
          <a:p>
            <a:pPr marL="0" lvl="1" algn="just" defTabSz="913494">
              <a:lnSpc>
                <a:spcPct val="80000"/>
              </a:lnSpc>
            </a:pPr>
            <a:r>
              <a:rPr lang="en-US" sz="3200" kern="0" spc="-100" dirty="0">
                <a:ln w="3175">
                  <a:noFill/>
                </a:ln>
                <a:solidFill>
                  <a:schemeClr val="tx1"/>
                </a:solidFill>
                <a:latin typeface="Segoe UI Light"/>
                <a:cs typeface="Segoe UI" pitchFamily="34" charset="0"/>
              </a:rPr>
              <a:t>Twitter</a:t>
            </a:r>
            <a:r>
              <a:rPr lang="en-US" sz="3200" kern="0" spc="-100" dirty="0" smtClean="0">
                <a:ln w="3175">
                  <a:noFill/>
                </a:ln>
                <a:solidFill>
                  <a:schemeClr val="tx1"/>
                </a:solidFill>
                <a:latin typeface="Segoe UI Light"/>
                <a:cs typeface="Segoe UI" pitchFamily="34" charset="0"/>
              </a:rPr>
              <a:t>: @</a:t>
            </a:r>
            <a:r>
              <a:rPr lang="en-US" sz="3200" kern="0" spc="-100" dirty="0" err="1" smtClean="0">
                <a:ln w="3175">
                  <a:noFill/>
                </a:ln>
                <a:solidFill>
                  <a:schemeClr val="tx1"/>
                </a:solidFill>
                <a:latin typeface="Segoe UI Light"/>
                <a:cs typeface="Segoe UI" pitchFamily="34" charset="0"/>
              </a:rPr>
              <a:t>brijrajsingh</a:t>
            </a:r>
            <a:r>
              <a:rPr lang="en-US" sz="3200" kern="0" spc="-100" dirty="0" smtClean="0">
                <a:ln w="3175">
                  <a:noFill/>
                </a:ln>
                <a:solidFill>
                  <a:schemeClr val="tx1"/>
                </a:solidFill>
                <a:latin typeface="Segoe UI Light"/>
                <a:cs typeface="Segoe UI" pitchFamily="34" charset="0"/>
              </a:rPr>
              <a:t> </a:t>
            </a:r>
          </a:p>
          <a:p>
            <a:pPr marL="0" lvl="1" algn="just" defTabSz="913494">
              <a:lnSpc>
                <a:spcPct val="80000"/>
              </a:lnSpc>
            </a:pPr>
            <a:endParaRPr lang="en-US" sz="3200" kern="0" spc="-100" dirty="0" smtClean="0">
              <a:ln w="3175">
                <a:noFill/>
              </a:ln>
              <a:solidFill>
                <a:schemeClr val="tx1"/>
              </a:solidFill>
              <a:latin typeface="Segoe UI Light"/>
              <a:cs typeface="Segoe UI" pitchFamily="34" charset="0"/>
            </a:endParaRPr>
          </a:p>
          <a:p>
            <a:pPr marL="0" lvl="1" algn="just" defTabSz="913494">
              <a:lnSpc>
                <a:spcPct val="80000"/>
              </a:lnSpc>
            </a:pPr>
            <a:r>
              <a:rPr lang="en-US" sz="3200" kern="0" spc="-100" dirty="0" smtClean="0">
                <a:ln w="3175">
                  <a:noFill/>
                </a:ln>
                <a:solidFill>
                  <a:schemeClr val="tx1"/>
                </a:solidFill>
                <a:latin typeface="Segoe UI Light"/>
                <a:cs typeface="Segoe UI" pitchFamily="34" charset="0"/>
              </a:rPr>
              <a:t>Email: </a:t>
            </a:r>
            <a:r>
              <a:rPr lang="en-US" sz="3200" kern="0" spc="-100" dirty="0" smtClean="0">
                <a:ln w="3175">
                  <a:noFill/>
                </a:ln>
                <a:solidFill>
                  <a:schemeClr val="tx1"/>
                </a:solidFill>
                <a:latin typeface="Segoe UI Light"/>
                <a:cs typeface="Segoe UI" pitchFamily="34" charset="0"/>
                <a:hlinkClick r:id="rId2"/>
              </a:rPr>
              <a:t>brsingh@Microsoft.com</a:t>
            </a:r>
            <a:r>
              <a:rPr lang="en-US" sz="3200" kern="0" spc="-100" dirty="0" smtClean="0">
                <a:ln w="3175">
                  <a:noFill/>
                </a:ln>
                <a:solidFill>
                  <a:schemeClr val="tx1"/>
                </a:solidFill>
                <a:latin typeface="Segoe UI Light"/>
                <a:cs typeface="Segoe UI" pitchFamily="34" charset="0"/>
              </a:rPr>
              <a:t> </a:t>
            </a:r>
            <a:endParaRPr lang="en-US" sz="3200" kern="0" spc="-100" dirty="0">
              <a:ln w="3175">
                <a:noFill/>
              </a:ln>
              <a:solidFill>
                <a:schemeClr val="tx1"/>
              </a:solidFill>
              <a:latin typeface="Segoe UI Light"/>
              <a:cs typeface="Segoe UI" pitchFamily="34" charset="0"/>
            </a:endParaRPr>
          </a:p>
        </p:txBody>
      </p:sp>
      <p:sp>
        <p:nvSpPr>
          <p:cNvPr id="11" name="Title 6"/>
          <p:cNvSpPr txBox="1">
            <a:spLocks/>
          </p:cNvSpPr>
          <p:nvPr/>
        </p:nvSpPr>
        <p:spPr>
          <a:xfrm>
            <a:off x="6778991" y="2000043"/>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sz="3200" dirty="0" smtClean="0">
                <a:solidFill>
                  <a:srgbClr val="00B0F0"/>
                </a:solidFill>
              </a:rPr>
              <a:t>Follow us online</a:t>
            </a:r>
            <a:endParaRPr lang="en-US" sz="3200" dirty="0">
              <a:solidFill>
                <a:srgbClr val="00B0F0"/>
              </a:solidFill>
            </a:endParaRPr>
          </a:p>
        </p:txBody>
      </p:sp>
      <p:cxnSp>
        <p:nvCxnSpPr>
          <p:cNvPr id="12" name="Straight Connector 11"/>
          <p:cNvCxnSpPr/>
          <p:nvPr/>
        </p:nvCxnSpPr>
        <p:spPr>
          <a:xfrm>
            <a:off x="6471138" y="1803142"/>
            <a:ext cx="0" cy="382842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2367" y="3358440"/>
            <a:ext cx="3739124" cy="2273124"/>
          </a:xfrm>
          <a:prstGeom prst="rect">
            <a:avLst/>
          </a:prstGeom>
        </p:spPr>
      </p:pic>
    </p:spTree>
    <p:extLst>
      <p:ext uri="{BB962C8B-B14F-4D97-AF65-F5344CB8AC3E}">
        <p14:creationId xmlns:p14="http://schemas.microsoft.com/office/powerpoint/2010/main" val="4013232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570411"/>
            <a:ext cx="10759660" cy="3670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mn-ea"/>
                <a:cs typeface="Segoe UI" panose="020B0502040204020203" pitchFamily="34" charset="0"/>
              </a:rPr>
              <a:t>Attend the last session of the day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mn-ea"/>
                <a:cs typeface="Segoe UI" panose="020B0502040204020203" pitchFamily="34" charset="0"/>
              </a:rPr>
              <a:t>get a chance to</a:t>
            </a:r>
            <a:endParaRPr kumimoji="0" lang="en-US" sz="40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W</a:t>
            </a:r>
            <a:r>
              <a:rPr kumimoji="0" lang="en-US" sz="4000" b="0" i="0" u="none" strike="noStrike" kern="1200" cap="none" spc="0" normalizeH="0" baseline="0" noProof="0" dirty="0" smtClean="0">
                <a:ln>
                  <a:noFill/>
                </a:ln>
                <a:solidFill>
                  <a:srgbClr val="FF0000"/>
                </a:solidFill>
                <a:effectLst/>
                <a:uLnTx/>
                <a:uFillTx/>
                <a:latin typeface="Segoe UI" panose="020B0502040204020203" pitchFamily="34" charset="0"/>
                <a:ea typeface="+mn-ea"/>
                <a:cs typeface="Segoe UI" panose="020B0502040204020203" pitchFamily="34" charset="0"/>
              </a:rPr>
              <a:t>in a Cool Device!</a:t>
            </a:r>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78845" y="3429000"/>
            <a:ext cx="3078370" cy="3078370"/>
          </a:xfrm>
          <a:prstGeom prst="rect">
            <a:avLst/>
          </a:prstGeom>
        </p:spPr>
      </p:pic>
    </p:spTree>
    <p:extLst>
      <p:ext uri="{BB962C8B-B14F-4D97-AF65-F5344CB8AC3E}">
        <p14:creationId xmlns:p14="http://schemas.microsoft.com/office/powerpoint/2010/main" val="2362570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192" y="2619102"/>
            <a:ext cx="10958871" cy="266700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2"/>
                </a:solidFill>
                <a:latin typeface="Segoe UI" panose="020B0502040204020203" pitchFamily="34" charset="0"/>
                <a:cs typeface="Segoe UI" panose="020B0502040204020203" pitchFamily="34" charset="0"/>
              </a:rPr>
              <a:t>Keep tweeting with </a:t>
            </a:r>
            <a:r>
              <a:rPr lang="en-US" sz="3200" dirty="0">
                <a:solidFill>
                  <a:schemeClr val="tx2"/>
                </a:solidFill>
                <a:latin typeface="Segoe UI" panose="020B0502040204020203" pitchFamily="34" charset="0"/>
                <a:cs typeface="Segoe UI" panose="020B0502040204020203" pitchFamily="34" charset="0"/>
                <a:hlinkClick r:id="rId2"/>
              </a:rPr>
              <a:t>#FutureUnleashed</a:t>
            </a:r>
            <a:r>
              <a:rPr lang="en-US" sz="3200" dirty="0">
                <a:solidFill>
                  <a:schemeClr val="tx2"/>
                </a:solidFill>
                <a:latin typeface="Segoe UI" panose="020B0502040204020203" pitchFamily="34" charset="0"/>
                <a:cs typeface="Segoe UI" panose="020B0502040204020203" pitchFamily="34" charset="0"/>
              </a:rPr>
              <a:t> </a:t>
            </a:r>
          </a:p>
          <a:p>
            <a:r>
              <a:rPr lang="en-US" sz="3200" dirty="0">
                <a:solidFill>
                  <a:schemeClr val="tx2"/>
                </a:solidFill>
                <a:latin typeface="Segoe UI" panose="020B0502040204020203" pitchFamily="34" charset="0"/>
                <a:cs typeface="Segoe UI" panose="020B0502040204020203" pitchFamily="34" charset="0"/>
              </a:rPr>
              <a:t>&amp;</a:t>
            </a:r>
          </a:p>
          <a:p>
            <a:r>
              <a:rPr lang="en-US" sz="3200" dirty="0">
                <a:solidFill>
                  <a:srgbClr val="FF0000"/>
                </a:solidFill>
                <a:latin typeface="Segoe UI" panose="020B0502040204020203" pitchFamily="34" charset="0"/>
                <a:cs typeface="Segoe UI" panose="020B0502040204020203" pitchFamily="34" charset="0"/>
              </a:rPr>
              <a:t>Win exciting prizes </a:t>
            </a:r>
            <a:r>
              <a:rPr lang="en-US" sz="3200" dirty="0">
                <a:solidFill>
                  <a:schemeClr val="tx2"/>
                </a:solidFill>
                <a:latin typeface="Segoe UI" panose="020B0502040204020203" pitchFamily="34" charset="0"/>
                <a:cs typeface="Segoe UI" panose="020B0502040204020203" pitchFamily="34" charset="0"/>
              </a:rPr>
              <a:t>at </a:t>
            </a:r>
            <a:r>
              <a:rPr lang="en-US" sz="3200" dirty="0" smtClean="0">
                <a:solidFill>
                  <a:schemeClr val="tx2"/>
                </a:solidFill>
                <a:latin typeface="Segoe UI" panose="020B0502040204020203" pitchFamily="34" charset="0"/>
                <a:cs typeface="Segoe UI" panose="020B0502040204020203" pitchFamily="34" charset="0"/>
              </a:rPr>
              <a:t>the end </a:t>
            </a:r>
            <a:r>
              <a:rPr lang="en-US" sz="3200" dirty="0">
                <a:solidFill>
                  <a:schemeClr val="tx2"/>
                </a:solidFill>
                <a:latin typeface="Segoe UI" panose="020B0502040204020203" pitchFamily="34" charset="0"/>
                <a:cs typeface="Segoe UI" panose="020B0502040204020203" pitchFamily="34" charset="0"/>
              </a:rPr>
              <a:t>of </a:t>
            </a:r>
            <a:r>
              <a:rPr lang="en-US" sz="3200" dirty="0" smtClean="0">
                <a:solidFill>
                  <a:schemeClr val="tx2"/>
                </a:solidFill>
                <a:latin typeface="Segoe UI" panose="020B0502040204020203" pitchFamily="34" charset="0"/>
                <a:cs typeface="Segoe UI" panose="020B0502040204020203" pitchFamily="34" charset="0"/>
              </a:rPr>
              <a:t>the day</a:t>
            </a:r>
            <a:endParaRPr lang="en-IN" sz="3200" dirty="0">
              <a:solidFill>
                <a:schemeClr val="tx2"/>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clrChange>
              <a:clrFrom>
                <a:srgbClr val="F4F4F4"/>
              </a:clrFrom>
              <a:clrTo>
                <a:srgbClr val="F4F4F4">
                  <a:alpha val="0"/>
                </a:srgbClr>
              </a:clrTo>
            </a:clrChange>
          </a:blip>
          <a:stretch>
            <a:fillRect/>
          </a:stretch>
        </p:blipFill>
        <p:spPr>
          <a:xfrm>
            <a:off x="5340459" y="1034457"/>
            <a:ext cx="1946067" cy="1790382"/>
          </a:xfrm>
          <a:prstGeom prst="rect">
            <a:avLst/>
          </a:prstGeom>
        </p:spPr>
      </p:pic>
      <p:sp>
        <p:nvSpPr>
          <p:cNvPr id="6" name="TextBox 5"/>
          <p:cNvSpPr txBox="1"/>
          <p:nvPr/>
        </p:nvSpPr>
        <p:spPr>
          <a:xfrm>
            <a:off x="3073905" y="248193"/>
            <a:ext cx="647917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rPr>
              <a:t>Tweet2Win Contest</a:t>
            </a:r>
            <a:endParaRPr kumimoji="0" lang="en-US" sz="4000" b="0" i="0" u="none" strike="noStrike" kern="1200" cap="none" spc="0" normalizeH="0" baseline="0" noProof="0" dirty="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187856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057400"/>
            <a:ext cx="12115800" cy="3200400"/>
          </a:xfrm>
        </p:spPr>
        <p:txBody>
          <a:bodyPr>
            <a:noAutofit/>
          </a:bodyPr>
          <a:lstStyle/>
          <a:p>
            <a:r>
              <a:rPr lang="en-US" sz="3200" dirty="0">
                <a:solidFill>
                  <a:srgbClr val="FF0000"/>
                </a:solidFill>
                <a:latin typeface="Segoe Light"/>
                <a:cs typeface="Segoe Light"/>
              </a:rPr>
              <a:t>Tweet a selfie </a:t>
            </a:r>
            <a:r>
              <a:rPr lang="en-US" sz="3200" dirty="0">
                <a:solidFill>
                  <a:schemeClr val="tx2"/>
                </a:solidFill>
                <a:latin typeface="Segoe Light"/>
                <a:cs typeface="Segoe Light"/>
              </a:rPr>
              <a:t>with your question written on paper with </a:t>
            </a:r>
            <a:r>
              <a:rPr lang="en-US" sz="3200" dirty="0">
                <a:solidFill>
                  <a:schemeClr val="tx2"/>
                </a:solidFill>
                <a:latin typeface="Segoe Light"/>
                <a:cs typeface="Segoe Light"/>
                <a:hlinkClick r:id="rId2"/>
              </a:rPr>
              <a:t>#FutureUnleashed</a:t>
            </a:r>
            <a:endParaRPr lang="en-US" sz="3200" dirty="0">
              <a:solidFill>
                <a:schemeClr val="tx2"/>
              </a:solidFill>
              <a:latin typeface="Segoe Light"/>
              <a:cs typeface="Segoe Light"/>
            </a:endParaRPr>
          </a:p>
          <a:p>
            <a:r>
              <a:rPr lang="en-US" sz="3200" dirty="0">
                <a:solidFill>
                  <a:schemeClr val="tx2"/>
                </a:solidFill>
                <a:latin typeface="Segoe Light"/>
                <a:cs typeface="Segoe Light"/>
              </a:rPr>
              <a:t> &amp;</a:t>
            </a:r>
          </a:p>
          <a:p>
            <a:r>
              <a:rPr lang="en-US" sz="3200" dirty="0">
                <a:solidFill>
                  <a:schemeClr val="tx2"/>
                </a:solidFill>
                <a:latin typeface="Segoe Light"/>
                <a:cs typeface="Segoe Light"/>
              </a:rPr>
              <a:t>E</a:t>
            </a:r>
            <a:r>
              <a:rPr lang="en-US" sz="3200" dirty="0" smtClean="0">
                <a:solidFill>
                  <a:schemeClr val="tx2"/>
                </a:solidFill>
                <a:latin typeface="Segoe Light"/>
                <a:cs typeface="Segoe Light"/>
              </a:rPr>
              <a:t>xperts </a:t>
            </a:r>
            <a:r>
              <a:rPr lang="en-US" sz="3200" dirty="0">
                <a:solidFill>
                  <a:schemeClr val="tx2"/>
                </a:solidFill>
                <a:latin typeface="Segoe Light"/>
                <a:cs typeface="Segoe Light"/>
              </a:rPr>
              <a:t>answer it for you </a:t>
            </a:r>
            <a:r>
              <a:rPr lang="en-US" sz="3200" dirty="0">
                <a:solidFill>
                  <a:srgbClr val="FF0000"/>
                </a:solidFill>
                <a:latin typeface="Segoe Light"/>
                <a:cs typeface="Segoe Light"/>
              </a:rPr>
              <a:t>@Meet the Experts </a:t>
            </a:r>
            <a:r>
              <a:rPr lang="en-US" sz="3200" dirty="0" smtClean="0">
                <a:solidFill>
                  <a:schemeClr val="tx2"/>
                </a:solidFill>
                <a:latin typeface="Segoe Light"/>
                <a:cs typeface="Segoe Light"/>
              </a:rPr>
              <a:t>session!</a:t>
            </a:r>
            <a:endParaRPr lang="en-US" sz="3200" dirty="0">
              <a:solidFill>
                <a:schemeClr val="tx2"/>
              </a:solidFill>
              <a:latin typeface="Segoe Light"/>
              <a:cs typeface="Segoe Light"/>
            </a:endParaRPr>
          </a:p>
        </p:txBody>
      </p:sp>
      <p:sp>
        <p:nvSpPr>
          <p:cNvPr id="10" name="TextBox 9"/>
          <p:cNvSpPr txBox="1"/>
          <p:nvPr/>
        </p:nvSpPr>
        <p:spPr>
          <a:xfrm>
            <a:off x="3073905" y="248193"/>
            <a:ext cx="6479177"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rPr>
              <a:t>Ask the Experts</a:t>
            </a:r>
            <a:endParaRPr kumimoji="0" lang="en-US" sz="4000" b="0" i="0" u="none" strike="noStrike" kern="1200" cap="none" spc="0" normalizeH="0" baseline="0" noProof="0" dirty="0">
              <a:ln>
                <a:noFill/>
              </a:ln>
              <a:solidFill>
                <a:srgbClr val="44546A"/>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394032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9854" y="762000"/>
            <a:ext cx="6332146" cy="2159000"/>
          </a:xfrm>
        </p:spPr>
        <p:txBody>
          <a:bodyPr vert="horz" lIns="91440" tIns="45720" rIns="91440" bIns="45720" rtlCol="0">
            <a:noAutofit/>
          </a:bodyPr>
          <a:lstStyle/>
          <a:p>
            <a:pPr>
              <a:spcBef>
                <a:spcPts val="1000"/>
              </a:spcBef>
              <a:buFont typeface="Arial" panose="020B0604020202020204" pitchFamily="34" charset="0"/>
            </a:pPr>
            <a:r>
              <a:rPr lang="en-IN" sz="3200" dirty="0">
                <a:solidFill>
                  <a:srgbClr val="FF0000"/>
                </a:solidFill>
                <a:latin typeface="Segoe Light"/>
                <a:ea typeface="+mn-ea"/>
                <a:cs typeface="Segoe Light"/>
              </a:rPr>
              <a:t>Download </a:t>
            </a:r>
            <a:br>
              <a:rPr lang="en-IN" sz="3200" dirty="0">
                <a:solidFill>
                  <a:srgbClr val="FF0000"/>
                </a:solidFill>
                <a:latin typeface="Segoe Light"/>
                <a:ea typeface="+mn-ea"/>
                <a:cs typeface="Segoe Light"/>
              </a:rPr>
            </a:br>
            <a:r>
              <a:rPr lang="en-IN" sz="3200" dirty="0" smtClean="0">
                <a:solidFill>
                  <a:schemeClr val="tx2"/>
                </a:solidFill>
                <a:latin typeface="Segoe Light"/>
                <a:ea typeface="+mn-ea"/>
                <a:cs typeface="Segoe Light"/>
              </a:rPr>
              <a:t>India </a:t>
            </a:r>
            <a:r>
              <a:rPr lang="en-IN" sz="3200" dirty="0">
                <a:solidFill>
                  <a:schemeClr val="tx2"/>
                </a:solidFill>
                <a:latin typeface="Segoe Light"/>
                <a:ea typeface="+mn-ea"/>
                <a:cs typeface="Segoe Light"/>
              </a:rPr>
              <a:t>Tech Community</a:t>
            </a:r>
            <a:br>
              <a:rPr lang="en-IN" sz="3200" dirty="0">
                <a:solidFill>
                  <a:schemeClr val="tx2"/>
                </a:solidFill>
                <a:latin typeface="Segoe Light"/>
                <a:ea typeface="+mn-ea"/>
                <a:cs typeface="Segoe Light"/>
              </a:rPr>
            </a:br>
            <a:r>
              <a:rPr lang="en-IN" sz="3200" dirty="0">
                <a:solidFill>
                  <a:schemeClr val="tx2"/>
                </a:solidFill>
                <a:latin typeface="Segoe Light"/>
                <a:ea typeface="+mn-ea"/>
                <a:cs typeface="Segoe Light"/>
              </a:rPr>
              <a:t>App</a:t>
            </a:r>
            <a:br>
              <a:rPr lang="en-IN" sz="3200" dirty="0">
                <a:solidFill>
                  <a:schemeClr val="tx2"/>
                </a:solidFill>
                <a:latin typeface="Segoe Light"/>
                <a:ea typeface="+mn-ea"/>
                <a:cs typeface="Segoe Light"/>
              </a:rPr>
            </a:br>
            <a:r>
              <a:rPr lang="en-IN" sz="3200" dirty="0">
                <a:solidFill>
                  <a:srgbClr val="FF0000"/>
                </a:solidFill>
                <a:latin typeface="Segoe Light"/>
                <a:ea typeface="+mn-ea"/>
                <a:cs typeface="Segoe Light"/>
              </a:rPr>
              <a:t> now !!!</a:t>
            </a:r>
          </a:p>
        </p:txBody>
      </p:sp>
      <p:grpSp>
        <p:nvGrpSpPr>
          <p:cNvPr id="3" name="Group 2"/>
          <p:cNvGrpSpPr/>
          <p:nvPr/>
        </p:nvGrpSpPr>
        <p:grpSpPr>
          <a:xfrm>
            <a:off x="152399" y="152400"/>
            <a:ext cx="5707455" cy="6477000"/>
            <a:chOff x="152399" y="152400"/>
            <a:chExt cx="5707455" cy="6477000"/>
          </a:xfrm>
        </p:grpSpPr>
        <p:pic>
          <p:nvPicPr>
            <p:cNvPr id="7" name="Picture 6"/>
            <p:cNvPicPr>
              <a:picLocks noChangeAspect="1"/>
            </p:cNvPicPr>
            <p:nvPr/>
          </p:nvPicPr>
          <p:blipFill>
            <a:blip r:embed="rId2"/>
            <a:stretch>
              <a:fillRect/>
            </a:stretch>
          </p:blipFill>
          <p:spPr>
            <a:xfrm>
              <a:off x="152399" y="152400"/>
              <a:ext cx="5707455" cy="6477000"/>
            </a:xfrm>
            <a:prstGeom prst="rect">
              <a:avLst/>
            </a:prstGeom>
          </p:spPr>
        </p:pic>
        <p:pic>
          <p:nvPicPr>
            <p:cNvPr id="8" name="Picture 7"/>
            <p:cNvPicPr>
              <a:picLocks noChangeAspect="1"/>
            </p:cNvPicPr>
            <p:nvPr/>
          </p:nvPicPr>
          <p:blipFill>
            <a:blip r:embed="rId3"/>
            <a:stretch>
              <a:fillRect/>
            </a:stretch>
          </p:blipFill>
          <p:spPr>
            <a:xfrm>
              <a:off x="2743200" y="3886200"/>
              <a:ext cx="2895600" cy="2552700"/>
            </a:xfrm>
            <a:prstGeom prst="rect">
              <a:avLst/>
            </a:prstGeom>
          </p:spPr>
        </p:pic>
      </p:grpSp>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9829800" y="5402884"/>
            <a:ext cx="1219200" cy="447218"/>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blip>
          <a:stretch>
            <a:fillRect/>
          </a:stretch>
        </p:blipFill>
        <p:spPr>
          <a:xfrm>
            <a:off x="6865544" y="5406048"/>
            <a:ext cx="1745055" cy="44405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8137" y="3581400"/>
            <a:ext cx="1737415" cy="173741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5545" y="3581401"/>
            <a:ext cx="1745055" cy="1745055"/>
          </a:xfrm>
          <a:prstGeom prst="rect">
            <a:avLst/>
          </a:prstGeom>
        </p:spPr>
      </p:pic>
    </p:spTree>
    <p:extLst>
      <p:ext uri="{BB962C8B-B14F-4D97-AF65-F5344CB8AC3E}">
        <p14:creationId xmlns:p14="http://schemas.microsoft.com/office/powerpoint/2010/main" val="170972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73275" y="435448"/>
            <a:ext cx="7160576" cy="643753"/>
          </a:xfrm>
          <a:prstGeom prst="rect">
            <a:avLst/>
          </a:prstGeom>
          <a:noFill/>
        </p:spPr>
        <p:txBody>
          <a:bodyPr vert="horz" lIns="91440" tIns="91440" rIns="91440" bIns="91440" rtlCol="0" anchor="t" anchorCtr="0">
            <a:noAutofit/>
          </a:bodyPr>
          <a:lstStyle>
            <a:lvl1pPr algn="ctr" defTabSz="914400" rtl="0" eaLnBrk="1" latinLnBrk="0" hangingPunct="1">
              <a:lnSpc>
                <a:spcPct val="90000"/>
              </a:lnSpc>
              <a:spcBef>
                <a:spcPct val="0"/>
              </a:spcBef>
              <a:buNone/>
              <a:defRPr sz="8800" kern="1200" spc="-100" baseline="0">
                <a:gradFill>
                  <a:gsLst>
                    <a:gs pos="100000">
                      <a:schemeClr val="tx1"/>
                    </a:gs>
                    <a:gs pos="0">
                      <a:schemeClr val="tx1"/>
                    </a:gs>
                  </a:gsLst>
                  <a:lin ang="5400000" scaled="0"/>
                </a:gradFill>
                <a:latin typeface="+mj-lt"/>
                <a:ea typeface="+mj-ea"/>
                <a:cs typeface="+mj-cs"/>
              </a:defRPr>
            </a:lvl1pPr>
          </a:lstStyle>
          <a:p>
            <a:pPr algn="l"/>
            <a:r>
              <a:rPr lang="en-US" sz="4400" dirty="0" smtClean="0">
                <a:solidFill>
                  <a:srgbClr val="00B0F0"/>
                </a:solidFill>
                <a:latin typeface="Segoe UI Light" panose="020B0502040204020203" pitchFamily="34" charset="0"/>
              </a:rPr>
              <a:t>Agenda</a:t>
            </a:r>
            <a:endParaRPr lang="en-US" sz="4400" dirty="0">
              <a:solidFill>
                <a:srgbClr val="00B0F0"/>
              </a:solidFill>
              <a:latin typeface="Segoe UI Light" panose="020B0502040204020203" pitchFamily="34" charset="0"/>
            </a:endParaRPr>
          </a:p>
        </p:txBody>
      </p:sp>
      <p:sp>
        <p:nvSpPr>
          <p:cNvPr id="5" name="Text Placeholder 4"/>
          <p:cNvSpPr txBox="1">
            <a:spLocks/>
          </p:cNvSpPr>
          <p:nvPr/>
        </p:nvSpPr>
        <p:spPr bwMode="ltGray">
          <a:xfrm>
            <a:off x="518683" y="1369185"/>
            <a:ext cx="6757188" cy="4854634"/>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1250">
                      <a:srgbClr val="FFFFFF"/>
                    </a:gs>
                    <a:gs pos="99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defRPr/>
            </a:pPr>
            <a:r>
              <a:rPr lang="en-US" sz="2000" b="1" dirty="0" smtClean="0">
                <a:solidFill>
                  <a:schemeClr val="tx1"/>
                </a:solidFill>
                <a:latin typeface="Segoe UI Light" panose="020B0502040204020203" pitchFamily="34" charset="0"/>
              </a:rPr>
              <a:t>Why an Azure Web App ?</a:t>
            </a: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Deployment over Azure </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Scaling Azure Web Apps</a:t>
            </a: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Architecture – Traffic Manager for Web apps</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Case Studies</a:t>
            </a: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Demo – Deploy a PHP Web app from FTP, and GIT.</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a:p>
            <a:pPr marL="342900" indent="-342900">
              <a:buFont typeface="Arial" panose="020B0604020202020204" pitchFamily="34" charset="0"/>
              <a:buChar char="•"/>
              <a:defRPr/>
            </a:pPr>
            <a:r>
              <a:rPr lang="en-US" sz="2000" dirty="0" smtClean="0">
                <a:solidFill>
                  <a:schemeClr val="tx1"/>
                </a:solidFill>
                <a:latin typeface="Segoe UI Light" panose="020B0502040204020203" pitchFamily="34" charset="0"/>
              </a:rPr>
              <a:t>Questions ?</a:t>
            </a: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a:solidFill>
                <a:schemeClr val="tx1"/>
              </a:solidFill>
              <a:latin typeface="Segoe UI Light" panose="020B0502040204020203" pitchFamily="34" charset="0"/>
            </a:endParaRPr>
          </a:p>
          <a:p>
            <a:pPr marL="342900" indent="-342900">
              <a:buFont typeface="Arial" panose="020B0604020202020204" pitchFamily="34" charset="0"/>
              <a:buChar char="•"/>
              <a:defRPr/>
            </a:pPr>
            <a:endParaRPr lang="en-US" sz="2000" dirty="0" smtClean="0">
              <a:solidFill>
                <a:schemeClr val="tx1"/>
              </a:solidFill>
              <a:latin typeface="Segoe UI Light" panose="020B0502040204020203" pitchFamily="34" charset="0"/>
            </a:endParaRPr>
          </a:p>
        </p:txBody>
      </p:sp>
    </p:spTree>
    <p:extLst>
      <p:ext uri="{BB962C8B-B14F-4D97-AF65-F5344CB8AC3E}">
        <p14:creationId xmlns:p14="http://schemas.microsoft.com/office/powerpoint/2010/main" val="1956759845"/>
      </p:ext>
    </p:extLst>
  </p:cSld>
  <p:clrMapOvr>
    <a:masterClrMapping/>
  </p:clrMapOvr>
  <mc:AlternateContent xmlns:mc="http://schemas.openxmlformats.org/markup-compatibility/2006" xmlns:p14="http://schemas.microsoft.com/office/powerpoint/2010/main">
    <mc:Choice Requires="p14">
      <p:transition spd="slow" p14:dur="2000" advTm="193"/>
    </mc:Choice>
    <mc:Fallback xmlns="">
      <p:transition spd="slow" advTm="19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56026" y="-91621"/>
            <a:ext cx="12500426" cy="6991667"/>
          </a:xfrm>
          <a:prstGeom prst="rect">
            <a:avLst/>
          </a:prstGeom>
        </p:spPr>
      </p:pic>
      <p:sp>
        <p:nvSpPr>
          <p:cNvPr id="11" name="Rectangle 10"/>
          <p:cNvSpPr/>
          <p:nvPr/>
        </p:nvSpPr>
        <p:spPr bwMode="gray">
          <a:xfrm>
            <a:off x="379527" y="4227884"/>
            <a:ext cx="11962712" cy="2514601"/>
          </a:xfrm>
          <a:prstGeom prst="rect">
            <a:avLst/>
          </a:prstGeom>
          <a:solidFill>
            <a:srgbClr val="FF0000">
              <a:alpha val="9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Title 1"/>
          <p:cNvSpPr txBox="1">
            <a:spLocks/>
          </p:cNvSpPr>
          <p:nvPr/>
        </p:nvSpPr>
        <p:spPr bwMode="ltGray">
          <a:xfrm>
            <a:off x="641121" y="4227884"/>
            <a:ext cx="6597879" cy="2401516"/>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0">
                      <a:srgbClr val="FFFFFF"/>
                    </a:gs>
                    <a:gs pos="100000">
                      <a:srgbClr val="FFFFFF"/>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200" b="0"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         Continue Your Learning</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                          @ </a:t>
            </a: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00" normalizeH="0" baseline="0" noProof="0" dirty="0" smtClean="0">
                <a:ln w="3175">
                  <a:noFill/>
                </a:ln>
                <a:gradFill>
                  <a:gsLst>
                    <a:gs pos="0">
                      <a:srgbClr val="FFFFFF"/>
                    </a:gs>
                    <a:gs pos="100000">
                      <a:srgbClr val="FFFFFF"/>
                    </a:gs>
                  </a:gsLst>
                  <a:lin ang="5400000" scaled="0"/>
                </a:gradFill>
                <a:effectLst/>
                <a:uLnTx/>
                <a:uFillTx/>
                <a:latin typeface="Segoe UI Light"/>
                <a:ea typeface="+mn-ea"/>
                <a:cs typeface="Segoe UI" pitchFamily="34" charset="0"/>
              </a:rPr>
              <a:t>www.microsoftvirtualacademy.com</a:t>
            </a:r>
            <a:endParaRPr kumimoji="0" lang="en-US" sz="3600" b="1" i="0" u="none" strike="noStrike" kern="1200" cap="none" spc="-100" normalizeH="0" baseline="0" noProof="0" dirty="0">
              <a:ln w="3175">
                <a:noFill/>
              </a:ln>
              <a:gradFill>
                <a:gsLst>
                  <a:gs pos="0">
                    <a:srgbClr val="FFFFFF"/>
                  </a:gs>
                  <a:gs pos="100000">
                    <a:srgbClr val="FFFFFF"/>
                  </a:gs>
                </a:gsLst>
                <a:lin ang="5400000" scaled="0"/>
              </a:gradFill>
              <a:effectLst/>
              <a:uLnTx/>
              <a:uFillTx/>
              <a:latin typeface="Segoe UI Light"/>
              <a:ea typeface="+mn-ea"/>
              <a:cs typeface="Segoe UI" pitchFamily="34" charset="0"/>
            </a:endParaRPr>
          </a:p>
        </p:txBody>
      </p:sp>
      <p:pic>
        <p:nvPicPr>
          <p:cNvPr id="6" name="Picture 5"/>
          <p:cNvPicPr>
            <a:picLocks noChangeAspect="1"/>
          </p:cNvPicPr>
          <p:nvPr/>
        </p:nvPicPr>
        <p:blipFill>
          <a:blip r:embed="rId3"/>
          <a:stretch>
            <a:fillRect/>
          </a:stretch>
        </p:blipFill>
        <p:spPr>
          <a:xfrm>
            <a:off x="7483101" y="4321779"/>
            <a:ext cx="4708899" cy="2269898"/>
          </a:xfrm>
          <a:prstGeom prst="rect">
            <a:avLst/>
          </a:prstGeom>
        </p:spPr>
      </p:pic>
    </p:spTree>
    <p:extLst>
      <p:ext uri="{BB962C8B-B14F-4D97-AF65-F5344CB8AC3E}">
        <p14:creationId xmlns:p14="http://schemas.microsoft.com/office/powerpoint/2010/main" val="638650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5562600" y="933845"/>
            <a:ext cx="4193809" cy="552359"/>
          </a:xfrm>
          <a:prstGeom prst="rect">
            <a:avLst/>
          </a:prstGeom>
        </p:spPr>
        <p:txBody>
          <a:bodyPr/>
          <a:lstStyle>
            <a:lvl1pPr algn="l" defTabSz="914400" rtl="0" eaLnBrk="1" latinLnBrk="0" hangingPunct="1">
              <a:lnSpc>
                <a:spcPct val="90000"/>
              </a:lnSpc>
              <a:spcBef>
                <a:spcPct val="0"/>
              </a:spcBef>
              <a:buNone/>
              <a:defRPr sz="4800" b="0" kern="1200" baseline="0">
                <a:solidFill>
                  <a:srgbClr val="0071B6"/>
                </a:solidFill>
                <a:latin typeface="Segoe UI Light" panose="020B0502040204020203" pitchFamily="34" charset="0"/>
                <a:ea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Segoe UI Light" panose="020B0502040204020203" pitchFamily="34" charset="0"/>
                <a:cs typeface="Segoe UI" panose="020B0502040204020203" pitchFamily="34" charset="0"/>
              </a:rPr>
              <a:t>Follow us online</a:t>
            </a:r>
            <a:endParaRPr kumimoji="0" lang="en-US" sz="3200" b="1" i="0" u="none" strike="noStrike" kern="1200" cap="none" spc="0" normalizeH="0" baseline="0" noProof="0" dirty="0">
              <a:ln>
                <a:noFill/>
              </a:ln>
              <a:solidFill>
                <a:srgbClr val="FF0000"/>
              </a:solidFill>
              <a:effectLst/>
              <a:uLnTx/>
              <a:uFillTx/>
              <a:latin typeface="Segoe UI Light" panose="020B0502040204020203" pitchFamily="34" charset="0"/>
              <a:cs typeface="Segoe UI" panose="020B0502040204020203" pitchFamily="34" charset="0"/>
            </a:endParaRPr>
          </a:p>
        </p:txBody>
      </p:sp>
      <p:cxnSp>
        <p:nvCxnSpPr>
          <p:cNvPr id="12" name="Straight Connector 11"/>
          <p:cNvCxnSpPr/>
          <p:nvPr/>
        </p:nvCxnSpPr>
        <p:spPr>
          <a:xfrm>
            <a:off x="5181600" y="933845"/>
            <a:ext cx="0" cy="51054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28800"/>
            <a:ext cx="3739124" cy="2273124"/>
          </a:xfrm>
          <a:prstGeom prst="rect">
            <a:avLst/>
          </a:prstGeom>
        </p:spPr>
      </p:pic>
      <p:pic>
        <p:nvPicPr>
          <p:cNvPr id="7" name="Picture 6"/>
          <p:cNvPicPr>
            <a:picLocks noChangeAspect="1"/>
          </p:cNvPicPr>
          <p:nvPr/>
        </p:nvPicPr>
        <p:blipFill>
          <a:blip r:embed="rId3"/>
          <a:stretch>
            <a:fillRect/>
          </a:stretch>
        </p:blipFill>
        <p:spPr>
          <a:xfrm>
            <a:off x="5638800" y="1828800"/>
            <a:ext cx="5606808" cy="1600200"/>
          </a:xfrm>
          <a:prstGeom prst="rect">
            <a:avLst/>
          </a:prstGeom>
        </p:spPr>
      </p:pic>
      <p:grpSp>
        <p:nvGrpSpPr>
          <p:cNvPr id="14" name="Group 13"/>
          <p:cNvGrpSpPr/>
          <p:nvPr/>
        </p:nvGrpSpPr>
        <p:grpSpPr>
          <a:xfrm>
            <a:off x="5715000" y="4038600"/>
            <a:ext cx="5638800" cy="1828800"/>
            <a:chOff x="6639672" y="4963850"/>
            <a:chExt cx="4144592" cy="1285334"/>
          </a:xfrm>
        </p:grpSpPr>
        <p:pic>
          <p:nvPicPr>
            <p:cNvPr id="15" name="Picture 14"/>
            <p:cNvPicPr>
              <a:picLocks noChangeAspect="1"/>
            </p:cNvPicPr>
            <p:nvPr/>
          </p:nvPicPr>
          <p:blipFill>
            <a:blip r:embed="rId4"/>
            <a:stretch>
              <a:fillRect/>
            </a:stretch>
          </p:blipFill>
          <p:spPr>
            <a:xfrm>
              <a:off x="6639672" y="4963850"/>
              <a:ext cx="1267059" cy="1285334"/>
            </a:xfrm>
            <a:prstGeom prst="rect">
              <a:avLst/>
            </a:prstGeom>
          </p:spPr>
        </p:pic>
        <p:sp>
          <p:nvSpPr>
            <p:cNvPr id="16" name="TextBox 15"/>
            <p:cNvSpPr txBox="1"/>
            <p:nvPr/>
          </p:nvSpPr>
          <p:spPr>
            <a:xfrm>
              <a:off x="8191893" y="5403071"/>
              <a:ext cx="25923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smtClean="0">
                  <a:ln>
                    <a:noFill/>
                  </a:ln>
                  <a:solidFill>
                    <a:prstClr val="black"/>
                  </a:solidFill>
                  <a:effectLst/>
                  <a:uLnTx/>
                  <a:uFillTx/>
                  <a:latin typeface="Calibri" panose="020F0502020204030204"/>
                  <a:ea typeface="+mn-ea"/>
                  <a:cs typeface="+mn-cs"/>
                </a:rPr>
                <a:t>Microsoft Developer</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154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5897" y="1048921"/>
            <a:ext cx="8325664"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7" name="Rectangle 6"/>
          <p:cNvSpPr/>
          <p:nvPr/>
        </p:nvSpPr>
        <p:spPr>
          <a:xfrm>
            <a:off x="1053995" y="1209971"/>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On Premises</a:t>
            </a:r>
          </a:p>
        </p:txBody>
      </p:sp>
      <p:sp>
        <p:nvSpPr>
          <p:cNvPr id="8" name="TextBox 52"/>
          <p:cNvSpPr txBox="1"/>
          <p:nvPr/>
        </p:nvSpPr>
        <p:spPr>
          <a:xfrm>
            <a:off x="728530" y="224988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You scale, make resilient and manage</a:t>
            </a:r>
          </a:p>
        </p:txBody>
      </p:sp>
      <p:sp>
        <p:nvSpPr>
          <p:cNvPr id="9" name="Rectangle 8"/>
          <p:cNvSpPr/>
          <p:nvPr/>
        </p:nvSpPr>
        <p:spPr>
          <a:xfrm>
            <a:off x="3828060" y="1203943"/>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10" name="Rectangle 9"/>
          <p:cNvSpPr/>
          <p:nvPr/>
        </p:nvSpPr>
        <p:spPr>
          <a:xfrm>
            <a:off x="3978335" y="5020316"/>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1" name="Rectangle 10"/>
          <p:cNvSpPr/>
          <p:nvPr/>
        </p:nvSpPr>
        <p:spPr>
          <a:xfrm>
            <a:off x="3978335" y="456568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2" name="Rectangle 11"/>
          <p:cNvSpPr/>
          <p:nvPr/>
        </p:nvSpPr>
        <p:spPr>
          <a:xfrm>
            <a:off x="3978335" y="5474950"/>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3" name="Rectangle 12"/>
          <p:cNvSpPr/>
          <p:nvPr/>
        </p:nvSpPr>
        <p:spPr>
          <a:xfrm>
            <a:off x="3978335" y="365640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4" name="Rectangle 13"/>
          <p:cNvSpPr/>
          <p:nvPr/>
        </p:nvSpPr>
        <p:spPr>
          <a:xfrm>
            <a:off x="3978335" y="320177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5" name="Rectangle 14"/>
          <p:cNvSpPr/>
          <p:nvPr/>
        </p:nvSpPr>
        <p:spPr>
          <a:xfrm>
            <a:off x="3978335" y="4111044"/>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6" name="Rectangle 15"/>
          <p:cNvSpPr/>
          <p:nvPr/>
        </p:nvSpPr>
        <p:spPr>
          <a:xfrm>
            <a:off x="3978335" y="229250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7" name="Rectangle 16"/>
          <p:cNvSpPr/>
          <p:nvPr/>
        </p:nvSpPr>
        <p:spPr>
          <a:xfrm>
            <a:off x="3978335" y="183786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8" name="Rectangle 17"/>
          <p:cNvSpPr/>
          <p:nvPr/>
        </p:nvSpPr>
        <p:spPr>
          <a:xfrm>
            <a:off x="3978335" y="274713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9" name="Left Brace 18"/>
          <p:cNvSpPr/>
          <p:nvPr/>
        </p:nvSpPr>
        <p:spPr>
          <a:xfrm flipH="1">
            <a:off x="5625145" y="406995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0" name="TextBox 56"/>
          <p:cNvSpPr txBox="1"/>
          <p:nvPr/>
        </p:nvSpPr>
        <p:spPr>
          <a:xfrm rot="10800000" flipH="1">
            <a:off x="5798532" y="412642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21" name="Left Brace 20"/>
          <p:cNvSpPr/>
          <p:nvPr/>
        </p:nvSpPr>
        <p:spPr>
          <a:xfrm>
            <a:off x="3792290" y="1837863"/>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2" name="TextBox 58"/>
          <p:cNvSpPr txBox="1"/>
          <p:nvPr/>
        </p:nvSpPr>
        <p:spPr>
          <a:xfrm>
            <a:off x="3259697" y="2122667"/>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resilient &amp; manage</a:t>
            </a:r>
          </a:p>
        </p:txBody>
      </p:sp>
      <p:sp>
        <p:nvSpPr>
          <p:cNvPr id="23" name="Rectangle 22"/>
          <p:cNvSpPr/>
          <p:nvPr/>
        </p:nvSpPr>
        <p:spPr>
          <a:xfrm>
            <a:off x="6414334" y="1188677"/>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24" name="Left Brace 23"/>
          <p:cNvSpPr/>
          <p:nvPr/>
        </p:nvSpPr>
        <p:spPr>
          <a:xfrm flipH="1">
            <a:off x="8172237" y="2742372"/>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5" name="TextBox 54"/>
          <p:cNvSpPr txBox="1"/>
          <p:nvPr/>
        </p:nvSpPr>
        <p:spPr>
          <a:xfrm rot="10800000" flipH="1">
            <a:off x="8301098" y="332658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Scale, resilience and </a:t>
            </a:r>
            <a:br>
              <a:rPr lang="en-US" sz="1400" dirty="0">
                <a:solidFill>
                  <a:srgbClr val="00B0F0"/>
                </a:solidFill>
                <a:latin typeface="Segoe UI" panose="020B0502040204020203" pitchFamily="34" charset="0"/>
                <a:ea typeface="+mj-ea"/>
                <a:cs typeface="Segoe UI" panose="020B0502040204020203" pitchFamily="34" charset="0"/>
              </a:rPr>
            </a:br>
            <a:r>
              <a:rPr lang="en-US" sz="1400" dirty="0">
                <a:solidFill>
                  <a:srgbClr val="00B0F0"/>
                </a:solidFill>
                <a:latin typeface="Segoe UI" panose="020B0502040204020203" pitchFamily="34" charset="0"/>
                <a:ea typeface="+mj-ea"/>
                <a:cs typeface="Segoe UI" panose="020B0502040204020203" pitchFamily="34" charset="0"/>
              </a:rPr>
              <a:t>management by vendor</a:t>
            </a:r>
          </a:p>
        </p:txBody>
      </p:sp>
      <p:sp>
        <p:nvSpPr>
          <p:cNvPr id="26" name="Left Brace 25"/>
          <p:cNvSpPr/>
          <p:nvPr/>
        </p:nvSpPr>
        <p:spPr>
          <a:xfrm>
            <a:off x="6363637" y="1818820"/>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7" name="TextBox 60"/>
          <p:cNvSpPr txBox="1"/>
          <p:nvPr/>
        </p:nvSpPr>
        <p:spPr>
          <a:xfrm>
            <a:off x="6020785" y="184599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28" name="Rectangle 27"/>
          <p:cNvSpPr/>
          <p:nvPr/>
        </p:nvSpPr>
        <p:spPr>
          <a:xfrm>
            <a:off x="6525399" y="502031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29" name="Rectangle 28"/>
          <p:cNvSpPr/>
          <p:nvPr/>
        </p:nvSpPr>
        <p:spPr>
          <a:xfrm>
            <a:off x="6525399" y="456567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30" name="Rectangle 29"/>
          <p:cNvSpPr/>
          <p:nvPr/>
        </p:nvSpPr>
        <p:spPr>
          <a:xfrm>
            <a:off x="6525399" y="547495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31" name="Rectangle 30"/>
          <p:cNvSpPr/>
          <p:nvPr/>
        </p:nvSpPr>
        <p:spPr>
          <a:xfrm>
            <a:off x="6525399" y="365640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32" name="Rectangle 31"/>
          <p:cNvSpPr/>
          <p:nvPr/>
        </p:nvSpPr>
        <p:spPr>
          <a:xfrm>
            <a:off x="6525399" y="320177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33" name="Rectangle 32"/>
          <p:cNvSpPr/>
          <p:nvPr/>
        </p:nvSpPr>
        <p:spPr>
          <a:xfrm>
            <a:off x="6525399" y="411104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34" name="Rectangle 33"/>
          <p:cNvSpPr/>
          <p:nvPr/>
        </p:nvSpPr>
        <p:spPr>
          <a:xfrm>
            <a:off x="6525399" y="1837863"/>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35" name="Rectangle 34"/>
          <p:cNvSpPr/>
          <p:nvPr/>
        </p:nvSpPr>
        <p:spPr>
          <a:xfrm>
            <a:off x="6525399" y="274713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36" name="Rectangle 35"/>
          <p:cNvSpPr/>
          <p:nvPr/>
        </p:nvSpPr>
        <p:spPr>
          <a:xfrm>
            <a:off x="6525399" y="2292499"/>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37" name="Rectangle 36"/>
          <p:cNvSpPr/>
          <p:nvPr/>
        </p:nvSpPr>
        <p:spPr>
          <a:xfrm>
            <a:off x="883611" y="533400"/>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00B0F0"/>
                </a:solidFill>
                <a:latin typeface="Segoe UI Light" panose="020B0502040204020203" pitchFamily="34" charset="0"/>
                <a:ea typeface="+mj-ea"/>
                <a:cs typeface="Segoe UI Light" panose="020B0502040204020203" pitchFamily="34" charset="0"/>
              </a:rPr>
              <a:t>Hosting models</a:t>
            </a:r>
          </a:p>
        </p:txBody>
      </p:sp>
      <p:sp>
        <p:nvSpPr>
          <p:cNvPr id="38" name="Rectangle 37"/>
          <p:cNvSpPr/>
          <p:nvPr/>
        </p:nvSpPr>
        <p:spPr bwMode="auto">
          <a:xfrm>
            <a:off x="9158638" y="1048920"/>
            <a:ext cx="2658029" cy="4815144"/>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39" name="Rectangle 38"/>
          <p:cNvSpPr/>
          <p:nvPr/>
        </p:nvSpPr>
        <p:spPr>
          <a:xfrm>
            <a:off x="9283839" y="1209971"/>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00B0F0"/>
                </a:solidFill>
                <a:latin typeface="Segoe UI Light" panose="020B0502040204020203" pitchFamily="34" charset="0"/>
                <a:ea typeface="+mj-ea"/>
                <a:cs typeface="Segoe UI Light" panose="020B0502040204020203" pitchFamily="34" charset="0"/>
              </a:rPr>
              <a:t>Software</a:t>
            </a:r>
            <a:r>
              <a:rPr lang="en-US" sz="1999" dirty="0">
                <a:solidFill>
                  <a:srgbClr val="00B0F0"/>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rgbClr val="00B0F0"/>
                </a:solidFill>
                <a:latin typeface="Segoe UI Light" panose="020B0502040204020203" pitchFamily="34" charset="0"/>
                <a:ea typeface="+mj-ea"/>
                <a:cs typeface="Segoe UI Light" panose="020B0502040204020203" pitchFamily="34" charset="0"/>
              </a:rPr>
              <a:t>(as a Service)</a:t>
            </a:r>
          </a:p>
        </p:txBody>
      </p:sp>
      <p:sp>
        <p:nvSpPr>
          <p:cNvPr id="40" name="Rectangle 39"/>
          <p:cNvSpPr/>
          <p:nvPr/>
        </p:nvSpPr>
        <p:spPr>
          <a:xfrm>
            <a:off x="9300492" y="5020313"/>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41" name="Rectangle 40"/>
          <p:cNvSpPr/>
          <p:nvPr/>
        </p:nvSpPr>
        <p:spPr>
          <a:xfrm>
            <a:off x="9300492" y="456567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42" name="Rectangle 41"/>
          <p:cNvSpPr/>
          <p:nvPr/>
        </p:nvSpPr>
        <p:spPr>
          <a:xfrm>
            <a:off x="9300492" y="547494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43" name="Rectangle 42"/>
          <p:cNvSpPr/>
          <p:nvPr/>
        </p:nvSpPr>
        <p:spPr>
          <a:xfrm>
            <a:off x="9300492" y="365640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44" name="Rectangle 43"/>
          <p:cNvSpPr/>
          <p:nvPr/>
        </p:nvSpPr>
        <p:spPr>
          <a:xfrm>
            <a:off x="9300492" y="320176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45" name="Rectangle 44"/>
          <p:cNvSpPr/>
          <p:nvPr/>
        </p:nvSpPr>
        <p:spPr>
          <a:xfrm>
            <a:off x="9300492" y="41110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46" name="Rectangle 45"/>
          <p:cNvSpPr/>
          <p:nvPr/>
        </p:nvSpPr>
        <p:spPr>
          <a:xfrm>
            <a:off x="9300492" y="1837860"/>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47" name="Rectangle 46"/>
          <p:cNvSpPr/>
          <p:nvPr/>
        </p:nvSpPr>
        <p:spPr>
          <a:xfrm>
            <a:off x="9300492" y="274713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48" name="Rectangle 47"/>
          <p:cNvSpPr/>
          <p:nvPr/>
        </p:nvSpPr>
        <p:spPr>
          <a:xfrm>
            <a:off x="9300492" y="229249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49" name="Rectangle 48"/>
          <p:cNvSpPr/>
          <p:nvPr/>
        </p:nvSpPr>
        <p:spPr>
          <a:xfrm>
            <a:off x="8931562" y="545732"/>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00B0F0"/>
                </a:solidFill>
                <a:latin typeface="Segoe UI Light" panose="020B0502040204020203" pitchFamily="34" charset="0"/>
                <a:ea typeface="+mj-ea"/>
                <a:cs typeface="Segoe UI Light" panose="020B0502040204020203" pitchFamily="34" charset="0"/>
              </a:rPr>
              <a:t>Business model</a:t>
            </a:r>
          </a:p>
        </p:txBody>
      </p:sp>
      <p:sp>
        <p:nvSpPr>
          <p:cNvPr id="50" name="Rectangle 49"/>
          <p:cNvSpPr/>
          <p:nvPr/>
        </p:nvSpPr>
        <p:spPr>
          <a:xfrm>
            <a:off x="1425755" y="501317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51" name="Rectangle 50"/>
          <p:cNvSpPr/>
          <p:nvPr/>
        </p:nvSpPr>
        <p:spPr>
          <a:xfrm>
            <a:off x="1425755" y="455853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52" name="Rectangle 51"/>
          <p:cNvSpPr/>
          <p:nvPr/>
        </p:nvSpPr>
        <p:spPr>
          <a:xfrm>
            <a:off x="1425755" y="546780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53" name="Rectangle 52"/>
          <p:cNvSpPr/>
          <p:nvPr/>
        </p:nvSpPr>
        <p:spPr>
          <a:xfrm>
            <a:off x="1425755" y="3649264"/>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54" name="Rectangle 53"/>
          <p:cNvSpPr/>
          <p:nvPr/>
        </p:nvSpPr>
        <p:spPr>
          <a:xfrm>
            <a:off x="1425755" y="3194628"/>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55" name="Rectangle 54"/>
          <p:cNvSpPr/>
          <p:nvPr/>
        </p:nvSpPr>
        <p:spPr>
          <a:xfrm>
            <a:off x="1425755" y="410390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56" name="Rectangle 55"/>
          <p:cNvSpPr/>
          <p:nvPr/>
        </p:nvSpPr>
        <p:spPr>
          <a:xfrm>
            <a:off x="1425755" y="2285356"/>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57" name="Rectangle 56"/>
          <p:cNvSpPr/>
          <p:nvPr/>
        </p:nvSpPr>
        <p:spPr>
          <a:xfrm>
            <a:off x="1425755" y="1830719"/>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58" name="Rectangle 57"/>
          <p:cNvSpPr/>
          <p:nvPr/>
        </p:nvSpPr>
        <p:spPr>
          <a:xfrm>
            <a:off x="1425755" y="273999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59" name="Left Brace 58"/>
          <p:cNvSpPr/>
          <p:nvPr/>
        </p:nvSpPr>
        <p:spPr>
          <a:xfrm>
            <a:off x="1176621" y="1830719"/>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60" name="TextBox 54"/>
          <p:cNvSpPr txBox="1"/>
          <p:nvPr/>
        </p:nvSpPr>
        <p:spPr>
          <a:xfrm rot="10800000" flipH="1">
            <a:off x="11201194" y="280523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00B0F0"/>
                </a:solidFill>
                <a:latin typeface="Segoe UI" panose="020B0502040204020203" pitchFamily="34" charset="0"/>
                <a:ea typeface="+mj-ea"/>
                <a:cs typeface="Segoe UI" panose="020B0502040204020203" pitchFamily="34" charset="0"/>
              </a:rPr>
              <a:t>Scale, resilience and </a:t>
            </a:r>
            <a:br>
              <a:rPr lang="en-US" sz="1400" dirty="0">
                <a:solidFill>
                  <a:srgbClr val="00B0F0"/>
                </a:solidFill>
                <a:latin typeface="Segoe UI" panose="020B0502040204020203" pitchFamily="34" charset="0"/>
                <a:ea typeface="+mj-ea"/>
                <a:cs typeface="Segoe UI" panose="020B0502040204020203" pitchFamily="34" charset="0"/>
              </a:rPr>
            </a:br>
            <a:r>
              <a:rPr lang="en-US" sz="1400" dirty="0">
                <a:solidFill>
                  <a:srgbClr val="00B0F0"/>
                </a:solidFill>
                <a:latin typeface="Segoe UI" panose="020B0502040204020203" pitchFamily="34" charset="0"/>
                <a:ea typeface="+mj-ea"/>
                <a:cs typeface="Segoe UI" panose="020B0502040204020203" pitchFamily="34" charset="0"/>
              </a:rPr>
              <a:t>management by vendor</a:t>
            </a:r>
          </a:p>
        </p:txBody>
      </p:sp>
      <p:sp>
        <p:nvSpPr>
          <p:cNvPr id="61" name="Left Brace 60"/>
          <p:cNvSpPr/>
          <p:nvPr/>
        </p:nvSpPr>
        <p:spPr>
          <a:xfrm flipH="1">
            <a:off x="10967683" y="1830919"/>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819924472"/>
      </p:ext>
    </p:extLst>
  </p:cSld>
  <p:clrMapOvr>
    <a:masterClrMapping/>
  </p:clrMapOvr>
  <mc:AlternateContent xmlns:mc="http://schemas.openxmlformats.org/markup-compatibility/2006" xmlns:p14="http://schemas.microsoft.com/office/powerpoint/2010/main">
    <mc:Choice Requires="p14">
      <p:transition spd="slow" p14:dur="2000" advTm="205"/>
    </mc:Choice>
    <mc:Fallback xmlns="">
      <p:transition spd="slow" advTm="20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15130" y="4147191"/>
            <a:ext cx="11764366" cy="1512779"/>
          </a:xfrm>
          <a:prstGeom prst="rect">
            <a:avLst/>
          </a:prstGeom>
          <a:solidFill>
            <a:srgbClr val="515151">
              <a:alpha val="50000"/>
            </a:srgb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15130"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167187"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119244" y="152400"/>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418336" y="291156"/>
            <a:ext cx="3154702" cy="725263"/>
            <a:chOff x="426724" y="414669"/>
            <a:chExt cx="3217960" cy="739806"/>
          </a:xfrm>
        </p:grpSpPr>
        <p:sp>
          <p:nvSpPr>
            <p:cNvPr id="11" name="TextBox 10"/>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Web Apps</a:t>
              </a:r>
            </a:p>
          </p:txBody>
        </p:sp>
        <p:pic>
          <p:nvPicPr>
            <p:cNvPr id="12" name="Picture 11"/>
            <p:cNvPicPr>
              <a:picLocks noChangeAspect="1"/>
            </p:cNvPicPr>
            <p:nvPr/>
          </p:nvPicPr>
          <p:blipFill>
            <a:blip r:embed="rId2"/>
            <a:stretch>
              <a:fillRect/>
            </a:stretch>
          </p:blipFill>
          <p:spPr>
            <a:xfrm>
              <a:off x="426724" y="438523"/>
              <a:ext cx="724385" cy="707495"/>
            </a:xfrm>
            <a:prstGeom prst="rect">
              <a:avLst/>
            </a:prstGeom>
          </p:spPr>
        </p:pic>
      </p:grpSp>
      <p:grpSp>
        <p:nvGrpSpPr>
          <p:cNvPr id="13" name="Group 12"/>
          <p:cNvGrpSpPr/>
          <p:nvPr/>
        </p:nvGrpSpPr>
        <p:grpSpPr>
          <a:xfrm>
            <a:off x="4366480" y="304949"/>
            <a:ext cx="2952308" cy="712772"/>
            <a:chOff x="4522860" y="428738"/>
            <a:chExt cx="3011508" cy="727065"/>
          </a:xfrm>
        </p:grpSpPr>
        <p:sp>
          <p:nvSpPr>
            <p:cNvPr id="14" name="TextBox 13"/>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Logic Apps</a:t>
              </a:r>
            </a:p>
          </p:txBody>
        </p:sp>
        <p:pic>
          <p:nvPicPr>
            <p:cNvPr id="15" name="Picture 14"/>
            <p:cNvPicPr>
              <a:picLocks noChangeAspect="1"/>
            </p:cNvPicPr>
            <p:nvPr/>
          </p:nvPicPr>
          <p:blipFill>
            <a:blip r:embed="rId3"/>
            <a:stretch>
              <a:fillRect/>
            </a:stretch>
          </p:blipFill>
          <p:spPr>
            <a:xfrm>
              <a:off x="4522860" y="428738"/>
              <a:ext cx="727877" cy="727065"/>
            </a:xfrm>
            <a:prstGeom prst="rect">
              <a:avLst/>
            </a:prstGeom>
          </p:spPr>
        </p:pic>
      </p:grpSp>
      <p:grpSp>
        <p:nvGrpSpPr>
          <p:cNvPr id="16" name="Group 15"/>
          <p:cNvGrpSpPr/>
          <p:nvPr/>
        </p:nvGrpSpPr>
        <p:grpSpPr>
          <a:xfrm>
            <a:off x="8331594" y="305198"/>
            <a:ext cx="3393621" cy="787583"/>
            <a:chOff x="8498659" y="428993"/>
            <a:chExt cx="3461670" cy="803375"/>
          </a:xfrm>
        </p:grpSpPr>
        <p:sp>
          <p:nvSpPr>
            <p:cNvPr id="17" name="TextBox 16"/>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Mobile Apps</a:t>
              </a:r>
            </a:p>
          </p:txBody>
        </p:sp>
        <p:pic>
          <p:nvPicPr>
            <p:cNvPr id="18" name="Picture 17"/>
            <p:cNvPicPr>
              <a:picLocks noChangeAspect="1"/>
            </p:cNvPicPr>
            <p:nvPr/>
          </p:nvPicPr>
          <p:blipFill>
            <a:blip r:embed="rId4"/>
            <a:stretch>
              <a:fillRect/>
            </a:stretch>
          </p:blipFill>
          <p:spPr>
            <a:xfrm>
              <a:off x="8498659" y="428993"/>
              <a:ext cx="505992" cy="726554"/>
            </a:xfrm>
            <a:prstGeom prst="rect">
              <a:avLst/>
            </a:prstGeom>
          </p:spPr>
        </p:pic>
      </p:grpSp>
      <p:grpSp>
        <p:nvGrpSpPr>
          <p:cNvPr id="19" name="Group 18"/>
          <p:cNvGrpSpPr/>
          <p:nvPr/>
        </p:nvGrpSpPr>
        <p:grpSpPr>
          <a:xfrm>
            <a:off x="485912" y="4464153"/>
            <a:ext cx="2588977" cy="815763"/>
            <a:chOff x="495655" y="4578565"/>
            <a:chExt cx="2640891" cy="832121"/>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21" name="TextBox 20"/>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mj-lt"/>
                  <a:cs typeface="Segoe UI Semilight" panose="020B0402040204020203" pitchFamily="34" charset="0"/>
                </a:rPr>
                <a:t>API Apps</a:t>
              </a:r>
            </a:p>
          </p:txBody>
        </p:sp>
      </p:grpSp>
      <p:grpSp>
        <p:nvGrpSpPr>
          <p:cNvPr id="22" name="Group 21"/>
          <p:cNvGrpSpPr/>
          <p:nvPr/>
        </p:nvGrpSpPr>
        <p:grpSpPr>
          <a:xfrm>
            <a:off x="5578422" y="4357712"/>
            <a:ext cx="1108608" cy="1108608"/>
            <a:chOff x="2336344" y="2754223"/>
            <a:chExt cx="739365" cy="739365"/>
          </a:xfrm>
        </p:grpSpPr>
        <p:sp>
          <p:nvSpPr>
            <p:cNvPr id="23" name="Rectangle 22"/>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25" name="Group 24"/>
          <p:cNvGrpSpPr/>
          <p:nvPr/>
        </p:nvGrpSpPr>
        <p:grpSpPr>
          <a:xfrm>
            <a:off x="6841667" y="4357712"/>
            <a:ext cx="1108608" cy="1108608"/>
            <a:chOff x="2579844" y="2146998"/>
            <a:chExt cx="739365" cy="739365"/>
          </a:xfrm>
        </p:grpSpPr>
        <p:sp>
          <p:nvSpPr>
            <p:cNvPr id="26" name="Rectangle 25"/>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28" name="Rectangle 27"/>
          <p:cNvSpPr/>
          <p:nvPr/>
        </p:nvSpPr>
        <p:spPr bwMode="auto">
          <a:xfrm>
            <a:off x="9316690" y="4357712"/>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http</a:t>
            </a:r>
          </a:p>
        </p:txBody>
      </p:sp>
      <p:sp>
        <p:nvSpPr>
          <p:cNvPr id="29" name="Rectangle 28"/>
          <p:cNvSpPr/>
          <p:nvPr/>
        </p:nvSpPr>
        <p:spPr bwMode="auto">
          <a:xfrm>
            <a:off x="10563106" y="4357712"/>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ea typeface="Segoe UI" pitchFamily="34" charset="0"/>
                <a:cs typeface="Segoe UI" pitchFamily="34" charset="0"/>
              </a:rPr>
              <a:t>SQL</a:t>
            </a:r>
          </a:p>
        </p:txBody>
      </p:sp>
      <p:grpSp>
        <p:nvGrpSpPr>
          <p:cNvPr id="30" name="Group 29"/>
          <p:cNvGrpSpPr/>
          <p:nvPr/>
        </p:nvGrpSpPr>
        <p:grpSpPr>
          <a:xfrm>
            <a:off x="1516471" y="1541382"/>
            <a:ext cx="1229068" cy="1253508"/>
            <a:chOff x="477568" y="1073442"/>
            <a:chExt cx="1253713" cy="1278643"/>
          </a:xfrm>
        </p:grpSpPr>
        <p:pic>
          <p:nvPicPr>
            <p:cNvPr id="31" name="Picture 30"/>
            <p:cNvPicPr>
              <a:picLocks noChangeAspect="1"/>
            </p:cNvPicPr>
            <p:nvPr/>
          </p:nvPicPr>
          <p:blipFill>
            <a:blip r:embed="rId8"/>
            <a:stretch>
              <a:fillRect/>
            </a:stretch>
          </p:blipFill>
          <p:spPr>
            <a:xfrm>
              <a:off x="477568" y="1073442"/>
              <a:ext cx="1247342" cy="910893"/>
            </a:xfrm>
            <a:prstGeom prst="rect">
              <a:avLst/>
            </a:prstGeom>
          </p:spPr>
        </p:pic>
        <p:sp>
          <p:nvSpPr>
            <p:cNvPr id="32" name="TextBox 31"/>
            <p:cNvSpPr txBox="1"/>
            <p:nvPr/>
          </p:nvSpPr>
          <p:spPr>
            <a:xfrm>
              <a:off x="485042" y="2044308"/>
              <a:ext cx="1246239"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Customer site</a:t>
              </a:r>
            </a:p>
          </p:txBody>
        </p:sp>
      </p:grpSp>
      <p:grpSp>
        <p:nvGrpSpPr>
          <p:cNvPr id="33" name="Group 32"/>
          <p:cNvGrpSpPr/>
          <p:nvPr/>
        </p:nvGrpSpPr>
        <p:grpSpPr>
          <a:xfrm>
            <a:off x="10076406" y="1117502"/>
            <a:ext cx="1648809" cy="1288418"/>
            <a:chOff x="8541538" y="1655866"/>
            <a:chExt cx="1681871" cy="1314253"/>
          </a:xfrm>
        </p:grpSpPr>
        <p:sp>
          <p:nvSpPr>
            <p:cNvPr id="34" name="TextBox 33"/>
            <p:cNvSpPr txBox="1"/>
            <p:nvPr/>
          </p:nvSpPr>
          <p:spPr>
            <a:xfrm>
              <a:off x="8541538" y="2662342"/>
              <a:ext cx="1681871"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Administration App</a:t>
              </a:r>
            </a:p>
          </p:txBody>
        </p:sp>
        <p:pic>
          <p:nvPicPr>
            <p:cNvPr id="35" name="Picture 34"/>
            <p:cNvPicPr>
              <a:picLocks noChangeAspect="1"/>
            </p:cNvPicPr>
            <p:nvPr/>
          </p:nvPicPr>
          <p:blipFill>
            <a:blip r:embed="rId9"/>
            <a:stretch>
              <a:fillRect/>
            </a:stretch>
          </p:blipFill>
          <p:spPr>
            <a:xfrm>
              <a:off x="8704373" y="1655866"/>
              <a:ext cx="1341232" cy="904858"/>
            </a:xfrm>
            <a:prstGeom prst="rect">
              <a:avLst/>
            </a:prstGeom>
          </p:spPr>
        </p:pic>
      </p:grpSp>
      <p:grpSp>
        <p:nvGrpSpPr>
          <p:cNvPr id="36" name="Group 35"/>
          <p:cNvGrpSpPr/>
          <p:nvPr/>
        </p:nvGrpSpPr>
        <p:grpSpPr>
          <a:xfrm>
            <a:off x="5337276" y="1543597"/>
            <a:ext cx="1508380" cy="1253508"/>
            <a:chOff x="5444299" y="1692224"/>
            <a:chExt cx="1538626" cy="1278643"/>
          </a:xfrm>
        </p:grpSpPr>
        <p:sp>
          <p:nvSpPr>
            <p:cNvPr id="37" name="TextBox 36"/>
            <p:cNvSpPr txBox="1"/>
            <p:nvPr/>
          </p:nvSpPr>
          <p:spPr>
            <a:xfrm>
              <a:off x="5444299" y="2663090"/>
              <a:ext cx="1538626"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Order Completed</a:t>
              </a:r>
            </a:p>
          </p:txBody>
        </p:sp>
        <p:grpSp>
          <p:nvGrpSpPr>
            <p:cNvPr id="38" name="Group 37"/>
            <p:cNvGrpSpPr/>
            <p:nvPr/>
          </p:nvGrpSpPr>
          <p:grpSpPr>
            <a:xfrm>
              <a:off x="5589940" y="1692224"/>
              <a:ext cx="1247342" cy="910893"/>
              <a:chOff x="4717731" y="1692224"/>
              <a:chExt cx="1247342" cy="910893"/>
            </a:xfrm>
          </p:grpSpPr>
          <p:pic>
            <p:nvPicPr>
              <p:cNvPr id="58" name="Picture 57"/>
              <p:cNvPicPr>
                <a:picLocks noChangeAspect="1"/>
              </p:cNvPicPr>
              <p:nvPr/>
            </p:nvPicPr>
            <p:blipFill>
              <a:blip r:embed="rId8"/>
              <a:stretch>
                <a:fillRect/>
              </a:stretch>
            </p:blipFill>
            <p:spPr>
              <a:xfrm>
                <a:off x="4717731" y="1692224"/>
                <a:ext cx="1247342" cy="910893"/>
              </a:xfrm>
              <a:prstGeom prst="rect">
                <a:avLst/>
              </a:prstGeom>
            </p:spPr>
          </p:pic>
          <p:sp>
            <p:nvSpPr>
              <p:cNvPr id="59" name="Rectangle 58"/>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39" name="Group 38"/>
            <p:cNvGrpSpPr/>
            <p:nvPr/>
          </p:nvGrpSpPr>
          <p:grpSpPr>
            <a:xfrm>
              <a:off x="5691444" y="2004349"/>
              <a:ext cx="138794" cy="303798"/>
              <a:chOff x="5691444" y="2004349"/>
              <a:chExt cx="138794" cy="303798"/>
            </a:xfrm>
          </p:grpSpPr>
          <p:sp>
            <p:nvSpPr>
              <p:cNvPr id="56" name="Rectangle 55"/>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7" name="Rectangle 56"/>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0" name="Group 39"/>
            <p:cNvGrpSpPr/>
            <p:nvPr/>
          </p:nvGrpSpPr>
          <p:grpSpPr>
            <a:xfrm>
              <a:off x="5913082" y="2004349"/>
              <a:ext cx="138794" cy="303798"/>
              <a:chOff x="5891187" y="2004349"/>
              <a:chExt cx="138794" cy="303798"/>
            </a:xfrm>
          </p:grpSpPr>
          <p:sp>
            <p:nvSpPr>
              <p:cNvPr id="54" name="Rectangle 53"/>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5" name="Rectangle 54"/>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1" name="Group 40"/>
            <p:cNvGrpSpPr/>
            <p:nvPr/>
          </p:nvGrpSpPr>
          <p:grpSpPr>
            <a:xfrm>
              <a:off x="6134720" y="2004349"/>
              <a:ext cx="138794" cy="303798"/>
              <a:chOff x="6090930" y="2004349"/>
              <a:chExt cx="138794" cy="303798"/>
            </a:xfrm>
          </p:grpSpPr>
          <p:sp>
            <p:nvSpPr>
              <p:cNvPr id="52" name="Rectangle 51"/>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3" name="Rectangle 52"/>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2" name="Group 41"/>
            <p:cNvGrpSpPr/>
            <p:nvPr/>
          </p:nvGrpSpPr>
          <p:grpSpPr>
            <a:xfrm>
              <a:off x="6356358" y="2004349"/>
              <a:ext cx="138793" cy="303798"/>
              <a:chOff x="6290673" y="2004349"/>
              <a:chExt cx="138793" cy="303798"/>
            </a:xfrm>
          </p:grpSpPr>
          <p:sp>
            <p:nvSpPr>
              <p:cNvPr id="50" name="Rectangle 4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51" name="Rectangle 50"/>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43" name="Group 42"/>
            <p:cNvGrpSpPr/>
            <p:nvPr/>
          </p:nvGrpSpPr>
          <p:grpSpPr>
            <a:xfrm>
              <a:off x="6577994" y="2004349"/>
              <a:ext cx="138793" cy="303798"/>
              <a:chOff x="6490416" y="2004349"/>
              <a:chExt cx="138793" cy="303798"/>
            </a:xfrm>
          </p:grpSpPr>
          <p:sp>
            <p:nvSpPr>
              <p:cNvPr id="48" name="Rectangle 47"/>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9" name="Rectangle 48"/>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sp>
          <p:nvSpPr>
            <p:cNvPr id="44" name="Chevron 43"/>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5" name="Chevron 44"/>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6" name="Chevron 45"/>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47" name="Chevron 46"/>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pic>
        <p:nvPicPr>
          <p:cNvPr id="60" name="Picture 59"/>
          <p:cNvPicPr>
            <a:picLocks noChangeAspect="1"/>
          </p:cNvPicPr>
          <p:nvPr/>
        </p:nvPicPr>
        <p:blipFill>
          <a:blip r:embed="rId9"/>
          <a:stretch>
            <a:fillRect/>
          </a:stretch>
        </p:blipFill>
        <p:spPr>
          <a:xfrm>
            <a:off x="8331594" y="2127062"/>
            <a:ext cx="1314866" cy="887070"/>
          </a:xfrm>
          <a:prstGeom prst="rect">
            <a:avLst/>
          </a:prstGeom>
        </p:spPr>
      </p:pic>
      <p:pic>
        <p:nvPicPr>
          <p:cNvPr id="61" name="Picture 60"/>
          <p:cNvPicPr>
            <a:picLocks noChangeAspect="1"/>
          </p:cNvPicPr>
          <p:nvPr/>
        </p:nvPicPr>
        <p:blipFill>
          <a:blip r:embed="rId9"/>
          <a:stretch>
            <a:fillRect/>
          </a:stretch>
        </p:blipFill>
        <p:spPr>
          <a:xfrm>
            <a:off x="8519643" y="2291740"/>
            <a:ext cx="1314866" cy="887070"/>
          </a:xfrm>
          <a:prstGeom prst="rect">
            <a:avLst/>
          </a:prstGeom>
        </p:spPr>
      </p:pic>
      <p:grpSp>
        <p:nvGrpSpPr>
          <p:cNvPr id="62" name="Group 61"/>
          <p:cNvGrpSpPr/>
          <p:nvPr/>
        </p:nvGrpSpPr>
        <p:grpSpPr>
          <a:xfrm>
            <a:off x="8732972" y="2428566"/>
            <a:ext cx="1314866" cy="1288418"/>
            <a:chOff x="8704373" y="1655866"/>
            <a:chExt cx="1341232" cy="1314253"/>
          </a:xfrm>
        </p:grpSpPr>
        <p:sp>
          <p:nvSpPr>
            <p:cNvPr id="63" name="TextBox 62"/>
            <p:cNvSpPr txBox="1"/>
            <p:nvPr/>
          </p:nvSpPr>
          <p:spPr>
            <a:xfrm>
              <a:off x="8731399" y="2662342"/>
              <a:ext cx="1302151" cy="307777"/>
            </a:xfrm>
            <a:prstGeom prst="rect">
              <a:avLst/>
            </a:prstGeom>
            <a:noFill/>
          </p:spPr>
          <p:txBody>
            <a:bodyPr wrap="none" rtlCol="0">
              <a:spAutoFit/>
            </a:bodyPr>
            <a:lstStyle/>
            <a:p>
              <a:pPr algn="ctr"/>
              <a:r>
                <a:rPr lang="en-US" sz="1372" dirty="0">
                  <a:latin typeface="Segoe UI Semilight" panose="020B0402040204020203" pitchFamily="34" charset="0"/>
                  <a:cs typeface="Segoe UI Semilight" panose="020B0402040204020203" pitchFamily="34" charset="0"/>
                </a:rPr>
                <a:t>Customer App</a:t>
              </a:r>
            </a:p>
          </p:txBody>
        </p:sp>
        <p:pic>
          <p:nvPicPr>
            <p:cNvPr id="64" name="Picture 63"/>
            <p:cNvPicPr>
              <a:picLocks noChangeAspect="1"/>
            </p:cNvPicPr>
            <p:nvPr/>
          </p:nvPicPr>
          <p:blipFill>
            <a:blip r:embed="rId9"/>
            <a:stretch>
              <a:fillRect/>
            </a:stretch>
          </p:blipFill>
          <p:spPr>
            <a:xfrm>
              <a:off x="8704373" y="1655866"/>
              <a:ext cx="1341232" cy="904858"/>
            </a:xfrm>
            <a:prstGeom prst="rect">
              <a:avLst/>
            </a:prstGeom>
          </p:spPr>
        </p:pic>
      </p:grpSp>
      <p:grpSp>
        <p:nvGrpSpPr>
          <p:cNvPr id="65" name="Group 64"/>
          <p:cNvGrpSpPr/>
          <p:nvPr/>
        </p:nvGrpSpPr>
        <p:grpSpPr>
          <a:xfrm>
            <a:off x="8070275" y="4357712"/>
            <a:ext cx="1111290" cy="1110333"/>
            <a:chOff x="8232100" y="4975723"/>
            <a:chExt cx="1133574" cy="1132597"/>
          </a:xfrm>
        </p:grpSpPr>
        <p:sp>
          <p:nvSpPr>
            <p:cNvPr id="66" name="Rectangle 65"/>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867694754"/>
      </p:ext>
    </p:extLst>
  </p:cSld>
  <p:clrMapOvr>
    <a:masterClrMapping/>
  </p:clrMapOvr>
  <mc:AlternateContent xmlns:mc="http://schemas.openxmlformats.org/markup-compatibility/2006" xmlns:p14="http://schemas.microsoft.com/office/powerpoint/2010/main">
    <mc:Choice Requires="p14">
      <p:transition spd="slow" p14:dur="2000" advTm="397"/>
    </mc:Choice>
    <mc:Fallback xmlns="">
      <p:transition spd="slow" advTm="3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5"/>
          <p:cNvSpPr txBox="1">
            <a:spLocks/>
          </p:cNvSpPr>
          <p:nvPr/>
        </p:nvSpPr>
        <p:spPr>
          <a:xfrm>
            <a:off x="491183" y="491344"/>
            <a:ext cx="10515600" cy="645087"/>
          </a:xfrm>
          <a:prstGeom prst="rect">
            <a:avLst/>
          </a:prstGeom>
        </p:spPr>
        <p:txBody>
          <a:bodyPr/>
          <a:lstStyle>
            <a:lvl1pPr algn="l" defTabSz="914400" rtl="0" eaLnBrk="1" latinLnBrk="0" hangingPunct="1">
              <a:lnSpc>
                <a:spcPct val="90000"/>
              </a:lnSpc>
              <a:spcBef>
                <a:spcPct val="0"/>
              </a:spcBef>
              <a:buNone/>
              <a:defRPr sz="4800" kern="1200">
                <a:solidFill>
                  <a:srgbClr val="0071B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70C0"/>
                </a:solidFill>
                <a:effectLst/>
                <a:uLnTx/>
                <a:uFillTx/>
                <a:latin typeface="Segoe UI Light" panose="020B0502040204020203" pitchFamily="34" charset="0"/>
                <a:ea typeface="+mj-ea"/>
                <a:cs typeface="Segoe UI Light" panose="020B0502040204020203" pitchFamily="34" charset="0"/>
              </a:rPr>
              <a:t>Why an Azure Web App ?</a:t>
            </a:r>
            <a:endParaRPr kumimoji="0" lang="en-US" sz="3200" b="0" i="0" u="none" strike="noStrike" kern="1200" cap="none" spc="0" normalizeH="0" baseline="0" noProof="0" dirty="0">
              <a:ln>
                <a:noFill/>
              </a:ln>
              <a:solidFill>
                <a:srgbClr val="0070C0"/>
              </a:solidFill>
              <a:effectLst/>
              <a:uLnTx/>
              <a:uFillTx/>
              <a:latin typeface="Segoe UI Light" panose="020B0502040204020203" pitchFamily="34" charset="0"/>
              <a:ea typeface="+mj-ea"/>
              <a:cs typeface="Segoe UI Light" panose="020B0502040204020203" pitchFamily="34" charset="0"/>
            </a:endParaRPr>
          </a:p>
        </p:txBody>
      </p:sp>
      <p:sp>
        <p:nvSpPr>
          <p:cNvPr id="12" name="Content Placeholder 6"/>
          <p:cNvSpPr txBox="1">
            <a:spLocks/>
          </p:cNvSpPr>
          <p:nvPr/>
        </p:nvSpPr>
        <p:spPr>
          <a:xfrm>
            <a:off x="1160695" y="15305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Familiar and Fast</a:t>
            </a:r>
          </a:p>
        </p:txBody>
      </p:sp>
      <p:sp>
        <p:nvSpPr>
          <p:cNvPr id="13" name="Content Placeholder 7"/>
          <p:cNvSpPr txBox="1">
            <a:spLocks/>
          </p:cNvSpPr>
          <p:nvPr/>
        </p:nvSpPr>
        <p:spPr>
          <a:xfrm>
            <a:off x="491183" y="15113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smtClean="0">
                <a:ln>
                  <a:noFill/>
                </a:ln>
                <a:solidFill>
                  <a:srgbClr val="0070C0"/>
                </a:solidFill>
                <a:effectLst/>
                <a:uLnTx/>
                <a:uFillTx/>
                <a:latin typeface="Segoe UI Light"/>
                <a:ea typeface="+mn-ea"/>
                <a:cs typeface="+mn-cs"/>
              </a:rPr>
              <a:t>1</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9" name="Content Placeholder 6"/>
          <p:cNvSpPr txBox="1">
            <a:spLocks/>
          </p:cNvSpPr>
          <p:nvPr/>
        </p:nvSpPr>
        <p:spPr>
          <a:xfrm>
            <a:off x="1173395" y="2199433"/>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Enterprise Grade Security</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0" name="Content Placeholder 7"/>
          <p:cNvSpPr txBox="1">
            <a:spLocks/>
          </p:cNvSpPr>
          <p:nvPr/>
        </p:nvSpPr>
        <p:spPr>
          <a:xfrm>
            <a:off x="503883" y="22098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2</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8" name="Content Placeholder 6"/>
          <p:cNvSpPr txBox="1">
            <a:spLocks/>
          </p:cNvSpPr>
          <p:nvPr/>
        </p:nvSpPr>
        <p:spPr>
          <a:xfrm>
            <a:off x="1173395" y="2868300"/>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noProof="0" dirty="0" smtClean="0">
                <a:solidFill>
                  <a:prstClr val="white"/>
                </a:solidFill>
                <a:latin typeface="Segoe UI Light" panose="020B0502040204020203" pitchFamily="34" charset="0"/>
                <a:cs typeface="Segoe UI" panose="020B0502040204020203" pitchFamily="34" charset="0"/>
              </a:rPr>
              <a:t>Global Scale with High Availability</a:t>
            </a:r>
          </a:p>
        </p:txBody>
      </p:sp>
      <p:sp>
        <p:nvSpPr>
          <p:cNvPr id="19" name="Content Placeholder 7"/>
          <p:cNvSpPr txBox="1">
            <a:spLocks/>
          </p:cNvSpPr>
          <p:nvPr/>
        </p:nvSpPr>
        <p:spPr>
          <a:xfrm>
            <a:off x="503883" y="28956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3</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4" name="Content Placeholder 6"/>
          <p:cNvSpPr txBox="1">
            <a:spLocks/>
          </p:cNvSpPr>
          <p:nvPr/>
        </p:nvSpPr>
        <p:spPr>
          <a:xfrm>
            <a:off x="1202912" y="35371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Use Azure SDK to Interact with Azure Resources</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5" name="Content Placeholder 7"/>
          <p:cNvSpPr txBox="1">
            <a:spLocks/>
          </p:cNvSpPr>
          <p:nvPr/>
        </p:nvSpPr>
        <p:spPr>
          <a:xfrm>
            <a:off x="533400" y="35179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0070C0"/>
                </a:solidFill>
                <a:latin typeface="Segoe UI Light"/>
              </a:rPr>
              <a:t>4</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
        <p:nvSpPr>
          <p:cNvPr id="16" name="Content Placeholder 6"/>
          <p:cNvSpPr txBox="1">
            <a:spLocks/>
          </p:cNvSpPr>
          <p:nvPr/>
        </p:nvSpPr>
        <p:spPr>
          <a:xfrm>
            <a:off x="1249595" y="4210266"/>
            <a:ext cx="8808805" cy="425234"/>
          </a:xfrm>
          <a:prstGeom prst="rect">
            <a:avLst/>
          </a:prstGeom>
          <a:solidFill>
            <a:schemeClr val="bg1">
              <a:lumMod val="6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smtClean="0">
                <a:solidFill>
                  <a:prstClr val="white"/>
                </a:solidFill>
                <a:latin typeface="Segoe UI Light" panose="020B0502040204020203" pitchFamily="34" charset="0"/>
                <a:cs typeface="Segoe UI" panose="020B0502040204020203" pitchFamily="34" charset="0"/>
              </a:rPr>
              <a:t>Easy Continuous Deployment</a:t>
            </a:r>
            <a:endParaRPr lang="en-US" sz="2800" noProof="0" dirty="0" smtClean="0">
              <a:solidFill>
                <a:prstClr val="white"/>
              </a:solidFill>
              <a:latin typeface="Segoe UI Light" panose="020B0502040204020203" pitchFamily="34" charset="0"/>
              <a:cs typeface="Segoe UI" panose="020B0502040204020203" pitchFamily="34" charset="0"/>
            </a:endParaRPr>
          </a:p>
        </p:txBody>
      </p:sp>
      <p:sp>
        <p:nvSpPr>
          <p:cNvPr id="17" name="Content Placeholder 7"/>
          <p:cNvSpPr txBox="1">
            <a:spLocks/>
          </p:cNvSpPr>
          <p:nvPr/>
        </p:nvSpPr>
        <p:spPr>
          <a:xfrm>
            <a:off x="580083" y="4191000"/>
            <a:ext cx="411162" cy="4445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lumMod val="50000"/>
                    <a:lumOff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smtClean="0">
                <a:solidFill>
                  <a:srgbClr val="0070C0"/>
                </a:solidFill>
                <a:latin typeface="Segoe UI Light"/>
              </a:rPr>
              <a:t>5</a:t>
            </a:r>
            <a:endParaRPr kumimoji="0" lang="en-US" sz="2800" b="0" i="0" u="none" strike="noStrike" kern="1200" cap="none" spc="0" normalizeH="0" baseline="0" noProof="0" dirty="0">
              <a:ln>
                <a:noFill/>
              </a:ln>
              <a:solidFill>
                <a:srgbClr val="0070C0"/>
              </a:solidFill>
              <a:effectLst/>
              <a:uLnTx/>
              <a:uFillTx/>
              <a:latin typeface="Segoe UI Light"/>
              <a:ea typeface="+mn-ea"/>
              <a:cs typeface="+mn-cs"/>
            </a:endParaRPr>
          </a:p>
        </p:txBody>
      </p:sp>
    </p:spTree>
    <p:extLst>
      <p:ext uri="{BB962C8B-B14F-4D97-AF65-F5344CB8AC3E}">
        <p14:creationId xmlns:p14="http://schemas.microsoft.com/office/powerpoint/2010/main" val="229912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4109" y="1830516"/>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20617" y="1235779"/>
            <a:ext cx="7764302" cy="5004506"/>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 y="674656"/>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2"/>
          <a:stretch>
            <a:fillRect/>
          </a:stretch>
        </p:blipFill>
        <p:spPr>
          <a:xfrm>
            <a:off x="4270015" y="3249017"/>
            <a:ext cx="3561040" cy="2295459"/>
          </a:xfrm>
          <a:prstGeom prst="rect">
            <a:avLst/>
          </a:prstGeom>
        </p:spPr>
      </p:pic>
      <p:pic>
        <p:nvPicPr>
          <p:cNvPr id="10" name="Picture 9"/>
          <p:cNvPicPr>
            <a:picLocks noChangeAspect="1"/>
          </p:cNvPicPr>
          <p:nvPr/>
        </p:nvPicPr>
        <p:blipFill>
          <a:blip r:embed="rId3"/>
          <a:stretch>
            <a:fillRect/>
          </a:stretch>
        </p:blipFill>
        <p:spPr>
          <a:xfrm>
            <a:off x="5184391" y="2893209"/>
            <a:ext cx="1526112" cy="2144927"/>
          </a:xfrm>
          <a:prstGeom prst="rect">
            <a:avLst/>
          </a:prstGeom>
        </p:spPr>
      </p:pic>
      <p:pic>
        <p:nvPicPr>
          <p:cNvPr id="13" name="Picture 12"/>
          <p:cNvPicPr>
            <a:picLocks noChangeAspect="1"/>
          </p:cNvPicPr>
          <p:nvPr/>
        </p:nvPicPr>
        <p:blipFill>
          <a:blip r:embed="rId4"/>
          <a:stretch>
            <a:fillRect/>
          </a:stretch>
        </p:blipFill>
        <p:spPr>
          <a:xfrm>
            <a:off x="4923341" y="4346011"/>
            <a:ext cx="1166102" cy="749692"/>
          </a:xfrm>
          <a:prstGeom prst="rect">
            <a:avLst/>
          </a:prstGeom>
        </p:spPr>
      </p:pic>
      <p:sp>
        <p:nvSpPr>
          <p:cNvPr id="14" name="Title 1"/>
          <p:cNvSpPr txBox="1">
            <a:spLocks/>
          </p:cNvSpPr>
          <p:nvPr/>
        </p:nvSpPr>
        <p:spPr>
          <a:xfrm>
            <a:off x="152400" y="-46474"/>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defRPr/>
            </a:pPr>
            <a:r>
              <a:rPr lang="en-US" sz="4400" spc="-100" dirty="0">
                <a:ln>
                  <a:noFill/>
                </a:ln>
                <a:solidFill>
                  <a:srgbClr val="00B0F0"/>
                </a:solidFill>
                <a:latin typeface="Segoe UI Light" panose="020B0502040204020203" pitchFamily="34" charset="0"/>
                <a:ea typeface="+mj-ea"/>
                <a:cs typeface="+mj-cs"/>
              </a:rPr>
              <a:t>Develop apps with…</a:t>
            </a:r>
          </a:p>
        </p:txBody>
      </p:sp>
      <p:sp>
        <p:nvSpPr>
          <p:cNvPr id="15" name="Title 1"/>
          <p:cNvSpPr txBox="1">
            <a:spLocks/>
          </p:cNvSpPr>
          <p:nvPr/>
        </p:nvSpPr>
        <p:spPr>
          <a:xfrm>
            <a:off x="76200" y="548263"/>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defPPr>
              <a:defRPr lang="en-US"/>
            </a:defPPr>
            <a:lvl1pPr>
              <a:lnSpc>
                <a:spcPct val="90000"/>
              </a:lnSpc>
              <a:spcBef>
                <a:spcPct val="0"/>
              </a:spcBef>
              <a:buNone/>
              <a:defRPr sz="4400" b="0" cap="none" spc="-100" baseline="0">
                <a:ln>
                  <a:noFill/>
                </a:ln>
                <a:solidFill>
                  <a:srgbClr val="00B0F0"/>
                </a:solidFill>
                <a:effectLst/>
                <a:latin typeface="Segoe UI Light" panose="020B0502040204020203" pitchFamily="34" charset="0"/>
                <a:ea typeface="+mj-ea"/>
                <a:cs typeface="+mj-cs"/>
              </a:defRPr>
            </a:lvl1pPr>
          </a:lstStyle>
          <a:p>
            <a:r>
              <a:rPr lang="en-US" sz="2800" dirty="0"/>
              <a:t>.NET  |  Node.js  |  PHP  |  Python  |  Java</a:t>
            </a:r>
          </a:p>
        </p:txBody>
      </p:sp>
      <p:grpSp>
        <p:nvGrpSpPr>
          <p:cNvPr id="17" name="Group 16"/>
          <p:cNvGrpSpPr/>
          <p:nvPr/>
        </p:nvGrpSpPr>
        <p:grpSpPr>
          <a:xfrm>
            <a:off x="1730593" y="3886200"/>
            <a:ext cx="2313894" cy="2844922"/>
            <a:chOff x="1765295" y="3773198"/>
            <a:chExt cx="2360292" cy="2901969"/>
          </a:xfrm>
        </p:grpSpPr>
        <p:pic>
          <p:nvPicPr>
            <p:cNvPr id="18" name="Picture 17"/>
            <p:cNvPicPr>
              <a:picLocks noChangeAspect="1"/>
            </p:cNvPicPr>
            <p:nvPr/>
          </p:nvPicPr>
          <p:blipFill>
            <a:blip r:embed="rId5"/>
            <a:stretch>
              <a:fillRect/>
            </a:stretch>
          </p:blipFill>
          <p:spPr>
            <a:xfrm>
              <a:off x="1765295" y="3773198"/>
              <a:ext cx="1235610" cy="1795041"/>
            </a:xfrm>
            <a:prstGeom prst="rect">
              <a:avLst/>
            </a:prstGeom>
          </p:spPr>
        </p:pic>
        <p:pic>
          <p:nvPicPr>
            <p:cNvPr id="19" name="Picture 18"/>
            <p:cNvPicPr>
              <a:picLocks noChangeAspect="1"/>
            </p:cNvPicPr>
            <p:nvPr/>
          </p:nvPicPr>
          <p:blipFill>
            <a:blip r:embed="rId6"/>
            <a:stretch>
              <a:fillRect/>
            </a:stretch>
          </p:blipFill>
          <p:spPr>
            <a:xfrm>
              <a:off x="2120371" y="5085435"/>
              <a:ext cx="1323849" cy="1589732"/>
            </a:xfrm>
            <a:prstGeom prst="rect">
              <a:avLst/>
            </a:prstGeom>
          </p:spPr>
        </p:pic>
        <p:pic>
          <p:nvPicPr>
            <p:cNvPr id="20" name="Picture 19"/>
            <p:cNvPicPr>
              <a:picLocks noChangeAspect="1"/>
            </p:cNvPicPr>
            <p:nvPr/>
          </p:nvPicPr>
          <p:blipFill>
            <a:blip r:embed="rId7"/>
            <a:stretch>
              <a:fillRect/>
            </a:stretch>
          </p:blipFill>
          <p:spPr>
            <a:xfrm>
              <a:off x="3695028" y="5134866"/>
              <a:ext cx="430559" cy="1145897"/>
            </a:xfrm>
            <a:prstGeom prst="rect">
              <a:avLst/>
            </a:prstGeom>
          </p:spPr>
        </p:pic>
      </p:grpSp>
      <p:pic>
        <p:nvPicPr>
          <p:cNvPr id="21" name="Picture 20"/>
          <p:cNvPicPr>
            <a:picLocks noChangeAspect="1"/>
          </p:cNvPicPr>
          <p:nvPr/>
        </p:nvPicPr>
        <p:blipFill>
          <a:blip r:embed="rId8"/>
          <a:stretch>
            <a:fillRect/>
          </a:stretch>
        </p:blipFill>
        <p:spPr>
          <a:xfrm>
            <a:off x="7449591" y="1656266"/>
            <a:ext cx="936246" cy="1441444"/>
          </a:xfrm>
          <a:prstGeom prst="rect">
            <a:avLst/>
          </a:prstGeom>
        </p:spPr>
      </p:pic>
      <p:sp>
        <p:nvSpPr>
          <p:cNvPr id="22" name="TextBox 21"/>
          <p:cNvSpPr txBox="1"/>
          <p:nvPr/>
        </p:nvSpPr>
        <p:spPr>
          <a:xfrm rot="1974437">
            <a:off x="9423171" y="4299845"/>
            <a:ext cx="1507144"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Developer</a:t>
            </a:r>
            <a:endParaRPr lang="en-US" b="1" dirty="0">
              <a:latin typeface="Segoe UI Light" panose="020B0502040204020203" pitchFamily="34" charset="0"/>
              <a:cs typeface="Segoe UI Light" panose="020B0502040204020203" pitchFamily="34" charset="0"/>
            </a:endParaRPr>
          </a:p>
        </p:txBody>
      </p:sp>
      <p:sp>
        <p:nvSpPr>
          <p:cNvPr id="23" name="TextBox 22"/>
          <p:cNvSpPr txBox="1"/>
          <p:nvPr/>
        </p:nvSpPr>
        <p:spPr>
          <a:xfrm rot="2014123">
            <a:off x="2181105" y="3254348"/>
            <a:ext cx="1712713"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Microsoft Azure</a:t>
            </a:r>
            <a:endParaRPr lang="en-US" b="1" dirty="0">
              <a:latin typeface="Segoe UI Light" panose="020B0502040204020203" pitchFamily="34" charset="0"/>
              <a:cs typeface="Segoe UI Light" panose="020B0502040204020203" pitchFamily="34" charset="0"/>
            </a:endParaRPr>
          </a:p>
        </p:txBody>
      </p:sp>
      <p:sp>
        <p:nvSpPr>
          <p:cNvPr id="24" name="TextBox 23"/>
          <p:cNvSpPr txBox="1"/>
          <p:nvPr/>
        </p:nvSpPr>
        <p:spPr>
          <a:xfrm rot="1902297">
            <a:off x="2577532" y="392475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7073334"/>
      </p:ext>
    </p:extLst>
  </p:cSld>
  <p:clrMapOvr>
    <a:masterClrMapping/>
  </p:clrMapOvr>
  <mc:AlternateContent xmlns:mc="http://schemas.openxmlformats.org/markup-compatibility/2006" xmlns:p14="http://schemas.microsoft.com/office/powerpoint/2010/main">
    <mc:Choice Requires="p14">
      <p:transition spd="slow" p14:dur="2000" advTm="453"/>
    </mc:Choice>
    <mc:Fallback xmlns="">
      <p:transition spd="slow" advTm="4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400"/>
                                        <p:tgtEl>
                                          <p:spTgt spid="21"/>
                                        </p:tgtEl>
                                      </p:cBhvr>
                                    </p:animEffect>
                                  </p:childTnLst>
                                </p:cTn>
                              </p:par>
                            </p:childTnLst>
                          </p:cTn>
                        </p:par>
                        <p:par>
                          <p:cTn id="12" fill="hold">
                            <p:stCondLst>
                              <p:cond delay="65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250"/>
                                        <p:tgtEl>
                                          <p:spTgt spid="6"/>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14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1900"/>
                            </p:stCondLst>
                            <p:childTnLst>
                              <p:par>
                                <p:cTn id="25" presetID="47"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29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4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nodePh="1">
                                  <p:stCondLst>
                                    <p:cond delay="0"/>
                                  </p:stCondLst>
                                  <p:endCondLst>
                                    <p:cond evt="begin" delay="0">
                                      <p:tn val="38"/>
                                    </p:cond>
                                  </p:endCondLst>
                                  <p:childTnLst>
                                    <p:set>
                                      <p:cBhvr>
                                        <p:cTn id="39" dur="1" fill="hold">
                                          <p:stCondLst>
                                            <p:cond delay="0"/>
                                          </p:stCondLst>
                                        </p:cTn>
                                        <p:tgtEl>
                                          <p:spTgt spid="8"/>
                                        </p:tgtEl>
                                        <p:attrNameLst>
                                          <p:attrName>style.visibility</p:attrName>
                                        </p:attrNameLst>
                                      </p:cBhvr>
                                      <p:to>
                                        <p:strVal val="visible"/>
                                      </p:to>
                                    </p:set>
                                    <p:animEffect transition="in" filter="fade">
                                      <p:cBhvr>
                                        <p:cTn id="40" dur="200"/>
                                        <p:tgtEl>
                                          <p:spTgt spid="8"/>
                                        </p:tgtEl>
                                      </p:cBhvr>
                                    </p:animEffect>
                                  </p:childTnLst>
                                </p:cTn>
                              </p:par>
                            </p:childTnLst>
                          </p:cTn>
                        </p:par>
                        <p:par>
                          <p:cTn id="41" fill="hold">
                            <p:stCondLst>
                              <p:cond delay="39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70015" y="609600"/>
            <a:ext cx="8014904" cy="4956516"/>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2"/>
          <a:stretch>
            <a:fillRect/>
          </a:stretch>
        </p:blipFill>
        <p:spPr>
          <a:xfrm>
            <a:off x="4270015" y="2574848"/>
            <a:ext cx="3561040" cy="2295459"/>
          </a:xfrm>
          <a:prstGeom prst="rect">
            <a:avLst/>
          </a:prstGeom>
        </p:spPr>
      </p:pic>
      <p:pic>
        <p:nvPicPr>
          <p:cNvPr id="29" name="Picture 28"/>
          <p:cNvPicPr>
            <a:picLocks noChangeAspect="1"/>
          </p:cNvPicPr>
          <p:nvPr/>
        </p:nvPicPr>
        <p:blipFill>
          <a:blip r:embed="rId3"/>
          <a:stretch>
            <a:fillRect/>
          </a:stretch>
        </p:blipFill>
        <p:spPr>
          <a:xfrm>
            <a:off x="5184391" y="2219040"/>
            <a:ext cx="1526112" cy="2144927"/>
          </a:xfrm>
          <a:prstGeom prst="rect">
            <a:avLst/>
          </a:prstGeom>
        </p:spPr>
      </p:pic>
      <p:pic>
        <p:nvPicPr>
          <p:cNvPr id="30" name="Picture 29"/>
          <p:cNvPicPr>
            <a:picLocks noChangeAspect="1"/>
          </p:cNvPicPr>
          <p:nvPr/>
        </p:nvPicPr>
        <p:blipFill>
          <a:blip r:embed="rId4"/>
          <a:stretch>
            <a:fillRect/>
          </a:stretch>
        </p:blipFill>
        <p:spPr>
          <a:xfrm>
            <a:off x="8425026" y="1576271"/>
            <a:ext cx="705559" cy="455639"/>
          </a:xfrm>
          <a:prstGeom prst="rect">
            <a:avLst/>
          </a:prstGeom>
        </p:spPr>
      </p:pic>
      <p:grpSp>
        <p:nvGrpSpPr>
          <p:cNvPr id="33" name="Group 32"/>
          <p:cNvGrpSpPr/>
          <p:nvPr/>
        </p:nvGrpSpPr>
        <p:grpSpPr>
          <a:xfrm>
            <a:off x="6646516" y="1249458"/>
            <a:ext cx="3145840" cy="1995720"/>
            <a:chOff x="6779791" y="1274016"/>
            <a:chExt cx="3208921" cy="2035738"/>
          </a:xfrm>
        </p:grpSpPr>
        <p:pic>
          <p:nvPicPr>
            <p:cNvPr id="34" name="Picture 33"/>
            <p:cNvPicPr>
              <a:picLocks noChangeAspect="1"/>
            </p:cNvPicPr>
            <p:nvPr/>
          </p:nvPicPr>
          <p:blipFill>
            <a:blip r:embed="rId5"/>
            <a:stretch>
              <a:fillRect/>
            </a:stretch>
          </p:blipFill>
          <p:spPr>
            <a:xfrm>
              <a:off x="7232959" y="1274016"/>
              <a:ext cx="2755753" cy="1793693"/>
            </a:xfrm>
            <a:prstGeom prst="rect">
              <a:avLst/>
            </a:prstGeom>
          </p:spPr>
        </p:pic>
        <p:pic>
          <p:nvPicPr>
            <p:cNvPr id="35" name="Picture 34"/>
            <p:cNvPicPr>
              <a:picLocks noChangeAspect="1"/>
            </p:cNvPicPr>
            <p:nvPr/>
          </p:nvPicPr>
          <p:blipFill>
            <a:blip r:embed="rId6"/>
            <a:stretch>
              <a:fillRect/>
            </a:stretch>
          </p:blipFill>
          <p:spPr>
            <a:xfrm>
              <a:off x="8437986" y="2473001"/>
              <a:ext cx="1295714" cy="836753"/>
            </a:xfrm>
            <a:prstGeom prst="rect">
              <a:avLst/>
            </a:prstGeom>
          </p:spPr>
        </p:pic>
        <p:pic>
          <p:nvPicPr>
            <p:cNvPr id="36" name="Picture 35"/>
            <p:cNvPicPr>
              <a:picLocks noChangeAspect="1"/>
            </p:cNvPicPr>
            <p:nvPr/>
          </p:nvPicPr>
          <p:blipFill>
            <a:blip r:embed="rId7"/>
            <a:stretch>
              <a:fillRect/>
            </a:stretch>
          </p:blipFill>
          <p:spPr>
            <a:xfrm>
              <a:off x="7576388" y="1925096"/>
              <a:ext cx="1295714" cy="836753"/>
            </a:xfrm>
            <a:prstGeom prst="rect">
              <a:avLst/>
            </a:prstGeom>
          </p:spPr>
        </p:pic>
        <p:pic>
          <p:nvPicPr>
            <p:cNvPr id="37" name="Picture 36"/>
            <p:cNvPicPr>
              <a:picLocks noChangeAspect="1"/>
            </p:cNvPicPr>
            <p:nvPr/>
          </p:nvPicPr>
          <p:blipFill>
            <a:blip r:embed="rId8"/>
            <a:stretch>
              <a:fillRect/>
            </a:stretch>
          </p:blipFill>
          <p:spPr>
            <a:xfrm>
              <a:off x="6779791" y="1397058"/>
              <a:ext cx="1295714" cy="836753"/>
            </a:xfrm>
            <a:prstGeom prst="rect">
              <a:avLst/>
            </a:prstGeom>
          </p:spPr>
        </p:pic>
      </p:grpSp>
      <p:pic>
        <p:nvPicPr>
          <p:cNvPr id="38" name="Picture 37"/>
          <p:cNvPicPr>
            <a:picLocks noChangeAspect="1"/>
          </p:cNvPicPr>
          <p:nvPr/>
        </p:nvPicPr>
        <p:blipFill>
          <a:blip r:embed="rId9"/>
          <a:stretch>
            <a:fillRect/>
          </a:stretch>
        </p:blipFill>
        <p:spPr>
          <a:xfrm>
            <a:off x="4923341" y="3671842"/>
            <a:ext cx="1166102" cy="749692"/>
          </a:xfrm>
          <a:prstGeom prst="rect">
            <a:avLst/>
          </a:prstGeom>
        </p:spPr>
      </p:pic>
      <p:pic>
        <p:nvPicPr>
          <p:cNvPr id="39" name="Picture 38"/>
          <p:cNvPicPr>
            <a:picLocks noChangeAspect="1"/>
          </p:cNvPicPr>
          <p:nvPr/>
        </p:nvPicPr>
        <p:blipFill>
          <a:blip r:embed="rId4"/>
          <a:stretch>
            <a:fillRect/>
          </a:stretch>
        </p:blipFill>
        <p:spPr>
          <a:xfrm>
            <a:off x="6816340" y="2583261"/>
            <a:ext cx="705559" cy="455639"/>
          </a:xfrm>
          <a:prstGeom prst="rect">
            <a:avLst/>
          </a:prstGeom>
        </p:spPr>
      </p:pic>
      <p:grpSp>
        <p:nvGrpSpPr>
          <p:cNvPr id="42" name="Group 41"/>
          <p:cNvGrpSpPr/>
          <p:nvPr/>
        </p:nvGrpSpPr>
        <p:grpSpPr>
          <a:xfrm>
            <a:off x="1730593" y="3124200"/>
            <a:ext cx="2313894" cy="2844922"/>
            <a:chOff x="1765295" y="3773198"/>
            <a:chExt cx="2360292" cy="2901969"/>
          </a:xfrm>
        </p:grpSpPr>
        <p:pic>
          <p:nvPicPr>
            <p:cNvPr id="43" name="Picture 42"/>
            <p:cNvPicPr>
              <a:picLocks noChangeAspect="1"/>
            </p:cNvPicPr>
            <p:nvPr/>
          </p:nvPicPr>
          <p:blipFill>
            <a:blip r:embed="rId10"/>
            <a:stretch>
              <a:fillRect/>
            </a:stretch>
          </p:blipFill>
          <p:spPr>
            <a:xfrm>
              <a:off x="1765295" y="3773198"/>
              <a:ext cx="1235610" cy="1795041"/>
            </a:xfrm>
            <a:prstGeom prst="rect">
              <a:avLst/>
            </a:prstGeom>
          </p:spPr>
        </p:pic>
        <p:pic>
          <p:nvPicPr>
            <p:cNvPr id="44" name="Picture 43"/>
            <p:cNvPicPr>
              <a:picLocks noChangeAspect="1"/>
            </p:cNvPicPr>
            <p:nvPr/>
          </p:nvPicPr>
          <p:blipFill>
            <a:blip r:embed="rId11"/>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2"/>
            <a:stretch>
              <a:fillRect/>
            </a:stretch>
          </p:blipFill>
          <p:spPr>
            <a:xfrm>
              <a:off x="3695028" y="5134866"/>
              <a:ext cx="430559" cy="1145897"/>
            </a:xfrm>
            <a:prstGeom prst="rect">
              <a:avLst/>
            </a:prstGeom>
          </p:spPr>
        </p:pic>
      </p:grpSp>
      <p:pic>
        <p:nvPicPr>
          <p:cNvPr id="46" name="Picture 45"/>
          <p:cNvPicPr>
            <a:picLocks noChangeAspect="1"/>
          </p:cNvPicPr>
          <p:nvPr/>
        </p:nvPicPr>
        <p:blipFill>
          <a:blip r:embed="rId13"/>
          <a:stretch>
            <a:fillRect/>
          </a:stretch>
        </p:blipFill>
        <p:spPr>
          <a:xfrm>
            <a:off x="7449591" y="982097"/>
            <a:ext cx="936246" cy="1441444"/>
          </a:xfrm>
          <a:prstGeom prst="rect">
            <a:avLst/>
          </a:prstGeom>
        </p:spPr>
      </p:pic>
      <p:sp>
        <p:nvSpPr>
          <p:cNvPr id="47" name="TextBox 46"/>
          <p:cNvSpPr txBox="1"/>
          <p:nvPr/>
        </p:nvSpPr>
        <p:spPr>
          <a:xfrm rot="1950940">
            <a:off x="9586677" y="3767720"/>
            <a:ext cx="1180131"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Developer</a:t>
            </a:r>
            <a:endParaRPr lang="en-US" b="1" dirty="0">
              <a:latin typeface="Segoe UI Light" panose="020B0502040204020203" pitchFamily="34" charset="0"/>
              <a:cs typeface="Segoe UI Light" panose="020B0502040204020203" pitchFamily="34" charset="0"/>
            </a:endParaRPr>
          </a:p>
        </p:txBody>
      </p:sp>
      <p:sp>
        <p:nvSpPr>
          <p:cNvPr id="48" name="TextBox 47"/>
          <p:cNvSpPr txBox="1"/>
          <p:nvPr/>
        </p:nvSpPr>
        <p:spPr>
          <a:xfrm rot="2014123">
            <a:off x="1930171" y="2606347"/>
            <a:ext cx="2214581"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Microsoft Azure</a:t>
            </a:r>
            <a:endParaRPr lang="en-US" sz="2400" b="1" dirty="0">
              <a:latin typeface="Segoe UI Light" panose="020B0502040204020203" pitchFamily="34" charset="0"/>
              <a:cs typeface="Segoe UI Light" panose="020B0502040204020203" pitchFamily="34" charset="0"/>
            </a:endParaRPr>
          </a:p>
        </p:txBody>
      </p:sp>
      <p:sp>
        <p:nvSpPr>
          <p:cNvPr id="49" name="TextBox 48"/>
          <p:cNvSpPr txBox="1"/>
          <p:nvPr/>
        </p:nvSpPr>
        <p:spPr>
          <a:xfrm rot="1902297">
            <a:off x="2577532" y="316187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
        <p:nvSpPr>
          <p:cNvPr id="50" name="Title 1"/>
          <p:cNvSpPr txBox="1">
            <a:spLocks/>
          </p:cNvSpPr>
          <p:nvPr/>
        </p:nvSpPr>
        <p:spPr>
          <a:xfrm>
            <a:off x="-73440" y="0"/>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400">
              <a:defRPr/>
            </a:pPr>
            <a:r>
              <a:rPr lang="en-US" sz="4400" spc="-100" dirty="0" smtClean="0">
                <a:ln>
                  <a:noFill/>
                </a:ln>
                <a:solidFill>
                  <a:srgbClr val="00B0F0"/>
                </a:solidFill>
                <a:latin typeface="Segoe UI Light" panose="020B0502040204020203" pitchFamily="34" charset="0"/>
                <a:ea typeface="+mj-ea"/>
                <a:cs typeface="+mj-cs"/>
              </a:rPr>
              <a:t>Continuous Integration</a:t>
            </a:r>
            <a:endParaRPr lang="en-US" sz="4400" spc="-100" dirty="0">
              <a:ln>
                <a:noFill/>
              </a:ln>
              <a:solidFill>
                <a:srgbClr val="00B0F0"/>
              </a:solidFill>
              <a:latin typeface="Segoe UI Light" panose="020B0502040204020203" pitchFamily="34" charset="0"/>
              <a:ea typeface="+mj-ea"/>
              <a:cs typeface="+mj-cs"/>
            </a:endParaRPr>
          </a:p>
        </p:txBody>
      </p:sp>
    </p:spTree>
    <p:extLst>
      <p:ext uri="{BB962C8B-B14F-4D97-AF65-F5344CB8AC3E}">
        <p14:creationId xmlns:p14="http://schemas.microsoft.com/office/powerpoint/2010/main" val="2242132993"/>
      </p:ext>
    </p:extLst>
  </p:cSld>
  <p:clrMapOvr>
    <a:masterClrMapping/>
  </p:clrMapOvr>
  <mc:AlternateContent xmlns:mc="http://schemas.openxmlformats.org/markup-compatibility/2006" xmlns:p14="http://schemas.microsoft.com/office/powerpoint/2010/main">
    <mc:Choice Requires="p14">
      <p:transition spd="slow" p14:dur="2000" advTm="1543"/>
    </mc:Choice>
    <mc:Fallback xmlns="">
      <p:transition spd="slow" advTm="15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00842E-6 2.22424E-6 L 0.10569 -0.12551 " pathEditMode="relative" rAng="0" ptsTypes="AA">
                                      <p:cBhvr>
                                        <p:cTn id="6" dur="1000" fill="hold"/>
                                        <p:tgtEl>
                                          <p:spTgt spid="46"/>
                                        </p:tgtEl>
                                        <p:attrNameLst>
                                          <p:attrName>ppt_x</p:attrName>
                                          <p:attrName>ppt_y</p:attrName>
                                        </p:attrNameLst>
                                      </p:cBhvr>
                                      <p:rCtr x="5285" y="-6287"/>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par>
                          <p:cTn id="15" fill="hold">
                            <p:stCondLst>
                              <p:cond delay="2000"/>
                            </p:stCondLst>
                            <p:childTnLst>
                              <p:par>
                                <p:cTn id="16" presetID="22" presetClass="entr" presetSubtype="2"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right)">
                                      <p:cBhvr>
                                        <p:cTn id="18" dur="500"/>
                                        <p:tgtEl>
                                          <p:spTgt spid="39"/>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a:spLocks/>
          </p:cNvSpPr>
          <p:nvPr/>
        </p:nvSpPr>
        <p:spPr>
          <a:xfrm>
            <a:off x="-73440" y="0"/>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00" normalizeH="0" baseline="0" noProof="0" dirty="0" smtClean="0">
                <a:ln>
                  <a:noFill/>
                </a:ln>
                <a:solidFill>
                  <a:srgbClr val="00B0F0"/>
                </a:solidFill>
                <a:effectLst/>
                <a:uLnTx/>
                <a:uFillTx/>
                <a:latin typeface="Segoe UI Light" panose="020B0502040204020203" pitchFamily="34" charset="0"/>
                <a:ea typeface="+mn-ea"/>
                <a:cs typeface="Segoe UI" pitchFamily="34" charset="0"/>
              </a:rPr>
              <a:t>Enterprise Connectivity</a:t>
            </a:r>
            <a:endParaRPr kumimoji="0" lang="en-US" sz="4400" b="0" i="0" u="none" strike="noStrike" kern="1200" cap="none" spc="-100" normalizeH="0" baseline="0" noProof="0" dirty="0">
              <a:ln>
                <a:noFill/>
              </a:ln>
              <a:solidFill>
                <a:srgbClr val="00B0F0"/>
              </a:solidFill>
              <a:effectLst/>
              <a:uLnTx/>
              <a:uFillTx/>
              <a:latin typeface="Segoe UI Light" panose="020B0502040204020203" pitchFamily="34" charset="0"/>
              <a:ea typeface="+mn-ea"/>
              <a:cs typeface="Segoe UI" pitchFamily="34" charset="0"/>
            </a:endParaRPr>
          </a:p>
        </p:txBody>
      </p:sp>
      <p:cxnSp>
        <p:nvCxnSpPr>
          <p:cNvPr id="24" name="Straight Connector 23"/>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8200" y="762000"/>
            <a:ext cx="7636719" cy="4804116"/>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0" y="487"/>
            <a:ext cx="6567904" cy="21255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2"/>
          <a:stretch>
            <a:fillRect/>
          </a:stretch>
        </p:blipFill>
        <p:spPr>
          <a:xfrm>
            <a:off x="4144026" y="1150805"/>
            <a:ext cx="5862789" cy="3822530"/>
          </a:xfrm>
          <a:prstGeom prst="rect">
            <a:avLst/>
          </a:prstGeom>
        </p:spPr>
      </p:pic>
      <p:pic>
        <p:nvPicPr>
          <p:cNvPr id="41" name="Picture 40"/>
          <p:cNvPicPr>
            <a:picLocks noChangeAspect="1"/>
          </p:cNvPicPr>
          <p:nvPr/>
        </p:nvPicPr>
        <p:blipFill>
          <a:blip r:embed="rId3"/>
          <a:stretch>
            <a:fillRect/>
          </a:stretch>
        </p:blipFill>
        <p:spPr>
          <a:xfrm>
            <a:off x="4270015" y="2574848"/>
            <a:ext cx="3561040" cy="2295459"/>
          </a:xfrm>
          <a:prstGeom prst="rect">
            <a:avLst/>
          </a:prstGeom>
        </p:spPr>
      </p:pic>
      <p:pic>
        <p:nvPicPr>
          <p:cNvPr id="51" name="Picture 50"/>
          <p:cNvPicPr>
            <a:picLocks noChangeAspect="1"/>
          </p:cNvPicPr>
          <p:nvPr/>
        </p:nvPicPr>
        <p:blipFill>
          <a:blip r:embed="rId4"/>
          <a:stretch>
            <a:fillRect/>
          </a:stretch>
        </p:blipFill>
        <p:spPr>
          <a:xfrm>
            <a:off x="5184391" y="2219040"/>
            <a:ext cx="1526112" cy="2144927"/>
          </a:xfrm>
          <a:prstGeom prst="rect">
            <a:avLst/>
          </a:prstGeom>
        </p:spPr>
      </p:pic>
      <p:pic>
        <p:nvPicPr>
          <p:cNvPr id="54" name="Picture 53"/>
          <p:cNvPicPr>
            <a:picLocks noChangeAspect="1"/>
          </p:cNvPicPr>
          <p:nvPr/>
        </p:nvPicPr>
        <p:blipFill>
          <a:blip r:embed="rId5"/>
          <a:stretch>
            <a:fillRect/>
          </a:stretch>
        </p:blipFill>
        <p:spPr>
          <a:xfrm>
            <a:off x="4923341" y="3671842"/>
            <a:ext cx="1166102" cy="749692"/>
          </a:xfrm>
          <a:prstGeom prst="rect">
            <a:avLst/>
          </a:prstGeom>
        </p:spPr>
      </p:pic>
      <p:pic>
        <p:nvPicPr>
          <p:cNvPr id="55" name="Picture 54"/>
          <p:cNvPicPr>
            <a:picLocks noChangeAspect="1"/>
          </p:cNvPicPr>
          <p:nvPr/>
        </p:nvPicPr>
        <p:blipFill>
          <a:blip r:embed="rId6"/>
          <a:stretch>
            <a:fillRect/>
          </a:stretch>
        </p:blipFill>
        <p:spPr>
          <a:xfrm>
            <a:off x="1730593" y="3699512"/>
            <a:ext cx="1211321" cy="1759754"/>
          </a:xfrm>
          <a:prstGeom prst="rect">
            <a:avLst/>
          </a:prstGeom>
        </p:spPr>
      </p:pic>
      <p:pic>
        <p:nvPicPr>
          <p:cNvPr id="56" name="Picture 55"/>
          <p:cNvPicPr>
            <a:picLocks noChangeAspect="1"/>
          </p:cNvPicPr>
          <p:nvPr/>
        </p:nvPicPr>
        <p:blipFill>
          <a:blip r:embed="rId7"/>
          <a:stretch>
            <a:fillRect/>
          </a:stretch>
        </p:blipFill>
        <p:spPr>
          <a:xfrm>
            <a:off x="2078690" y="4985953"/>
            <a:ext cx="1297825" cy="1558481"/>
          </a:xfrm>
          <a:prstGeom prst="rect">
            <a:avLst/>
          </a:prstGeom>
        </p:spPr>
      </p:pic>
      <p:pic>
        <p:nvPicPr>
          <p:cNvPr id="57" name="Picture 56"/>
          <p:cNvPicPr>
            <a:picLocks noChangeAspect="1"/>
          </p:cNvPicPr>
          <p:nvPr/>
        </p:nvPicPr>
        <p:blipFill>
          <a:blip r:embed="rId8"/>
          <a:stretch>
            <a:fillRect/>
          </a:stretch>
        </p:blipFill>
        <p:spPr>
          <a:xfrm>
            <a:off x="7819141" y="558024"/>
            <a:ext cx="1235984" cy="1949805"/>
          </a:xfrm>
          <a:prstGeom prst="rect">
            <a:avLst/>
          </a:prstGeom>
        </p:spPr>
      </p:pic>
      <p:pic>
        <p:nvPicPr>
          <p:cNvPr id="59" name="Picture 58"/>
          <p:cNvPicPr>
            <a:picLocks noChangeAspect="1"/>
          </p:cNvPicPr>
          <p:nvPr/>
        </p:nvPicPr>
        <p:blipFill>
          <a:blip r:embed="rId9"/>
          <a:stretch>
            <a:fillRect/>
          </a:stretch>
        </p:blipFill>
        <p:spPr>
          <a:xfrm>
            <a:off x="6184210" y="1937975"/>
            <a:ext cx="1242770" cy="796703"/>
          </a:xfrm>
          <a:prstGeom prst="rect">
            <a:avLst/>
          </a:prstGeom>
        </p:spPr>
      </p:pic>
      <p:pic>
        <p:nvPicPr>
          <p:cNvPr id="60" name="Picture 59"/>
          <p:cNvPicPr>
            <a:picLocks noChangeAspect="1"/>
          </p:cNvPicPr>
          <p:nvPr/>
        </p:nvPicPr>
        <p:blipFill>
          <a:blip r:embed="rId9"/>
          <a:stretch>
            <a:fillRect/>
          </a:stretch>
        </p:blipFill>
        <p:spPr>
          <a:xfrm>
            <a:off x="6436330" y="2092047"/>
            <a:ext cx="1242770" cy="796703"/>
          </a:xfrm>
          <a:prstGeom prst="rect">
            <a:avLst/>
          </a:prstGeom>
        </p:spPr>
      </p:pic>
      <p:pic>
        <p:nvPicPr>
          <p:cNvPr id="61" name="Picture 60"/>
          <p:cNvPicPr>
            <a:picLocks noChangeAspect="1"/>
          </p:cNvPicPr>
          <p:nvPr/>
        </p:nvPicPr>
        <p:blipFill>
          <a:blip r:embed="rId9"/>
          <a:stretch>
            <a:fillRect/>
          </a:stretch>
        </p:blipFill>
        <p:spPr>
          <a:xfrm>
            <a:off x="6688449" y="2246120"/>
            <a:ext cx="1242770" cy="796703"/>
          </a:xfrm>
          <a:prstGeom prst="rect">
            <a:avLst/>
          </a:prstGeom>
        </p:spPr>
      </p:pic>
      <p:pic>
        <p:nvPicPr>
          <p:cNvPr id="62" name="Picture 61"/>
          <p:cNvPicPr>
            <a:picLocks noChangeAspect="1"/>
          </p:cNvPicPr>
          <p:nvPr/>
        </p:nvPicPr>
        <p:blipFill>
          <a:blip r:embed="rId9"/>
          <a:stretch>
            <a:fillRect/>
          </a:stretch>
        </p:blipFill>
        <p:spPr>
          <a:xfrm>
            <a:off x="6940569" y="2400192"/>
            <a:ext cx="1242770" cy="796703"/>
          </a:xfrm>
          <a:prstGeom prst="rect">
            <a:avLst/>
          </a:prstGeom>
        </p:spPr>
      </p:pic>
      <p:pic>
        <p:nvPicPr>
          <p:cNvPr id="63" name="Picture 62"/>
          <p:cNvPicPr>
            <a:picLocks noChangeAspect="1"/>
          </p:cNvPicPr>
          <p:nvPr/>
        </p:nvPicPr>
        <p:blipFill>
          <a:blip r:embed="rId9"/>
          <a:stretch>
            <a:fillRect/>
          </a:stretch>
        </p:blipFill>
        <p:spPr>
          <a:xfrm>
            <a:off x="7192688" y="2554265"/>
            <a:ext cx="1242770" cy="796703"/>
          </a:xfrm>
          <a:prstGeom prst="rect">
            <a:avLst/>
          </a:prstGeom>
        </p:spPr>
      </p:pic>
      <p:pic>
        <p:nvPicPr>
          <p:cNvPr id="64" name="Picture 63"/>
          <p:cNvPicPr>
            <a:picLocks noChangeAspect="1"/>
          </p:cNvPicPr>
          <p:nvPr/>
        </p:nvPicPr>
        <p:blipFill>
          <a:blip r:embed="rId9"/>
          <a:stretch>
            <a:fillRect/>
          </a:stretch>
        </p:blipFill>
        <p:spPr>
          <a:xfrm>
            <a:off x="7444808" y="2708338"/>
            <a:ext cx="1242770" cy="796703"/>
          </a:xfrm>
          <a:prstGeom prst="rect">
            <a:avLst/>
          </a:prstGeom>
        </p:spPr>
      </p:pic>
      <p:sp>
        <p:nvSpPr>
          <p:cNvPr id="66" name="AutoShape 3"/>
          <p:cNvSpPr>
            <a:spLocks noChangeAspect="1" noChangeArrowheads="1" noTextEdit="1"/>
          </p:cNvSpPr>
          <p:nvPr/>
        </p:nvSpPr>
        <p:spPr bwMode="auto">
          <a:xfrm>
            <a:off x="6245404" y="918615"/>
            <a:ext cx="515133" cy="3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67" name="Freeform 5"/>
          <p:cNvSpPr>
            <a:spLocks/>
          </p:cNvSpPr>
          <p:nvPr/>
        </p:nvSpPr>
        <p:spPr bwMode="auto">
          <a:xfrm>
            <a:off x="7951456" y="3016365"/>
            <a:ext cx="291007" cy="212212"/>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8" name="Freeform 5"/>
          <p:cNvSpPr>
            <a:spLocks/>
          </p:cNvSpPr>
          <p:nvPr/>
        </p:nvSpPr>
        <p:spPr bwMode="auto">
          <a:xfrm>
            <a:off x="8058502" y="3499119"/>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69" name="Freeform 5"/>
          <p:cNvSpPr>
            <a:spLocks/>
          </p:cNvSpPr>
          <p:nvPr/>
        </p:nvSpPr>
        <p:spPr bwMode="auto">
          <a:xfrm>
            <a:off x="6950088" y="1857275"/>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0" name="Freeform 5"/>
          <p:cNvSpPr>
            <a:spLocks/>
          </p:cNvSpPr>
          <p:nvPr/>
        </p:nvSpPr>
        <p:spPr bwMode="auto">
          <a:xfrm>
            <a:off x="7320834" y="2938576"/>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1" name="Freeform 5"/>
          <p:cNvSpPr>
            <a:spLocks/>
          </p:cNvSpPr>
          <p:nvPr/>
        </p:nvSpPr>
        <p:spPr bwMode="auto">
          <a:xfrm>
            <a:off x="8773050" y="3045475"/>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2" name="Freeform 5"/>
          <p:cNvSpPr>
            <a:spLocks/>
          </p:cNvSpPr>
          <p:nvPr/>
        </p:nvSpPr>
        <p:spPr bwMode="auto">
          <a:xfrm>
            <a:off x="6344980" y="2234470"/>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3" name="Freeform 5"/>
          <p:cNvSpPr>
            <a:spLocks/>
          </p:cNvSpPr>
          <p:nvPr/>
        </p:nvSpPr>
        <p:spPr bwMode="auto">
          <a:xfrm>
            <a:off x="6539858" y="1994615"/>
            <a:ext cx="133876" cy="97626"/>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4" name="Freeform 5"/>
          <p:cNvSpPr>
            <a:spLocks/>
          </p:cNvSpPr>
          <p:nvPr/>
        </p:nvSpPr>
        <p:spPr bwMode="auto">
          <a:xfrm>
            <a:off x="8559305" y="3433501"/>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75" name="Picture 74"/>
          <p:cNvPicPr>
            <a:picLocks noChangeAspect="1"/>
          </p:cNvPicPr>
          <p:nvPr/>
        </p:nvPicPr>
        <p:blipFill>
          <a:blip r:embed="rId10"/>
          <a:stretch>
            <a:fillRect/>
          </a:stretch>
        </p:blipFill>
        <p:spPr>
          <a:xfrm>
            <a:off x="3622393" y="5034413"/>
            <a:ext cx="422095" cy="1123371"/>
          </a:xfrm>
          <a:prstGeom prst="rect">
            <a:avLst/>
          </a:prstGeom>
        </p:spPr>
      </p:pic>
      <p:pic>
        <p:nvPicPr>
          <p:cNvPr id="76" name="Picture 75"/>
          <p:cNvPicPr>
            <a:picLocks noChangeAspect="1"/>
          </p:cNvPicPr>
          <p:nvPr/>
        </p:nvPicPr>
        <p:blipFill>
          <a:blip r:embed="rId11"/>
          <a:stretch>
            <a:fillRect/>
          </a:stretch>
        </p:blipFill>
        <p:spPr>
          <a:xfrm>
            <a:off x="3802123" y="4207483"/>
            <a:ext cx="1285151" cy="841289"/>
          </a:xfrm>
          <a:prstGeom prst="rect">
            <a:avLst/>
          </a:prstGeom>
        </p:spPr>
      </p:pic>
      <p:sp>
        <p:nvSpPr>
          <p:cNvPr id="77" name="Freeform 5"/>
          <p:cNvSpPr>
            <a:spLocks/>
          </p:cNvSpPr>
          <p:nvPr/>
        </p:nvSpPr>
        <p:spPr bwMode="auto">
          <a:xfrm>
            <a:off x="7127135" y="2461846"/>
            <a:ext cx="182699" cy="133230"/>
          </a:xfrm>
          <a:custGeom>
            <a:avLst/>
            <a:gdLst>
              <a:gd name="T0" fmla="*/ 53 w 53"/>
              <a:gd name="T1" fmla="*/ 19 h 38"/>
              <a:gd name="T2" fmla="*/ 26 w 53"/>
              <a:gd name="T3" fmla="*/ 38 h 38"/>
              <a:gd name="T4" fmla="*/ 0 w 53"/>
              <a:gd name="T5" fmla="*/ 19 h 38"/>
              <a:gd name="T6" fmla="*/ 27 w 53"/>
              <a:gd name="T7" fmla="*/ 0 h 38"/>
              <a:gd name="T8" fmla="*/ 53 w 53"/>
              <a:gd name="T9" fmla="*/ 19 h 38"/>
            </a:gdLst>
            <a:ahLst/>
            <a:cxnLst>
              <a:cxn ang="0">
                <a:pos x="T0" y="T1"/>
              </a:cxn>
              <a:cxn ang="0">
                <a:pos x="T2" y="T3"/>
              </a:cxn>
              <a:cxn ang="0">
                <a:pos x="T4" y="T5"/>
              </a:cxn>
              <a:cxn ang="0">
                <a:pos x="T6" y="T7"/>
              </a:cxn>
              <a:cxn ang="0">
                <a:pos x="T8" y="T9"/>
              </a:cxn>
            </a:cxnLst>
            <a:rect l="0" t="0" r="r" b="b"/>
            <a:pathLst>
              <a:path w="53" h="38">
                <a:moveTo>
                  <a:pt x="53" y="19"/>
                </a:moveTo>
                <a:cubicBezTo>
                  <a:pt x="52" y="30"/>
                  <a:pt x="41" y="38"/>
                  <a:pt x="26" y="38"/>
                </a:cubicBezTo>
                <a:cubicBezTo>
                  <a:pt x="12" y="37"/>
                  <a:pt x="0" y="29"/>
                  <a:pt x="0" y="19"/>
                </a:cubicBezTo>
                <a:cubicBezTo>
                  <a:pt x="1" y="8"/>
                  <a:pt x="12" y="0"/>
                  <a:pt x="27" y="0"/>
                </a:cubicBezTo>
                <a:cubicBezTo>
                  <a:pt x="41" y="1"/>
                  <a:pt x="53" y="9"/>
                  <a:pt x="53" y="19"/>
                </a:cubicBezTo>
                <a:close/>
              </a:path>
            </a:pathLst>
          </a:custGeom>
          <a:solidFill>
            <a:srgbClr val="019E4A">
              <a:alpha val="29000"/>
            </a:srgbClr>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78" name="Title 1"/>
          <p:cNvSpPr txBox="1">
            <a:spLocks/>
          </p:cNvSpPr>
          <p:nvPr/>
        </p:nvSpPr>
        <p:spPr>
          <a:xfrm>
            <a:off x="9866536" y="368501"/>
            <a:ext cx="1847709"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137" dirty="0"/>
              <a:t>Dynamics</a:t>
            </a:r>
          </a:p>
          <a:p>
            <a:r>
              <a:rPr lang="en-US" sz="3137" dirty="0"/>
              <a:t>SQL</a:t>
            </a:r>
          </a:p>
          <a:p>
            <a:r>
              <a:rPr lang="en-US" sz="3137" dirty="0"/>
              <a:t>SAP</a:t>
            </a:r>
          </a:p>
          <a:p>
            <a:r>
              <a:rPr lang="en-US" sz="3137" dirty="0"/>
              <a:t>Oracle</a:t>
            </a:r>
          </a:p>
        </p:txBody>
      </p:sp>
      <p:sp>
        <p:nvSpPr>
          <p:cNvPr id="79" name="TextBox 78"/>
          <p:cNvSpPr txBox="1"/>
          <p:nvPr/>
        </p:nvSpPr>
        <p:spPr>
          <a:xfrm rot="2014123">
            <a:off x="1930171" y="2606347"/>
            <a:ext cx="2214581" cy="461665"/>
          </a:xfrm>
          <a:prstGeom prst="rect">
            <a:avLst/>
          </a:prstGeom>
          <a:noFill/>
        </p:spPr>
        <p:txBody>
          <a:bodyPr wrap="none" rtlCol="0">
            <a:spAutoFit/>
          </a:bodyPr>
          <a:lstStyle/>
          <a:p>
            <a:r>
              <a:rPr lang="en-US" sz="2400" b="1" dirty="0" smtClean="0">
                <a:latin typeface="Segoe UI Light" panose="020B0502040204020203" pitchFamily="34" charset="0"/>
                <a:cs typeface="Segoe UI Light" panose="020B0502040204020203" pitchFamily="34" charset="0"/>
              </a:rPr>
              <a:t>Microsoft Azure</a:t>
            </a:r>
            <a:endParaRPr lang="en-US" sz="2400" b="1" dirty="0">
              <a:latin typeface="Segoe UI Light" panose="020B0502040204020203" pitchFamily="34" charset="0"/>
              <a:cs typeface="Segoe UI Light" panose="020B0502040204020203" pitchFamily="34" charset="0"/>
            </a:endParaRPr>
          </a:p>
        </p:txBody>
      </p:sp>
      <p:sp>
        <p:nvSpPr>
          <p:cNvPr id="80" name="TextBox 79"/>
          <p:cNvSpPr txBox="1"/>
          <p:nvPr/>
        </p:nvSpPr>
        <p:spPr>
          <a:xfrm rot="1902297">
            <a:off x="2577532" y="3161879"/>
            <a:ext cx="767454" cy="400110"/>
          </a:xfrm>
          <a:prstGeom prst="rect">
            <a:avLst/>
          </a:prstGeom>
          <a:noFill/>
        </p:spPr>
        <p:txBody>
          <a:bodyPr wrap="none" rtlCol="0">
            <a:spAutoFit/>
          </a:bodyPr>
          <a:lstStyle/>
          <a:p>
            <a:r>
              <a:rPr lang="en-US" sz="2000" b="1" dirty="0" smtClean="0">
                <a:latin typeface="Segoe UI Light" panose="020B0502040204020203" pitchFamily="34" charset="0"/>
                <a:cs typeface="Segoe UI Light" panose="020B0502040204020203" pitchFamily="34" charset="0"/>
              </a:rPr>
              <a:t>Users</a:t>
            </a:r>
            <a:endParaRPr lang="en-US" sz="2000" b="1" dirty="0">
              <a:latin typeface="Segoe UI Light" panose="020B0502040204020203" pitchFamily="34" charset="0"/>
              <a:cs typeface="Segoe UI Light" panose="020B0502040204020203" pitchFamily="34" charset="0"/>
            </a:endParaRPr>
          </a:p>
        </p:txBody>
      </p:sp>
      <p:sp>
        <p:nvSpPr>
          <p:cNvPr id="81" name="TextBox 80"/>
          <p:cNvSpPr txBox="1"/>
          <p:nvPr/>
        </p:nvSpPr>
        <p:spPr>
          <a:xfrm rot="1950941">
            <a:off x="9464754" y="3706569"/>
            <a:ext cx="1423980"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On-Premises</a:t>
            </a:r>
            <a:endParaRPr lang="en-US" b="1" dirty="0">
              <a:latin typeface="Segoe UI Light" panose="020B0502040204020203" pitchFamily="34" charset="0"/>
              <a:cs typeface="Segoe UI Light" panose="020B0502040204020203" pitchFamily="34" charset="0"/>
            </a:endParaRPr>
          </a:p>
        </p:txBody>
      </p:sp>
      <p:sp>
        <p:nvSpPr>
          <p:cNvPr id="82" name="TextBox 81"/>
          <p:cNvSpPr txBox="1"/>
          <p:nvPr/>
        </p:nvSpPr>
        <p:spPr>
          <a:xfrm rot="1950941">
            <a:off x="8779272" y="4464835"/>
            <a:ext cx="1693605" cy="369332"/>
          </a:xfrm>
          <a:prstGeom prst="rect">
            <a:avLst/>
          </a:prstGeom>
          <a:noFill/>
        </p:spPr>
        <p:txBody>
          <a:bodyPr wrap="none" rtlCol="0">
            <a:spAutoFit/>
          </a:bodyPr>
          <a:lstStyle/>
          <a:p>
            <a:r>
              <a:rPr lang="en-US" b="1" dirty="0" smtClean="0">
                <a:latin typeface="Segoe UI Light" panose="020B0502040204020203" pitchFamily="34" charset="0"/>
                <a:cs typeface="Segoe UI Light" panose="020B0502040204020203" pitchFamily="34" charset="0"/>
              </a:rPr>
              <a:t>Virtual Network</a:t>
            </a:r>
            <a:endParaRPr lang="en-US" b="1" dirty="0">
              <a:latin typeface="Segoe UI Light" panose="020B0502040204020203" pitchFamily="34" charset="0"/>
              <a:cs typeface="Segoe UI Light" panose="020B0502040204020203" pitchFamily="34" charset="0"/>
            </a:endParaRPr>
          </a:p>
        </p:txBody>
      </p:sp>
      <p:cxnSp>
        <p:nvCxnSpPr>
          <p:cNvPr id="3" name="Straight Connector 2"/>
          <p:cNvCxnSpPr>
            <a:stCxn id="82" idx="1"/>
          </p:cNvCxnSpPr>
          <p:nvPr/>
        </p:nvCxnSpPr>
        <p:spPr>
          <a:xfrm flipH="1" flipV="1">
            <a:off x="8305800" y="3733801"/>
            <a:ext cx="606213" cy="4605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833033"/>
      </p:ext>
    </p:extLst>
  </p:cSld>
  <p:clrMapOvr>
    <a:masterClrMapping/>
  </p:clrMapOvr>
  <mc:AlternateContent xmlns:mc="http://schemas.openxmlformats.org/markup-compatibility/2006" xmlns:p14="http://schemas.microsoft.com/office/powerpoint/2010/main">
    <mc:Choice Requires="p14">
      <p:transition spd="slow" p14:dur="2000" advTm="818"/>
    </mc:Choice>
    <mc:Fallback xmlns="">
      <p:transition spd="slow" advTm="8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1000"/>
                                        <p:tgtEl>
                                          <p:spTgt spid="57"/>
                                        </p:tgtEl>
                                      </p:cBhvr>
                                    </p:animEffect>
                                    <p:anim calcmode="lin" valueType="num">
                                      <p:cBhvr>
                                        <p:cTn id="12" dur="1000" fill="hold"/>
                                        <p:tgtEl>
                                          <p:spTgt spid="57"/>
                                        </p:tgtEl>
                                        <p:attrNameLst>
                                          <p:attrName>ppt_x</p:attrName>
                                        </p:attrNameLst>
                                      </p:cBhvr>
                                      <p:tavLst>
                                        <p:tav tm="0">
                                          <p:val>
                                            <p:strVal val="#ppt_x"/>
                                          </p:val>
                                        </p:tav>
                                        <p:tav tm="100000">
                                          <p:val>
                                            <p:strVal val="#ppt_x"/>
                                          </p:val>
                                        </p:tav>
                                      </p:tavLst>
                                    </p:anim>
                                    <p:anim calcmode="lin" valueType="num">
                                      <p:cBhvr>
                                        <p:cTn id="13" dur="1000" fill="hold"/>
                                        <p:tgtEl>
                                          <p:spTgt spid="5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250"/>
                                        <p:tgtEl>
                                          <p:spTgt spid="59"/>
                                        </p:tgtEl>
                                      </p:cBhvr>
                                    </p:animEffect>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250"/>
                                        <p:tgtEl>
                                          <p:spTgt spid="6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left)">
                                      <p:cBhvr>
                                        <p:cTn id="29" dur="250"/>
                                        <p:tgtEl>
                                          <p:spTgt spid="61"/>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wipe(left)">
                                      <p:cBhvr>
                                        <p:cTn id="33" dur="250"/>
                                        <p:tgtEl>
                                          <p:spTgt spid="62"/>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250"/>
                                        <p:tgtEl>
                                          <p:spTgt spid="63"/>
                                        </p:tgtEl>
                                      </p:cBhvr>
                                    </p:animEffect>
                                  </p:childTnLst>
                                </p:cTn>
                              </p:par>
                            </p:childTnLst>
                          </p:cTn>
                        </p:par>
                        <p:par>
                          <p:cTn id="38" fill="hold">
                            <p:stCondLst>
                              <p:cond delay="3250"/>
                            </p:stCondLst>
                            <p:childTnLst>
                              <p:par>
                                <p:cTn id="39" presetID="22" presetClass="entr" presetSubtype="8"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left)">
                                      <p:cBhvr>
                                        <p:cTn id="41" dur="250"/>
                                        <p:tgtEl>
                                          <p:spTgt spid="6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anim calcmode="lin" valueType="num">
                                      <p:cBhvr>
                                        <p:cTn id="44" dur="500" fill="hold"/>
                                        <p:tgtEl>
                                          <p:spTgt spid="74"/>
                                        </p:tgtEl>
                                        <p:attrNameLst>
                                          <p:attrName>ppt_w</p:attrName>
                                        </p:attrNameLst>
                                      </p:cBhvr>
                                      <p:tavLst>
                                        <p:tav tm="0">
                                          <p:val>
                                            <p:fltVal val="0"/>
                                          </p:val>
                                        </p:tav>
                                        <p:tav tm="100000">
                                          <p:val>
                                            <p:strVal val="#ppt_w"/>
                                          </p:val>
                                        </p:tav>
                                      </p:tavLst>
                                    </p:anim>
                                    <p:anim calcmode="lin" valueType="num">
                                      <p:cBhvr>
                                        <p:cTn id="45" dur="500" fill="hold"/>
                                        <p:tgtEl>
                                          <p:spTgt spid="74"/>
                                        </p:tgtEl>
                                        <p:attrNameLst>
                                          <p:attrName>ppt_h</p:attrName>
                                        </p:attrNameLst>
                                      </p:cBhvr>
                                      <p:tavLst>
                                        <p:tav tm="0">
                                          <p:val>
                                            <p:fltVal val="0"/>
                                          </p:val>
                                        </p:tav>
                                        <p:tav tm="100000">
                                          <p:val>
                                            <p:strVal val="#ppt_h"/>
                                          </p:val>
                                        </p:tav>
                                      </p:tavLst>
                                    </p:anim>
                                    <p:animEffect transition="in" filter="fade">
                                      <p:cBhvr>
                                        <p:cTn id="46" dur="500"/>
                                        <p:tgtEl>
                                          <p:spTgt spid="74"/>
                                        </p:tgtEl>
                                      </p:cBhvr>
                                    </p:animEffect>
                                  </p:childTnLst>
                                </p:cTn>
                              </p:par>
                              <p:par>
                                <p:cTn id="47" presetID="53" presetClass="entr" presetSubtype="16" fill="hold" grpId="0" nodeType="withEffect">
                                  <p:stCondLst>
                                    <p:cond delay="25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par>
                                <p:cTn id="52" presetID="53" presetClass="entr" presetSubtype="16" fill="hold" grpId="0" nodeType="withEffect">
                                  <p:stCondLst>
                                    <p:cond delay="500"/>
                                  </p:stCondLst>
                                  <p:childTnLst>
                                    <p:set>
                                      <p:cBhvr>
                                        <p:cTn id="53" dur="1" fill="hold">
                                          <p:stCondLst>
                                            <p:cond delay="0"/>
                                          </p:stCondLst>
                                        </p:cTn>
                                        <p:tgtEl>
                                          <p:spTgt spid="69"/>
                                        </p:tgtEl>
                                        <p:attrNameLst>
                                          <p:attrName>style.visibility</p:attrName>
                                        </p:attrNameLst>
                                      </p:cBhvr>
                                      <p:to>
                                        <p:strVal val="visible"/>
                                      </p:to>
                                    </p:set>
                                    <p:anim calcmode="lin" valueType="num">
                                      <p:cBhvr>
                                        <p:cTn id="54" dur="500" fill="hold"/>
                                        <p:tgtEl>
                                          <p:spTgt spid="69"/>
                                        </p:tgtEl>
                                        <p:attrNameLst>
                                          <p:attrName>ppt_w</p:attrName>
                                        </p:attrNameLst>
                                      </p:cBhvr>
                                      <p:tavLst>
                                        <p:tav tm="0">
                                          <p:val>
                                            <p:fltVal val="0"/>
                                          </p:val>
                                        </p:tav>
                                        <p:tav tm="100000">
                                          <p:val>
                                            <p:strVal val="#ppt_w"/>
                                          </p:val>
                                        </p:tav>
                                      </p:tavLst>
                                    </p:anim>
                                    <p:anim calcmode="lin" valueType="num">
                                      <p:cBhvr>
                                        <p:cTn id="55" dur="500" fill="hold"/>
                                        <p:tgtEl>
                                          <p:spTgt spid="69"/>
                                        </p:tgtEl>
                                        <p:attrNameLst>
                                          <p:attrName>ppt_h</p:attrName>
                                        </p:attrNameLst>
                                      </p:cBhvr>
                                      <p:tavLst>
                                        <p:tav tm="0">
                                          <p:val>
                                            <p:fltVal val="0"/>
                                          </p:val>
                                        </p:tav>
                                        <p:tav tm="100000">
                                          <p:val>
                                            <p:strVal val="#ppt_h"/>
                                          </p:val>
                                        </p:tav>
                                      </p:tavLst>
                                    </p:anim>
                                    <p:animEffect transition="in" filter="fade">
                                      <p:cBhvr>
                                        <p:cTn id="56" dur="500"/>
                                        <p:tgtEl>
                                          <p:spTgt spid="6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77"/>
                                        </p:tgtEl>
                                        <p:attrNameLst>
                                          <p:attrName>style.visibility</p:attrName>
                                        </p:attrNameLst>
                                      </p:cBhvr>
                                      <p:to>
                                        <p:strVal val="visible"/>
                                      </p:to>
                                    </p:set>
                                    <p:anim calcmode="lin" valueType="num">
                                      <p:cBhvr>
                                        <p:cTn id="64" dur="500" fill="hold"/>
                                        <p:tgtEl>
                                          <p:spTgt spid="77"/>
                                        </p:tgtEl>
                                        <p:attrNameLst>
                                          <p:attrName>ppt_w</p:attrName>
                                        </p:attrNameLst>
                                      </p:cBhvr>
                                      <p:tavLst>
                                        <p:tav tm="0">
                                          <p:val>
                                            <p:fltVal val="0"/>
                                          </p:val>
                                        </p:tav>
                                        <p:tav tm="100000">
                                          <p:val>
                                            <p:strVal val="#ppt_w"/>
                                          </p:val>
                                        </p:tav>
                                      </p:tavLst>
                                    </p:anim>
                                    <p:anim calcmode="lin" valueType="num">
                                      <p:cBhvr>
                                        <p:cTn id="65" dur="500" fill="hold"/>
                                        <p:tgtEl>
                                          <p:spTgt spid="77"/>
                                        </p:tgtEl>
                                        <p:attrNameLst>
                                          <p:attrName>ppt_h</p:attrName>
                                        </p:attrNameLst>
                                      </p:cBhvr>
                                      <p:tavLst>
                                        <p:tav tm="0">
                                          <p:val>
                                            <p:fltVal val="0"/>
                                          </p:val>
                                        </p:tav>
                                        <p:tav tm="100000">
                                          <p:val>
                                            <p:strVal val="#ppt_h"/>
                                          </p:val>
                                        </p:tav>
                                      </p:tavLst>
                                    </p:anim>
                                    <p:animEffect transition="in" filter="fade">
                                      <p:cBhvr>
                                        <p:cTn id="66" dur="500"/>
                                        <p:tgtEl>
                                          <p:spTgt spid="7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 calcmode="lin" valueType="num">
                                      <p:cBhvr>
                                        <p:cTn id="69" dur="500" fill="hold"/>
                                        <p:tgtEl>
                                          <p:spTgt spid="70"/>
                                        </p:tgtEl>
                                        <p:attrNameLst>
                                          <p:attrName>ppt_w</p:attrName>
                                        </p:attrNameLst>
                                      </p:cBhvr>
                                      <p:tavLst>
                                        <p:tav tm="0">
                                          <p:val>
                                            <p:fltVal val="0"/>
                                          </p:val>
                                        </p:tav>
                                        <p:tav tm="100000">
                                          <p:val>
                                            <p:strVal val="#ppt_w"/>
                                          </p:val>
                                        </p:tav>
                                      </p:tavLst>
                                    </p:anim>
                                    <p:anim calcmode="lin" valueType="num">
                                      <p:cBhvr>
                                        <p:cTn id="70" dur="500" fill="hold"/>
                                        <p:tgtEl>
                                          <p:spTgt spid="70"/>
                                        </p:tgtEl>
                                        <p:attrNameLst>
                                          <p:attrName>ppt_h</p:attrName>
                                        </p:attrNameLst>
                                      </p:cBhvr>
                                      <p:tavLst>
                                        <p:tav tm="0">
                                          <p:val>
                                            <p:fltVal val="0"/>
                                          </p:val>
                                        </p:tav>
                                        <p:tav tm="100000">
                                          <p:val>
                                            <p:strVal val="#ppt_h"/>
                                          </p:val>
                                        </p:tav>
                                      </p:tavLst>
                                    </p:anim>
                                    <p:animEffect transition="in" filter="fade">
                                      <p:cBhvr>
                                        <p:cTn id="71" dur="500"/>
                                        <p:tgtEl>
                                          <p:spTgt spid="70"/>
                                        </p:tgtEl>
                                      </p:cBhvr>
                                    </p:animEffect>
                                  </p:childTnLst>
                                </p:cTn>
                              </p:par>
                              <p:par>
                                <p:cTn id="72" presetID="53" presetClass="entr" presetSubtype="16" fill="hold" grpId="0" nodeType="withEffect">
                                  <p:stCondLst>
                                    <p:cond delay="500"/>
                                  </p:stCondLst>
                                  <p:childTnLst>
                                    <p:set>
                                      <p:cBhvr>
                                        <p:cTn id="73" dur="1" fill="hold">
                                          <p:stCondLst>
                                            <p:cond delay="0"/>
                                          </p:stCondLst>
                                        </p:cTn>
                                        <p:tgtEl>
                                          <p:spTgt spid="67"/>
                                        </p:tgtEl>
                                        <p:attrNameLst>
                                          <p:attrName>style.visibility</p:attrName>
                                        </p:attrNameLst>
                                      </p:cBhvr>
                                      <p:to>
                                        <p:strVal val="visible"/>
                                      </p:to>
                                    </p:set>
                                    <p:anim calcmode="lin" valueType="num">
                                      <p:cBhvr>
                                        <p:cTn id="74" dur="500" fill="hold"/>
                                        <p:tgtEl>
                                          <p:spTgt spid="67"/>
                                        </p:tgtEl>
                                        <p:attrNameLst>
                                          <p:attrName>ppt_w</p:attrName>
                                        </p:attrNameLst>
                                      </p:cBhvr>
                                      <p:tavLst>
                                        <p:tav tm="0">
                                          <p:val>
                                            <p:fltVal val="0"/>
                                          </p:val>
                                        </p:tav>
                                        <p:tav tm="100000">
                                          <p:val>
                                            <p:strVal val="#ppt_w"/>
                                          </p:val>
                                        </p:tav>
                                      </p:tavLst>
                                    </p:anim>
                                    <p:anim calcmode="lin" valueType="num">
                                      <p:cBhvr>
                                        <p:cTn id="75" dur="500" fill="hold"/>
                                        <p:tgtEl>
                                          <p:spTgt spid="67"/>
                                        </p:tgtEl>
                                        <p:attrNameLst>
                                          <p:attrName>ppt_h</p:attrName>
                                        </p:attrNameLst>
                                      </p:cBhvr>
                                      <p:tavLst>
                                        <p:tav tm="0">
                                          <p:val>
                                            <p:fltVal val="0"/>
                                          </p:val>
                                        </p:tav>
                                        <p:tav tm="100000">
                                          <p:val>
                                            <p:strVal val="#ppt_h"/>
                                          </p:val>
                                        </p:tav>
                                      </p:tavLst>
                                    </p:anim>
                                    <p:animEffect transition="in" filter="fade">
                                      <p:cBhvr>
                                        <p:cTn id="76" dur="500"/>
                                        <p:tgtEl>
                                          <p:spTgt spid="67"/>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 calcmode="lin" valueType="num">
                                      <p:cBhvr>
                                        <p:cTn id="79" dur="500" fill="hold"/>
                                        <p:tgtEl>
                                          <p:spTgt spid="68"/>
                                        </p:tgtEl>
                                        <p:attrNameLst>
                                          <p:attrName>ppt_w</p:attrName>
                                        </p:attrNameLst>
                                      </p:cBhvr>
                                      <p:tavLst>
                                        <p:tav tm="0">
                                          <p:val>
                                            <p:fltVal val="0"/>
                                          </p:val>
                                        </p:tav>
                                        <p:tav tm="100000">
                                          <p:val>
                                            <p:strVal val="#ppt_w"/>
                                          </p:val>
                                        </p:tav>
                                      </p:tavLst>
                                    </p:anim>
                                    <p:anim calcmode="lin" valueType="num">
                                      <p:cBhvr>
                                        <p:cTn id="80" dur="500" fill="hold"/>
                                        <p:tgtEl>
                                          <p:spTgt spid="68"/>
                                        </p:tgtEl>
                                        <p:attrNameLst>
                                          <p:attrName>ppt_h</p:attrName>
                                        </p:attrNameLst>
                                      </p:cBhvr>
                                      <p:tavLst>
                                        <p:tav tm="0">
                                          <p:val>
                                            <p:fltVal val="0"/>
                                          </p:val>
                                        </p:tav>
                                        <p:tav tm="100000">
                                          <p:val>
                                            <p:strVal val="#ppt_h"/>
                                          </p:val>
                                        </p:tav>
                                      </p:tavLst>
                                    </p:anim>
                                    <p:animEffect transition="in" filter="fade">
                                      <p:cBhvr>
                                        <p:cTn id="81" dur="500"/>
                                        <p:tgtEl>
                                          <p:spTgt spid="68"/>
                                        </p:tgtEl>
                                      </p:cBhvr>
                                    </p:animEffect>
                                  </p:childTnLst>
                                </p:cTn>
                              </p:par>
                              <p:par>
                                <p:cTn id="82" presetID="53" presetClass="entr" presetSubtype="16" fill="hold" grpId="0" nodeType="withEffect">
                                  <p:stCondLst>
                                    <p:cond delay="250"/>
                                  </p:stCondLst>
                                  <p:childTnLst>
                                    <p:set>
                                      <p:cBhvr>
                                        <p:cTn id="83" dur="1" fill="hold">
                                          <p:stCondLst>
                                            <p:cond delay="0"/>
                                          </p:stCondLst>
                                        </p:cTn>
                                        <p:tgtEl>
                                          <p:spTgt spid="72"/>
                                        </p:tgtEl>
                                        <p:attrNameLst>
                                          <p:attrName>style.visibility</p:attrName>
                                        </p:attrNameLst>
                                      </p:cBhvr>
                                      <p:to>
                                        <p:strVal val="visible"/>
                                      </p:to>
                                    </p:set>
                                    <p:anim calcmode="lin" valueType="num">
                                      <p:cBhvr>
                                        <p:cTn id="84" dur="500" fill="hold"/>
                                        <p:tgtEl>
                                          <p:spTgt spid="72"/>
                                        </p:tgtEl>
                                        <p:attrNameLst>
                                          <p:attrName>ppt_w</p:attrName>
                                        </p:attrNameLst>
                                      </p:cBhvr>
                                      <p:tavLst>
                                        <p:tav tm="0">
                                          <p:val>
                                            <p:fltVal val="0"/>
                                          </p:val>
                                        </p:tav>
                                        <p:tav tm="100000">
                                          <p:val>
                                            <p:strVal val="#ppt_w"/>
                                          </p:val>
                                        </p:tav>
                                      </p:tavLst>
                                    </p:anim>
                                    <p:anim calcmode="lin" valueType="num">
                                      <p:cBhvr>
                                        <p:cTn id="85" dur="500" fill="hold"/>
                                        <p:tgtEl>
                                          <p:spTgt spid="72"/>
                                        </p:tgtEl>
                                        <p:attrNameLst>
                                          <p:attrName>ppt_h</p:attrName>
                                        </p:attrNameLst>
                                      </p:cBhvr>
                                      <p:tavLst>
                                        <p:tav tm="0">
                                          <p:val>
                                            <p:fltVal val="0"/>
                                          </p:val>
                                        </p:tav>
                                        <p:tav tm="100000">
                                          <p:val>
                                            <p:strVal val="#ppt_h"/>
                                          </p:val>
                                        </p:tav>
                                      </p:tavLst>
                                    </p:anim>
                                    <p:animEffect transition="in" filter="fade">
                                      <p:cBhvr>
                                        <p:cTn id="86" dur="500"/>
                                        <p:tgtEl>
                                          <p:spTgt spid="72"/>
                                        </p:tgtEl>
                                      </p:cBhvr>
                                    </p:animEffect>
                                  </p:childTnLst>
                                </p:cTn>
                              </p:par>
                            </p:childTnLst>
                          </p:cTn>
                        </p:par>
                        <p:par>
                          <p:cTn id="87" fill="hold">
                            <p:stCondLst>
                              <p:cond delay="4250"/>
                            </p:stCondLst>
                            <p:childTnLst>
                              <p:par>
                                <p:cTn id="88" presetID="10" presetClass="entr" presetSubtype="0" fill="hold" grpId="0" nodeType="after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animBg="1"/>
      <p:bldP spid="68" grpId="0" animBg="1"/>
      <p:bldP spid="69" grpId="0" animBg="1"/>
      <p:bldP spid="70" grpId="0" animBg="1"/>
      <p:bldP spid="71" grpId="0" animBg="1"/>
      <p:bldP spid="72" grpId="0" animBg="1"/>
      <p:bldP spid="73" grpId="0" animBg="1"/>
      <p:bldP spid="74" grpId="0" animBg="1"/>
      <p:bldP spid="77" grpId="0" animBg="1"/>
      <p:bldP spid="7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3|10.1|10.1|19.4|6.9|6.8|4.1"/>
</p:tagLst>
</file>

<file path=ppt/tags/tag2.xml><?xml version="1.0" encoding="utf-8"?>
<p:tagLst xmlns:a="http://schemas.openxmlformats.org/drawingml/2006/main" xmlns:r="http://schemas.openxmlformats.org/officeDocument/2006/relationships" xmlns:p="http://schemas.openxmlformats.org/presentationml/2006/main">
  <p:tag name="TIMING" val="|19.8|1.9|3.5|5.8|1"/>
</p:tagLst>
</file>

<file path=ppt/theme/theme1.xml><?xml version="1.0" encoding="utf-8"?>
<a:theme xmlns:a="http://schemas.openxmlformats.org/drawingml/2006/main" name="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2590</TotalTime>
  <Words>937</Words>
  <Application>Microsoft Office PowerPoint</Application>
  <PresentationFormat>Widescreen</PresentationFormat>
  <Paragraphs>276</Paragraphs>
  <Slides>31</Slides>
  <Notes>5</Notes>
  <HiddenSlides>3</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31</vt:i4>
      </vt:variant>
    </vt:vector>
  </HeadingPairs>
  <TitlesOfParts>
    <vt:vector size="45" baseType="lpstr">
      <vt:lpstr>Arial</vt:lpstr>
      <vt:lpstr>Calibri</vt:lpstr>
      <vt:lpstr>Calibri Light</vt:lpstr>
      <vt:lpstr>Consolas</vt:lpstr>
      <vt:lpstr>Segoe Light</vt:lpstr>
      <vt:lpstr>Segoe UI</vt:lpstr>
      <vt:lpstr>Segoe UI Black</vt:lpstr>
      <vt:lpstr>Segoe UI Light</vt:lpstr>
      <vt:lpstr>Segoe UI Semilight</vt:lpstr>
      <vt:lpstr>Wingdings</vt:lpstr>
      <vt:lpstr>Cover slide</vt:lpstr>
      <vt:lpstr>Title Slide</vt:lpstr>
      <vt:lpstr>3-30070_Windows_Server_Management_Marketing_Template_16x9</vt:lpstr>
      <vt:lpstr>1_Title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Scaling</vt:lpstr>
      <vt:lpstr>Scaling</vt:lpstr>
      <vt:lpstr>Scaling</vt:lpstr>
      <vt:lpstr>Scaling</vt:lpstr>
      <vt:lpstr>PowerPoint Presentation</vt:lpstr>
      <vt:lpstr>Request Process Flow – Inactive Site (Cold Site)</vt:lpstr>
      <vt:lpstr>Request Process Flow – Active Site (Hot Site)</vt:lpstr>
      <vt:lpstr>Case Studies</vt:lpstr>
      <vt:lpstr>DEMO !</vt:lpstr>
      <vt:lpstr>Q &amp; A</vt:lpstr>
      <vt:lpstr>PowerPoint Presentation</vt:lpstr>
      <vt:lpstr>PowerPoint Presentation</vt:lpstr>
      <vt:lpstr>PowerPoint Presentation</vt:lpstr>
      <vt:lpstr>PowerPoint Presentation</vt:lpstr>
      <vt:lpstr>PowerPoint Presentation</vt:lpstr>
      <vt:lpstr>PowerPoint Presentation</vt:lpstr>
      <vt:lpstr>Download  India Tech Community App  now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 Raj Singh</dc:creator>
  <cp:keywords>php;Azure;webapp</cp:keywords>
  <cp:lastModifiedBy>Brij Raj Singh</cp:lastModifiedBy>
  <cp:revision>102</cp:revision>
  <dcterms:created xsi:type="dcterms:W3CDTF">2015-10-12T05:14:05Z</dcterms:created>
  <dcterms:modified xsi:type="dcterms:W3CDTF">2015-11-06T06:58:33Z</dcterms:modified>
</cp:coreProperties>
</file>