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63" r:id="rId3"/>
  </p:sldMasterIdLst>
  <p:notesMasterIdLst>
    <p:notesMasterId r:id="rId29"/>
  </p:notesMasterIdLst>
  <p:sldIdLst>
    <p:sldId id="256" r:id="rId4"/>
    <p:sldId id="258" r:id="rId5"/>
    <p:sldId id="259" r:id="rId6"/>
    <p:sldId id="289" r:id="rId7"/>
    <p:sldId id="284" r:id="rId8"/>
    <p:sldId id="271" r:id="rId9"/>
    <p:sldId id="272" r:id="rId10"/>
    <p:sldId id="285" r:id="rId11"/>
    <p:sldId id="286" r:id="rId12"/>
    <p:sldId id="287" r:id="rId13"/>
    <p:sldId id="283" r:id="rId14"/>
    <p:sldId id="273" r:id="rId15"/>
    <p:sldId id="274" r:id="rId16"/>
    <p:sldId id="275" r:id="rId17"/>
    <p:sldId id="288" r:id="rId18"/>
    <p:sldId id="276" r:id="rId19"/>
    <p:sldId id="277" r:id="rId20"/>
    <p:sldId id="278" r:id="rId21"/>
    <p:sldId id="279" r:id="rId22"/>
    <p:sldId id="282" r:id="rId23"/>
    <p:sldId id="280" r:id="rId24"/>
    <p:sldId id="281" r:id="rId25"/>
    <p:sldId id="265" r:id="rId26"/>
    <p:sldId id="269" r:id="rId27"/>
    <p:sldId id="27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8010" autoAdjust="0"/>
  </p:normalViewPr>
  <p:slideViewPr>
    <p:cSldViewPr>
      <p:cViewPr>
        <p:scale>
          <a:sx n="66" d="100"/>
          <a:sy n="66" d="100"/>
        </p:scale>
        <p:origin x="668" y="72"/>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5D150-81E3-4D58-8998-B40AA4994AF4}" type="datetimeFigureOut">
              <a:rPr lang="en-US" smtClean="0"/>
              <a:t>11/2/2015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E3D9D-7619-4BCF-9347-43E5F58CB48F}" type="slidenum">
              <a:rPr lang="en-US" smtClean="0"/>
              <a:t>‹#›</a:t>
            </a:fld>
            <a:endParaRPr lang="en-US"/>
          </a:p>
        </p:txBody>
      </p:sp>
    </p:spTree>
    <p:extLst>
      <p:ext uri="{BB962C8B-B14F-4D97-AF65-F5344CB8AC3E}">
        <p14:creationId xmlns:p14="http://schemas.microsoft.com/office/powerpoint/2010/main" val="829976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9E3D9D-7619-4BCF-9347-43E5F58CB48F}" type="slidenum">
              <a:rPr lang="en-US" smtClean="0"/>
              <a:t>1</a:t>
            </a:fld>
            <a:endParaRPr lang="en-US"/>
          </a:p>
        </p:txBody>
      </p:sp>
    </p:spTree>
    <p:extLst>
      <p:ext uri="{BB962C8B-B14F-4D97-AF65-F5344CB8AC3E}">
        <p14:creationId xmlns:p14="http://schemas.microsoft.com/office/powerpoint/2010/main" val="737937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Azure App Service Web Apps is a fully managed platform that enables you to build, deploy and scale enterprise-grade web apps in seconds. Focus on your application code, and let Azure take care of the infrastructure to scale and securely run it for you. Web Apps is:</a:t>
            </a:r>
          </a:p>
          <a:p>
            <a:r>
              <a:rPr lang="en-US" sz="1200" b="0" i="0" kern="1200" dirty="0" smtClean="0">
                <a:solidFill>
                  <a:schemeClr val="tx1"/>
                </a:solidFill>
                <a:effectLst/>
                <a:latin typeface="+mn-lt"/>
                <a:ea typeface="+mn-ea"/>
                <a:cs typeface="+mn-cs"/>
              </a:rPr>
              <a:t>Familiar and Fast - Use your existing skills to code in your favorite language, framework, and IDE. With just a few clicks, add versioning, updating, single sign-on, identity broker, isolated storage, and performance monitoring to your existing web apps. Access a rich gallery to use as building blocks to accelerate your development. Experience unparalleled developer productivity with cutting edge capabilities like continuous integration, live-site debugging, and industry leading Visual Studio IDE.</a:t>
            </a:r>
          </a:p>
          <a:p>
            <a:r>
              <a:rPr lang="en-US" sz="1200" b="0" i="0" kern="1200" dirty="0" smtClean="0">
                <a:solidFill>
                  <a:schemeClr val="tx1"/>
                </a:solidFill>
                <a:effectLst/>
                <a:latin typeface="+mn-lt"/>
                <a:ea typeface="+mn-ea"/>
                <a:cs typeface="+mn-cs"/>
              </a:rPr>
              <a:t>Enterprise Grade - Web Apps is designed for building and hosting secure mission-critical applications. Build Active Directory integrated business apps that connect securely to on-premises resources, then host them on a secure cloud platform that is ISO, SOC2, and PCI compliant. All while enjoying enterprise level SLAs.</a:t>
            </a:r>
          </a:p>
          <a:p>
            <a:r>
              <a:rPr lang="en-US" sz="1200" b="0" i="0" kern="1200" dirty="0" smtClean="0">
                <a:solidFill>
                  <a:schemeClr val="tx1"/>
                </a:solidFill>
                <a:effectLst/>
                <a:latin typeface="+mn-lt"/>
                <a:ea typeface="+mn-ea"/>
                <a:cs typeface="+mn-cs"/>
              </a:rPr>
              <a:t>Global Scale - Web Apps is optimized to provide availability and automatic scale on a global datacenter infrastructure. Easily scale applications up or down on demand. With high availability provided within and across different geographical regions. Replicating data and hosting services in multiple locations is quick and easy, making expansion into new regions and geographies as simple as a mouse click.</a:t>
            </a:r>
          </a:p>
          <a:p>
            <a:endParaRPr lang="en-US" dirty="0"/>
          </a:p>
        </p:txBody>
      </p:sp>
      <p:sp>
        <p:nvSpPr>
          <p:cNvPr id="4" name="Slide Number Placeholder 3"/>
          <p:cNvSpPr>
            <a:spLocks noGrp="1"/>
          </p:cNvSpPr>
          <p:nvPr>
            <p:ph type="sldNum" sz="quarter" idx="10"/>
          </p:nvPr>
        </p:nvSpPr>
        <p:spPr/>
        <p:txBody>
          <a:bodyPr/>
          <a:lstStyle/>
          <a:p>
            <a:fld id="{A09E3D9D-7619-4BCF-9347-43E5F58CB48F}" type="slidenum">
              <a:rPr lang="en-US" smtClean="0"/>
              <a:t>6</a:t>
            </a:fld>
            <a:endParaRPr lang="en-US"/>
          </a:p>
        </p:txBody>
      </p:sp>
    </p:spTree>
    <p:extLst>
      <p:ext uri="{BB962C8B-B14F-4D97-AF65-F5344CB8AC3E}">
        <p14:creationId xmlns:p14="http://schemas.microsoft.com/office/powerpoint/2010/main" val="3217264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9E3D9D-7619-4BCF-9347-43E5F58CB4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0424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9E3D9D-7619-4BCF-9347-43E5F58CB48F}" type="slidenum">
              <a:rPr lang="en-US" smtClean="0"/>
              <a:t>15</a:t>
            </a:fld>
            <a:endParaRPr lang="en-US"/>
          </a:p>
        </p:txBody>
      </p:sp>
    </p:spTree>
    <p:extLst>
      <p:ext uri="{BB962C8B-B14F-4D97-AF65-F5344CB8AC3E}">
        <p14:creationId xmlns:p14="http://schemas.microsoft.com/office/powerpoint/2010/main" val="1773384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8320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96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B8220-D6CE-4EBA-9DF4-44184996CC87}" type="datetimeFigureOut">
              <a:rPr lang="en-IN" smtClean="0"/>
              <a:t>02-11-2015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71512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B8220-D6CE-4EBA-9DF4-44184996CC87}" type="datetimeFigureOut">
              <a:rPr lang="en-IN" smtClean="0"/>
              <a:t>02-11-2015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4043986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985958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214426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38"/>
            <a:ext cx="11155093"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520836" y="4656433"/>
            <a:ext cx="1115509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03697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2">
    <p:bg>
      <p:bgPr>
        <a:solidFill>
          <a:schemeClr val="accent1"/>
        </a:solid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591" r="-291"/>
          <a:stretch/>
        </p:blipFill>
        <p:spPr bwMode="ltGray">
          <a:xfrm>
            <a:off x="384191" y="749644"/>
            <a:ext cx="5153080" cy="5355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7" y="0"/>
            <a:ext cx="12192127"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50" normalizeH="0" baseline="0" noProof="0" dirty="0" smtClean="0">
              <a:ln>
                <a:noFill/>
              </a:ln>
              <a:gradFill>
                <a:gsLst>
                  <a:gs pos="0">
                    <a:srgbClr val="EFEFEF"/>
                  </a:gs>
                  <a:gs pos="100000">
                    <a:srgbClr val="EFEFEF"/>
                  </a:gs>
                </a:gsLst>
                <a:lin ang="5400000" scaled="0"/>
              </a:gradFill>
              <a:effectLst/>
              <a:uLnTx/>
              <a:uFillTx/>
              <a:latin typeface="Segoe UI"/>
              <a:ea typeface="+mn-ea"/>
              <a:cs typeface="+mn-cs"/>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6092825" y="4419600"/>
            <a:ext cx="5583104" cy="498598"/>
          </a:xfrm>
        </p:spPr>
        <p:txBody>
          <a:bodyPr>
            <a:noAutofit/>
          </a:bodyPr>
          <a:lstStyle>
            <a:lvl1pPr marL="0" indent="0">
              <a:spcBef>
                <a:spcPts val="0"/>
              </a:spcBef>
              <a:buNone/>
              <a:defRPr sz="2800" spc="-70" baseline="0">
                <a:gradFill>
                  <a:gsLst>
                    <a:gs pos="125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566859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3">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38"/>
            <a:ext cx="11155093" cy="997196"/>
          </a:xfrm>
        </p:spPr>
        <p:txBody>
          <a:bodyPr anchor="b" anchorCtr="0"/>
          <a:lstStyle>
            <a:lvl1pPr>
              <a:defRPr sz="7200" spc="-150" baseline="0">
                <a:gradFill>
                  <a:gsLst>
                    <a:gs pos="1250">
                      <a:schemeClr val="accent1"/>
                    </a:gs>
                    <a:gs pos="100000">
                      <a:schemeClr val="accent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520836" y="4656433"/>
            <a:ext cx="11155093" cy="498598"/>
          </a:xfrm>
        </p:spPr>
        <p:txBody>
          <a:bodyPr>
            <a:noAutofit/>
          </a:bodyPr>
          <a:lstStyle>
            <a:lvl1pPr marL="0" indent="0">
              <a:spcBef>
                <a:spcPts val="0"/>
              </a:spcBef>
              <a:buNone/>
              <a:defRPr spc="-70" baseline="0">
                <a:gradFill>
                  <a:gsLst>
                    <a:gs pos="1250">
                      <a:schemeClr val="accent1"/>
                    </a:gs>
                    <a:gs pos="100000">
                      <a:schemeClr val="accent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7289545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itle Slide_Option 4">
    <p:bg>
      <p:bgPr>
        <a:solidFill>
          <a:srgbClr val="FFFFFF"/>
        </a:soli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591" r="-291"/>
          <a:stretch/>
        </p:blipFill>
        <p:spPr bwMode="ltGray">
          <a:xfrm>
            <a:off x="384191" y="749644"/>
            <a:ext cx="5153080" cy="5355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7" y="0"/>
            <a:ext cx="12192127"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50" normalizeH="0" baseline="0" noProof="0" dirty="0" smtClean="0">
              <a:ln>
                <a:noFill/>
              </a:ln>
              <a:gradFill>
                <a:gsLst>
                  <a:gs pos="0">
                    <a:srgbClr val="EFEFEF"/>
                  </a:gs>
                  <a:gs pos="100000">
                    <a:srgbClr val="EFEFEF"/>
                  </a:gs>
                </a:gsLst>
                <a:lin ang="5400000" scaled="0"/>
              </a:gradFill>
              <a:effectLst/>
              <a:uLnTx/>
              <a:uFillTx/>
              <a:latin typeface="Segoe UI"/>
              <a:ea typeface="+mn-ea"/>
              <a:cs typeface="+mn-cs"/>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200" spc="-150" baseline="0">
                <a:gradFill>
                  <a:gsLst>
                    <a:gs pos="1250">
                      <a:schemeClr val="accent1"/>
                    </a:gs>
                    <a:gs pos="100000">
                      <a:schemeClr val="accent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6092825" y="4419600"/>
            <a:ext cx="5583104" cy="498598"/>
          </a:xfrm>
        </p:spPr>
        <p:txBody>
          <a:bodyPr>
            <a:noAutofit/>
          </a:bodyPr>
          <a:lstStyle>
            <a:lvl1pPr marL="0" indent="0">
              <a:spcBef>
                <a:spcPts val="0"/>
              </a:spcBef>
              <a:buNone/>
              <a:defRPr sz="2800" spc="-70" baseline="0">
                <a:gradFill>
                  <a:gsLst>
                    <a:gs pos="1250">
                      <a:schemeClr val="accent1"/>
                    </a:gs>
                    <a:gs pos="100000">
                      <a:schemeClr val="accent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393779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rgbClr val="FFFFFF"/>
        </a:solidFill>
        <a:effectLst/>
      </p:bgPr>
    </p:bg>
    <p:spTree>
      <p:nvGrpSpPr>
        <p:cNvPr id="1" name=""/>
        <p:cNvGrpSpPr/>
        <p:nvPr/>
      </p:nvGrpSpPr>
      <p:grpSpPr>
        <a:xfrm>
          <a:off x="0" y="0"/>
          <a:ext cx="0" cy="0"/>
          <a:chOff x="0" y="0"/>
          <a:chExt cx="0" cy="0"/>
        </a:xfrm>
      </p:grpSpPr>
      <p:sp>
        <p:nvSpPr>
          <p:cNvPr id="11" name="Picture Placeholder 9"/>
          <p:cNvSpPr>
            <a:spLocks noGrp="1"/>
          </p:cNvSpPr>
          <p:nvPr>
            <p:ph type="pic" sz="quarter" idx="10" hasCustomPrompt="1"/>
          </p:nvPr>
        </p:nvSpPr>
        <p:spPr bwMode="hidden">
          <a:xfrm>
            <a:off x="-1" y="0"/>
            <a:ext cx="12192000" cy="6858000"/>
          </a:xfrm>
          <a:prstGeom prst="rect">
            <a:avLst/>
          </a:prstGeom>
          <a:noFill/>
        </p:spPr>
        <p:txBody>
          <a:bodyPr lIns="274320" tIns="274320" rIns="274320">
            <a:noAutofit/>
          </a:bodyPr>
          <a:lstStyle>
            <a:lvl1pPr marL="0" indent="0">
              <a:buNone/>
              <a:defRPr sz="2400" baseline="0">
                <a:gradFill>
                  <a:gsLst>
                    <a:gs pos="1250">
                      <a:schemeClr val="accent1"/>
                    </a:gs>
                    <a:gs pos="100000">
                      <a:schemeClr val="accent1"/>
                    </a:gs>
                  </a:gsLst>
                  <a:lin ang="5400000" scaled="0"/>
                </a:gradFill>
              </a:defRPr>
            </a:lvl1pPr>
          </a:lstStyle>
          <a:p>
            <a:r>
              <a:rPr lang="en-US" dirty="0" smtClean="0"/>
              <a:t>Picture placeholder</a:t>
            </a:r>
            <a:endParaRPr lang="en-US" dirty="0"/>
          </a:p>
        </p:txBody>
      </p:sp>
      <p:sp>
        <p:nvSpPr>
          <p:cNvPr id="10" name="Title 1"/>
          <p:cNvSpPr>
            <a:spLocks noGrp="1"/>
          </p:cNvSpPr>
          <p:nvPr>
            <p:ph type="ctrTitle"/>
          </p:nvPr>
        </p:nvSpPr>
        <p:spPr bwMode="ltGray">
          <a:xfrm>
            <a:off x="512596"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a:extLst/>
        </p:spPr>
        <p:txBody>
          <a:bodyPr vert="horz" wrap="square" lIns="320040" tIns="868680" rIns="1234440" bIns="868680"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400" rtl="0" eaLnBrk="1" fontAlgn="base" latinLnBrk="0" hangingPunct="1">
              <a:lnSpc>
                <a:spcPct val="100000"/>
              </a:lnSpc>
              <a:spcBef>
                <a:spcPct val="0"/>
              </a:spcBef>
              <a:spcAft>
                <a:spcPct val="0"/>
              </a:spcAft>
              <a:buFontTx/>
              <a:buNone/>
            </a:pPr>
            <a:r>
              <a:rPr lang="en-US" smtClean="0"/>
              <a:t>Click to edit Master title style</a:t>
            </a:r>
            <a:endParaRPr lang="en-US" dirty="0"/>
          </a:p>
        </p:txBody>
      </p:sp>
    </p:spTree>
    <p:extLst>
      <p:ext uri="{BB962C8B-B14F-4D97-AF65-F5344CB8AC3E}">
        <p14:creationId xmlns:p14="http://schemas.microsoft.com/office/powerpoint/2010/main" val="1260324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Video etc.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itle 1"/>
          <p:cNvSpPr>
            <a:spLocks noGrp="1"/>
          </p:cNvSpPr>
          <p:nvPr>
            <p:ph type="ctrTitle"/>
          </p:nvPr>
        </p:nvSpPr>
        <p:spPr>
          <a:xfrm>
            <a:off x="512596" y="922639"/>
            <a:ext cx="5025066" cy="5015405"/>
          </a:xfrm>
          <a:prstGeom prst="rect">
            <a:avLst/>
          </a:prstGeom>
          <a:noFill/>
          <a:ln>
            <a:noFill/>
          </a:ln>
          <a:extLst/>
        </p:spPr>
        <p:txBody>
          <a:bodyPr vert="horz" wrap="square" lIns="320040" tIns="868680" rIns="1234440" bIns="868680" numCol="1" rtlCol="0" anchor="ctr" anchorCtr="0" compatLnSpc="1">
            <a:prstTxWarp prst="textNoShape">
              <a:avLst/>
            </a:prstTxWarp>
            <a:noAutofit/>
          </a:bodyPr>
          <a:lstStyle>
            <a:lvl1pPr>
              <a:defRPr lang="en-US" sz="6000" spc="-200" dirty="0">
                <a:gradFill>
                  <a:gsLst>
                    <a:gs pos="100000">
                      <a:schemeClr val="accent1"/>
                    </a:gs>
                    <a:gs pos="0">
                      <a:schemeClr val="accent1"/>
                    </a:gs>
                  </a:gsLst>
                  <a:lin ang="5400000" scaled="0"/>
                </a:gradFill>
              </a:defRPr>
            </a:lvl1pPr>
          </a:lstStyle>
          <a:p>
            <a:pPr marL="0" lvl="0" indent="0" defTabSz="914400" fontAlgn="base">
              <a:lnSpc>
                <a:spcPct val="100000"/>
              </a:lnSpc>
              <a:spcAft>
                <a:spcPct val="0"/>
              </a:spcAft>
              <a:buFontTx/>
            </a:pPr>
            <a:r>
              <a:rPr lang="en-US" smtClean="0"/>
              <a:t>Click to edit Master title style</a:t>
            </a:r>
            <a:endParaRPr lang="en-US" dirty="0"/>
          </a:p>
        </p:txBody>
      </p:sp>
      <p:sp>
        <p:nvSpPr>
          <p:cNvPr id="3" name="Subtitle 2"/>
          <p:cNvSpPr>
            <a:spLocks noGrp="1"/>
          </p:cNvSpPr>
          <p:nvPr>
            <p:ph type="subTitle" idx="1" hasCustomPrompt="1"/>
          </p:nvPr>
        </p:nvSpPr>
        <p:spPr>
          <a:xfrm>
            <a:off x="6092825" y="4261017"/>
            <a:ext cx="5583104" cy="997196"/>
          </a:xfrm>
        </p:spPr>
        <p:txBody>
          <a:bodyPr>
            <a:spAutoFit/>
          </a:bodyPr>
          <a:lstStyle>
            <a:lvl1pPr marL="0" indent="0" algn="l">
              <a:lnSpc>
                <a:spcPct val="90000"/>
              </a:lnSpc>
              <a:spcBef>
                <a:spcPts val="0"/>
              </a:spcBef>
              <a:buNone/>
              <a:defRPr lang="en-US" sz="3600" kern="1200" spc="-70" baseline="0" dirty="0">
                <a:gradFill>
                  <a:gsLst>
                    <a:gs pos="100000">
                      <a:schemeClr val="bg1"/>
                    </a:gs>
                    <a:gs pos="0">
                      <a:schemeClr val="bg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5" name="Text Placeholder 4"/>
          <p:cNvSpPr>
            <a:spLocks noGrp="1"/>
          </p:cNvSpPr>
          <p:nvPr>
            <p:ph type="body" sz="quarter" idx="11" hasCustomPrompt="1"/>
          </p:nvPr>
        </p:nvSpPr>
        <p:spPr>
          <a:xfrm>
            <a:off x="6092825" y="1115080"/>
            <a:ext cx="5583104" cy="2742289"/>
          </a:xfrm>
        </p:spPr>
        <p:txBody>
          <a:bodyPr wrap="square" anchor="b">
            <a:spAutoFit/>
          </a:bodyPr>
          <a:lstStyle>
            <a:lvl1pPr marL="0" indent="0">
              <a:buNone/>
              <a:defRPr sz="6600" spc="-150">
                <a:gradFill>
                  <a:gsLst>
                    <a:gs pos="100000">
                      <a:schemeClr val="bg1"/>
                    </a:gs>
                    <a:gs pos="0">
                      <a:schemeClr val="bg1"/>
                    </a:gs>
                  </a:gsLst>
                  <a:lin ang="5400000" scaled="0"/>
                </a:gradFill>
              </a:defRPr>
            </a:lvl1pPr>
          </a:lstStyle>
          <a:p>
            <a:pPr lvl="0"/>
            <a:r>
              <a:rPr lang="en-US" dirty="0" smtClean="0"/>
              <a:t>Click to edit master text styles</a:t>
            </a:r>
          </a:p>
        </p:txBody>
      </p:sp>
    </p:spTree>
    <p:extLst>
      <p:ext uri="{BB962C8B-B14F-4D97-AF65-F5344CB8AC3E}">
        <p14:creationId xmlns:p14="http://schemas.microsoft.com/office/powerpoint/2010/main" val="3778274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1" y="-92774"/>
            <a:ext cx="12417431" cy="6985913"/>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40830" y="6471713"/>
            <a:ext cx="1263089" cy="264367"/>
          </a:xfrm>
          <a:prstGeom prst="rect">
            <a:avLst/>
          </a:prstGeom>
        </p:spPr>
      </p:pic>
    </p:spTree>
    <p:extLst>
      <p:ext uri="{BB962C8B-B14F-4D97-AF65-F5344CB8AC3E}">
        <p14:creationId xmlns:p14="http://schemas.microsoft.com/office/powerpoint/2010/main" val="1370820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28601"/>
            <a:ext cx="11151917" cy="747897"/>
          </a:xfrm>
        </p:spPr>
        <p:txBody>
          <a:body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spc="-50" baseline="0">
                <a:latin typeface="+mn-lt"/>
              </a:defRPr>
            </a:lvl2pPr>
            <a:lvl3pPr marL="741363" indent="-223838">
              <a:buFont typeface="Wingdings" pitchFamily="2" charset="2"/>
              <a:buChar char=""/>
              <a:tabLst/>
              <a:defRPr spc="-50" baseline="0">
                <a:latin typeface="+mn-lt"/>
              </a:defRPr>
            </a:lvl3pPr>
            <a:lvl4pPr marL="914400" indent="-173038">
              <a:buFont typeface="Wingdings" pitchFamily="2" charset="2"/>
              <a:buChar char=""/>
              <a:defRPr spc="-50" baseline="0">
                <a:latin typeface="+mn-lt"/>
              </a:defRPr>
            </a:lvl4pPr>
            <a:lvl5pPr marL="1087438" indent="-173038">
              <a:buFont typeface="Wingdings" pitchFamily="2" charset="2"/>
              <a:buChar char=""/>
              <a:tabLst/>
              <a:defRPr spc="-50" baseline="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13"/>
          <p:cNvSpPr>
            <a:spLocks noGrp="1"/>
          </p:cNvSpPr>
          <p:nvPr>
            <p:ph type="sldNum" sz="quarter" idx="12"/>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402244103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spc="-50" baseline="0">
                <a:gradFill>
                  <a:gsLst>
                    <a:gs pos="100000">
                      <a:schemeClr val="tx1"/>
                    </a:gs>
                    <a:gs pos="6000">
                      <a:schemeClr val="tx1"/>
                    </a:gs>
                  </a:gsLst>
                  <a:lin ang="5400000" scaled="0"/>
                </a:gradFill>
              </a:defRPr>
            </a:lvl2pPr>
            <a:lvl3pPr marL="231775" indent="0">
              <a:buNone/>
              <a:defRPr sz="2000" spc="-50" baseline="0">
                <a:gradFill>
                  <a:gsLst>
                    <a:gs pos="100000">
                      <a:schemeClr val="tx1"/>
                    </a:gs>
                    <a:gs pos="6000">
                      <a:schemeClr val="tx1"/>
                    </a:gs>
                  </a:gsLst>
                  <a:lin ang="5400000" scaled="0"/>
                </a:gradFill>
              </a:defRPr>
            </a:lvl3pPr>
            <a:lvl4pPr marL="457200" indent="0">
              <a:buNone/>
              <a:defRPr sz="2000" spc="-50" baseline="0">
                <a:gradFill>
                  <a:gsLst>
                    <a:gs pos="100000">
                      <a:schemeClr val="tx1"/>
                    </a:gs>
                    <a:gs pos="6000">
                      <a:schemeClr val="tx1"/>
                    </a:gs>
                  </a:gsLst>
                  <a:lin ang="5400000" scaled="0"/>
                </a:gradFill>
              </a:defRPr>
            </a:lvl4pPr>
            <a:lvl5pPr marL="693738" indent="0">
              <a:buNone/>
              <a:defRPr sz="2000" spc="-50" baseline="0">
                <a:gradFill>
                  <a:gsLst>
                    <a:gs pos="100000">
                      <a:schemeClr val="tx1"/>
                    </a:gs>
                    <a:gs pos="6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4" name="Slide Number Placeholder 3"/>
          <p:cNvSpPr>
            <a:spLocks noGrp="1"/>
          </p:cNvSpPr>
          <p:nvPr>
            <p:ph type="sldNum" sz="quarter" idx="12"/>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20509756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8" y="1447799"/>
            <a:ext cx="11151917" cy="1975926"/>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j-lt"/>
              </a:defRPr>
            </a:lvl1pPr>
            <a:lvl2pPr marL="0" indent="0">
              <a:buNone/>
              <a:defRPr sz="2000" spc="-50" baseline="0">
                <a:gradFill>
                  <a:gsLst>
                    <a:gs pos="100000">
                      <a:schemeClr val="tx1"/>
                    </a:gs>
                    <a:gs pos="0">
                      <a:schemeClr val="tx1"/>
                    </a:gs>
                  </a:gsLst>
                  <a:lin ang="5400000" scaled="0"/>
                </a:gradFill>
              </a:defRPr>
            </a:lvl2pPr>
            <a:lvl3pPr marL="231775" indent="0">
              <a:buNone/>
              <a:defRPr sz="2000" spc="-50" baseline="0">
                <a:gradFill>
                  <a:gsLst>
                    <a:gs pos="100000">
                      <a:schemeClr val="tx1"/>
                    </a:gs>
                    <a:gs pos="0">
                      <a:schemeClr val="tx1"/>
                    </a:gs>
                  </a:gsLst>
                  <a:lin ang="5400000" scaled="0"/>
                </a:gradFill>
              </a:defRPr>
            </a:lvl3pPr>
            <a:lvl4pPr marL="457200" indent="0">
              <a:buNone/>
              <a:defRPr sz="2000" spc="-50" baseline="0">
                <a:gradFill>
                  <a:gsLst>
                    <a:gs pos="100000">
                      <a:schemeClr val="tx1"/>
                    </a:gs>
                    <a:gs pos="0">
                      <a:schemeClr val="tx1"/>
                    </a:gs>
                  </a:gsLst>
                  <a:lin ang="5400000" scaled="0"/>
                </a:gradFill>
              </a:defRPr>
            </a:lvl4pPr>
            <a:lvl5pPr marL="693738" indent="0">
              <a:buNone/>
              <a:defRPr sz="2000" spc="-50" baseline="0">
                <a:gradFill>
                  <a:gsLst>
                    <a:gs pos="100000">
                      <a:schemeClr val="tx1"/>
                    </a:gs>
                    <a:gs pos="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4" name="Slide Number Placeholder 3"/>
          <p:cNvSpPr>
            <a:spLocks noGrp="1"/>
          </p:cNvSpPr>
          <p:nvPr>
            <p:ph type="sldNum" sz="quarter" idx="12"/>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132264899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520836" y="1447801"/>
            <a:ext cx="5396365"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spc="-50" baseline="0"/>
            </a:lvl2pPr>
            <a:lvl3pPr marL="685800" indent="-165100">
              <a:tabLst/>
              <a:defRPr sz="2000" spc="-50" baseline="0"/>
            </a:lvl3pPr>
            <a:lvl4pPr marL="863600" indent="-177800">
              <a:defRPr spc="-50" baseline="0"/>
            </a:lvl4pPr>
            <a:lvl5pPr marL="1028700" indent="-165100">
              <a:tabLst/>
              <a:defRPr spc="-5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hasCustomPrompt="1"/>
          </p:nvPr>
        </p:nvSpPr>
        <p:spPr>
          <a:xfrm>
            <a:off x="6279563" y="1447801"/>
            <a:ext cx="5396365" cy="2351413"/>
          </a:xfrm>
        </p:spPr>
        <p:txBody>
          <a:bodyPr>
            <a:spAutoFit/>
          </a:bodyPr>
          <a:lstStyle>
            <a:lvl1pPr marL="339725" indent="-339725">
              <a:spcBef>
                <a:spcPts val="1200"/>
              </a:spcBef>
              <a:buFont typeface="Wingdings" pitchFamily="2" charset="2"/>
              <a:buChar char=""/>
              <a:defRPr lang="en-US" sz="3600" kern="1200" spc="-70" baseline="0" dirty="0" smtClean="0">
                <a:gradFill>
                  <a:gsLst>
                    <a:gs pos="1250">
                      <a:schemeClr val="tx1"/>
                    </a:gs>
                    <a:gs pos="100000">
                      <a:schemeClr val="tx1"/>
                    </a:gs>
                  </a:gsLst>
                  <a:lin ang="5400000" scaled="0"/>
                </a:gradFill>
                <a:latin typeface="+mj-lt"/>
                <a:ea typeface="+mn-ea"/>
                <a:cs typeface="+mn-cs"/>
              </a:defRPr>
            </a:lvl1pPr>
            <a:lvl2pPr marL="635000" indent="-342900">
              <a:defRPr lang="en-US" sz="2000" kern="1200" spc="-50" baseline="0" dirty="0" smtClean="0">
                <a:gradFill>
                  <a:gsLst>
                    <a:gs pos="1250">
                      <a:schemeClr val="tx1"/>
                    </a:gs>
                    <a:gs pos="100000">
                      <a:schemeClr val="tx1"/>
                    </a:gs>
                  </a:gsLst>
                  <a:lin ang="5400000" scaled="0"/>
                </a:gradFill>
                <a:latin typeface="+mn-lt"/>
                <a:ea typeface="+mn-ea"/>
                <a:cs typeface="+mn-cs"/>
              </a:defRPr>
            </a:lvl2pPr>
            <a:lvl3pPr marL="863600" indent="-342900">
              <a:defRPr lang="en-US" sz="2000" kern="1200" spc="-50" baseline="0" dirty="0" smtClean="0">
                <a:gradFill>
                  <a:gsLst>
                    <a:gs pos="1250">
                      <a:schemeClr val="tx1"/>
                    </a:gs>
                    <a:gs pos="100000">
                      <a:schemeClr val="tx1"/>
                    </a:gs>
                  </a:gsLst>
                  <a:lin ang="5400000" scaled="0"/>
                </a:gradFill>
                <a:latin typeface="+mn-lt"/>
                <a:ea typeface="+mn-ea"/>
                <a:cs typeface="+mn-cs"/>
              </a:defRPr>
            </a:lvl3pPr>
            <a:lvl4pPr marL="1028700" indent="-342900">
              <a:defRPr lang="en-US" sz="2000" kern="1200" spc="-50" baseline="0" dirty="0" smtClean="0">
                <a:gradFill>
                  <a:gsLst>
                    <a:gs pos="1250">
                      <a:schemeClr val="tx1"/>
                    </a:gs>
                    <a:gs pos="100000">
                      <a:schemeClr val="tx1"/>
                    </a:gs>
                  </a:gsLst>
                  <a:lin ang="5400000" scaled="0"/>
                </a:gradFill>
                <a:latin typeface="+mn-lt"/>
                <a:ea typeface="+mn-ea"/>
                <a:cs typeface="+mn-cs"/>
              </a:defRPr>
            </a:lvl4pPr>
            <a:lvl5pPr marL="1206500" indent="-342900">
              <a:defRPr lang="en-US" sz="2000" kern="1200" spc="-50" baseline="0" dirty="0">
                <a:gradFill>
                  <a:gsLst>
                    <a:gs pos="1250">
                      <a:schemeClr val="tx1"/>
                    </a:gs>
                    <a:gs pos="100000">
                      <a:schemeClr val="tx1"/>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520700" marR="0" lvl="1" indent="-2286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Second level</a:t>
            </a:r>
          </a:p>
          <a:p>
            <a:pPr marL="685800" marR="0" lvl="2"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Third level</a:t>
            </a:r>
          </a:p>
          <a:p>
            <a:pPr marL="863600" marR="0" lvl="3" indent="-1778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Fourth level</a:t>
            </a:r>
          </a:p>
          <a:p>
            <a:pPr marL="1028700" marR="0" lvl="4"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Fifth level</a:t>
            </a:r>
            <a:endParaRPr lang="en-US" dirty="0"/>
          </a:p>
        </p:txBody>
      </p:sp>
      <p:sp>
        <p:nvSpPr>
          <p:cNvPr id="5" name="Slide Number Placeholder 4"/>
          <p:cNvSpPr>
            <a:spLocks noGrp="1"/>
          </p:cNvSpPr>
          <p:nvPr>
            <p:ph type="sldNum" sz="quarter" idx="13"/>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11335163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520836" y="1447801"/>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spc="-50" baseline="0"/>
            </a:lvl2pPr>
            <a:lvl3pPr marL="233363" indent="0">
              <a:buNone/>
              <a:defRPr sz="2000" spc="-50" baseline="0"/>
            </a:lvl3pPr>
            <a:lvl4pPr marL="457200" indent="0">
              <a:buNone/>
              <a:defRPr sz="2000" spc="-50" baseline="0"/>
            </a:lvl4pPr>
            <a:lvl5pPr marL="693738" indent="0">
              <a:buNone/>
              <a:defRPr sz="2000" spc="-5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4"/>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409911220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520836" y="1447801"/>
            <a:ext cx="5396365" cy="2462213"/>
          </a:xfrm>
        </p:spPr>
        <p:txBody>
          <a:bodyPr/>
          <a:lstStyle>
            <a:lvl1pPr marL="0" indent="0">
              <a:spcBef>
                <a:spcPts val="1200"/>
              </a:spcBef>
              <a:buNone/>
              <a:defRPr sz="4000">
                <a:gradFill>
                  <a:gsLst>
                    <a:gs pos="1000">
                      <a:schemeClr val="tx1"/>
                    </a:gs>
                    <a:gs pos="98000">
                      <a:schemeClr val="tx1"/>
                    </a:gs>
                  </a:gsLst>
                  <a:lin ang="5400000" scaled="0"/>
                </a:gradFill>
                <a:latin typeface="+mj-lt"/>
              </a:defRPr>
            </a:lvl1pPr>
            <a:lvl2pPr marL="0" indent="0">
              <a:buNone/>
              <a:defRPr sz="2000" spc="-50" baseline="0">
                <a:gradFill>
                  <a:gsLst>
                    <a:gs pos="1000">
                      <a:schemeClr val="tx1"/>
                    </a:gs>
                    <a:gs pos="98000">
                      <a:schemeClr val="tx1"/>
                    </a:gs>
                  </a:gsLst>
                  <a:lin ang="5400000" scaled="0"/>
                </a:gradFill>
              </a:defRPr>
            </a:lvl2pPr>
            <a:lvl3pPr marL="233363" indent="0">
              <a:buNone/>
              <a:defRPr sz="2000" spc="-50" baseline="0">
                <a:gradFill>
                  <a:gsLst>
                    <a:gs pos="1000">
                      <a:schemeClr val="tx1"/>
                    </a:gs>
                    <a:gs pos="98000">
                      <a:schemeClr val="tx1"/>
                    </a:gs>
                  </a:gsLst>
                  <a:lin ang="5400000" scaled="0"/>
                </a:gradFill>
              </a:defRPr>
            </a:lvl3pPr>
            <a:lvl4pPr marL="457200" indent="0">
              <a:buNone/>
              <a:defRPr sz="2000" spc="-50" baseline="0">
                <a:gradFill>
                  <a:gsLst>
                    <a:gs pos="1000">
                      <a:schemeClr val="tx1"/>
                    </a:gs>
                    <a:gs pos="98000">
                      <a:schemeClr val="tx1"/>
                    </a:gs>
                  </a:gsLst>
                  <a:lin ang="5400000" scaled="0"/>
                </a:gradFill>
              </a:defRPr>
            </a:lvl4pPr>
            <a:lvl5pPr marL="693738" indent="0">
              <a:buNone/>
              <a:defRPr sz="2000" spc="-50" baseline="0">
                <a:gradFill>
                  <a:gsLst>
                    <a:gs pos="1000">
                      <a:schemeClr val="tx1"/>
                    </a:gs>
                    <a:gs pos="98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0" baseline="0" dirty="0" smtClean="0">
                <a:gradFill>
                  <a:gsLst>
                    <a:gs pos="1000">
                      <a:schemeClr val="tx1"/>
                    </a:gs>
                    <a:gs pos="98000">
                      <a:schemeClr val="tx1"/>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a:gradFill>
                  <a:gsLst>
                    <a:gs pos="1000">
                      <a:schemeClr val="tx1"/>
                    </a:gs>
                    <a:gs pos="98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4"/>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326762709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8" name="Slide Number Placeholder 7"/>
          <p:cNvSpPr>
            <a:spLocks noGrp="1"/>
          </p:cNvSpPr>
          <p:nvPr>
            <p:ph type="sldNum" sz="quarter" idx="11"/>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390076246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33622262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3" y="1447801"/>
            <a:ext cx="11155093" cy="1988237"/>
          </a:xfrm>
        </p:spPr>
        <p:txBody>
          <a:bodyPr/>
          <a:lstStyle>
            <a:lvl1pPr marL="0" indent="0">
              <a:buNone/>
              <a:defRPr sz="3200">
                <a:gradFill>
                  <a:gsLst>
                    <a:gs pos="1250">
                      <a:schemeClr val="tx1"/>
                    </a:gs>
                    <a:gs pos="100000">
                      <a:schemeClr val="tx1"/>
                    </a:gs>
                  </a:gsLst>
                  <a:lin ang="5400000" scaled="0"/>
                </a:gradFill>
                <a:latin typeface="Consolas" pitchFamily="49" charset="0"/>
                <a:cs typeface="Consolas" pitchFamily="49" charset="0"/>
              </a:defRPr>
            </a:lvl1pPr>
            <a:lvl2pPr marL="339725" indent="0">
              <a:buNone/>
              <a:defRPr>
                <a:gradFill>
                  <a:gsLst>
                    <a:gs pos="1250">
                      <a:schemeClr val="tx1"/>
                    </a:gs>
                    <a:gs pos="100000">
                      <a:schemeClr val="tx1"/>
                    </a:gs>
                  </a:gsLst>
                  <a:lin ang="5400000" scaled="0"/>
                </a:gradFill>
                <a:latin typeface="Consolas" pitchFamily="49" charset="0"/>
                <a:cs typeface="Consolas" pitchFamily="49" charset="0"/>
              </a:defRPr>
            </a:lvl2pPr>
            <a:lvl3pPr marL="573088" indent="0">
              <a:buNone/>
              <a:defRPr>
                <a:gradFill>
                  <a:gsLst>
                    <a:gs pos="1250">
                      <a:schemeClr val="tx1"/>
                    </a:gs>
                    <a:gs pos="100000">
                      <a:schemeClr val="tx1"/>
                    </a:gs>
                  </a:gsLst>
                  <a:lin ang="5400000" scaled="0"/>
                </a:gradFill>
                <a:latin typeface="Consolas" pitchFamily="49" charset="0"/>
                <a:cs typeface="Consolas" pitchFamily="49" charset="0"/>
              </a:defRPr>
            </a:lvl3pPr>
            <a:lvl4pPr marL="798513" indent="0">
              <a:buNone/>
              <a:defRPr>
                <a:gradFill>
                  <a:gsLst>
                    <a:gs pos="1250">
                      <a:schemeClr val="tx1"/>
                    </a:gs>
                    <a:gs pos="100000">
                      <a:schemeClr val="tx1"/>
                    </a:gs>
                  </a:gsLst>
                  <a:lin ang="5400000" scaled="0"/>
                </a:gradFill>
                <a:latin typeface="Consolas" pitchFamily="49" charset="0"/>
                <a:cs typeface="Consolas" pitchFamily="49" charset="0"/>
              </a:defRPr>
            </a:lvl4pPr>
            <a:lvl5pPr marL="1030288"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914870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35340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60441" y="6295811"/>
            <a:ext cx="1623869" cy="597329"/>
          </a:xfrm>
          <a:prstGeom prst="rect">
            <a:avLst/>
          </a:prstGeom>
        </p:spPr>
      </p:pic>
    </p:spTree>
    <p:extLst>
      <p:ext uri="{BB962C8B-B14F-4D97-AF65-F5344CB8AC3E}">
        <p14:creationId xmlns:p14="http://schemas.microsoft.com/office/powerpoint/2010/main" val="32771676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93089971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672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1" y="-92774"/>
            <a:ext cx="12417431" cy="6985913"/>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40830" y="6471713"/>
            <a:ext cx="1263089" cy="264367"/>
          </a:xfrm>
          <a:prstGeom prst="rect">
            <a:avLst/>
          </a:prstGeom>
        </p:spPr>
      </p:pic>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000" y="6013820"/>
            <a:ext cx="1164041" cy="707655"/>
          </a:xfrm>
          <a:prstGeom prst="rect">
            <a:avLst/>
          </a:prstGeom>
        </p:spPr>
      </p:pic>
    </p:spTree>
    <p:extLst>
      <p:ext uri="{BB962C8B-B14F-4D97-AF65-F5344CB8AC3E}">
        <p14:creationId xmlns:p14="http://schemas.microsoft.com/office/powerpoint/2010/main" val="94509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5B8220-D6CE-4EBA-9DF4-44184996CC87}" type="datetimeFigureOut">
              <a:rPr lang="en-IN" smtClean="0"/>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95522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5B8220-D6CE-4EBA-9DF4-44184996CC87}" type="datetimeFigureOut">
              <a:rPr lang="en-IN" smtClean="0"/>
              <a:t>02-11-2015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317588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5B8220-D6CE-4EBA-9DF4-44184996CC87}" type="datetimeFigureOut">
              <a:rPr lang="en-IN" smtClean="0"/>
              <a:t>02-11-2015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99424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5B8220-D6CE-4EBA-9DF4-44184996CC87}" type="datetimeFigureOut">
              <a:rPr lang="en-IN" smtClean="0"/>
              <a:t>02-11-2015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318572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5B8220-D6CE-4EBA-9DF4-44184996CC87}" type="datetimeFigureOut">
              <a:rPr lang="en-IN" smtClean="0"/>
              <a:t>02-11-2015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5212879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0" y="-228600"/>
            <a:ext cx="12660298" cy="723900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96400" y="2738639"/>
            <a:ext cx="2553209" cy="1552171"/>
          </a:xfrm>
          <a:prstGeom prst="rect">
            <a:avLst/>
          </a:prstGeom>
        </p:spPr>
      </p:pic>
    </p:spTree>
    <p:extLst>
      <p:ext uri="{BB962C8B-B14F-4D97-AF65-F5344CB8AC3E}">
        <p14:creationId xmlns:p14="http://schemas.microsoft.com/office/powerpoint/2010/main" val="4133624612"/>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B8220-D6CE-4EBA-9DF4-44184996CC87}" type="datetimeFigureOut">
              <a:rPr lang="en-IN" smtClean="0"/>
              <a:t>02-11-2015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2F659-9614-4C11-ABEC-5C229DA454D6}" type="slidenum">
              <a:rPr lang="en-IN" smtClean="0"/>
              <a:t>‹#›</a:t>
            </a:fld>
            <a:endParaRPr lang="en-IN"/>
          </a:p>
        </p:txBody>
      </p:sp>
    </p:spTree>
    <p:extLst>
      <p:ext uri="{BB962C8B-B14F-4D97-AF65-F5344CB8AC3E}">
        <p14:creationId xmlns:p14="http://schemas.microsoft.com/office/powerpoint/2010/main" val="211158622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6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2"/>
          <p:cNvSpPr>
            <a:spLocks noGrp="1"/>
          </p:cNvSpPr>
          <p:nvPr>
            <p:ph type="sldNum" sz="quarter" idx="4"/>
          </p:nvPr>
        </p:nvSpPr>
        <p:spPr>
          <a:xfrm>
            <a:off x="11447269" y="6429375"/>
            <a:ext cx="228660" cy="124650"/>
          </a:xfrm>
          <a:prstGeom prst="rect">
            <a:avLst/>
          </a:prstGeom>
          <a:noFill/>
        </p:spPr>
        <p:txBody>
          <a:bodyPr wrap="square" lIns="0" tIns="0" rIns="0" bIns="0" rtlCol="0">
            <a:spAutoFit/>
          </a:bodyPr>
          <a:lstStyle>
            <a:lvl1pPr algn="l">
              <a:defRPr lang="en-US" sz="900" spc="-20" baseline="0" smtClean="0">
                <a:gradFill>
                  <a:gsLst>
                    <a:gs pos="0">
                      <a:schemeClr val="tx1"/>
                    </a:gs>
                    <a:gs pos="100000">
                      <a:schemeClr val="tx1"/>
                    </a:gs>
                  </a:gsLst>
                  <a:lin ang="5400000" scaled="0"/>
                </a:gradFill>
              </a:defRPr>
            </a:lvl1p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291918395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Lst>
  <p:transition>
    <p:fade/>
  </p:transition>
  <p:timing>
    <p:tnLst>
      <p:par>
        <p:cTn id="1" dur="indefinite" restart="never" nodeType="tmRoot"/>
      </p:par>
    </p:tnLst>
  </p:timing>
  <p:hf hd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37.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Microsoft/ApplicationInsights-PHP" TargetMode="External"/><Relationship Id="rId3" Type="http://schemas.openxmlformats.org/officeDocument/2006/relationships/hyperlink" Target="https://tryappservice.azure.com/" TargetMode="External"/><Relationship Id="rId7" Type="http://schemas.openxmlformats.org/officeDocument/2006/relationships/hyperlink" Target="https://github.com/Azure/azure-sdk-for-php" TargetMode="External"/><Relationship Id="rId2" Type="http://schemas.openxmlformats.org/officeDocument/2006/relationships/hyperlink" Target="https://azure.microsoft.com/en-us/services/app-service/web/" TargetMode="External"/><Relationship Id="rId1" Type="http://schemas.openxmlformats.org/officeDocument/2006/relationships/slideLayout" Target="../slideLayouts/slideLayout4.xml"/><Relationship Id="rId6" Type="http://schemas.openxmlformats.org/officeDocument/2006/relationships/hyperlink" Target="https://azure.microsoft.com/en-us/documentation/articles/web-sites-php-configure/#how-to-change-the-built-in-php-version" TargetMode="External"/><Relationship Id="rId5" Type="http://schemas.openxmlformats.org/officeDocument/2006/relationships/hyperlink" Target="http://windows.php.net/download/" TargetMode="External"/><Relationship Id="rId10" Type="http://schemas.openxmlformats.org/officeDocument/2006/relationships/image" Target="../media/image45.png"/><Relationship Id="rId4" Type="http://schemas.openxmlformats.org/officeDocument/2006/relationships/hyperlink" Target="https://azure.microsoft.com/en-in/documentation/articles/web-sites-php-mysql-deploy-use-ftp/" TargetMode="External"/><Relationship Id="rId9" Type="http://schemas.openxmlformats.org/officeDocument/2006/relationships/image" Target="../media/image44.png"/></Relationships>
</file>

<file path=ppt/slides/_rels/slide2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mailto:brsingh@Microsof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png"/><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emf"/><Relationship Id="rId9" Type="http://schemas.openxmlformats.org/officeDocument/2006/relationships/image" Target="../media/image17.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9.emf"/><Relationship Id="rId12" Type="http://schemas.openxmlformats.org/officeDocument/2006/relationships/image" Target="../media/image24.emf"/><Relationship Id="rId2"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28.emf"/><Relationship Id="rId11" Type="http://schemas.openxmlformats.org/officeDocument/2006/relationships/image" Target="../media/image23.emf"/><Relationship Id="rId5" Type="http://schemas.openxmlformats.org/officeDocument/2006/relationships/image" Target="../media/image27.emf"/><Relationship Id="rId10" Type="http://schemas.openxmlformats.org/officeDocument/2006/relationships/image" Target="../media/image22.emf"/><Relationship Id="rId4" Type="http://schemas.openxmlformats.org/officeDocument/2006/relationships/image" Target="../media/image26.emf"/><Relationship Id="rId9" Type="http://schemas.openxmlformats.org/officeDocument/2006/relationships/image" Target="../media/image21.emf"/></Relationships>
</file>

<file path=ppt/slides/_rels/slide9.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19.emf"/><Relationship Id="rId7" Type="http://schemas.openxmlformats.org/officeDocument/2006/relationships/image" Target="../media/image23.emf"/><Relationship Id="rId2" Type="http://schemas.openxmlformats.org/officeDocument/2006/relationships/image" Target="../media/image31.emf"/><Relationship Id="rId1" Type="http://schemas.openxmlformats.org/officeDocument/2006/relationships/slideLayout" Target="../slideLayouts/slideLayout2.xml"/><Relationship Id="rId6" Type="http://schemas.openxmlformats.org/officeDocument/2006/relationships/image" Target="../media/image22.emf"/><Relationship Id="rId11" Type="http://schemas.openxmlformats.org/officeDocument/2006/relationships/image" Target="../media/image34.emf"/><Relationship Id="rId5" Type="http://schemas.openxmlformats.org/officeDocument/2006/relationships/image" Target="../media/image21.emf"/><Relationship Id="rId10" Type="http://schemas.openxmlformats.org/officeDocument/2006/relationships/image" Target="../media/image24.emf"/><Relationship Id="rId4" Type="http://schemas.openxmlformats.org/officeDocument/2006/relationships/image" Target="../media/image20.emf"/><Relationship Id="rId9" Type="http://schemas.openxmlformats.org/officeDocument/2006/relationships/image" Target="../media/image3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62692" y="1549572"/>
            <a:ext cx="8352707" cy="4055156"/>
            <a:chOff x="604618" y="1681443"/>
            <a:chExt cx="5822123" cy="4055156"/>
          </a:xfrm>
        </p:grpSpPr>
        <p:sp>
          <p:nvSpPr>
            <p:cNvPr id="5" name="Title 1"/>
            <p:cNvSpPr txBox="1">
              <a:spLocks/>
            </p:cNvSpPr>
            <p:nvPr/>
          </p:nvSpPr>
          <p:spPr bwMode="ltGray">
            <a:xfrm>
              <a:off x="604618" y="1681443"/>
              <a:ext cx="5822123" cy="709861"/>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6000" b="0" kern="1200" cap="none" spc="-100" baseline="0">
                  <a:ln w="3175">
                    <a:noFill/>
                  </a:ln>
                  <a:gradFill>
                    <a:gsLst>
                      <a:gs pos="0">
                        <a:srgbClr val="FFFFFF"/>
                      </a:gs>
                      <a:gs pos="100000">
                        <a:srgbClr val="FFFFFF"/>
                      </a:gs>
                    </a:gsLst>
                    <a:lin ang="5400000" scaled="0"/>
                  </a:gradFill>
                  <a:effectLst/>
                  <a:latin typeface="+mj-lt"/>
                  <a:ea typeface="+mn-ea"/>
                  <a:cs typeface="Segoe UI" pitchFamily="34" charset="0"/>
                </a:defRPr>
              </a:lvl1pPr>
            </a:lstStyle>
            <a:p>
              <a:pPr>
                <a:defRPr/>
              </a:pPr>
              <a:r>
                <a:rPr lang="en-US" sz="5400" dirty="0" smtClean="0">
                  <a:solidFill>
                    <a:srgbClr val="00B0F0"/>
                  </a:solidFill>
                  <a:latin typeface="Segoe UI Light"/>
                </a:rPr>
                <a:t>PHP With Azure Web Apps</a:t>
              </a:r>
              <a:endParaRPr sz="5400" dirty="0">
                <a:solidFill>
                  <a:srgbClr val="00B0F0"/>
                </a:solidFill>
                <a:latin typeface="Segoe UI Light"/>
              </a:endParaRPr>
            </a:p>
          </p:txBody>
        </p:sp>
        <p:sp>
          <p:nvSpPr>
            <p:cNvPr id="6" name="Text Placeholder 4"/>
            <p:cNvSpPr txBox="1">
              <a:spLocks/>
            </p:cNvSpPr>
            <p:nvPr/>
          </p:nvSpPr>
          <p:spPr bwMode="ltGray">
            <a:xfrm>
              <a:off x="604618" y="3906211"/>
              <a:ext cx="5029198" cy="1830388"/>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000" b="1" dirty="0" err="1" smtClean="0">
                  <a:solidFill>
                    <a:schemeClr val="bg1"/>
                  </a:solidFill>
                  <a:latin typeface="Segoe UI Light"/>
                </a:rPr>
                <a:t>Brijraj</a:t>
              </a:r>
              <a:r>
                <a:rPr lang="en-US" sz="2000" b="1" dirty="0" smtClean="0">
                  <a:solidFill>
                    <a:schemeClr val="bg1"/>
                  </a:solidFill>
                  <a:latin typeface="Segoe UI Light"/>
                </a:rPr>
                <a:t> Singh</a:t>
              </a:r>
            </a:p>
            <a:p>
              <a:pPr>
                <a:defRPr/>
              </a:pPr>
              <a:endParaRPr lang="en-US" sz="2000" b="1" dirty="0">
                <a:solidFill>
                  <a:schemeClr val="bg1"/>
                </a:solidFill>
                <a:latin typeface="Segoe UI Light"/>
              </a:endParaRPr>
            </a:p>
            <a:p>
              <a:pPr>
                <a:defRPr/>
              </a:pPr>
              <a:r>
                <a:rPr lang="en-US" sz="2000" b="1" dirty="0" smtClean="0">
                  <a:solidFill>
                    <a:schemeClr val="bg1"/>
                  </a:solidFill>
                  <a:latin typeface="Segoe UI Light"/>
                </a:rPr>
                <a:t>Sr. Tech Evangelist (</a:t>
              </a:r>
              <a:r>
                <a:rPr lang="en-US" sz="2000" b="1" dirty="0" smtClean="0">
                  <a:solidFill>
                    <a:schemeClr val="bg1"/>
                  </a:solidFill>
                  <a:latin typeface="Segoe UI Light"/>
                </a:rPr>
                <a:t>OSS)</a:t>
              </a:r>
              <a:endParaRPr lang="en-US" sz="2000" dirty="0" smtClean="0">
                <a:solidFill>
                  <a:schemeClr val="bg1"/>
                </a:solidFill>
                <a:latin typeface="Segoe UI Light"/>
              </a:endParaRPr>
            </a:p>
          </p:txBody>
        </p:sp>
      </p:grpSp>
    </p:spTree>
    <p:extLst>
      <p:ext uri="{BB962C8B-B14F-4D97-AF65-F5344CB8AC3E}">
        <p14:creationId xmlns:p14="http://schemas.microsoft.com/office/powerpoint/2010/main" val="1523148943"/>
      </p:ext>
    </p:extLst>
  </p:cSld>
  <p:clrMapOvr>
    <a:masterClrMapping/>
  </p:clrMapOvr>
  <mc:AlternateContent xmlns:mc="http://schemas.openxmlformats.org/markup-compatibility/2006">
    <mc:Choice xmlns:p14="http://schemas.microsoft.com/office/powerpoint/2010/main" Requires="p14">
      <p:transition spd="slow" p14:dur="2000" advTm="1408"/>
    </mc:Choice>
    <mc:Fallback>
      <p:transition spd="slow" advTm="140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txBox="1">
            <a:spLocks/>
          </p:cNvSpPr>
          <p:nvPr/>
        </p:nvSpPr>
        <p:spPr>
          <a:xfrm>
            <a:off x="491183" y="304800"/>
            <a:ext cx="10515600" cy="645087"/>
          </a:xfrm>
          <a:prstGeom prst="rect">
            <a:avLst/>
          </a:prstGeom>
        </p:spPr>
        <p:txBody>
          <a:bodyPr/>
          <a:lstStyle>
            <a:lvl1pPr algn="l" defTabSz="914400" rtl="0" eaLnBrk="1" latinLnBrk="0" hangingPunct="1">
              <a:lnSpc>
                <a:spcPct val="90000"/>
              </a:lnSpc>
              <a:spcBef>
                <a:spcPct val="0"/>
              </a:spcBef>
              <a:buNone/>
              <a:defRPr sz="4800" kern="1200">
                <a:solidFill>
                  <a:srgbClr val="0071B6"/>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0070C0"/>
                </a:solidFill>
                <a:effectLst/>
                <a:uLnTx/>
                <a:uFillTx/>
                <a:latin typeface="Segoe UI Light" panose="020B0502040204020203" pitchFamily="34" charset="0"/>
                <a:ea typeface="+mj-ea"/>
                <a:cs typeface="Segoe UI Light" panose="020B0502040204020203" pitchFamily="34" charset="0"/>
              </a:rPr>
              <a:t>API APP Templates	</a:t>
            </a:r>
            <a:endParaRPr kumimoji="0" lang="en-US" sz="4400" b="0" i="0" u="none" strike="noStrike" kern="1200" cap="none" spc="0" normalizeH="0" baseline="0" noProof="0" dirty="0">
              <a:ln>
                <a:noFill/>
              </a:ln>
              <a:solidFill>
                <a:srgbClr val="0070C0"/>
              </a:solidFill>
              <a:effectLst/>
              <a:uLnTx/>
              <a:uFillTx/>
              <a:latin typeface="Segoe UI Light" panose="020B0502040204020203" pitchFamily="34" charset="0"/>
              <a:ea typeface="+mj-ea"/>
              <a:cs typeface="Segoe UI Light" panose="020B0502040204020203" pitchFamily="34" charset="0"/>
            </a:endParaRPr>
          </a:p>
        </p:txBody>
      </p:sp>
      <p:sp>
        <p:nvSpPr>
          <p:cNvPr id="20" name="Text Placeholder 4"/>
          <p:cNvSpPr txBox="1">
            <a:spLocks/>
          </p:cNvSpPr>
          <p:nvPr/>
        </p:nvSpPr>
        <p:spPr bwMode="ltGray">
          <a:xfrm>
            <a:off x="518682" y="1143000"/>
            <a:ext cx="10758917" cy="4854634"/>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ts val="0"/>
              </a:spcBef>
              <a:spcAft>
                <a:spcPts val="0"/>
              </a:spcAft>
              <a:buClrTx/>
              <a:buSzPct val="90000"/>
              <a:buFont typeface="Arial" panose="020B0604020202020204" pitchFamily="34" charset="0"/>
              <a:buChar char="•"/>
              <a:tabLst/>
              <a:defRPr/>
            </a:pPr>
            <a:r>
              <a:rPr lang="en-US" sz="3600" b="1" dirty="0" smtClean="0">
                <a:solidFill>
                  <a:prstClr val="black"/>
                </a:solidFill>
                <a:latin typeface="Segoe UI Light" panose="020B0502040204020203" pitchFamily="34" charset="0"/>
              </a:rPr>
              <a:t>Use existing PHP/Other Languages Templates for boilerplate code</a:t>
            </a:r>
          </a:p>
          <a:p>
            <a:pPr marL="927100" lvl="1" indent="-342900">
              <a:spcBef>
                <a:spcPts val="0"/>
              </a:spcBef>
              <a:defRPr/>
            </a:pPr>
            <a:r>
              <a:rPr kumimoji="0" lang="en-US" sz="3200" b="1"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rPr>
              <a:t>PHP Empty Web</a:t>
            </a:r>
          </a:p>
          <a:p>
            <a:pPr marL="927100" lvl="1" indent="-342900">
              <a:spcBef>
                <a:spcPts val="0"/>
              </a:spcBef>
              <a:defRPr/>
            </a:pPr>
            <a:r>
              <a:rPr lang="en-US" sz="3200" b="1" dirty="0" smtClean="0">
                <a:solidFill>
                  <a:prstClr val="black"/>
                </a:solidFill>
                <a:latin typeface="Segoe UI Light" panose="020B0502040204020203" pitchFamily="34" charset="0"/>
              </a:rPr>
              <a:t>PHP Starter Kit</a:t>
            </a:r>
          </a:p>
          <a:p>
            <a:pPr marL="927100" lvl="1" indent="-342900">
              <a:spcBef>
                <a:spcPts val="0"/>
              </a:spcBef>
              <a:defRPr/>
            </a:pPr>
            <a:r>
              <a:rPr kumimoji="0" lang="en-US" sz="3200" b="1"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rPr>
              <a:t>Drupal</a:t>
            </a:r>
          </a:p>
          <a:p>
            <a:pPr marL="927100" lvl="1" indent="-342900">
              <a:spcBef>
                <a:spcPts val="0"/>
              </a:spcBef>
              <a:defRPr/>
            </a:pPr>
            <a:r>
              <a:rPr lang="en-US" sz="3200" b="1" dirty="0" smtClean="0">
                <a:solidFill>
                  <a:prstClr val="black"/>
                </a:solidFill>
                <a:latin typeface="Segoe UI Light" panose="020B0502040204020203" pitchFamily="34" charset="0"/>
              </a:rPr>
              <a:t>WordPress</a:t>
            </a:r>
          </a:p>
          <a:p>
            <a:pPr marL="927100" lvl="1" indent="-342900">
              <a:spcBef>
                <a:spcPts val="0"/>
              </a:spcBef>
              <a:defRPr/>
            </a:pPr>
            <a:r>
              <a:rPr kumimoji="0" lang="en-US" sz="3200" b="1"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rPr>
              <a:t>Drupal Commerce</a:t>
            </a:r>
          </a:p>
          <a:p>
            <a:pPr marL="927100" lvl="1" indent="-342900">
              <a:spcBef>
                <a:spcPts val="0"/>
              </a:spcBef>
              <a:defRPr/>
            </a:pPr>
            <a:r>
              <a:rPr lang="en-US" sz="3200" b="1" dirty="0" err="1" smtClean="0">
                <a:solidFill>
                  <a:prstClr val="black"/>
                </a:solidFill>
                <a:latin typeface="Segoe UI Light" panose="020B0502040204020203" pitchFamily="34" charset="0"/>
              </a:rPr>
              <a:t>Magento</a:t>
            </a:r>
            <a:endParaRPr lang="en-US" sz="3200" b="1" dirty="0" smtClean="0">
              <a:solidFill>
                <a:prstClr val="black"/>
              </a:solidFill>
              <a:latin typeface="Segoe UI Light" panose="020B0502040204020203" pitchFamily="34" charset="0"/>
            </a:endParaRPr>
          </a:p>
          <a:p>
            <a:pPr marL="927100" lvl="1" indent="-342900">
              <a:spcBef>
                <a:spcPts val="0"/>
              </a:spcBef>
              <a:defRPr/>
            </a:pPr>
            <a:r>
              <a:rPr kumimoji="0" lang="en-US" sz="3200" b="1" i="0" u="none" strike="noStrike" kern="1200" cap="none" spc="0" normalizeH="0" baseline="0" noProof="0" dirty="0" err="1" smtClean="0">
                <a:ln>
                  <a:noFill/>
                </a:ln>
                <a:solidFill>
                  <a:prstClr val="black"/>
                </a:solidFill>
                <a:effectLst/>
                <a:uLnTx/>
                <a:uFillTx/>
                <a:latin typeface="Segoe UI Light" panose="020B0502040204020203" pitchFamily="34" charset="0"/>
                <a:ea typeface="+mn-ea"/>
                <a:cs typeface="+mn-cs"/>
              </a:rPr>
              <a:t>phpBB</a:t>
            </a:r>
            <a:endParaRPr kumimoji="0" lang="en-US" sz="3200" b="1"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endParaRPr>
          </a:p>
          <a:p>
            <a:pPr marL="927100" lvl="1" indent="-342900">
              <a:spcBef>
                <a:spcPts val="0"/>
              </a:spcBef>
              <a:defRPr/>
            </a:pPr>
            <a:r>
              <a:rPr lang="en-US" sz="3200" b="1" dirty="0" smtClean="0">
                <a:solidFill>
                  <a:prstClr val="black"/>
                </a:solidFill>
                <a:latin typeface="Segoe UI Light" panose="020B0502040204020203" pitchFamily="34" charset="0"/>
              </a:rPr>
              <a:t>Media Wiki</a:t>
            </a:r>
            <a:endParaRPr kumimoji="0" lang="en-US" sz="3200" b="0"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endParaRPr>
          </a:p>
        </p:txBody>
      </p:sp>
    </p:spTree>
    <p:extLst>
      <p:ext uri="{BB962C8B-B14F-4D97-AF65-F5344CB8AC3E}">
        <p14:creationId xmlns:p14="http://schemas.microsoft.com/office/powerpoint/2010/main" val="3772897265"/>
      </p:ext>
    </p:extLst>
  </p:cSld>
  <p:clrMapOvr>
    <a:masterClrMapping/>
  </p:clrMapOvr>
  <mc:AlternateContent xmlns:mc="http://schemas.openxmlformats.org/markup-compatibility/2006">
    <mc:Choice xmlns:p14="http://schemas.microsoft.com/office/powerpoint/2010/main" Requires="p14">
      <p:transition spd="slow" p14:dur="2000" advTm="42591"/>
    </mc:Choice>
    <mc:Fallback>
      <p:transition spd="slow" advTm="4259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3275" y="435448"/>
            <a:ext cx="7160576" cy="643753"/>
          </a:xfrm>
          <a:prstGeom prst="rect">
            <a:avLst/>
          </a:prstGeom>
          <a:noFill/>
        </p:spPr>
        <p:txBody>
          <a:bodyPr vert="horz" lIns="91440" tIns="91440" rIns="91440" bIns="91440" rtlCol="0" anchor="t" anchorCtr="0">
            <a:noAutofit/>
          </a:bodyPr>
          <a:lstStyle>
            <a:lvl1pPr algn="ctr" defTabSz="914400" rtl="0" eaLnBrk="1" latinLnBrk="0" hangingPunct="1">
              <a:lnSpc>
                <a:spcPct val="90000"/>
              </a:lnSpc>
              <a:spcBef>
                <a:spcPct val="0"/>
              </a:spcBef>
              <a:buNone/>
              <a:defRPr sz="8800" kern="1200" spc="-100" baseline="0">
                <a:gradFill>
                  <a:gsLst>
                    <a:gs pos="100000">
                      <a:schemeClr val="tx1"/>
                    </a:gs>
                    <a:gs pos="0">
                      <a:schemeClr val="tx1"/>
                    </a:gs>
                  </a:gsLst>
                  <a:lin ang="5400000" scaled="0"/>
                </a:gra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400" dirty="0" smtClean="0">
                <a:solidFill>
                  <a:srgbClr val="00B0F0"/>
                </a:solidFill>
                <a:latin typeface="Segoe UI Light" panose="020B0502040204020203" pitchFamily="34" charset="0"/>
              </a:rPr>
              <a:t>Supported PHP Versions</a:t>
            </a:r>
            <a:endParaRPr kumimoji="0" lang="en-US" sz="4400" b="0" i="0" u="none" strike="noStrike" kern="1200" cap="none" spc="-100" normalizeH="0" baseline="0" noProof="0" dirty="0">
              <a:ln>
                <a:noFill/>
              </a:ln>
              <a:solidFill>
                <a:srgbClr val="00B0F0"/>
              </a:solidFill>
              <a:effectLst/>
              <a:uLnTx/>
              <a:uFillTx/>
              <a:latin typeface="Segoe UI Light" panose="020B0502040204020203" pitchFamily="34" charset="0"/>
              <a:ea typeface="+mj-ea"/>
              <a:cs typeface="+mj-cs"/>
            </a:endParaRPr>
          </a:p>
        </p:txBody>
      </p:sp>
      <p:sp>
        <p:nvSpPr>
          <p:cNvPr id="5" name="Text Placeholder 4"/>
          <p:cNvSpPr txBox="1">
            <a:spLocks/>
          </p:cNvSpPr>
          <p:nvPr/>
        </p:nvSpPr>
        <p:spPr bwMode="ltGray">
          <a:xfrm>
            <a:off x="518682" y="1369185"/>
            <a:ext cx="10758917" cy="4854634"/>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ts val="0"/>
              </a:spcBef>
              <a:spcAft>
                <a:spcPts val="0"/>
              </a:spcAft>
              <a:buClrTx/>
              <a:buSzPct val="90000"/>
              <a:buFont typeface="Arial" panose="020B0604020202020204" pitchFamily="34" charset="0"/>
              <a:buChar char="•"/>
              <a:tabLst/>
              <a:defRPr/>
            </a:pPr>
            <a:r>
              <a:rPr lang="en-US" sz="3600" b="1" dirty="0" smtClean="0">
                <a:solidFill>
                  <a:prstClr val="black"/>
                </a:solidFill>
                <a:latin typeface="Segoe UI Light" panose="020B0502040204020203" pitchFamily="34" charset="0"/>
              </a:rPr>
              <a:t>PHP</a:t>
            </a:r>
            <a:r>
              <a:rPr kumimoji="0" lang="en-US" sz="3600" b="1"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rPr>
              <a:t> Support</a:t>
            </a:r>
          </a:p>
          <a:p>
            <a:pPr marL="927100" lvl="1" indent="-342900">
              <a:spcBef>
                <a:spcPts val="0"/>
              </a:spcBef>
              <a:defRPr/>
            </a:pPr>
            <a:r>
              <a:rPr lang="en-US" sz="3200" b="1" dirty="0" smtClean="0">
                <a:solidFill>
                  <a:prstClr val="black"/>
                </a:solidFill>
                <a:latin typeface="Segoe UI Light" panose="020B0502040204020203" pitchFamily="34" charset="0"/>
              </a:rPr>
              <a:t>5.3.13 (Supported)</a:t>
            </a:r>
          </a:p>
          <a:p>
            <a:pPr marL="927100" lvl="1" indent="-342900">
              <a:spcBef>
                <a:spcPts val="0"/>
              </a:spcBef>
              <a:defRPr/>
            </a:pPr>
            <a:r>
              <a:rPr kumimoji="0" lang="en-US" sz="3200" b="1" i="0" u="none" strike="noStrike" kern="1200" cap="none" spc="0" normalizeH="0" baseline="0" noProof="0" dirty="0" smtClean="0">
                <a:ln>
                  <a:noFill/>
                </a:ln>
                <a:solidFill>
                  <a:prstClr val="black"/>
                </a:solidFill>
                <a:effectLst/>
                <a:uLnTx/>
                <a:uFillTx/>
                <a:latin typeface="Segoe UI Light" panose="020B0502040204020203" pitchFamily="34" charset="0"/>
              </a:rPr>
              <a:t>5.4.0 (Default Installed)</a:t>
            </a:r>
          </a:p>
          <a:p>
            <a:pPr marL="927100" lvl="1" indent="-342900">
              <a:spcBef>
                <a:spcPts val="0"/>
              </a:spcBef>
              <a:defRPr/>
            </a:pPr>
            <a:r>
              <a:rPr lang="en-US" sz="3200" b="1" dirty="0" smtClean="0">
                <a:solidFill>
                  <a:prstClr val="black"/>
                </a:solidFill>
                <a:latin typeface="Segoe UI Light" panose="020B0502040204020203" pitchFamily="34" charset="0"/>
              </a:rPr>
              <a:t>5.5 (update to by choice) </a:t>
            </a:r>
          </a:p>
          <a:p>
            <a:pPr marL="927100" lvl="1" indent="-342900">
              <a:spcBef>
                <a:spcPts val="0"/>
              </a:spcBef>
              <a:defRPr/>
            </a:pPr>
            <a:r>
              <a:rPr lang="en-US" sz="3200" b="1" dirty="0" smtClean="0">
                <a:solidFill>
                  <a:prstClr val="black"/>
                </a:solidFill>
                <a:latin typeface="Segoe UI Light" panose="020B0502040204020203" pitchFamily="34" charset="0"/>
              </a:rPr>
              <a:t>5.6 (update to by choice)</a:t>
            </a:r>
          </a:p>
          <a:p>
            <a:pPr marL="342900" indent="-342900">
              <a:defRPr/>
            </a:pPr>
            <a:endParaRPr lang="en-US" sz="3600" b="1" dirty="0">
              <a:solidFill>
                <a:prstClr val="black"/>
              </a:solidFill>
              <a:latin typeface="Segoe UI Light" panose="020B0502040204020203" pitchFamily="34" charset="0"/>
            </a:endParaRPr>
          </a:p>
          <a:p>
            <a:pPr marL="571500" indent="-571500">
              <a:buFont typeface="Arial" panose="020B0604020202020204" pitchFamily="34" charset="0"/>
              <a:buChar char="•"/>
              <a:defRPr/>
            </a:pPr>
            <a:r>
              <a:rPr lang="en-US" sz="3600" b="1" dirty="0" smtClean="0">
                <a:solidFill>
                  <a:prstClr val="black"/>
                </a:solidFill>
                <a:latin typeface="Segoe UI Light" panose="020B0502040204020203" pitchFamily="34" charset="0"/>
              </a:rPr>
              <a:t>Opt for a custom runtime</a:t>
            </a:r>
          </a:p>
          <a:p>
            <a:pPr marL="1155700" lvl="1" indent="-571500">
              <a:defRPr/>
            </a:pPr>
            <a:r>
              <a:rPr lang="en-US" sz="2800" b="1" dirty="0" smtClean="0">
                <a:solidFill>
                  <a:prstClr val="black"/>
                </a:solidFill>
                <a:latin typeface="Segoe UI Light" panose="020B0502040204020203" pitchFamily="34" charset="0"/>
              </a:rPr>
              <a:t>Get a thread safe, VC9 or VC11 compatible version of </a:t>
            </a:r>
            <a:r>
              <a:rPr lang="en-US" sz="2800" b="1" dirty="0" err="1" smtClean="0">
                <a:solidFill>
                  <a:prstClr val="black"/>
                </a:solidFill>
                <a:latin typeface="Segoe UI Light" panose="020B0502040204020203" pitchFamily="34" charset="0"/>
              </a:rPr>
              <a:t>php</a:t>
            </a:r>
            <a:endParaRPr lang="en-US" sz="2800" b="1" dirty="0" smtClean="0">
              <a:solidFill>
                <a:prstClr val="black"/>
              </a:solidFill>
              <a:latin typeface="Segoe UI Light" panose="020B0502040204020203" pitchFamily="34" charset="0"/>
            </a:endParaRPr>
          </a:p>
          <a:p>
            <a:pPr marL="1155700" lvl="1" indent="-571500">
              <a:defRPr/>
            </a:pPr>
            <a:r>
              <a:rPr lang="en-US" sz="2800" b="1" dirty="0" smtClean="0">
                <a:solidFill>
                  <a:prstClr val="black"/>
                </a:solidFill>
                <a:latin typeface="Segoe UI Light" panose="020B0502040204020203" pitchFamily="34" charset="0"/>
              </a:rPr>
              <a:t>Put your runtime in /bin folder and upload</a:t>
            </a:r>
          </a:p>
          <a:p>
            <a:pPr marL="1155700" lvl="1" indent="-571500">
              <a:defRPr/>
            </a:pPr>
            <a:r>
              <a:rPr lang="en-US" sz="2800" b="1" dirty="0" smtClean="0">
                <a:solidFill>
                  <a:prstClr val="black"/>
                </a:solidFill>
                <a:latin typeface="Segoe UI Light" panose="020B0502040204020203" pitchFamily="34" charset="0"/>
              </a:rPr>
              <a:t>Set the handler mapping in Azure Dashboard</a:t>
            </a:r>
          </a:p>
          <a:p>
            <a:pPr lvl="1" indent="0">
              <a:spcBef>
                <a:spcPts val="0"/>
              </a:spcBef>
              <a:buNone/>
              <a:defRPr/>
            </a:pPr>
            <a:endParaRPr kumimoji="0" lang="en-US" sz="2800" b="0" i="0" u="none" strike="noStrike" kern="1200" cap="none" spc="0" normalizeH="0" baseline="0" noProof="0" dirty="0" smtClean="0">
              <a:ln>
                <a:noFill/>
              </a:ln>
              <a:solidFill>
                <a:prstClr val="black"/>
              </a:solidFill>
              <a:effectLst/>
              <a:uLnTx/>
              <a:uFillTx/>
              <a:latin typeface="Segoe UI Light" panose="020B0502040204020203" pitchFamily="34" charset="0"/>
            </a:endParaRP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40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endParaRPr>
          </a:p>
          <a:p>
            <a:pPr marL="342900" marR="0" lvl="0" indent="-342900" algn="l" defTabSz="932742" rtl="0" eaLnBrk="1" fontAlgn="auto" latinLnBrk="0" hangingPunct="1">
              <a:lnSpc>
                <a:spcPct val="90000"/>
              </a:lnSpc>
              <a:spcBef>
                <a:spcPts val="0"/>
              </a:spcBef>
              <a:spcAft>
                <a:spcPts val="0"/>
              </a:spcAft>
              <a:buClrTx/>
              <a:buSzPct val="90000"/>
              <a:buFont typeface="Arial" panose="020B0604020202020204" pitchFamily="34" charset="0"/>
              <a:buChar char="•"/>
              <a:tabLst/>
              <a:defRPr/>
            </a:pPr>
            <a:endParaRPr kumimoji="0" lang="en-US" sz="4000" b="0"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endParaRPr>
          </a:p>
        </p:txBody>
      </p:sp>
    </p:spTree>
    <p:extLst>
      <p:ext uri="{BB962C8B-B14F-4D97-AF65-F5344CB8AC3E}">
        <p14:creationId xmlns:p14="http://schemas.microsoft.com/office/powerpoint/2010/main" val="1496815194"/>
      </p:ext>
    </p:extLst>
  </p:cSld>
  <p:clrMapOvr>
    <a:masterClrMapping/>
  </p:clrMapOvr>
  <mc:AlternateContent xmlns:mc="http://schemas.openxmlformats.org/markup-compatibility/2006">
    <mc:Choice xmlns:p14="http://schemas.microsoft.com/office/powerpoint/2010/main" Requires="p14">
      <p:transition spd="slow" p14:dur="2000" advTm="84922"/>
    </mc:Choice>
    <mc:Fallback>
      <p:transition spd="slow" advTm="84922"/>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spc="-100" dirty="0">
                <a:solidFill>
                  <a:srgbClr val="00B0F0"/>
                </a:solidFill>
                <a:latin typeface="Segoe UI Light" panose="020B0502040204020203" pitchFamily="34" charset="0"/>
              </a:rPr>
              <a:t>Deployment</a:t>
            </a:r>
          </a:p>
        </p:txBody>
      </p:sp>
      <p:sp>
        <p:nvSpPr>
          <p:cNvPr id="4" name="Content Placeholder 27"/>
          <p:cNvSpPr txBox="1">
            <a:spLocks/>
          </p:cNvSpPr>
          <p:nvPr/>
        </p:nvSpPr>
        <p:spPr>
          <a:xfrm>
            <a:off x="3006794" y="2351630"/>
            <a:ext cx="8356578" cy="369332"/>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ln>
                  <a:solidFill>
                    <a:srgbClr val="000000">
                      <a:alpha val="0"/>
                    </a:srgbClr>
                  </a:solidFill>
                </a:ln>
                <a:solidFill>
                  <a:srgbClr val="3397D3"/>
                </a:solidFill>
                <a:latin typeface="Consolas" pitchFamily="49" charset="0"/>
                <a:cs typeface="Consolas" pitchFamily="49" charset="0"/>
              </a:rPr>
              <a:t>01010111001010101010001010100011101010100101</a:t>
            </a:r>
            <a:endParaRPr lang="en-US" sz="2400" dirty="0">
              <a:ln>
                <a:solidFill>
                  <a:srgbClr val="000000">
                    <a:alpha val="0"/>
                  </a:srgbClr>
                </a:solidFill>
              </a:ln>
              <a:solidFill>
                <a:srgbClr val="3397D3"/>
              </a:solidFill>
              <a:latin typeface="Consolas" pitchFamily="49" charset="0"/>
              <a:cs typeface="Consolas" pitchFamily="49" charset="0"/>
            </a:endParaRPr>
          </a:p>
        </p:txBody>
      </p:sp>
      <p:sp>
        <p:nvSpPr>
          <p:cNvPr id="5" name="Rectangle 4"/>
          <p:cNvSpPr/>
          <p:nvPr/>
        </p:nvSpPr>
        <p:spPr bwMode="auto">
          <a:xfrm>
            <a:off x="3006794" y="2351630"/>
            <a:ext cx="7290845" cy="369332"/>
          </a:xfrm>
          <a:prstGeom prst="rect">
            <a:avLst/>
          </a:prstGeom>
          <a:gradFill flip="none" rotWithShape="1">
            <a:gsLst>
              <a:gs pos="0">
                <a:schemeClr val="accent5">
                  <a:alpha val="0"/>
                </a:schemeClr>
              </a:gs>
              <a:gs pos="63000">
                <a:srgbClr val="FCFCFC"/>
              </a:gs>
              <a:gs pos="100000">
                <a:srgbClr val="FCFCFC"/>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Content Placeholder 27"/>
          <p:cNvSpPr txBox="1">
            <a:spLocks/>
          </p:cNvSpPr>
          <p:nvPr/>
        </p:nvSpPr>
        <p:spPr>
          <a:xfrm>
            <a:off x="3006794" y="5187769"/>
            <a:ext cx="8356578" cy="369332"/>
          </a:xfrm>
          <a:prstGeom prst="rect">
            <a:avLst/>
          </a:prstGeom>
        </p:spPr>
        <p:txBody>
          <a:bodyPr vert="horz" wrap="square" lIns="0" tIns="0" rIns="0" bIns="0" rtlCol="0">
            <a:spAutoFit/>
          </a:bodyPr>
          <a:lstStyle>
            <a:defPPr>
              <a:defRPr lang="en-US"/>
            </a:defPPr>
            <a:lvl1pPr indent="0">
              <a:lnSpc>
                <a:spcPct val="100000"/>
              </a:lnSpc>
              <a:spcBef>
                <a:spcPts val="1200"/>
              </a:spcBef>
              <a:buSzPct val="80000"/>
              <a:buFont typeface="Arial" pitchFamily="34" charset="0"/>
              <a:buNone/>
              <a:defRPr sz="1600">
                <a:ln>
                  <a:solidFill>
                    <a:schemeClr val="bg1">
                      <a:alpha val="0"/>
                    </a:schemeClr>
                  </a:solidFill>
                </a:ln>
                <a:gradFill>
                  <a:gsLst>
                    <a:gs pos="0">
                      <a:srgbClr val="595959"/>
                    </a:gs>
                    <a:gs pos="86000">
                      <a:srgbClr val="595959"/>
                    </a:gs>
                  </a:gsLst>
                  <a:lin ang="5400000" scaled="0"/>
                </a:gradFill>
                <a:latin typeface="Consolas" pitchFamily="49" charset="0"/>
                <a:cs typeface="Consolas" pitchFamily="49" charset="0"/>
              </a:defRPr>
            </a:lvl1pPr>
            <a:lvl2pPr marL="801688" indent="-341313">
              <a:lnSpc>
                <a:spcPct val="100000"/>
              </a:lnSpc>
              <a:spcBef>
                <a:spcPts val="300"/>
              </a:spcBef>
              <a:buSzPct val="80000"/>
              <a:buFont typeface="Arial" pitchFamily="34" charset="0"/>
              <a:buChar char="•"/>
              <a:defRPr sz="2800">
                <a:ln>
                  <a:solidFill>
                    <a:schemeClr val="bg1">
                      <a:alpha val="0"/>
                    </a:schemeClr>
                  </a:solidFill>
                </a:ln>
                <a:gradFill>
                  <a:gsLst>
                    <a:gs pos="0">
                      <a:srgbClr val="595959"/>
                    </a:gs>
                    <a:gs pos="86000">
                      <a:srgbClr val="595959"/>
                    </a:gs>
                  </a:gsLst>
                  <a:lin ang="5400000" scaled="0"/>
                </a:gradFill>
              </a:defRPr>
            </a:lvl2pPr>
            <a:lvl3pPr marL="1258888" indent="-344488">
              <a:lnSpc>
                <a:spcPct val="100000"/>
              </a:lnSpc>
              <a:spcBef>
                <a:spcPts val="300"/>
              </a:spcBef>
              <a:buSzPct val="80000"/>
              <a:buFont typeface="Arial" pitchFamily="34" charset="0"/>
              <a:buChar char="•"/>
              <a:defRPr sz="2400">
                <a:ln>
                  <a:solidFill>
                    <a:schemeClr val="bg1">
                      <a:alpha val="0"/>
                    </a:schemeClr>
                  </a:solidFill>
                </a:ln>
                <a:gradFill>
                  <a:gsLst>
                    <a:gs pos="0">
                      <a:srgbClr val="595959"/>
                    </a:gs>
                    <a:gs pos="86000">
                      <a:srgbClr val="595959"/>
                    </a:gs>
                  </a:gsLst>
                  <a:lin ang="5400000" scaled="0"/>
                </a:gradFill>
              </a:defRPr>
            </a:lvl3pPr>
            <a:lvl4pPr marL="1716088" indent="-346075">
              <a:lnSpc>
                <a:spcPct val="100000"/>
              </a:lnSpc>
              <a:spcBef>
                <a:spcPts val="300"/>
              </a:spcBef>
              <a:buSzPct val="80000"/>
              <a:buFont typeface="Arial" pitchFamily="34" charset="0"/>
              <a:buChar char="•"/>
              <a:defRPr sz="2000">
                <a:ln>
                  <a:solidFill>
                    <a:schemeClr val="bg1">
                      <a:alpha val="0"/>
                    </a:schemeClr>
                  </a:solidFill>
                </a:ln>
                <a:gradFill>
                  <a:gsLst>
                    <a:gs pos="0">
                      <a:srgbClr val="595959"/>
                    </a:gs>
                    <a:gs pos="86000">
                      <a:srgbClr val="595959"/>
                    </a:gs>
                  </a:gsLst>
                  <a:lin ang="5400000" scaled="0"/>
                </a:gradFill>
              </a:defRPr>
            </a:lvl4pPr>
            <a:lvl5pPr marL="2173288" indent="-336550">
              <a:lnSpc>
                <a:spcPct val="100000"/>
              </a:lnSpc>
              <a:spcBef>
                <a:spcPts val="300"/>
              </a:spcBef>
              <a:buSzPct val="80000"/>
              <a:buFont typeface="Arial" pitchFamily="34" charset="0"/>
              <a:buChar char="•"/>
              <a:defRPr sz="2000">
                <a:ln>
                  <a:solidFill>
                    <a:schemeClr val="bg1">
                      <a:alpha val="0"/>
                    </a:schemeClr>
                  </a:solidFill>
                </a:ln>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r>
              <a:rPr lang="en-US" sz="2400" dirty="0">
                <a:ln>
                  <a:solidFill>
                    <a:srgbClr val="000000">
                      <a:alpha val="0"/>
                    </a:srgbClr>
                  </a:solidFill>
                </a:ln>
                <a:solidFill>
                  <a:srgbClr val="ED5326"/>
                </a:solidFill>
              </a:rPr>
              <a:t>01010111001010101010001010100011101010100101</a:t>
            </a:r>
          </a:p>
        </p:txBody>
      </p:sp>
      <p:sp>
        <p:nvSpPr>
          <p:cNvPr id="7" name="Content Placeholder 27"/>
          <p:cNvSpPr txBox="1">
            <a:spLocks/>
          </p:cNvSpPr>
          <p:nvPr/>
        </p:nvSpPr>
        <p:spPr>
          <a:xfrm>
            <a:off x="3006794" y="3739792"/>
            <a:ext cx="8356578" cy="369332"/>
          </a:xfrm>
          <a:prstGeom prst="rect">
            <a:avLst/>
          </a:prstGeom>
        </p:spPr>
        <p:txBody>
          <a:bodyPr vert="horz" wrap="square" lIns="0" tIns="0" rIns="0" bIns="0" rtlCol="0">
            <a:spAutoFit/>
          </a:bodyPr>
          <a:lstStyle>
            <a:defPPr>
              <a:defRPr lang="en-US"/>
            </a:defPPr>
            <a:lvl1pPr indent="0">
              <a:lnSpc>
                <a:spcPct val="100000"/>
              </a:lnSpc>
              <a:spcBef>
                <a:spcPts val="1200"/>
              </a:spcBef>
              <a:buSzPct val="80000"/>
              <a:buFont typeface="Arial" pitchFamily="34" charset="0"/>
              <a:buNone/>
              <a:defRPr sz="1600">
                <a:ln>
                  <a:solidFill>
                    <a:schemeClr val="bg1">
                      <a:alpha val="0"/>
                    </a:schemeClr>
                  </a:solidFill>
                </a:ln>
                <a:gradFill>
                  <a:gsLst>
                    <a:gs pos="0">
                      <a:srgbClr val="595959"/>
                    </a:gs>
                    <a:gs pos="86000">
                      <a:srgbClr val="595959"/>
                    </a:gs>
                  </a:gsLst>
                  <a:lin ang="5400000" scaled="0"/>
                </a:gradFill>
                <a:latin typeface="Consolas" pitchFamily="49" charset="0"/>
                <a:cs typeface="Consolas" pitchFamily="49" charset="0"/>
              </a:defRPr>
            </a:lvl1pPr>
            <a:lvl2pPr marL="801688" indent="-341313">
              <a:lnSpc>
                <a:spcPct val="100000"/>
              </a:lnSpc>
              <a:spcBef>
                <a:spcPts val="300"/>
              </a:spcBef>
              <a:buSzPct val="80000"/>
              <a:buFont typeface="Arial" pitchFamily="34" charset="0"/>
              <a:buChar char="•"/>
              <a:defRPr sz="2800">
                <a:ln>
                  <a:solidFill>
                    <a:schemeClr val="bg1">
                      <a:alpha val="0"/>
                    </a:schemeClr>
                  </a:solidFill>
                </a:ln>
                <a:gradFill>
                  <a:gsLst>
                    <a:gs pos="0">
                      <a:srgbClr val="595959"/>
                    </a:gs>
                    <a:gs pos="86000">
                      <a:srgbClr val="595959"/>
                    </a:gs>
                  </a:gsLst>
                  <a:lin ang="5400000" scaled="0"/>
                </a:gradFill>
              </a:defRPr>
            </a:lvl2pPr>
            <a:lvl3pPr marL="1258888" indent="-344488">
              <a:lnSpc>
                <a:spcPct val="100000"/>
              </a:lnSpc>
              <a:spcBef>
                <a:spcPts val="300"/>
              </a:spcBef>
              <a:buSzPct val="80000"/>
              <a:buFont typeface="Arial" pitchFamily="34" charset="0"/>
              <a:buChar char="•"/>
              <a:defRPr sz="2400">
                <a:ln>
                  <a:solidFill>
                    <a:schemeClr val="bg1">
                      <a:alpha val="0"/>
                    </a:schemeClr>
                  </a:solidFill>
                </a:ln>
                <a:gradFill>
                  <a:gsLst>
                    <a:gs pos="0">
                      <a:srgbClr val="595959"/>
                    </a:gs>
                    <a:gs pos="86000">
                      <a:srgbClr val="595959"/>
                    </a:gs>
                  </a:gsLst>
                  <a:lin ang="5400000" scaled="0"/>
                </a:gradFill>
              </a:defRPr>
            </a:lvl3pPr>
            <a:lvl4pPr marL="1716088" indent="-346075">
              <a:lnSpc>
                <a:spcPct val="100000"/>
              </a:lnSpc>
              <a:spcBef>
                <a:spcPts val="300"/>
              </a:spcBef>
              <a:buSzPct val="80000"/>
              <a:buFont typeface="Arial" pitchFamily="34" charset="0"/>
              <a:buChar char="•"/>
              <a:defRPr sz="2000">
                <a:ln>
                  <a:solidFill>
                    <a:schemeClr val="bg1">
                      <a:alpha val="0"/>
                    </a:schemeClr>
                  </a:solidFill>
                </a:ln>
                <a:gradFill>
                  <a:gsLst>
                    <a:gs pos="0">
                      <a:srgbClr val="595959"/>
                    </a:gs>
                    <a:gs pos="86000">
                      <a:srgbClr val="595959"/>
                    </a:gs>
                  </a:gsLst>
                  <a:lin ang="5400000" scaled="0"/>
                </a:gradFill>
              </a:defRPr>
            </a:lvl4pPr>
            <a:lvl5pPr marL="2173288" indent="-336550">
              <a:lnSpc>
                <a:spcPct val="100000"/>
              </a:lnSpc>
              <a:spcBef>
                <a:spcPts val="300"/>
              </a:spcBef>
              <a:buSzPct val="80000"/>
              <a:buFont typeface="Arial" pitchFamily="34" charset="0"/>
              <a:buChar char="•"/>
              <a:defRPr sz="2000">
                <a:ln>
                  <a:solidFill>
                    <a:schemeClr val="bg1">
                      <a:alpha val="0"/>
                    </a:schemeClr>
                  </a:solidFill>
                </a:ln>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r>
              <a:rPr lang="en-US" sz="2400" dirty="0">
                <a:ln>
                  <a:solidFill>
                    <a:srgbClr val="000000">
                      <a:alpha val="0"/>
                    </a:srgbClr>
                  </a:solidFill>
                </a:ln>
                <a:solidFill>
                  <a:srgbClr val="8E499C"/>
                </a:solidFill>
              </a:rPr>
              <a:t>01010111001010101010001010100011101010100101</a:t>
            </a:r>
          </a:p>
        </p:txBody>
      </p:sp>
      <p:grpSp>
        <p:nvGrpSpPr>
          <p:cNvPr id="8" name="Group 7"/>
          <p:cNvGrpSpPr/>
          <p:nvPr/>
        </p:nvGrpSpPr>
        <p:grpSpPr>
          <a:xfrm>
            <a:off x="990600" y="1770530"/>
            <a:ext cx="1929934" cy="1162203"/>
            <a:chOff x="931406" y="1269912"/>
            <a:chExt cx="1929934" cy="1162203"/>
          </a:xfrm>
        </p:grpSpPr>
        <p:grpSp>
          <p:nvGrpSpPr>
            <p:cNvPr id="9" name="Group 8"/>
            <p:cNvGrpSpPr>
              <a:grpSpLocks noChangeAspect="1"/>
            </p:cNvGrpSpPr>
            <p:nvPr/>
          </p:nvGrpSpPr>
          <p:grpSpPr bwMode="black">
            <a:xfrm>
              <a:off x="931406" y="1269912"/>
              <a:ext cx="1929934" cy="1162203"/>
              <a:chOff x="8843608" y="828600"/>
              <a:chExt cx="925448" cy="557448"/>
            </a:xfrm>
            <a:solidFill>
              <a:schemeClr val="tx2"/>
            </a:solidFill>
          </p:grpSpPr>
          <p:sp>
            <p:nvSpPr>
              <p:cNvPr id="11" name="Rectangle 10"/>
              <p:cNvSpPr/>
              <p:nvPr/>
            </p:nvSpPr>
            <p:spPr bwMode="black">
              <a:xfrm>
                <a:off x="8857595" y="835151"/>
                <a:ext cx="623646" cy="459637"/>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dirty="0">
                  <a:gradFill>
                    <a:gsLst>
                      <a:gs pos="0">
                        <a:srgbClr val="FFFFFF"/>
                      </a:gs>
                      <a:gs pos="100000">
                        <a:srgbClr val="FFFFFF"/>
                      </a:gs>
                    </a:gsLst>
                    <a:lin ang="5400000" scaled="0"/>
                  </a:gradFill>
                </a:endParaRPr>
              </a:p>
            </p:txBody>
          </p:sp>
          <p:grpSp>
            <p:nvGrpSpPr>
              <p:cNvPr id="12" name="Group 11"/>
              <p:cNvGrpSpPr/>
              <p:nvPr/>
            </p:nvGrpSpPr>
            <p:grpSpPr bwMode="black">
              <a:xfrm>
                <a:off x="8843608" y="828600"/>
                <a:ext cx="925448" cy="557448"/>
                <a:chOff x="863600" y="2393157"/>
                <a:chExt cx="876300" cy="527844"/>
              </a:xfrm>
              <a:grpFill/>
            </p:grpSpPr>
            <p:sp>
              <p:nvSpPr>
                <p:cNvPr id="13" name="Freeform 12"/>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sp>
              <p:nvSpPr>
                <p:cNvPr id="14"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grpSp>
        </p:grpSp>
        <p:pic>
          <p:nvPicPr>
            <p:cNvPr id="10" name="Picture 9"/>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393460" y="1496689"/>
              <a:ext cx="434784" cy="532039"/>
            </a:xfrm>
            <a:prstGeom prst="rect">
              <a:avLst/>
            </a:prstGeom>
          </p:spPr>
        </p:pic>
      </p:grpSp>
      <p:grpSp>
        <p:nvGrpSpPr>
          <p:cNvPr id="15" name="Group 14"/>
          <p:cNvGrpSpPr>
            <a:grpSpLocks noChangeAspect="1"/>
          </p:cNvGrpSpPr>
          <p:nvPr/>
        </p:nvGrpSpPr>
        <p:grpSpPr bwMode="black">
          <a:xfrm>
            <a:off x="990600" y="3184728"/>
            <a:ext cx="1929934" cy="1162203"/>
            <a:chOff x="8843608" y="828600"/>
            <a:chExt cx="925448" cy="557448"/>
          </a:xfrm>
          <a:solidFill>
            <a:schemeClr val="tx2"/>
          </a:solidFill>
        </p:grpSpPr>
        <p:sp>
          <p:nvSpPr>
            <p:cNvPr id="16" name="Rectangle 15"/>
            <p:cNvSpPr/>
            <p:nvPr/>
          </p:nvSpPr>
          <p:spPr bwMode="black">
            <a:xfrm>
              <a:off x="8857595" y="835151"/>
              <a:ext cx="623646" cy="459637"/>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dirty="0">
                <a:gradFill>
                  <a:gsLst>
                    <a:gs pos="0">
                      <a:srgbClr val="FFFFFF"/>
                    </a:gs>
                    <a:gs pos="100000">
                      <a:srgbClr val="FFFFFF"/>
                    </a:gs>
                  </a:gsLst>
                  <a:lin ang="5400000" scaled="0"/>
                </a:gradFill>
              </a:endParaRPr>
            </a:p>
          </p:txBody>
        </p:sp>
        <p:grpSp>
          <p:nvGrpSpPr>
            <p:cNvPr id="17" name="Group 16"/>
            <p:cNvGrpSpPr/>
            <p:nvPr/>
          </p:nvGrpSpPr>
          <p:grpSpPr bwMode="black">
            <a:xfrm>
              <a:off x="8843608" y="828600"/>
              <a:ext cx="925448" cy="557448"/>
              <a:chOff x="863600" y="2393157"/>
              <a:chExt cx="876300" cy="527844"/>
            </a:xfrm>
            <a:grpFill/>
          </p:grpSpPr>
          <p:sp>
            <p:nvSpPr>
              <p:cNvPr id="18" name="Freeform 17"/>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sp>
            <p:nvSpPr>
              <p:cNvPr id="19"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grpSp>
      </p:grpSp>
      <p:grpSp>
        <p:nvGrpSpPr>
          <p:cNvPr id="20" name="Group 19"/>
          <p:cNvGrpSpPr>
            <a:grpSpLocks noChangeAspect="1"/>
          </p:cNvGrpSpPr>
          <p:nvPr/>
        </p:nvGrpSpPr>
        <p:grpSpPr bwMode="black">
          <a:xfrm>
            <a:off x="990600" y="4598925"/>
            <a:ext cx="1929934" cy="1162203"/>
            <a:chOff x="8843608" y="828600"/>
            <a:chExt cx="925448" cy="557448"/>
          </a:xfrm>
          <a:solidFill>
            <a:schemeClr val="tx2"/>
          </a:solidFill>
        </p:grpSpPr>
        <p:sp>
          <p:nvSpPr>
            <p:cNvPr id="21" name="Rectangle 20"/>
            <p:cNvSpPr/>
            <p:nvPr/>
          </p:nvSpPr>
          <p:spPr bwMode="black">
            <a:xfrm>
              <a:off x="8857595" y="835151"/>
              <a:ext cx="623646" cy="459637"/>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dirty="0">
                <a:gradFill>
                  <a:gsLst>
                    <a:gs pos="0">
                      <a:srgbClr val="FFFFFF"/>
                    </a:gs>
                    <a:gs pos="100000">
                      <a:srgbClr val="FFFFFF"/>
                    </a:gs>
                  </a:gsLst>
                  <a:lin ang="5400000" scaled="0"/>
                </a:gradFill>
              </a:endParaRPr>
            </a:p>
          </p:txBody>
        </p:sp>
        <p:grpSp>
          <p:nvGrpSpPr>
            <p:cNvPr id="22" name="Group 21"/>
            <p:cNvGrpSpPr/>
            <p:nvPr/>
          </p:nvGrpSpPr>
          <p:grpSpPr bwMode="black">
            <a:xfrm>
              <a:off x="8843608" y="828600"/>
              <a:ext cx="925448" cy="557448"/>
              <a:chOff x="863600" y="2393157"/>
              <a:chExt cx="876300" cy="527844"/>
            </a:xfrm>
            <a:grpFill/>
          </p:grpSpPr>
          <p:sp>
            <p:nvSpPr>
              <p:cNvPr id="23" name="Freeform 22"/>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sp>
            <p:nvSpPr>
              <p:cNvPr id="24"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grpSp>
      </p:grpSp>
      <p:pic>
        <p:nvPicPr>
          <p:cNvPr id="25" name="Picture 24"/>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1456228" y="3419634"/>
            <a:ext cx="439275" cy="515783"/>
          </a:xfrm>
          <a:prstGeom prst="rect">
            <a:avLst/>
          </a:prstGeom>
        </p:spPr>
      </p:pic>
      <p:sp>
        <p:nvSpPr>
          <p:cNvPr id="26" name="Content Placeholder 27"/>
          <p:cNvSpPr txBox="1">
            <a:spLocks/>
          </p:cNvSpPr>
          <p:nvPr/>
        </p:nvSpPr>
        <p:spPr>
          <a:xfrm>
            <a:off x="3052425" y="1964677"/>
            <a:ext cx="1502606" cy="276999"/>
          </a:xfrm>
          <a:prstGeom prst="rect">
            <a:avLst/>
          </a:prstGeom>
        </p:spPr>
        <p:txBody>
          <a:bodyPr vert="horz"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1"/>
                    </a:gs>
                    <a:gs pos="0">
                      <a:schemeClr val="tx1"/>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50" baseline="0">
                <a:gradFill>
                  <a:gsLst>
                    <a:gs pos="100000">
                      <a:schemeClr val="tx1"/>
                    </a:gs>
                    <a:gs pos="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50" baseline="0">
                <a:gradFill>
                  <a:gsLst>
                    <a:gs pos="100000">
                      <a:schemeClr val="tx1"/>
                    </a:gs>
                    <a:gs pos="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50" baseline="0">
                <a:gradFill>
                  <a:gsLst>
                    <a:gs pos="100000">
                      <a:schemeClr val="tx1"/>
                    </a:gs>
                    <a:gs pos="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50" baseline="0">
                <a:gradFill>
                  <a:gsLst>
                    <a:gs pos="100000">
                      <a:schemeClr val="tx1"/>
                    </a:gs>
                    <a:gs pos="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buSzTx/>
            </a:pPr>
            <a:r>
              <a:rPr lang="en-US" sz="1800" spc="0" dirty="0" smtClean="0">
                <a:solidFill>
                  <a:schemeClr val="accent2"/>
                </a:solidFill>
                <a:latin typeface="Segoe UI"/>
              </a:rPr>
              <a:t>GIT : FTP</a:t>
            </a:r>
            <a:endParaRPr lang="en-US" sz="1800" spc="0" dirty="0">
              <a:solidFill>
                <a:schemeClr val="accent2"/>
              </a:solidFill>
              <a:latin typeface="Segoe UI"/>
            </a:endParaRPr>
          </a:p>
        </p:txBody>
      </p:sp>
      <p:sp>
        <p:nvSpPr>
          <p:cNvPr id="27" name="Content Placeholder 27"/>
          <p:cNvSpPr txBox="1">
            <a:spLocks/>
          </p:cNvSpPr>
          <p:nvPr/>
        </p:nvSpPr>
        <p:spPr>
          <a:xfrm>
            <a:off x="3043460" y="3378875"/>
            <a:ext cx="1502606"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ln>
                  <a:solidFill>
                    <a:srgbClr val="000000">
                      <a:alpha val="0"/>
                    </a:srgbClr>
                  </a:solidFill>
                </a:ln>
                <a:solidFill>
                  <a:schemeClr val="accent2"/>
                </a:solidFill>
              </a:rPr>
              <a:t>GIT : FTP</a:t>
            </a:r>
            <a:endParaRPr lang="en-US" sz="1800" dirty="0">
              <a:ln>
                <a:solidFill>
                  <a:srgbClr val="000000">
                    <a:alpha val="0"/>
                  </a:srgbClr>
                </a:solidFill>
              </a:ln>
              <a:solidFill>
                <a:schemeClr val="accent2"/>
              </a:solidFill>
            </a:endParaRPr>
          </a:p>
        </p:txBody>
      </p:sp>
      <p:sp>
        <p:nvSpPr>
          <p:cNvPr id="28" name="Content Placeholder 27"/>
          <p:cNvSpPr txBox="1">
            <a:spLocks/>
          </p:cNvSpPr>
          <p:nvPr/>
        </p:nvSpPr>
        <p:spPr>
          <a:xfrm>
            <a:off x="3043460" y="4793072"/>
            <a:ext cx="4273518"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ln>
                  <a:solidFill>
                    <a:srgbClr val="000000">
                      <a:alpha val="0"/>
                    </a:srgbClr>
                  </a:solidFill>
                </a:ln>
                <a:solidFill>
                  <a:schemeClr val="accent2"/>
                </a:solidFill>
              </a:rPr>
              <a:t>GIT : FTP : Web Deploy : TFS Deploy </a:t>
            </a:r>
            <a:endParaRPr lang="en-US" sz="1800" dirty="0">
              <a:ln>
                <a:solidFill>
                  <a:srgbClr val="000000">
                    <a:alpha val="0"/>
                  </a:srgbClr>
                </a:solidFill>
              </a:ln>
              <a:solidFill>
                <a:schemeClr val="accent2"/>
              </a:solidFill>
            </a:endParaRPr>
          </a:p>
        </p:txBody>
      </p:sp>
      <p:pic>
        <p:nvPicPr>
          <p:cNvPr id="29" name="Picture 28"/>
          <p:cNvPicPr>
            <a:picLocks noChangeAspect="1"/>
          </p:cNvPicPr>
          <p:nvPr/>
        </p:nvPicPr>
        <p:blipFill rotWithShape="1">
          <a:blip r:embed="rId5" cstate="print">
            <a:lum bright="70000" contrast="-70000"/>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r="85413"/>
          <a:stretch/>
        </p:blipFill>
        <p:spPr>
          <a:xfrm>
            <a:off x="1368802" y="4847042"/>
            <a:ext cx="614128" cy="489361"/>
          </a:xfrm>
          <a:prstGeom prst="rect">
            <a:avLst/>
          </a:prstGeom>
        </p:spPr>
      </p:pic>
      <p:sp>
        <p:nvSpPr>
          <p:cNvPr id="30" name="Rectangle 29"/>
          <p:cNvSpPr/>
          <p:nvPr/>
        </p:nvSpPr>
        <p:spPr bwMode="auto">
          <a:xfrm>
            <a:off x="3006794" y="3739792"/>
            <a:ext cx="7290845" cy="369332"/>
          </a:xfrm>
          <a:prstGeom prst="rect">
            <a:avLst/>
          </a:prstGeom>
          <a:gradFill flip="none" rotWithShape="1">
            <a:gsLst>
              <a:gs pos="0">
                <a:schemeClr val="accent5">
                  <a:alpha val="0"/>
                </a:schemeClr>
              </a:gs>
              <a:gs pos="63000">
                <a:srgbClr val="FCFCFC"/>
              </a:gs>
              <a:gs pos="100000">
                <a:srgbClr val="FCFCFC"/>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1" name="Rectangle 30"/>
          <p:cNvSpPr/>
          <p:nvPr/>
        </p:nvSpPr>
        <p:spPr bwMode="auto">
          <a:xfrm>
            <a:off x="3006794" y="5187769"/>
            <a:ext cx="7290845" cy="369332"/>
          </a:xfrm>
          <a:prstGeom prst="rect">
            <a:avLst/>
          </a:prstGeom>
          <a:gradFill flip="none" rotWithShape="1">
            <a:gsLst>
              <a:gs pos="0">
                <a:schemeClr val="accent5">
                  <a:alpha val="0"/>
                </a:schemeClr>
              </a:gs>
              <a:gs pos="63000">
                <a:srgbClr val="FCFCFC"/>
              </a:gs>
              <a:gs pos="100000">
                <a:srgbClr val="FCFCFC"/>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32" name="Group 31"/>
          <p:cNvGrpSpPr/>
          <p:nvPr/>
        </p:nvGrpSpPr>
        <p:grpSpPr>
          <a:xfrm>
            <a:off x="7626373" y="1335453"/>
            <a:ext cx="3704896" cy="4707867"/>
            <a:chOff x="1087822" y="827327"/>
            <a:chExt cx="3704896" cy="4707867"/>
          </a:xfrm>
        </p:grpSpPr>
        <p:sp>
          <p:nvSpPr>
            <p:cNvPr id="33" name="Rectangle 32"/>
            <p:cNvSpPr/>
            <p:nvPr/>
          </p:nvSpPr>
          <p:spPr bwMode="auto">
            <a:xfrm>
              <a:off x="1087822" y="827327"/>
              <a:ext cx="3704896" cy="4707867"/>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a:lnSpc>
                  <a:spcPct val="90000"/>
                </a:lnSpc>
                <a:buSzPct val="90000"/>
              </a:pPr>
              <a:endParaRPr lang="en-US" sz="2900" dirty="0">
                <a:gradFill>
                  <a:gsLst>
                    <a:gs pos="85000">
                      <a:srgbClr val="FFFFFF"/>
                    </a:gs>
                    <a:gs pos="0">
                      <a:srgbClr val="FFFFFF"/>
                    </a:gs>
                  </a:gsLst>
                  <a:lin ang="5400000" scaled="0"/>
                </a:gradFill>
              </a:endParaRPr>
            </a:p>
          </p:txBody>
        </p:sp>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8427" y="1175657"/>
              <a:ext cx="3363686" cy="3363686"/>
            </a:xfrm>
            <a:prstGeom prst="rect">
              <a:avLst/>
            </a:prstGeom>
          </p:spPr>
        </p:pic>
      </p:grpSp>
    </p:spTree>
    <p:extLst>
      <p:ext uri="{BB962C8B-B14F-4D97-AF65-F5344CB8AC3E}">
        <p14:creationId xmlns:p14="http://schemas.microsoft.com/office/powerpoint/2010/main" val="982994806"/>
      </p:ext>
    </p:extLst>
  </p:cSld>
  <p:clrMapOvr>
    <a:masterClrMapping/>
  </p:clrMapOvr>
  <mc:AlternateContent xmlns:mc="http://schemas.openxmlformats.org/markup-compatibility/2006">
    <mc:Choice xmlns:p14="http://schemas.microsoft.com/office/powerpoint/2010/main" Requires="p14">
      <p:transition spd="slow" p14:dur="2000" advTm="31394"/>
    </mc:Choice>
    <mc:Fallback>
      <p:transition spd="slow" advTm="313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p:bldP spid="6" grpId="0" build="p" bldLvl="5"/>
      <p:bldP spid="7" grpId="0" build="p" bldLvl="5"/>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845" t="8507" r="845" b="8507"/>
          <a:stretch/>
        </p:blipFill>
        <p:spPr>
          <a:xfrm>
            <a:off x="1585" y="0"/>
            <a:ext cx="12188828" cy="6858000"/>
          </a:xfrm>
        </p:spPr>
      </p:pic>
      <p:sp>
        <p:nvSpPr>
          <p:cNvPr id="3" name="Title 2"/>
          <p:cNvSpPr>
            <a:spLocks noGrp="1"/>
          </p:cNvSpPr>
          <p:nvPr>
            <p:ph type="ctrTitle"/>
          </p:nvPr>
        </p:nvSpPr>
        <p:spPr>
          <a:solidFill>
            <a:srgbClr val="0070C0">
              <a:alpha val="92000"/>
            </a:srgbClr>
          </a:solidFill>
          <a:ln>
            <a:solidFill>
              <a:srgbClr val="00B0F0"/>
            </a:solidFill>
          </a:ln>
        </p:spPr>
        <p:txBody>
          <a:bodyPr/>
          <a:lstStyle/>
          <a:p>
            <a:r>
              <a:rPr lang="en-US" dirty="0" smtClean="0"/>
              <a:t>Scaling</a:t>
            </a:r>
            <a:endParaRPr lang="en-US" sz="2000" spc="-100" dirty="0">
              <a:latin typeface="+mn-lt"/>
            </a:endParaRPr>
          </a:p>
        </p:txBody>
      </p:sp>
    </p:spTree>
    <p:extLst>
      <p:ext uri="{BB962C8B-B14F-4D97-AF65-F5344CB8AC3E}">
        <p14:creationId xmlns:p14="http://schemas.microsoft.com/office/powerpoint/2010/main" val="886912206"/>
      </p:ext>
    </p:extLst>
  </p:cSld>
  <p:clrMapOvr>
    <a:masterClrMapping/>
  </p:clrMapOvr>
  <p:transition spd="slow" advTm="3251">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103152"/>
            <a:ext cx="11149013" cy="747897"/>
          </a:xfrm>
        </p:spPr>
        <p:txBody>
          <a:bodyPr/>
          <a:lstStyle/>
          <a:p>
            <a:r>
              <a:rPr lang="en-US" spc="-100" dirty="0" smtClean="0">
                <a:solidFill>
                  <a:srgbClr val="00B0F0"/>
                </a:solidFill>
                <a:latin typeface="Segoe UI Light" panose="020B0502040204020203" pitchFamily="34" charset="0"/>
              </a:rPr>
              <a:t>Scaling</a:t>
            </a:r>
            <a:endParaRPr lang="nl-BE" dirty="0"/>
          </a:p>
        </p:txBody>
      </p:sp>
      <p:pic>
        <p:nvPicPr>
          <p:cNvPr id="3" name="Picture 2"/>
          <p:cNvPicPr>
            <a:picLocks noChangeAspect="1"/>
          </p:cNvPicPr>
          <p:nvPr/>
        </p:nvPicPr>
        <p:blipFill>
          <a:blip r:embed="rId2"/>
          <a:stretch>
            <a:fillRect/>
          </a:stretch>
        </p:blipFill>
        <p:spPr>
          <a:xfrm>
            <a:off x="204787" y="838200"/>
            <a:ext cx="11782425" cy="4267200"/>
          </a:xfrm>
          <a:prstGeom prst="rect">
            <a:avLst/>
          </a:prstGeom>
        </p:spPr>
      </p:pic>
    </p:spTree>
    <p:extLst>
      <p:ext uri="{BB962C8B-B14F-4D97-AF65-F5344CB8AC3E}">
        <p14:creationId xmlns:p14="http://schemas.microsoft.com/office/powerpoint/2010/main" val="3859691270"/>
      </p:ext>
    </p:extLst>
  </p:cSld>
  <p:clrMapOvr>
    <a:masterClrMapping/>
  </p:clrMapOvr>
  <mc:AlternateContent xmlns:mc="http://schemas.openxmlformats.org/markup-compatibility/2006">
    <mc:Choice xmlns:p14="http://schemas.microsoft.com/office/powerpoint/2010/main" Requires="p14">
      <p:transition spd="slow" p14:dur="2000" advTm="70193"/>
    </mc:Choice>
    <mc:Fallback>
      <p:transition spd="slow" advTm="70193"/>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103152"/>
            <a:ext cx="11149013" cy="747897"/>
          </a:xfrm>
        </p:spPr>
        <p:txBody>
          <a:bodyPr/>
          <a:lstStyle/>
          <a:p>
            <a:r>
              <a:rPr lang="en-US" spc="-100" dirty="0" smtClean="0">
                <a:solidFill>
                  <a:srgbClr val="00B0F0"/>
                </a:solidFill>
                <a:latin typeface="Segoe UI Light" panose="020B0502040204020203" pitchFamily="34" charset="0"/>
              </a:rPr>
              <a:t>Scaling</a:t>
            </a:r>
            <a:endParaRPr lang="nl-BE" dirty="0"/>
          </a:p>
        </p:txBody>
      </p:sp>
      <p:pic>
        <p:nvPicPr>
          <p:cNvPr id="2" name="Picture 1"/>
          <p:cNvPicPr>
            <a:picLocks noChangeAspect="1"/>
          </p:cNvPicPr>
          <p:nvPr/>
        </p:nvPicPr>
        <p:blipFill>
          <a:blip r:embed="rId3"/>
          <a:stretch>
            <a:fillRect/>
          </a:stretch>
        </p:blipFill>
        <p:spPr>
          <a:xfrm>
            <a:off x="0" y="914400"/>
            <a:ext cx="12192000" cy="3650201"/>
          </a:xfrm>
          <a:prstGeom prst="rect">
            <a:avLst/>
          </a:prstGeom>
        </p:spPr>
      </p:pic>
    </p:spTree>
    <p:extLst>
      <p:ext uri="{BB962C8B-B14F-4D97-AF65-F5344CB8AC3E}">
        <p14:creationId xmlns:p14="http://schemas.microsoft.com/office/powerpoint/2010/main" val="2904422030"/>
      </p:ext>
    </p:extLst>
  </p:cSld>
  <p:clrMapOvr>
    <a:masterClrMapping/>
  </p:clrMapOvr>
  <mc:AlternateContent xmlns:mc="http://schemas.openxmlformats.org/markup-compatibility/2006">
    <mc:Choice xmlns:p14="http://schemas.microsoft.com/office/powerpoint/2010/main" Requires="p14">
      <p:transition spd="slow" p14:dur="2000" advTm="66831"/>
    </mc:Choice>
    <mc:Fallback>
      <p:transition spd="slow" advTm="6683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519112" y="228600"/>
            <a:ext cx="11149013" cy="747897"/>
          </a:xfrm>
        </p:spPr>
        <p:txBody>
          <a:bodyPr/>
          <a:lstStyle/>
          <a:p>
            <a:r>
              <a:rPr lang="en-US" spc="-100" dirty="0">
                <a:solidFill>
                  <a:srgbClr val="00B0F0"/>
                </a:solidFill>
                <a:latin typeface="Segoe UI Light" panose="020B0502040204020203" pitchFamily="34" charset="0"/>
              </a:rPr>
              <a:t>Scaling</a:t>
            </a:r>
            <a:endParaRPr lang="nl-BE" dirty="0"/>
          </a:p>
        </p:txBody>
      </p:sp>
      <p:sp>
        <p:nvSpPr>
          <p:cNvPr id="6" name="Freeform 5"/>
          <p:cNvSpPr/>
          <p:nvPr/>
        </p:nvSpPr>
        <p:spPr>
          <a:xfrm>
            <a:off x="461404"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Free account</a:t>
            </a:r>
            <a:endParaRPr lang="nl-BE" sz="1600" kern="1200" dirty="0">
              <a:latin typeface="Segoe UI Light" panose="020B0502040204020203" pitchFamily="34" charset="0"/>
              <a:cs typeface="Segoe UI Light" panose="020B0502040204020203" pitchFamily="34" charset="0"/>
            </a:endParaRPr>
          </a:p>
        </p:txBody>
      </p:sp>
      <p:sp>
        <p:nvSpPr>
          <p:cNvPr id="7" name="Freeform 6"/>
          <p:cNvSpPr/>
          <p:nvPr/>
        </p:nvSpPr>
        <p:spPr>
          <a:xfrm>
            <a:off x="2281203"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Free mode</a:t>
            </a:r>
            <a:endParaRPr lang="nl-BE" sz="1600" kern="1200" dirty="0">
              <a:latin typeface="Segoe UI Light" panose="020B0502040204020203" pitchFamily="34" charset="0"/>
              <a:cs typeface="Segoe UI Light" panose="020B0502040204020203" pitchFamily="34" charset="0"/>
            </a:endParaRPr>
          </a:p>
        </p:txBody>
      </p:sp>
      <p:sp>
        <p:nvSpPr>
          <p:cNvPr id="8" name="Freeform 7"/>
          <p:cNvSpPr/>
          <p:nvPr/>
        </p:nvSpPr>
        <p:spPr>
          <a:xfrm>
            <a:off x="4101003"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Move to Shared</a:t>
            </a:r>
            <a:endParaRPr lang="nl-BE" sz="1600" kern="1200" dirty="0">
              <a:latin typeface="Segoe UI Light" panose="020B0502040204020203" pitchFamily="34" charset="0"/>
              <a:cs typeface="Segoe UI Light" panose="020B0502040204020203" pitchFamily="34" charset="0"/>
            </a:endParaRPr>
          </a:p>
        </p:txBody>
      </p:sp>
      <p:sp>
        <p:nvSpPr>
          <p:cNvPr id="9" name="Freeform 8"/>
          <p:cNvSpPr/>
          <p:nvPr/>
        </p:nvSpPr>
        <p:spPr>
          <a:xfrm>
            <a:off x="5920802"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Map domain name</a:t>
            </a:r>
            <a:endParaRPr lang="nl-BE" sz="1600" kern="1200" dirty="0">
              <a:latin typeface="Segoe UI Light" panose="020B0502040204020203" pitchFamily="34" charset="0"/>
              <a:cs typeface="Segoe UI Light" panose="020B0502040204020203" pitchFamily="34" charset="0"/>
            </a:endParaRPr>
          </a:p>
        </p:txBody>
      </p:sp>
      <p:sp>
        <p:nvSpPr>
          <p:cNvPr id="10" name="Freeform 9"/>
          <p:cNvSpPr/>
          <p:nvPr/>
        </p:nvSpPr>
        <p:spPr>
          <a:xfrm>
            <a:off x="7740601"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Traffic increase + revenue</a:t>
            </a:r>
          </a:p>
        </p:txBody>
      </p:sp>
      <p:sp>
        <p:nvSpPr>
          <p:cNvPr id="11" name="Freeform 10"/>
          <p:cNvSpPr/>
          <p:nvPr/>
        </p:nvSpPr>
        <p:spPr>
          <a:xfrm>
            <a:off x="9560401"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Scale</a:t>
            </a:r>
          </a:p>
        </p:txBody>
      </p:sp>
    </p:spTree>
    <p:extLst>
      <p:ext uri="{BB962C8B-B14F-4D97-AF65-F5344CB8AC3E}">
        <p14:creationId xmlns:p14="http://schemas.microsoft.com/office/powerpoint/2010/main" val="1880148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500"/>
                            </p:stCondLst>
                            <p:childTnLst>
                              <p:par>
                                <p:cTn id="9" presetID="10" presetClass="entr" presetSubtype="0" fill="hold" grpId="0"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3000"/>
                            </p:stCondLst>
                            <p:childTnLst>
                              <p:par>
                                <p:cTn id="13" presetID="10" presetClass="entr" presetSubtype="0" fill="hold" grpId="0" nodeType="after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4500"/>
                            </p:stCondLst>
                            <p:childTnLst>
                              <p:par>
                                <p:cTn id="17" presetID="10" presetClass="entr" presetSubtype="0" fill="hold" grpId="0" nodeType="afterEffect">
                                  <p:stCondLst>
                                    <p:cond delay="10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6000"/>
                            </p:stCondLst>
                            <p:childTnLst>
                              <p:par>
                                <p:cTn id="21" presetID="10" presetClass="entr" presetSubtype="0" fill="hold" grpId="0" nodeType="afterEffect">
                                  <p:stCondLst>
                                    <p:cond delay="1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4294967295"/>
          </p:nvPr>
        </p:nvSpPr>
        <p:spPr>
          <a:xfrm>
            <a:off x="11960225" y="6429375"/>
            <a:ext cx="228600" cy="125413"/>
          </a:xfrm>
        </p:spPr>
        <p:txBody>
          <a:bodyPr/>
          <a:lstStyle/>
          <a:p>
            <a:pPr>
              <a:lnSpc>
                <a:spcPct val="90000"/>
              </a:lnSpc>
            </a:pPr>
            <a:fld id="{1BC86A1F-E589-44B2-A543-2EC98F5547A7}" type="slidenum">
              <a:rPr lang="en-US" smtClean="0"/>
              <a:pPr>
                <a:lnSpc>
                  <a:spcPct val="90000"/>
                </a:lnSpc>
              </a:pPr>
              <a:t>17</a:t>
            </a:fld>
            <a:endParaRPr lang="en-US" dirty="0"/>
          </a:p>
        </p:txBody>
      </p:sp>
      <p:sp>
        <p:nvSpPr>
          <p:cNvPr id="12" name="Trapezoid 11"/>
          <p:cNvSpPr/>
          <p:nvPr/>
        </p:nvSpPr>
        <p:spPr>
          <a:xfrm rot="5400000">
            <a:off x="342900" y="990600"/>
            <a:ext cx="5257800" cy="4724400"/>
          </a:xfrm>
          <a:prstGeom prst="trapezoid">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flipH="1">
            <a:off x="1066800" y="2819400"/>
            <a:ext cx="3733800" cy="1477328"/>
          </a:xfrm>
          <a:prstGeom prst="rect">
            <a:avLst/>
          </a:prstGeom>
        </p:spPr>
        <p:txBody>
          <a:bodyPr wrap="square">
            <a:spAutoFit/>
          </a:bodyPr>
          <a:lstStyle/>
          <a:p>
            <a:pPr defTabSz="914363">
              <a:lnSpc>
                <a:spcPct val="90000"/>
              </a:lnSpc>
              <a:spcBef>
                <a:spcPct val="0"/>
              </a:spcBef>
            </a:pPr>
            <a:r>
              <a:rPr lang="en-US" sz="6000" spc="-200" dirty="0" smtClean="0">
                <a:ln w="3175">
                  <a:noFill/>
                </a:ln>
                <a:gradFill>
                  <a:gsLst>
                    <a:gs pos="100000">
                      <a:schemeClr val="bg1"/>
                    </a:gs>
                    <a:gs pos="0">
                      <a:schemeClr val="bg1"/>
                    </a:gs>
                  </a:gsLst>
                  <a:lin ang="5400000" scaled="0"/>
                </a:gradFill>
                <a:latin typeface="+mj-lt"/>
                <a:cs typeface="Arial" charset="0"/>
              </a:rPr>
              <a:t>Architecture</a:t>
            </a:r>
          </a:p>
          <a:p>
            <a:pPr defTabSz="914363">
              <a:lnSpc>
                <a:spcPct val="90000"/>
              </a:lnSpc>
              <a:spcBef>
                <a:spcPct val="0"/>
              </a:spcBef>
            </a:pPr>
            <a:r>
              <a:rPr lang="en-US" sz="4000" spc="-200" dirty="0" smtClean="0">
                <a:ln w="3175">
                  <a:noFill/>
                </a:ln>
                <a:gradFill>
                  <a:gsLst>
                    <a:gs pos="100000">
                      <a:schemeClr val="bg1"/>
                    </a:gs>
                    <a:gs pos="0">
                      <a:schemeClr val="bg1"/>
                    </a:gs>
                  </a:gsLst>
                  <a:lin ang="5400000" scaled="0"/>
                </a:gradFill>
                <a:latin typeface="+mj-lt"/>
                <a:cs typeface="Arial" charset="0"/>
              </a:rPr>
              <a:t>Traffic Manager</a:t>
            </a:r>
            <a:endParaRPr lang="en-US" sz="4000" spc="-200" dirty="0">
              <a:ln w="3175">
                <a:noFill/>
              </a:ln>
              <a:gradFill>
                <a:gsLst>
                  <a:gs pos="100000">
                    <a:schemeClr val="bg1"/>
                  </a:gs>
                  <a:gs pos="0">
                    <a:schemeClr val="bg1"/>
                  </a:gs>
                </a:gsLst>
                <a:lin ang="5400000" scaled="0"/>
              </a:gradFill>
              <a:latin typeface="+mj-lt"/>
              <a:cs typeface="Arial" charset="0"/>
            </a:endParaRPr>
          </a:p>
        </p:txBody>
      </p:sp>
    </p:spTree>
    <p:extLst>
      <p:ext uri="{BB962C8B-B14F-4D97-AF65-F5344CB8AC3E}">
        <p14:creationId xmlns:p14="http://schemas.microsoft.com/office/powerpoint/2010/main" val="3988188273"/>
      </p:ext>
    </p:extLst>
  </p:cSld>
  <p:clrMapOvr>
    <a:masterClrMapping/>
  </p:clrMapOvr>
  <mc:AlternateContent xmlns:mc="http://schemas.openxmlformats.org/markup-compatibility/2006">
    <mc:Choice xmlns:p14="http://schemas.microsoft.com/office/powerpoint/2010/main" Requires="p14">
      <p:transition spd="slow" p14:dur="2000" advTm="1895"/>
    </mc:Choice>
    <mc:Fallback>
      <p:transition spd="slow" advTm="189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10515600" cy="1325563"/>
          </a:xfrm>
        </p:spPr>
        <p:txBody>
          <a:bodyPr/>
          <a:lstStyle/>
          <a:p>
            <a:r>
              <a:rPr lang="en-US" spc="-100" dirty="0" smtClean="0">
                <a:solidFill>
                  <a:srgbClr val="00B0F0"/>
                </a:solidFill>
                <a:latin typeface="Segoe UI Light" panose="020B0502040204020203" pitchFamily="34" charset="0"/>
              </a:rPr>
              <a:t>Request Process Flow – Inactive Site (Cold Site)</a:t>
            </a:r>
            <a:endParaRPr lang="en-US" dirty="0">
              <a:latin typeface="Segoe UI Light" panose="020B0502040204020203" pitchFamily="34" charset="0"/>
              <a:cs typeface="Segoe UI Light" panose="020B0502040204020203" pitchFamily="34" charset="0"/>
            </a:endParaRPr>
          </a:p>
        </p:txBody>
      </p:sp>
      <p:sp>
        <p:nvSpPr>
          <p:cNvPr id="26" name="Rounded Rectangle 25"/>
          <p:cNvSpPr/>
          <p:nvPr/>
        </p:nvSpPr>
        <p:spPr bwMode="auto">
          <a:xfrm>
            <a:off x="267677" y="971344"/>
            <a:ext cx="1033155" cy="4972256"/>
          </a:xfrm>
          <a:prstGeom prst="roundRect">
            <a:avLst>
              <a:gd name="adj" fmla="val 0"/>
            </a:avLst>
          </a:prstGeom>
          <a:solidFill>
            <a:schemeClr val="accent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Azure </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LB</a:t>
            </a:r>
          </a:p>
        </p:txBody>
      </p:sp>
      <p:sp>
        <p:nvSpPr>
          <p:cNvPr id="27" name="Flowchart: Magnetic Disk 26"/>
          <p:cNvSpPr/>
          <p:nvPr/>
        </p:nvSpPr>
        <p:spPr bwMode="auto">
          <a:xfrm>
            <a:off x="2403869" y="2774031"/>
            <a:ext cx="1362175" cy="1413793"/>
          </a:xfrm>
          <a:prstGeom prst="flowChartMagneticDisk">
            <a:avLst/>
          </a:prstGeom>
          <a:solidFill>
            <a:schemeClr val="accent3"/>
          </a:solidFill>
          <a:ln w="9525" cap="flat" cmpd="sng" algn="ctr">
            <a:solidFill>
              <a:schemeClr val="accent3">
                <a:lumMod val="50000"/>
              </a:scheme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effectLst/>
                <a:uLnTx/>
                <a:uFillTx/>
                <a:latin typeface="Segoe UI"/>
                <a:ea typeface="+mn-ea"/>
                <a:cs typeface="+mn-cs"/>
              </a:rPr>
              <a:t>Hosting DB</a:t>
            </a:r>
          </a:p>
        </p:txBody>
      </p:sp>
      <p:sp>
        <p:nvSpPr>
          <p:cNvPr id="28" name="Rounded Rectangle 27"/>
          <p:cNvSpPr/>
          <p:nvPr/>
        </p:nvSpPr>
        <p:spPr bwMode="auto">
          <a:xfrm>
            <a:off x="5721957" y="5289615"/>
            <a:ext cx="1720244" cy="914400"/>
          </a:xfrm>
          <a:prstGeom prst="roundRect">
            <a:avLst>
              <a:gd name="adj" fmla="val 0"/>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Storage Controller</a:t>
            </a:r>
          </a:p>
        </p:txBody>
      </p:sp>
      <p:sp>
        <p:nvSpPr>
          <p:cNvPr id="29" name="Rounded Rectangle 28"/>
          <p:cNvSpPr/>
          <p:nvPr/>
        </p:nvSpPr>
        <p:spPr bwMode="auto">
          <a:xfrm>
            <a:off x="2403869" y="1104317"/>
            <a:ext cx="1640263" cy="914400"/>
          </a:xfrm>
          <a:prstGeom prst="roundRect">
            <a:avLst>
              <a:gd name="adj" fmla="val 0"/>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IIS ARR</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(LB)</a:t>
            </a:r>
          </a:p>
        </p:txBody>
      </p:sp>
      <p:sp>
        <p:nvSpPr>
          <p:cNvPr id="30" name="Rounded Rectangle 29"/>
          <p:cNvSpPr/>
          <p:nvPr/>
        </p:nvSpPr>
        <p:spPr bwMode="auto">
          <a:xfrm>
            <a:off x="5603879" y="971343"/>
            <a:ext cx="1952623" cy="3495881"/>
          </a:xfrm>
          <a:prstGeom prst="roundRect">
            <a:avLst>
              <a:gd name="adj" fmla="val 0"/>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Web Worker</a:t>
            </a:r>
          </a:p>
        </p:txBody>
      </p:sp>
      <p:sp>
        <p:nvSpPr>
          <p:cNvPr id="31" name="Right Arrow 30"/>
          <p:cNvSpPr/>
          <p:nvPr/>
        </p:nvSpPr>
        <p:spPr>
          <a:xfrm rot="5400000" flipV="1">
            <a:off x="2486649" y="2353507"/>
            <a:ext cx="755315" cy="161936"/>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32" name="Flowchart: Magnetic Disk 31"/>
          <p:cNvSpPr/>
          <p:nvPr/>
        </p:nvSpPr>
        <p:spPr bwMode="auto">
          <a:xfrm>
            <a:off x="8018306" y="2857904"/>
            <a:ext cx="1376520" cy="1329921"/>
          </a:xfrm>
          <a:prstGeom prst="flowChartMagneticDisk">
            <a:avLst/>
          </a:prstGeom>
          <a:solidFill>
            <a:schemeClr val="accent3"/>
          </a:solidFill>
          <a:ln w="9525" cap="flat" cmpd="sng" algn="ctr">
            <a:solidFill>
              <a:schemeClr val="accent3">
                <a:lumMod val="50000"/>
              </a:scheme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effectLst/>
                <a:uLnTx/>
                <a:uFillTx/>
                <a:latin typeface="Segoe UI"/>
                <a:ea typeface="+mn-ea"/>
                <a:cs typeface="+mn-cs"/>
              </a:rPr>
              <a:t>Site</a:t>
            </a:r>
            <a:r>
              <a:rPr lang="en-US" sz="1600" kern="0" dirty="0" smtClean="0">
                <a:latin typeface="Segoe UI"/>
              </a:rPr>
              <a:t>’s</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effectLst/>
                <a:uLnTx/>
                <a:uFillTx/>
                <a:latin typeface="Segoe UI"/>
                <a:ea typeface="+mn-ea"/>
                <a:cs typeface="+mn-cs"/>
              </a:rPr>
              <a:t>Content</a:t>
            </a:r>
            <a:r>
              <a:rPr kumimoji="0" lang="en-US" sz="1600" b="0" i="0" u="none" strike="noStrike" kern="0" cap="none" spc="0" normalizeH="0" noProof="0" dirty="0" smtClean="0">
                <a:ln>
                  <a:noFill/>
                </a:ln>
                <a:effectLst/>
                <a:uLnTx/>
                <a:uFillTx/>
                <a:latin typeface="Segoe UI"/>
                <a:ea typeface="+mn-ea"/>
                <a:cs typeface="+mn-cs"/>
              </a:rPr>
              <a:t> </a:t>
            </a:r>
            <a:r>
              <a:rPr lang="en-US" sz="1600" kern="0" dirty="0" smtClean="0">
                <a:latin typeface="Segoe UI"/>
              </a:rPr>
              <a:t>DB</a:t>
            </a:r>
            <a:endParaRPr kumimoji="0" lang="en-US" sz="1600" b="0" i="0" u="none" strike="noStrike" kern="0" cap="none" spc="0" normalizeH="0" baseline="0" noProof="0" dirty="0" smtClean="0">
              <a:ln>
                <a:noFill/>
              </a:ln>
              <a:effectLst/>
              <a:uLnTx/>
              <a:uFillTx/>
              <a:latin typeface="Segoe UI"/>
            </a:endParaRPr>
          </a:p>
        </p:txBody>
      </p:sp>
      <p:sp>
        <p:nvSpPr>
          <p:cNvPr id="33" name="Dodecagon 32"/>
          <p:cNvSpPr/>
          <p:nvPr/>
        </p:nvSpPr>
        <p:spPr>
          <a:xfrm rot="77372">
            <a:off x="1427783" y="1015920"/>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1</a:t>
            </a:r>
          </a:p>
        </p:txBody>
      </p:sp>
      <p:sp>
        <p:nvSpPr>
          <p:cNvPr id="34" name="Right Arrow 33"/>
          <p:cNvSpPr/>
          <p:nvPr/>
        </p:nvSpPr>
        <p:spPr>
          <a:xfrm rot="16200000" flipV="1">
            <a:off x="2705724" y="2353506"/>
            <a:ext cx="755315" cy="161936"/>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35" name="Right Arrow 34"/>
          <p:cNvSpPr/>
          <p:nvPr/>
        </p:nvSpPr>
        <p:spPr>
          <a:xfrm flipV="1">
            <a:off x="4156077" y="1249272"/>
            <a:ext cx="1437134" cy="165515"/>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36" name="Dodecagon 35"/>
          <p:cNvSpPr/>
          <p:nvPr/>
        </p:nvSpPr>
        <p:spPr>
          <a:xfrm rot="77372">
            <a:off x="2387343" y="2115340"/>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latin typeface="Segoe UI"/>
                <a:ea typeface="+mn-ea"/>
                <a:cs typeface="+mn-cs"/>
              </a:rPr>
              <a:t>2</a:t>
            </a:r>
          </a:p>
        </p:txBody>
      </p:sp>
      <p:sp>
        <p:nvSpPr>
          <p:cNvPr id="37" name="Right Arrow 36"/>
          <p:cNvSpPr/>
          <p:nvPr/>
        </p:nvSpPr>
        <p:spPr>
          <a:xfrm rot="10800000" flipV="1">
            <a:off x="4137026" y="1499601"/>
            <a:ext cx="1437134" cy="165515"/>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38" name="Dodecagon 37"/>
          <p:cNvSpPr/>
          <p:nvPr/>
        </p:nvSpPr>
        <p:spPr>
          <a:xfrm rot="77372">
            <a:off x="4158601" y="975887"/>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3</a:t>
            </a:r>
          </a:p>
        </p:txBody>
      </p:sp>
      <p:sp>
        <p:nvSpPr>
          <p:cNvPr id="39" name="Right Arrow 38"/>
          <p:cNvSpPr/>
          <p:nvPr/>
        </p:nvSpPr>
        <p:spPr>
          <a:xfrm flipV="1">
            <a:off x="1330023" y="1249267"/>
            <a:ext cx="1064320" cy="161938"/>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40" name="Right Arrow 39"/>
          <p:cNvSpPr/>
          <p:nvPr/>
        </p:nvSpPr>
        <p:spPr>
          <a:xfrm rot="10800000" flipV="1">
            <a:off x="1304441" y="1766298"/>
            <a:ext cx="1064320" cy="161938"/>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41" name="Right Arrow 40"/>
          <p:cNvSpPr/>
          <p:nvPr/>
        </p:nvSpPr>
        <p:spPr>
          <a:xfrm rot="10800000" flipV="1">
            <a:off x="3813178" y="3596978"/>
            <a:ext cx="1752601" cy="165516"/>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42" name="Dodecagon 41"/>
          <p:cNvSpPr/>
          <p:nvPr/>
        </p:nvSpPr>
        <p:spPr>
          <a:xfrm rot="77372">
            <a:off x="5090284" y="3370625"/>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4</a:t>
            </a:r>
          </a:p>
        </p:txBody>
      </p:sp>
      <p:sp>
        <p:nvSpPr>
          <p:cNvPr id="43" name="Right Arrow 42"/>
          <p:cNvSpPr/>
          <p:nvPr/>
        </p:nvSpPr>
        <p:spPr>
          <a:xfrm flipV="1">
            <a:off x="3841754" y="3784019"/>
            <a:ext cx="1752601" cy="165516"/>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44" name="Dodecagon 43"/>
          <p:cNvSpPr/>
          <p:nvPr/>
        </p:nvSpPr>
        <p:spPr>
          <a:xfrm rot="77372">
            <a:off x="7330808" y="4498350"/>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5</a:t>
            </a:r>
          </a:p>
        </p:txBody>
      </p:sp>
      <p:sp>
        <p:nvSpPr>
          <p:cNvPr id="45" name="Right Arrow 44"/>
          <p:cNvSpPr/>
          <p:nvPr/>
        </p:nvSpPr>
        <p:spPr>
          <a:xfrm rot="5400000" flipV="1">
            <a:off x="6519071" y="4815542"/>
            <a:ext cx="795746" cy="152400"/>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46" name="Right Arrow 45"/>
          <p:cNvSpPr/>
          <p:nvPr/>
        </p:nvSpPr>
        <p:spPr>
          <a:xfrm rot="16200000" flipV="1">
            <a:off x="6769592" y="4799349"/>
            <a:ext cx="799544" cy="161940"/>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47" name="Right Arrow 46"/>
          <p:cNvSpPr/>
          <p:nvPr/>
        </p:nvSpPr>
        <p:spPr>
          <a:xfrm rot="12681162" flipV="1">
            <a:off x="3449683" y="2517586"/>
            <a:ext cx="2278135" cy="206795"/>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48" name="Dodecagon 47"/>
          <p:cNvSpPr/>
          <p:nvPr/>
        </p:nvSpPr>
        <p:spPr>
          <a:xfrm rot="77372">
            <a:off x="5119988" y="2609404"/>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latin typeface="Segoe UI"/>
                <a:ea typeface="+mn-ea"/>
                <a:cs typeface="+mn-cs"/>
              </a:rPr>
              <a:t>5</a:t>
            </a:r>
          </a:p>
        </p:txBody>
      </p:sp>
      <p:sp>
        <p:nvSpPr>
          <p:cNvPr id="49" name="Dodecagon 48"/>
          <p:cNvSpPr/>
          <p:nvPr/>
        </p:nvSpPr>
        <p:spPr>
          <a:xfrm rot="77372">
            <a:off x="1427783" y="1932780"/>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5</a:t>
            </a:r>
          </a:p>
        </p:txBody>
      </p:sp>
      <p:sp>
        <p:nvSpPr>
          <p:cNvPr id="50" name="Dodecagon 49"/>
          <p:cNvSpPr/>
          <p:nvPr/>
        </p:nvSpPr>
        <p:spPr>
          <a:xfrm rot="77372">
            <a:off x="7608629" y="3209254"/>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latin typeface="Segoe UI"/>
                <a:ea typeface="+mn-ea"/>
                <a:cs typeface="+mn-cs"/>
              </a:rPr>
              <a:t>5</a:t>
            </a:r>
          </a:p>
        </p:txBody>
      </p:sp>
      <p:sp>
        <p:nvSpPr>
          <p:cNvPr id="51" name="Right Arrow 50"/>
          <p:cNvSpPr/>
          <p:nvPr/>
        </p:nvSpPr>
        <p:spPr>
          <a:xfrm flipV="1">
            <a:off x="7619762" y="3454220"/>
            <a:ext cx="398544" cy="148672"/>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52" name="TextBox 51"/>
          <p:cNvSpPr txBox="1"/>
          <p:nvPr/>
        </p:nvSpPr>
        <p:spPr>
          <a:xfrm>
            <a:off x="9394826" y="915765"/>
            <a:ext cx="2949574" cy="584775"/>
          </a:xfrm>
          <a:prstGeom prst="rect">
            <a:avLst/>
          </a:prstGeom>
          <a:noFill/>
        </p:spPr>
        <p:txBody>
          <a:bodyPr wrap="square" rtlCol="0">
            <a:spAutoFit/>
          </a:bodyPr>
          <a:lstStyle/>
          <a:p>
            <a:pPr defTabSz="914363"/>
            <a:r>
              <a:rPr lang="en-US" sz="1600" spc="-50" dirty="0">
                <a:gradFill>
                  <a:gsLst>
                    <a:gs pos="100000">
                      <a:schemeClr val="tx1"/>
                    </a:gs>
                    <a:gs pos="0">
                      <a:schemeClr val="tx1"/>
                    </a:gs>
                  </a:gsLst>
                  <a:lin ang="5400000" scaled="0"/>
                </a:gradFill>
              </a:rPr>
              <a:t>1. Request for a foo.com arrives to ARR/Load Balancer</a:t>
            </a:r>
          </a:p>
        </p:txBody>
      </p:sp>
      <p:sp>
        <p:nvSpPr>
          <p:cNvPr id="53" name="TextBox 52"/>
          <p:cNvSpPr txBox="1"/>
          <p:nvPr/>
        </p:nvSpPr>
        <p:spPr>
          <a:xfrm>
            <a:off x="9394826" y="1572993"/>
            <a:ext cx="2949574" cy="2062103"/>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2. ARR gets info from Hosting DB about foo.com and determines which Web Worker (web server(s)) should host the site. </a:t>
            </a:r>
          </a:p>
          <a:p>
            <a:endParaRPr lang="en-US" sz="1600" spc="-50" dirty="0">
              <a:gradFill>
                <a:gsLst>
                  <a:gs pos="100000">
                    <a:schemeClr val="tx1"/>
                  </a:gs>
                  <a:gs pos="0">
                    <a:schemeClr val="tx1"/>
                  </a:gs>
                </a:gsLst>
                <a:lin ang="5400000" scaled="0"/>
              </a:gradFill>
            </a:endParaRPr>
          </a:p>
          <a:p>
            <a:r>
              <a:rPr lang="en-US" sz="1600" spc="-50" dirty="0" smtClean="0">
                <a:gradFill>
                  <a:gsLst>
                    <a:gs pos="100000">
                      <a:schemeClr val="tx1"/>
                    </a:gs>
                    <a:gs pos="0">
                      <a:schemeClr val="tx1"/>
                    </a:gs>
                  </a:gsLst>
                  <a:lin ang="5400000" scaled="0"/>
                </a:gradFill>
              </a:rPr>
              <a:t>(WAWS is </a:t>
            </a:r>
            <a:r>
              <a:rPr lang="en-US" sz="1600" spc="-50" dirty="0">
                <a:gradFill>
                  <a:gsLst>
                    <a:gs pos="100000">
                      <a:schemeClr val="tx1"/>
                    </a:gs>
                    <a:gs pos="0">
                      <a:schemeClr val="tx1"/>
                    </a:gs>
                  </a:gsLst>
                  <a:lin ang="5400000" scaled="0"/>
                </a:gradFill>
              </a:rPr>
              <a:t>actively monitoring all Web Servers in the farm..</a:t>
            </a:r>
          </a:p>
        </p:txBody>
      </p:sp>
      <p:sp>
        <p:nvSpPr>
          <p:cNvPr id="54" name="TextBox 53"/>
          <p:cNvSpPr txBox="1"/>
          <p:nvPr/>
        </p:nvSpPr>
        <p:spPr>
          <a:xfrm>
            <a:off x="9394826" y="3655246"/>
            <a:ext cx="2949574" cy="584775"/>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3. ARR forwards request to the designated web Worker using</a:t>
            </a:r>
          </a:p>
        </p:txBody>
      </p:sp>
      <p:sp>
        <p:nvSpPr>
          <p:cNvPr id="55" name="TextBox 54"/>
          <p:cNvSpPr txBox="1"/>
          <p:nvPr/>
        </p:nvSpPr>
        <p:spPr>
          <a:xfrm>
            <a:off x="9394826" y="4420967"/>
            <a:ext cx="2949574" cy="584775"/>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4. Web Worker provisions site</a:t>
            </a:r>
          </a:p>
          <a:p>
            <a:r>
              <a:rPr lang="en-US" sz="1600" spc="-50" dirty="0">
                <a:gradFill>
                  <a:gsLst>
                    <a:gs pos="100000">
                      <a:schemeClr val="tx1"/>
                    </a:gs>
                    <a:gs pos="0">
                      <a:schemeClr val="tx1"/>
                    </a:gs>
                  </a:gsLst>
                  <a:lin ang="5400000" scaled="0"/>
                </a:gradFill>
              </a:rPr>
              <a:t> * de-provision inactive sites</a:t>
            </a:r>
          </a:p>
        </p:txBody>
      </p:sp>
      <p:sp>
        <p:nvSpPr>
          <p:cNvPr id="56" name="TextBox 55"/>
          <p:cNvSpPr txBox="1"/>
          <p:nvPr/>
        </p:nvSpPr>
        <p:spPr>
          <a:xfrm>
            <a:off x="9394826" y="5401913"/>
            <a:ext cx="2949574" cy="830997"/>
          </a:xfrm>
          <a:prstGeom prst="rect">
            <a:avLst/>
          </a:prstGeom>
          <a:noFill/>
        </p:spPr>
        <p:txBody>
          <a:bodyPr wrap="square" rtlCol="0">
            <a:spAutoFit/>
          </a:bodyPr>
          <a:lstStyle/>
          <a:p>
            <a:pPr defTabSz="914363"/>
            <a:r>
              <a:rPr lang="en-US" sz="1600" spc="-50" dirty="0">
                <a:gradFill>
                  <a:gsLst>
                    <a:gs pos="100000">
                      <a:schemeClr val="tx1"/>
                    </a:gs>
                    <a:gs pos="0">
                      <a:schemeClr val="tx1"/>
                    </a:gs>
                  </a:gsLst>
                  <a:lin ang="5400000" scaled="0"/>
                </a:gradFill>
              </a:rPr>
              <a:t>5. Web Worker executes request  accessing site’s content and site’s DB </a:t>
            </a:r>
          </a:p>
        </p:txBody>
      </p:sp>
    </p:spTree>
    <p:custDataLst>
      <p:tags r:id="rId1"/>
    </p:custDataLst>
    <p:extLst>
      <p:ext uri="{BB962C8B-B14F-4D97-AF65-F5344CB8AC3E}">
        <p14:creationId xmlns:p14="http://schemas.microsoft.com/office/powerpoint/2010/main" val="3122049072"/>
      </p:ext>
    </p:extLst>
  </p:cSld>
  <p:clrMapOvr>
    <a:masterClrMapping/>
  </p:clrMapOvr>
  <mc:AlternateContent xmlns:mc="http://schemas.openxmlformats.org/markup-compatibility/2006">
    <mc:Choice xmlns:p14="http://schemas.microsoft.com/office/powerpoint/2010/main" Requires="p14">
      <p:transition spd="slow" p14:dur="2000" advTm="83945"/>
    </mc:Choice>
    <mc:Fallback>
      <p:transition spd="slow" advTm="839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5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500"/>
                                        <p:tgtEl>
                                          <p:spTgt spid="43"/>
                                        </p:tgtEl>
                                      </p:cBhvr>
                                    </p:animEffec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fade">
                                      <p:cBhvr>
                                        <p:cTn id="65" dur="500"/>
                                        <p:tgtEl>
                                          <p:spTgt spid="4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fade">
                                      <p:cBhvr>
                                        <p:cTn id="68" dur="500"/>
                                        <p:tgtEl>
                                          <p:spTgt spid="4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fade">
                                      <p:cBhvr>
                                        <p:cTn id="71" dur="500"/>
                                        <p:tgtEl>
                                          <p:spTgt spid="4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par>
                          <p:cTn id="77" fill="hold">
                            <p:stCondLst>
                              <p:cond delay="500"/>
                            </p:stCondLst>
                            <p:childTnLst>
                              <p:par>
                                <p:cTn id="78" presetID="10" presetClass="entr" presetSubtype="0" fill="hold" grpId="0" nodeType="after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500"/>
                                        <p:tgtEl>
                                          <p:spTgt spid="5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fade">
                                      <p:cBhvr>
                                        <p:cTn id="83" dur="500"/>
                                        <p:tgtEl>
                                          <p:spTgt spid="51"/>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fade">
                                      <p:cBhvr>
                                        <p:cTn id="94" dur="500"/>
                                        <p:tgtEl>
                                          <p:spTgt spid="4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fade">
                                      <p:cBhvr>
                                        <p:cTn id="99" dur="500"/>
                                        <p:tgtEl>
                                          <p:spTgt spid="4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10515600" cy="1325563"/>
          </a:xfrm>
        </p:spPr>
        <p:txBody>
          <a:bodyPr/>
          <a:lstStyle/>
          <a:p>
            <a:r>
              <a:rPr lang="en-US" spc="-100" dirty="0">
                <a:solidFill>
                  <a:srgbClr val="00B0F0"/>
                </a:solidFill>
                <a:latin typeface="Segoe UI Light" panose="020B0502040204020203" pitchFamily="34" charset="0"/>
              </a:rPr>
              <a:t>Request Process Flow – </a:t>
            </a:r>
            <a:r>
              <a:rPr lang="en-US" spc="-100" dirty="0" smtClean="0">
                <a:solidFill>
                  <a:srgbClr val="00B0F0"/>
                </a:solidFill>
                <a:latin typeface="Segoe UI Light" panose="020B0502040204020203" pitchFamily="34" charset="0"/>
              </a:rPr>
              <a:t>Active </a:t>
            </a:r>
            <a:r>
              <a:rPr lang="en-US" spc="-100" dirty="0">
                <a:solidFill>
                  <a:srgbClr val="00B0F0"/>
                </a:solidFill>
                <a:latin typeface="Segoe UI Light" panose="020B0502040204020203" pitchFamily="34" charset="0"/>
              </a:rPr>
              <a:t>Site </a:t>
            </a:r>
            <a:r>
              <a:rPr lang="en-US" spc="-100" dirty="0" smtClean="0">
                <a:solidFill>
                  <a:srgbClr val="00B0F0"/>
                </a:solidFill>
                <a:latin typeface="Segoe UI Light" panose="020B0502040204020203" pitchFamily="34" charset="0"/>
              </a:rPr>
              <a:t>(Hot </a:t>
            </a:r>
            <a:r>
              <a:rPr lang="en-US" spc="-100" dirty="0">
                <a:solidFill>
                  <a:srgbClr val="00B0F0"/>
                </a:solidFill>
                <a:latin typeface="Segoe UI Light" panose="020B0502040204020203" pitchFamily="34" charset="0"/>
              </a:rPr>
              <a:t>Site)</a:t>
            </a:r>
            <a:endParaRPr lang="en-US" dirty="0"/>
          </a:p>
        </p:txBody>
      </p:sp>
      <p:sp>
        <p:nvSpPr>
          <p:cNvPr id="4" name="Rounded Rectangle 3"/>
          <p:cNvSpPr/>
          <p:nvPr/>
        </p:nvSpPr>
        <p:spPr bwMode="auto">
          <a:xfrm>
            <a:off x="121371" y="1047543"/>
            <a:ext cx="1034012" cy="4819857"/>
          </a:xfrm>
          <a:prstGeom prst="roundRect">
            <a:avLst>
              <a:gd name="adj" fmla="val 0"/>
            </a:avLst>
          </a:prstGeom>
          <a:solidFill>
            <a:schemeClr val="accent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Azure </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LB</a:t>
            </a:r>
          </a:p>
        </p:txBody>
      </p:sp>
      <p:sp>
        <p:nvSpPr>
          <p:cNvPr id="5" name="Rounded Rectangle 4"/>
          <p:cNvSpPr/>
          <p:nvPr/>
        </p:nvSpPr>
        <p:spPr bwMode="auto">
          <a:xfrm>
            <a:off x="5566381" y="5337241"/>
            <a:ext cx="1720244" cy="914400"/>
          </a:xfrm>
          <a:prstGeom prst="roundRect">
            <a:avLst>
              <a:gd name="adj" fmla="val 0"/>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Storage Controller</a:t>
            </a:r>
          </a:p>
        </p:txBody>
      </p:sp>
      <p:sp>
        <p:nvSpPr>
          <p:cNvPr id="6" name="Rounded Rectangle 5"/>
          <p:cNvSpPr/>
          <p:nvPr/>
        </p:nvSpPr>
        <p:spPr bwMode="auto">
          <a:xfrm>
            <a:off x="2248293" y="1151943"/>
            <a:ext cx="1640263" cy="914400"/>
          </a:xfrm>
          <a:prstGeom prst="roundRect">
            <a:avLst>
              <a:gd name="adj" fmla="val 0"/>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IIS ARR</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(LB)</a:t>
            </a:r>
          </a:p>
        </p:txBody>
      </p:sp>
      <p:sp>
        <p:nvSpPr>
          <p:cNvPr id="7" name="Rounded Rectangle 6"/>
          <p:cNvSpPr/>
          <p:nvPr/>
        </p:nvSpPr>
        <p:spPr bwMode="auto">
          <a:xfrm>
            <a:off x="5448302" y="1059002"/>
            <a:ext cx="1952623" cy="3446323"/>
          </a:xfrm>
          <a:prstGeom prst="roundRect">
            <a:avLst>
              <a:gd name="adj" fmla="val 1057"/>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Web Worker</a:t>
            </a:r>
          </a:p>
        </p:txBody>
      </p:sp>
      <p:sp>
        <p:nvSpPr>
          <p:cNvPr id="8" name="Flowchart: Magnetic Disk 7"/>
          <p:cNvSpPr/>
          <p:nvPr/>
        </p:nvSpPr>
        <p:spPr bwMode="auto">
          <a:xfrm>
            <a:off x="7862730" y="3201519"/>
            <a:ext cx="1291180" cy="1303807"/>
          </a:xfrm>
          <a:prstGeom prst="flowChartMagneticDisk">
            <a:avLst/>
          </a:prstGeom>
          <a:solidFill>
            <a:schemeClr val="accent3"/>
          </a:solidFill>
          <a:ln w="9525" cap="flat" cmpd="sng" algn="ctr">
            <a:solidFill>
              <a:schemeClr val="accent3">
                <a:lumMod val="50000"/>
              </a:scheme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effectLst/>
                <a:uLnTx/>
                <a:uFillTx/>
                <a:latin typeface="Segoe UI"/>
              </a:rPr>
              <a:t>Site’s</a:t>
            </a:r>
          </a:p>
          <a:p>
            <a:pPr marL="0" marR="0" lvl="0" indent="0" algn="ctr" defTabSz="914099" eaLnBrk="1" fontAlgn="base" latinLnBrk="0" hangingPunct="1">
              <a:lnSpc>
                <a:spcPct val="100000"/>
              </a:lnSpc>
              <a:spcBef>
                <a:spcPct val="0"/>
              </a:spcBef>
              <a:spcAft>
                <a:spcPct val="0"/>
              </a:spcAft>
              <a:buClrTx/>
              <a:buSzTx/>
              <a:buFontTx/>
              <a:buNone/>
              <a:tabLst/>
              <a:defRPr/>
            </a:pPr>
            <a:r>
              <a:rPr lang="en-US" sz="1600" kern="0" dirty="0" smtClean="0">
                <a:latin typeface="Segoe UI"/>
              </a:rPr>
              <a:t>Content </a:t>
            </a:r>
            <a:r>
              <a:rPr kumimoji="0" lang="en-US" sz="1600" b="0" i="0" u="none" strike="noStrike" kern="0" cap="none" spc="0" normalizeH="0" baseline="0" noProof="0" dirty="0" smtClean="0">
                <a:ln>
                  <a:noFill/>
                </a:ln>
                <a:effectLst/>
                <a:uLnTx/>
                <a:uFillTx/>
                <a:latin typeface="Segoe UI"/>
              </a:rPr>
              <a:t>DB</a:t>
            </a:r>
          </a:p>
        </p:txBody>
      </p:sp>
      <p:sp>
        <p:nvSpPr>
          <p:cNvPr id="9" name="Dodecagon 8"/>
          <p:cNvSpPr/>
          <p:nvPr/>
        </p:nvSpPr>
        <p:spPr>
          <a:xfrm rot="77372">
            <a:off x="1272207" y="1063546"/>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Segoe UI"/>
                <a:ea typeface="+mn-ea"/>
                <a:cs typeface="+mn-cs"/>
              </a:rPr>
              <a:t>1</a:t>
            </a:r>
          </a:p>
        </p:txBody>
      </p:sp>
      <p:sp>
        <p:nvSpPr>
          <p:cNvPr id="10" name="Right Arrow 9"/>
          <p:cNvSpPr/>
          <p:nvPr/>
        </p:nvSpPr>
        <p:spPr>
          <a:xfrm flipV="1">
            <a:off x="4000501" y="1296896"/>
            <a:ext cx="1437134" cy="165515"/>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1" name="Dodecagon 10"/>
          <p:cNvSpPr/>
          <p:nvPr/>
        </p:nvSpPr>
        <p:spPr>
          <a:xfrm rot="77372">
            <a:off x="4003025" y="1023513"/>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2</a:t>
            </a:r>
            <a:endParaRPr kumimoji="0" lang="en-US" b="0" i="0" u="none" strike="noStrike" kern="0" cap="none" spc="0" normalizeH="0" baseline="0" noProof="0" dirty="0">
              <a:ln>
                <a:noFill/>
              </a:ln>
              <a:solidFill>
                <a:srgbClr val="FFFFFF"/>
              </a:solidFill>
              <a:effectLst/>
              <a:uLnTx/>
              <a:uFillTx/>
              <a:latin typeface="Segoe UI"/>
              <a:ea typeface="+mn-ea"/>
              <a:cs typeface="+mn-cs"/>
            </a:endParaRPr>
          </a:p>
        </p:txBody>
      </p:sp>
      <p:sp>
        <p:nvSpPr>
          <p:cNvPr id="12" name="Right Arrow 11"/>
          <p:cNvSpPr/>
          <p:nvPr/>
        </p:nvSpPr>
        <p:spPr>
          <a:xfrm flipV="1">
            <a:off x="1174447" y="1296893"/>
            <a:ext cx="1064320" cy="161938"/>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3" name="Right Arrow 12"/>
          <p:cNvSpPr/>
          <p:nvPr/>
        </p:nvSpPr>
        <p:spPr>
          <a:xfrm rot="10800000" flipV="1">
            <a:off x="1148865" y="1813924"/>
            <a:ext cx="1064320" cy="161938"/>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4" name="Dodecagon 13"/>
          <p:cNvSpPr/>
          <p:nvPr/>
        </p:nvSpPr>
        <p:spPr>
          <a:xfrm rot="77372">
            <a:off x="7175232" y="4545976"/>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3</a:t>
            </a:r>
            <a:endParaRPr kumimoji="0" lang="en-US" b="0" i="0" u="none" strike="noStrike" kern="0" cap="none" spc="0" normalizeH="0" baseline="0" noProof="0" dirty="0">
              <a:ln>
                <a:noFill/>
              </a:ln>
              <a:solidFill>
                <a:srgbClr val="FFFFFF"/>
              </a:solidFill>
              <a:effectLst/>
              <a:uLnTx/>
              <a:uFillTx/>
              <a:latin typeface="Segoe UI"/>
              <a:ea typeface="+mn-ea"/>
              <a:cs typeface="+mn-cs"/>
            </a:endParaRPr>
          </a:p>
        </p:txBody>
      </p:sp>
      <p:sp>
        <p:nvSpPr>
          <p:cNvPr id="15" name="Right Arrow 14"/>
          <p:cNvSpPr/>
          <p:nvPr/>
        </p:nvSpPr>
        <p:spPr>
          <a:xfrm rot="5400000" flipV="1">
            <a:off x="6363495" y="4863168"/>
            <a:ext cx="795746" cy="152400"/>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6" name="Right Arrow 15"/>
          <p:cNvSpPr/>
          <p:nvPr/>
        </p:nvSpPr>
        <p:spPr>
          <a:xfrm rot="16200000" flipV="1">
            <a:off x="6614016" y="4846974"/>
            <a:ext cx="799544" cy="161940"/>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7" name="Right Arrow 16"/>
          <p:cNvSpPr/>
          <p:nvPr/>
        </p:nvSpPr>
        <p:spPr>
          <a:xfrm rot="12681162" flipV="1">
            <a:off x="3294107" y="2565210"/>
            <a:ext cx="2278135" cy="206795"/>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8" name="Dodecagon 17"/>
          <p:cNvSpPr/>
          <p:nvPr/>
        </p:nvSpPr>
        <p:spPr>
          <a:xfrm rot="77372">
            <a:off x="4934761" y="2552632"/>
            <a:ext cx="406294" cy="232237"/>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Segoe UI"/>
                <a:ea typeface="+mn-ea"/>
                <a:cs typeface="+mn-cs"/>
              </a:rPr>
              <a:t>3</a:t>
            </a:r>
          </a:p>
        </p:txBody>
      </p:sp>
      <p:sp>
        <p:nvSpPr>
          <p:cNvPr id="19" name="Dodecagon 18"/>
          <p:cNvSpPr/>
          <p:nvPr/>
        </p:nvSpPr>
        <p:spPr>
          <a:xfrm rot="77372">
            <a:off x="1272207" y="1980406"/>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3</a:t>
            </a:r>
            <a:endParaRPr kumimoji="0" lang="en-US" b="0" i="0" u="none" strike="noStrike" kern="0" cap="none" spc="0" normalizeH="0" baseline="0" noProof="0" dirty="0">
              <a:ln>
                <a:noFill/>
              </a:ln>
              <a:solidFill>
                <a:srgbClr val="FFFFFF"/>
              </a:solidFill>
              <a:effectLst/>
              <a:uLnTx/>
              <a:uFillTx/>
              <a:latin typeface="Segoe UI"/>
              <a:ea typeface="+mn-ea"/>
              <a:cs typeface="+mn-cs"/>
            </a:endParaRPr>
          </a:p>
        </p:txBody>
      </p:sp>
      <p:sp>
        <p:nvSpPr>
          <p:cNvPr id="20" name="Dodecagon 19"/>
          <p:cNvSpPr/>
          <p:nvPr/>
        </p:nvSpPr>
        <p:spPr>
          <a:xfrm rot="77372">
            <a:off x="7453053" y="3256880"/>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3</a:t>
            </a:r>
            <a:endParaRPr kumimoji="0" lang="en-US" b="0" i="0" u="none" strike="noStrike" kern="0" cap="none" spc="0" normalizeH="0" baseline="0" noProof="0" dirty="0">
              <a:ln>
                <a:noFill/>
              </a:ln>
              <a:solidFill>
                <a:srgbClr val="FFFFFF"/>
              </a:solidFill>
              <a:effectLst/>
              <a:uLnTx/>
              <a:uFillTx/>
              <a:latin typeface="Segoe UI"/>
              <a:ea typeface="+mn-ea"/>
              <a:cs typeface="+mn-cs"/>
            </a:endParaRPr>
          </a:p>
        </p:txBody>
      </p:sp>
      <p:sp>
        <p:nvSpPr>
          <p:cNvPr id="21" name="Right Arrow 20"/>
          <p:cNvSpPr/>
          <p:nvPr/>
        </p:nvSpPr>
        <p:spPr>
          <a:xfrm flipV="1">
            <a:off x="7464184" y="3501846"/>
            <a:ext cx="398546" cy="161940"/>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22" name="TextBox 21"/>
          <p:cNvSpPr txBox="1"/>
          <p:nvPr/>
        </p:nvSpPr>
        <p:spPr>
          <a:xfrm>
            <a:off x="9239250" y="981077"/>
            <a:ext cx="2949574" cy="830997"/>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1. Request for a foo.com arrives on ARR/Load Balancer, which already “familiar” with foo.com </a:t>
            </a:r>
          </a:p>
        </p:txBody>
      </p:sp>
      <p:sp>
        <p:nvSpPr>
          <p:cNvPr id="23" name="TextBox 22"/>
          <p:cNvSpPr txBox="1"/>
          <p:nvPr/>
        </p:nvSpPr>
        <p:spPr>
          <a:xfrm>
            <a:off x="9239250" y="1978173"/>
            <a:ext cx="2949574" cy="830997"/>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2. ARR remembers foo.com and route the request to the right web worker(s).</a:t>
            </a:r>
          </a:p>
        </p:txBody>
      </p:sp>
      <p:sp>
        <p:nvSpPr>
          <p:cNvPr id="24" name="TextBox 23"/>
          <p:cNvSpPr txBox="1"/>
          <p:nvPr/>
        </p:nvSpPr>
        <p:spPr>
          <a:xfrm>
            <a:off x="9239251" y="3917041"/>
            <a:ext cx="2949574" cy="830997"/>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 Subsequent requests to this site get automatically routed to fully provisioned Web Worker. </a:t>
            </a:r>
          </a:p>
        </p:txBody>
      </p:sp>
      <p:sp>
        <p:nvSpPr>
          <p:cNvPr id="25" name="TextBox 24"/>
          <p:cNvSpPr txBox="1"/>
          <p:nvPr/>
        </p:nvSpPr>
        <p:spPr>
          <a:xfrm>
            <a:off x="9239251" y="3016164"/>
            <a:ext cx="2949574" cy="830997"/>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3. Web Worker executes request  accessing site’s content and site’s DB </a:t>
            </a:r>
          </a:p>
        </p:txBody>
      </p:sp>
    </p:spTree>
    <p:custDataLst>
      <p:tags r:id="rId1"/>
    </p:custDataLst>
    <p:extLst>
      <p:ext uri="{BB962C8B-B14F-4D97-AF65-F5344CB8AC3E}">
        <p14:creationId xmlns:p14="http://schemas.microsoft.com/office/powerpoint/2010/main" val="3063584848"/>
      </p:ext>
    </p:extLst>
  </p:cSld>
  <p:clrMapOvr>
    <a:masterClrMapping/>
  </p:clrMapOvr>
  <mc:AlternateContent xmlns:mc="http://schemas.openxmlformats.org/markup-compatibility/2006">
    <mc:Choice xmlns:p14="http://schemas.microsoft.com/office/powerpoint/2010/main" Requires="p14">
      <p:transition spd="slow" p14:dur="2000" advTm="36568"/>
    </mc:Choice>
    <mc:Fallback>
      <p:transition spd="slow" advTm="365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7"/>
          <p:cNvSpPr txBox="1">
            <a:spLocks/>
          </p:cNvSpPr>
          <p:nvPr/>
        </p:nvSpPr>
        <p:spPr>
          <a:xfrm>
            <a:off x="564556" y="1287259"/>
            <a:ext cx="10368854" cy="3582647"/>
          </a:xfrm>
          <a:prstGeom prst="rect">
            <a:avLst/>
          </a:prstGeom>
        </p:spPr>
        <p:txBody>
          <a:bodyPr/>
          <a:lstStyle>
            <a:lvl1pPr>
              <a:defRPr sz="1400"/>
            </a:lvl1pPr>
          </a:lstStyle>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Type</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Use only the Microsoft brand typeface for screen-viewed media—</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and </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bold. </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The </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typeface is available for download at Media Bank.</a:t>
            </a:r>
          </a:p>
          <a:p>
            <a:pPr marL="342900" marR="0" lvl="0" indent="-342900" defTabSz="914400" rtl="0" eaLnBrk="1" fontAlgn="auto" latinLnBrk="0" hangingPunct="1">
              <a:lnSpc>
                <a:spcPct val="100000"/>
              </a:lnSpc>
              <a:spcBef>
                <a:spcPct val="20000"/>
              </a:spcBef>
              <a:spcAft>
                <a:spcPts val="0"/>
              </a:spcAft>
              <a:buClrTx/>
              <a:buSzTx/>
              <a:tabLst/>
              <a:defRPr/>
            </a:pP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Layout</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Format your slides using the premade “Slide Layouts” of the presentation theme in this template. </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Use the slides with colored backgrounds for presentations in dark rooms.</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Instead of typesetting every word, use the “Notes” feature to reduce the amount of copy on your slides.</a:t>
            </a:r>
          </a:p>
          <a:p>
            <a:pPr marL="342900" marR="0" lvl="0" indent="-342900" defTabSz="914400" rtl="0" eaLnBrk="1" fontAlgn="auto" latinLnBrk="0" hangingPunct="1">
              <a:lnSpc>
                <a:spcPct val="100000"/>
              </a:lnSpc>
              <a:spcBef>
                <a:spcPct val="20000"/>
              </a:spcBef>
              <a:spcAft>
                <a:spcPts val="0"/>
              </a:spcAft>
              <a:buClrTx/>
              <a:buSzTx/>
              <a:tabLst/>
              <a:defRPr/>
            </a:pP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Resources</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Additional templates and photo assets can be retrieved from the Media Bank</a:t>
            </a:r>
            <a:r>
              <a:rPr kumimoji="0" lang="en-US" sz="1600" b="0" i="0" u="none" strike="noStrike" kern="1200" cap="none" spc="0" normalizeH="0" noProof="0" dirty="0" smtClean="0">
                <a:ln>
                  <a:noFill/>
                </a:ln>
                <a:solidFill>
                  <a:srgbClr val="3B3838"/>
                </a:solidFill>
                <a:effectLst/>
                <a:uLnTx/>
                <a:uFillTx/>
                <a:latin typeface="Segoe UI" pitchFamily="34" charset="0"/>
                <a:ea typeface="Segoe UI" pitchFamily="34" charset="0"/>
                <a:cs typeface="Segoe UI" pitchFamily="34" charset="0"/>
              </a:rPr>
              <a:t> (Internal to Microsoft)</a:t>
            </a: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p:txBody>
      </p:sp>
      <p:sp>
        <p:nvSpPr>
          <p:cNvPr id="3" name="Title 6"/>
          <p:cNvSpPr txBox="1">
            <a:spLocks/>
          </p:cNvSpPr>
          <p:nvPr/>
        </p:nvSpPr>
        <p:spPr>
          <a:xfrm>
            <a:off x="491183" y="491344"/>
            <a:ext cx="10515600" cy="6450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Segoe UI Light" panose="020B0502040204020203" pitchFamily="34" charset="0"/>
                <a:ea typeface="Segoe UI" pitchFamily="34" charset="0"/>
                <a:cs typeface="Segoe UI" pitchFamily="34" charset="0"/>
              </a:rPr>
              <a:t>How to use this template:</a:t>
            </a:r>
            <a:endParaRPr lang="en-US" dirty="0"/>
          </a:p>
        </p:txBody>
      </p:sp>
    </p:spTree>
    <p:extLst>
      <p:ext uri="{BB962C8B-B14F-4D97-AF65-F5344CB8AC3E}">
        <p14:creationId xmlns:p14="http://schemas.microsoft.com/office/powerpoint/2010/main" val="1323712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0"/>
            <a:ext cx="10515600" cy="4351338"/>
          </a:xfrm>
        </p:spPr>
        <p:txBody>
          <a:bodyPr>
            <a:normAutofit/>
          </a:bodyPr>
          <a:lstStyle/>
          <a:p>
            <a:r>
              <a:rPr lang="en-US" dirty="0" err="1" smtClean="0"/>
              <a:t>Cardback</a:t>
            </a:r>
            <a:endParaRPr lang="en-US" dirty="0" smtClean="0"/>
          </a:p>
          <a:p>
            <a:pPr lvl="1"/>
            <a:r>
              <a:rPr lang="en-US" dirty="0" smtClean="0"/>
              <a:t>A Credit Card + Purchase optimization App</a:t>
            </a:r>
          </a:p>
          <a:p>
            <a:pPr lvl="1"/>
            <a:endParaRPr lang="en-US" dirty="0"/>
          </a:p>
          <a:p>
            <a:r>
              <a:rPr lang="en-US" dirty="0" err="1" smtClean="0"/>
              <a:t>ExtraMarks</a:t>
            </a:r>
            <a:endParaRPr lang="en-US" dirty="0" smtClean="0"/>
          </a:p>
          <a:p>
            <a:pPr lvl="1"/>
            <a:r>
              <a:rPr lang="en-US" dirty="0" smtClean="0"/>
              <a:t>Online Education Website</a:t>
            </a:r>
          </a:p>
          <a:p>
            <a:endParaRPr lang="en-US" dirty="0"/>
          </a:p>
          <a:p>
            <a:endParaRPr lang="en-US" dirty="0" smtClean="0"/>
          </a:p>
          <a:p>
            <a:pPr lvl="1"/>
            <a:endParaRPr lang="en-US" dirty="0"/>
          </a:p>
        </p:txBody>
      </p:sp>
      <p:sp>
        <p:nvSpPr>
          <p:cNvPr id="6" name="Title 1"/>
          <p:cNvSpPr>
            <a:spLocks noGrp="1"/>
          </p:cNvSpPr>
          <p:nvPr>
            <p:ph type="title"/>
          </p:nvPr>
        </p:nvSpPr>
        <p:spPr>
          <a:xfrm>
            <a:off x="838200" y="365125"/>
            <a:ext cx="10515600" cy="1325563"/>
          </a:xfrm>
        </p:spPr>
        <p:txBody>
          <a:bodyPr/>
          <a:lstStyle/>
          <a:p>
            <a:r>
              <a:rPr lang="en-US" dirty="0" smtClean="0">
                <a:solidFill>
                  <a:srgbClr val="00B0F0"/>
                </a:solidFill>
                <a:latin typeface="Segoe UI Light" panose="020B0502040204020203" pitchFamily="34" charset="0"/>
              </a:rPr>
              <a:t>Case Studies</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1596273"/>
            <a:ext cx="3810000" cy="762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6126" y="2353117"/>
            <a:ext cx="4333874" cy="2066483"/>
          </a:xfrm>
          <a:prstGeom prst="rect">
            <a:avLst/>
          </a:prstGeom>
        </p:spPr>
      </p:pic>
    </p:spTree>
    <p:extLst>
      <p:ext uri="{BB962C8B-B14F-4D97-AF65-F5344CB8AC3E}">
        <p14:creationId xmlns:p14="http://schemas.microsoft.com/office/powerpoint/2010/main" val="3324456030"/>
      </p:ext>
    </p:extLst>
  </p:cSld>
  <p:clrMapOvr>
    <a:masterClrMapping/>
  </p:clrMapOvr>
  <mc:AlternateContent xmlns:mc="http://schemas.openxmlformats.org/markup-compatibility/2006">
    <mc:Choice xmlns:p14="http://schemas.microsoft.com/office/powerpoint/2010/main" Requires="p14">
      <p:transition spd="slow" p14:dur="2000" advTm="37533"/>
    </mc:Choice>
    <mc:Fallback>
      <p:transition spd="slow" advTm="37533"/>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8200"/>
            <a:ext cx="9144000" cy="2387600"/>
          </a:xfrm>
        </p:spPr>
        <p:txBody>
          <a:bodyPr>
            <a:normAutofit/>
          </a:bodyPr>
          <a:lstStyle/>
          <a:p>
            <a:pPr>
              <a:spcBef>
                <a:spcPts val="1000"/>
              </a:spcBef>
            </a:pPr>
            <a:r>
              <a:rPr lang="en-US" spc="-100" dirty="0">
                <a:solidFill>
                  <a:srgbClr val="00B0F0"/>
                </a:solidFill>
                <a:latin typeface="Segoe UI Light" panose="020B0502040204020203" pitchFamily="34" charset="0"/>
              </a:rPr>
              <a:t>DEMO !</a:t>
            </a:r>
          </a:p>
        </p:txBody>
      </p:sp>
      <p:sp>
        <p:nvSpPr>
          <p:cNvPr id="3" name="Subtitle 2"/>
          <p:cNvSpPr>
            <a:spLocks noGrp="1"/>
          </p:cNvSpPr>
          <p:nvPr>
            <p:ph type="subTitle" idx="1"/>
          </p:nvPr>
        </p:nvSpPr>
        <p:spPr>
          <a:xfrm>
            <a:off x="1524000" y="3317875"/>
            <a:ext cx="9144000" cy="1655762"/>
          </a:xfrm>
        </p:spPr>
        <p:txBody>
          <a:bodyPr>
            <a:noAutofit/>
          </a:bodyPr>
          <a:lstStyle/>
          <a:p>
            <a:r>
              <a:rPr lang="en-US" sz="2800" spc="-100" dirty="0">
                <a:solidFill>
                  <a:srgbClr val="00B0F0"/>
                </a:solidFill>
                <a:latin typeface="Segoe UI Light" panose="020B0502040204020203" pitchFamily="34" charset="0"/>
                <a:ea typeface="+mj-ea"/>
                <a:cs typeface="+mj-cs"/>
              </a:rPr>
              <a:t>Deploying a Sample PHP Azure Web App Using FTP and </a:t>
            </a:r>
            <a:r>
              <a:rPr lang="en-US" sz="2800" spc="-100" dirty="0" err="1">
                <a:solidFill>
                  <a:srgbClr val="00B0F0"/>
                </a:solidFill>
                <a:latin typeface="Segoe UI Light" panose="020B0502040204020203" pitchFamily="34" charset="0"/>
                <a:ea typeface="+mj-ea"/>
                <a:cs typeface="+mj-cs"/>
              </a:rPr>
              <a:t>Git</a:t>
            </a:r>
            <a:r>
              <a:rPr lang="en-US" sz="2800" spc="-100" dirty="0">
                <a:solidFill>
                  <a:srgbClr val="00B0F0"/>
                </a:solidFill>
                <a:latin typeface="Segoe UI Light" panose="020B0502040204020203" pitchFamily="34" charset="0"/>
                <a:ea typeface="+mj-ea"/>
                <a:cs typeface="+mj-cs"/>
              </a:rPr>
              <a:t>.</a:t>
            </a:r>
          </a:p>
          <a:p>
            <a:r>
              <a:rPr lang="en-US" sz="2800" spc="-100" dirty="0">
                <a:solidFill>
                  <a:srgbClr val="00B0F0"/>
                </a:solidFill>
                <a:latin typeface="Segoe UI Light" panose="020B0502040204020203" pitchFamily="34" charset="0"/>
                <a:ea typeface="+mj-ea"/>
                <a:cs typeface="+mj-cs"/>
              </a:rPr>
              <a:t>Scaling a PHP Azure Web App </a:t>
            </a:r>
          </a:p>
        </p:txBody>
      </p:sp>
    </p:spTree>
    <p:extLst>
      <p:ext uri="{BB962C8B-B14F-4D97-AF65-F5344CB8AC3E}">
        <p14:creationId xmlns:p14="http://schemas.microsoft.com/office/powerpoint/2010/main" val="2912582680"/>
      </p:ext>
    </p:extLst>
  </p:cSld>
  <p:clrMapOvr>
    <a:masterClrMapping/>
  </p:clrMapOvr>
  <mc:AlternateContent xmlns:mc="http://schemas.openxmlformats.org/markup-compatibility/2006">
    <mc:Choice xmlns:p14="http://schemas.microsoft.com/office/powerpoint/2010/main" Requires="p14">
      <p:transition spd="slow" p14:dur="2000" advTm="31810"/>
    </mc:Choice>
    <mc:Fallback>
      <p:transition spd="slow" advTm="3181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8200"/>
            <a:ext cx="9144000" cy="2387600"/>
          </a:xfrm>
        </p:spPr>
        <p:txBody>
          <a:bodyPr>
            <a:normAutofit/>
          </a:bodyPr>
          <a:lstStyle/>
          <a:p>
            <a:pPr>
              <a:spcBef>
                <a:spcPts val="1000"/>
              </a:spcBef>
            </a:pPr>
            <a:r>
              <a:rPr lang="en-US" spc="-100" dirty="0" smtClean="0">
                <a:solidFill>
                  <a:srgbClr val="00B0F0"/>
                </a:solidFill>
                <a:latin typeface="Segoe UI Light" panose="020B0502040204020203" pitchFamily="34" charset="0"/>
              </a:rPr>
              <a:t>Q &amp; A</a:t>
            </a:r>
            <a:endParaRPr lang="en-US" spc="-100" dirty="0">
              <a:solidFill>
                <a:srgbClr val="00B0F0"/>
              </a:solidFill>
              <a:latin typeface="Segoe UI Light" panose="020B0502040204020203" pitchFamily="34" charset="0"/>
            </a:endParaRPr>
          </a:p>
        </p:txBody>
      </p:sp>
    </p:spTree>
    <p:extLst>
      <p:ext uri="{BB962C8B-B14F-4D97-AF65-F5344CB8AC3E}">
        <p14:creationId xmlns:p14="http://schemas.microsoft.com/office/powerpoint/2010/main" val="20707986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491183" y="491344"/>
            <a:ext cx="10515600" cy="645087"/>
          </a:xfrm>
          <a:prstGeom prst="rect">
            <a:avLst/>
          </a:prstGeom>
        </p:spPr>
        <p:txBody>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r>
              <a:rPr lang="en-US" sz="4400" dirty="0" smtClean="0">
                <a:solidFill>
                  <a:srgbClr val="00B0F0"/>
                </a:solidFill>
                <a:latin typeface="Segoe UI Light" panose="020B0502040204020203" pitchFamily="34" charset="0"/>
                <a:cs typeface="Segoe UI Light" panose="020B0502040204020203" pitchFamily="34" charset="0"/>
              </a:rPr>
              <a:t>References</a:t>
            </a:r>
            <a:endParaRPr lang="en-US" sz="4400" dirty="0">
              <a:solidFill>
                <a:srgbClr val="00B0F0"/>
              </a:solidFill>
              <a:latin typeface="Segoe UI Light" panose="020B0502040204020203" pitchFamily="34" charset="0"/>
              <a:cs typeface="Segoe UI Light" panose="020B0502040204020203" pitchFamily="34" charset="0"/>
            </a:endParaRPr>
          </a:p>
        </p:txBody>
      </p:sp>
      <p:sp>
        <p:nvSpPr>
          <p:cNvPr id="6" name="Text Placeholder 12"/>
          <p:cNvSpPr txBox="1">
            <a:spLocks/>
          </p:cNvSpPr>
          <p:nvPr/>
        </p:nvSpPr>
        <p:spPr>
          <a:xfrm>
            <a:off x="533400" y="1219200"/>
            <a:ext cx="5427662" cy="4495800"/>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BE" dirty="0">
                <a:hlinkClick r:id="rId2"/>
              </a:rPr>
              <a:t>https://</a:t>
            </a:r>
            <a:r>
              <a:rPr lang="nl-BE" dirty="0" smtClean="0">
                <a:hlinkClick r:id="rId2"/>
              </a:rPr>
              <a:t>azure.microsoft.com/en-us/services/app-service/web/</a:t>
            </a:r>
            <a:endParaRPr lang="nl-BE" dirty="0" smtClean="0"/>
          </a:p>
          <a:p>
            <a:endParaRPr lang="nl-BE" dirty="0" smtClean="0"/>
          </a:p>
          <a:p>
            <a:r>
              <a:rPr lang="nl-BE" dirty="0" smtClean="0">
                <a:hlinkClick r:id="rId3"/>
              </a:rPr>
              <a:t>https://tryappservice.azure.com/</a:t>
            </a:r>
            <a:endParaRPr lang="nl-BE" dirty="0" smtClean="0"/>
          </a:p>
          <a:p>
            <a:r>
              <a:rPr lang="nl-BE" dirty="0" smtClean="0"/>
              <a:t> </a:t>
            </a:r>
          </a:p>
          <a:p>
            <a:r>
              <a:rPr lang="nl-BE" dirty="0" smtClean="0">
                <a:hlinkClick r:id="rId4"/>
              </a:rPr>
              <a:t>https</a:t>
            </a:r>
            <a:r>
              <a:rPr lang="nl-BE" dirty="0">
                <a:hlinkClick r:id="rId4"/>
              </a:rPr>
              <a:t>://azure.microsoft.com/en-in/documentation/articles/web-sites-php-mysql-deploy-use-ftp</a:t>
            </a:r>
            <a:r>
              <a:rPr lang="nl-BE" dirty="0" smtClean="0">
                <a:hlinkClick r:id="rId4"/>
              </a:rPr>
              <a:t>/</a:t>
            </a:r>
            <a:r>
              <a:rPr lang="nl-BE" dirty="0" smtClean="0"/>
              <a:t> </a:t>
            </a:r>
            <a:endParaRPr lang="nl-BE" dirty="0" smtClean="0"/>
          </a:p>
          <a:p>
            <a:endParaRPr lang="nl-BE" dirty="0" smtClean="0"/>
          </a:p>
          <a:p>
            <a:r>
              <a:rPr lang="en-US" dirty="0">
                <a:hlinkClick r:id="rId5"/>
              </a:rPr>
              <a:t>http://windows.php.net/download</a:t>
            </a:r>
            <a:r>
              <a:rPr lang="en-US" dirty="0" smtClean="0">
                <a:hlinkClick r:id="rId5"/>
              </a:rPr>
              <a:t>/</a:t>
            </a:r>
            <a:r>
              <a:rPr lang="en-US" dirty="0" smtClean="0"/>
              <a:t> </a:t>
            </a:r>
          </a:p>
          <a:p>
            <a:endParaRPr lang="en-US" dirty="0"/>
          </a:p>
          <a:p>
            <a:r>
              <a:rPr lang="nl-BE" dirty="0">
                <a:hlinkClick r:id="rId6"/>
              </a:rPr>
              <a:t>https://azure.microsoft.com/en-us/documentation/articles/web-sites-php-configure/#</a:t>
            </a:r>
            <a:r>
              <a:rPr lang="nl-BE" dirty="0" smtClean="0">
                <a:hlinkClick r:id="rId6"/>
              </a:rPr>
              <a:t>how-to-change-the-built-in-php-version</a:t>
            </a:r>
            <a:r>
              <a:rPr lang="nl-BE" dirty="0" smtClean="0"/>
              <a:t> </a:t>
            </a:r>
          </a:p>
          <a:p>
            <a:endParaRPr lang="nl-BE" dirty="0"/>
          </a:p>
          <a:p>
            <a:r>
              <a:rPr lang="nl-BE" dirty="0">
                <a:hlinkClick r:id="rId7"/>
              </a:rPr>
              <a:t>https://</a:t>
            </a:r>
            <a:r>
              <a:rPr lang="nl-BE" dirty="0" smtClean="0">
                <a:hlinkClick r:id="rId7"/>
              </a:rPr>
              <a:t>github.com/Azure/azure-sdk-for-php</a:t>
            </a:r>
            <a:r>
              <a:rPr lang="nl-BE" dirty="0" smtClean="0"/>
              <a:t> </a:t>
            </a:r>
          </a:p>
          <a:p>
            <a:endParaRPr lang="nl-BE" dirty="0"/>
          </a:p>
          <a:p>
            <a:r>
              <a:rPr lang="nl-BE" dirty="0">
                <a:hlinkClick r:id="rId8"/>
              </a:rPr>
              <a:t>https://</a:t>
            </a:r>
            <a:r>
              <a:rPr lang="nl-BE" dirty="0" smtClean="0">
                <a:hlinkClick r:id="rId8"/>
              </a:rPr>
              <a:t>github.com/Microsoft/ApplicationInsights-PHP</a:t>
            </a:r>
            <a:r>
              <a:rPr lang="nl-BE" dirty="0" smtClean="0"/>
              <a:t> </a:t>
            </a:r>
            <a:endParaRPr lang="nl-BE" dirty="0"/>
          </a:p>
          <a:p>
            <a:pPr algn="l"/>
            <a:endPar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endParaRPr>
          </a:p>
        </p:txBody>
      </p:sp>
      <p:cxnSp>
        <p:nvCxnSpPr>
          <p:cNvPr id="7" name="Straight Connector 6"/>
          <p:cNvCxnSpPr/>
          <p:nvPr/>
        </p:nvCxnSpPr>
        <p:spPr>
          <a:xfrm>
            <a:off x="8160376" y="2164882"/>
            <a:ext cx="0" cy="382842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8425117" y="2548343"/>
            <a:ext cx="4129739" cy="3108543"/>
            <a:chOff x="8425117" y="2164882"/>
            <a:chExt cx="4129739" cy="3108543"/>
          </a:xfrm>
        </p:grpSpPr>
        <p:sp>
          <p:nvSpPr>
            <p:cNvPr id="9" name="TextBox 8"/>
            <p:cNvSpPr txBox="1"/>
            <p:nvPr/>
          </p:nvSpPr>
          <p:spPr>
            <a:xfrm>
              <a:off x="8425117" y="2164882"/>
              <a:ext cx="4129739" cy="3108543"/>
            </a:xfrm>
            <a:prstGeom prst="rect">
              <a:avLst/>
            </a:prstGeom>
            <a:noFill/>
          </p:spPr>
          <p:txBody>
            <a:bodyPr wrap="square" rtlCol="0">
              <a:spAutoFit/>
            </a:bodyPr>
            <a:lstStyle/>
            <a:p>
              <a:endParaRPr lang="en-US" sz="2200" dirty="0" smtClean="0">
                <a:latin typeface="Segoe UI Light" panose="020B0502040204020203" pitchFamily="34" charset="0"/>
              </a:endParaRPr>
            </a:p>
            <a:p>
              <a:r>
                <a:rPr lang="en-US" dirty="0" smtClean="0">
                  <a:latin typeface="Segoe UI Light" panose="020B0502040204020203" pitchFamily="34" charset="0"/>
                </a:rPr>
                <a:t>technet.microsoft.com/</a:t>
              </a:r>
              <a:r>
                <a:rPr lang="en-US" dirty="0" err="1" smtClean="0">
                  <a:latin typeface="Segoe UI Light" panose="020B0502040204020203" pitchFamily="34" charset="0"/>
                </a:rPr>
                <a:t>en</a:t>
              </a:r>
              <a:r>
                <a:rPr lang="en-US" dirty="0" smtClean="0">
                  <a:latin typeface="Segoe UI Light" panose="020B0502040204020203" pitchFamily="34" charset="0"/>
                </a:rPr>
                <a:t>-in</a:t>
              </a:r>
              <a:r>
                <a:rPr lang="en-US" sz="2200" dirty="0" smtClean="0">
                  <a:solidFill>
                    <a:schemeClr val="bg1"/>
                  </a:solidFill>
                  <a:latin typeface="Segoe UI Light" panose="020B0502040204020203" pitchFamily="34" charset="0"/>
                </a:rPr>
                <a:t/>
              </a:r>
              <a:br>
                <a:rPr lang="en-US" sz="2200" dirty="0" smtClean="0">
                  <a:solidFill>
                    <a:schemeClr val="bg1"/>
                  </a:solidFill>
                  <a:latin typeface="Segoe UI Light" panose="020B0502040204020203" pitchFamily="34" charset="0"/>
                </a:rPr>
              </a:br>
              <a:endParaRPr lang="en-US" sz="2200" dirty="0" smtClean="0">
                <a:solidFill>
                  <a:schemeClr val="bg1"/>
                </a:solidFill>
                <a:latin typeface="Segoe UI Light" panose="020B0502040204020203" pitchFamily="34" charset="0"/>
              </a:endParaRPr>
            </a:p>
            <a:p>
              <a:endParaRPr lang="en-US" dirty="0" smtClean="0">
                <a:latin typeface="Segoe UI Light" panose="020B0502040204020203" pitchFamily="34" charset="0"/>
              </a:endParaRPr>
            </a:p>
            <a:p>
              <a:endParaRPr lang="en-US" dirty="0" smtClean="0">
                <a:latin typeface="Segoe UI Light" panose="020B0502040204020203" pitchFamily="34" charset="0"/>
              </a:endParaRPr>
            </a:p>
            <a:p>
              <a:r>
                <a:rPr lang="en-US" dirty="0" smtClean="0">
                  <a:latin typeface="Segoe UI Light" panose="020B0502040204020203" pitchFamily="34" charset="0"/>
                </a:rPr>
                <a:t>aka.ms/</a:t>
              </a:r>
              <a:r>
                <a:rPr lang="en-US" dirty="0" err="1" smtClean="0">
                  <a:latin typeface="Segoe UI Light" panose="020B0502040204020203" pitchFamily="34" charset="0"/>
                </a:rPr>
                <a:t>mva</a:t>
              </a:r>
              <a:endParaRPr lang="en-US" dirty="0" smtClean="0">
                <a:latin typeface="Segoe UI Light" panose="020B0502040204020203" pitchFamily="34" charset="0"/>
              </a:endParaRPr>
            </a:p>
            <a:p>
              <a:endParaRPr lang="en-US" dirty="0" smtClean="0">
                <a:latin typeface="Segoe UI Light" panose="020B0502040204020203" pitchFamily="34" charset="0"/>
              </a:endParaRPr>
            </a:p>
            <a:p>
              <a:endParaRPr lang="en-US" sz="2200" dirty="0" smtClean="0">
                <a:solidFill>
                  <a:srgbClr val="00B0F0"/>
                </a:solidFill>
                <a:latin typeface="Segoe UI Light" panose="020B0502040204020203" pitchFamily="34" charset="0"/>
              </a:endParaRPr>
            </a:p>
            <a:p>
              <a:r>
                <a:rPr lang="en-US" sz="2200" dirty="0" smtClean="0">
                  <a:solidFill>
                    <a:srgbClr val="00B0F0"/>
                  </a:solidFill>
                  <a:latin typeface="Segoe UI Light" panose="020B0502040204020203" pitchFamily="34" charset="0"/>
                </a:rPr>
                <a:t/>
              </a:r>
              <a:br>
                <a:rPr lang="en-US" sz="2200" dirty="0" smtClean="0">
                  <a:solidFill>
                    <a:srgbClr val="00B0F0"/>
                  </a:solidFill>
                  <a:latin typeface="Segoe UI Light" panose="020B0502040204020203" pitchFamily="34" charset="0"/>
                </a:rPr>
              </a:br>
              <a:r>
                <a:rPr lang="en-US" dirty="0" smtClean="0">
                  <a:latin typeface="Segoe UI Light" panose="020B0502040204020203" pitchFamily="34" charset="0"/>
                </a:rPr>
                <a:t>msdn.microsoft.com/</a:t>
              </a:r>
            </a:p>
          </p:txBody>
        </p:sp>
        <p:pic>
          <p:nvPicPr>
            <p:cNvPr id="10" name="Picture 2" descr="Microsoft TechNet"/>
            <p:cNvPicPr>
              <a:picLocks noChangeAspect="1" noChangeArrowheads="1"/>
            </p:cNvPicPr>
            <p:nvPr/>
          </p:nvPicPr>
          <p:blipFill rotWithShape="1">
            <a:blip r:embed="rId9">
              <a:extLst>
                <a:ext uri="{28A0092B-C50C-407E-A947-70E740481C1C}">
                  <a14:useLocalDpi xmlns:a14="http://schemas.microsoft.com/office/drawing/2010/main" val="0"/>
                </a:ext>
              </a:extLst>
            </a:blip>
            <a:srcRect l="1" t="56634" r="-9985"/>
            <a:stretch/>
          </p:blipFill>
          <p:spPr bwMode="auto">
            <a:xfrm>
              <a:off x="8454145" y="2266480"/>
              <a:ext cx="1110456" cy="2726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www.zerrouki.com/wp-content/uploads/2014/04/mva_logo.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537601" y="3335916"/>
              <a:ext cx="945646" cy="38337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8536348" y="4488581"/>
              <a:ext cx="1864952" cy="435844"/>
              <a:chOff x="8537601" y="4189708"/>
              <a:chExt cx="1864952" cy="435844"/>
            </a:xfrm>
          </p:grpSpPr>
          <p:sp>
            <p:nvSpPr>
              <p:cNvPr id="13" name="Rectangle 12"/>
              <p:cNvSpPr>
                <a:spLocks noChangeAspect="1"/>
              </p:cNvSpPr>
              <p:nvPr/>
            </p:nvSpPr>
            <p:spPr>
              <a:xfrm>
                <a:off x="8537601" y="4189708"/>
                <a:ext cx="1864952" cy="435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8537601" y="4256150"/>
                <a:ext cx="1864952" cy="307777"/>
              </a:xfrm>
              <a:prstGeom prst="rect">
                <a:avLst/>
              </a:prstGeom>
              <a:noFill/>
            </p:spPr>
            <p:txBody>
              <a:bodyPr wrap="square" rtlCol="0">
                <a:spAutoFit/>
              </a:bodyPr>
              <a:lstStyle/>
              <a:p>
                <a:pPr algn="ctr"/>
                <a:r>
                  <a:rPr lang="en-IN" sz="1400" dirty="0" smtClean="0">
                    <a:solidFill>
                      <a:schemeClr val="bg1"/>
                    </a:solidFill>
                    <a:latin typeface="Segoe UI" panose="020B0502040204020203" pitchFamily="34" charset="0"/>
                    <a:cs typeface="Segoe UI" panose="020B0502040204020203" pitchFamily="34" charset="0"/>
                  </a:rPr>
                  <a:t>Developer Network</a:t>
                </a:r>
                <a:endParaRPr lang="en-IN" sz="1400" dirty="0">
                  <a:solidFill>
                    <a:schemeClr val="bg1"/>
                  </a:solidFill>
                  <a:latin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2003133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827341" y="1105835"/>
            <a:ext cx="8490298" cy="841927"/>
          </a:xfrm>
          <a:prstGeom prst="rect">
            <a:avLst/>
          </a:prstGeom>
        </p:spPr>
        <p:txBody>
          <a:bodyPr/>
          <a:lstStyle>
            <a:lvl1pPr algn="ctr" defTabSz="609585" rtl="0" eaLnBrk="1" latinLnBrk="0" hangingPunct="1">
              <a:spcBef>
                <a:spcPct val="0"/>
              </a:spcBef>
              <a:buNone/>
              <a:defRPr sz="4800" b="0" kern="1200" baseline="0">
                <a:solidFill>
                  <a:srgbClr val="0071B6"/>
                </a:solidFill>
                <a:latin typeface="Segoe UI Light" panose="020B0502040204020203" pitchFamily="34" charset="0"/>
                <a:ea typeface="Segoe UI" panose="020B0502040204020203" pitchFamily="34" charset="0"/>
                <a:cs typeface="Segoe UI" panose="020B0502040204020203" pitchFamily="34" charset="0"/>
              </a:defRPr>
            </a:lvl1pPr>
          </a:lstStyle>
          <a:p>
            <a:pPr marL="0" marR="0" lvl="0" indent="0" algn="l" defTabSz="609585"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rgbClr val="00B0F0"/>
                </a:solidFill>
                <a:effectLst/>
                <a:uLnTx/>
                <a:uFillTx/>
                <a:latin typeface="Segoe UI Light" panose="020B0502040204020203" pitchFamily="34" charset="0"/>
                <a:cs typeface="Segoe UI" panose="020B0502040204020203" pitchFamily="34" charset="0"/>
              </a:rPr>
              <a:t>Tell us what you think </a:t>
            </a:r>
            <a:endParaRPr kumimoji="0" lang="en-US" sz="4800" b="0" i="0" u="none" strike="noStrike" kern="1200" cap="none" spc="0" normalizeH="0" baseline="0" noProof="0" dirty="0">
              <a:ln>
                <a:noFill/>
              </a:ln>
              <a:solidFill>
                <a:srgbClr val="00B0F0"/>
              </a:solidFill>
              <a:effectLst/>
              <a:uLnTx/>
              <a:uFillTx/>
              <a:latin typeface="Segoe UI Light" panose="020B0502040204020203" pitchFamily="34" charset="0"/>
              <a:cs typeface="Segoe UI" panose="020B0502040204020203" pitchFamily="34" charset="0"/>
            </a:endParaRPr>
          </a:p>
        </p:txBody>
      </p:sp>
      <p:sp>
        <p:nvSpPr>
          <p:cNvPr id="5" name="Text Placeholder 2"/>
          <p:cNvSpPr txBox="1">
            <a:spLocks/>
          </p:cNvSpPr>
          <p:nvPr/>
        </p:nvSpPr>
        <p:spPr>
          <a:xfrm>
            <a:off x="5048460" y="2109567"/>
            <a:ext cx="6924255" cy="1406319"/>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prstClr val="black"/>
              </a:buClr>
              <a:buFont typeface="Wingdings" panose="05000000000000000000" pitchFamily="2" charset="2"/>
              <a:buNone/>
            </a:pPr>
            <a:r>
              <a:rPr lang="en-US" sz="3200" dirty="0" smtClean="0">
                <a:solidFill>
                  <a:schemeClr val="tx1"/>
                </a:solidFill>
                <a:latin typeface="Segoe UI Light" panose="020B0502040204020203" pitchFamily="34" charset="0"/>
              </a:rPr>
              <a:t>Help us shape future events by sharing your valuable feedback.</a:t>
            </a:r>
          </a:p>
        </p:txBody>
      </p:sp>
      <p:sp>
        <p:nvSpPr>
          <p:cNvPr id="6" name="TextBox 5"/>
          <p:cNvSpPr txBox="1"/>
          <p:nvPr/>
        </p:nvSpPr>
        <p:spPr>
          <a:xfrm>
            <a:off x="5157996" y="4156195"/>
            <a:ext cx="6705181" cy="1631216"/>
          </a:xfrm>
          <a:prstGeom prst="rect">
            <a:avLst/>
          </a:prstGeom>
          <a:noFill/>
        </p:spPr>
        <p:txBody>
          <a:bodyPr wrap="square" rtlCol="0">
            <a:spAutoFit/>
          </a:bodyPr>
          <a:lstStyle/>
          <a:p>
            <a:r>
              <a:rPr lang="en-US" sz="3600" dirty="0" smtClean="0">
                <a:latin typeface="Segoe UI Light" panose="020B0502040204020203" pitchFamily="34" charset="0"/>
              </a:rPr>
              <a:t>Scan the QR code to evaluate </a:t>
            </a:r>
            <a:br>
              <a:rPr lang="en-US" sz="3600" dirty="0" smtClean="0">
                <a:latin typeface="Segoe UI Light" panose="020B0502040204020203" pitchFamily="34" charset="0"/>
              </a:rPr>
            </a:br>
            <a:r>
              <a:rPr lang="en-US" sz="3600" i="1" u="sng" dirty="0" smtClean="0">
                <a:latin typeface="Segoe UI Light" panose="020B0502040204020203" pitchFamily="34" charset="0"/>
              </a:rPr>
              <a:t>this</a:t>
            </a:r>
            <a:r>
              <a:rPr lang="en-US" sz="3600" dirty="0" smtClean="0">
                <a:latin typeface="Segoe UI Light" panose="020B0502040204020203" pitchFamily="34" charset="0"/>
              </a:rPr>
              <a:t> session.</a:t>
            </a:r>
          </a:p>
          <a:p>
            <a:endParaRPr lang="en-US" sz="2800" dirty="0">
              <a:latin typeface="Segoe UI"/>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984" y="2248335"/>
            <a:ext cx="3269566" cy="3269566"/>
          </a:xfrm>
          <a:prstGeom prst="rect">
            <a:avLst/>
          </a:prstGeom>
          <a:ln>
            <a:solidFill>
              <a:srgbClr val="8C8C8C"/>
            </a:solidFill>
          </a:ln>
        </p:spPr>
      </p:pic>
    </p:spTree>
    <p:extLst>
      <p:ext uri="{BB962C8B-B14F-4D97-AF65-F5344CB8AC3E}">
        <p14:creationId xmlns:p14="http://schemas.microsoft.com/office/powerpoint/2010/main" val="1240241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621417" y="1358648"/>
            <a:ext cx="3909713"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6600" dirty="0" smtClean="0">
                <a:solidFill>
                  <a:srgbClr val="00B0F0"/>
                </a:solidFill>
                <a:latin typeface="Segoe UI Light"/>
              </a:rPr>
              <a:t>Thank you</a:t>
            </a:r>
            <a:endParaRPr sz="6600" dirty="0">
              <a:solidFill>
                <a:srgbClr val="00B0F0"/>
              </a:solidFill>
              <a:latin typeface="Segoe UI Light"/>
            </a:endParaRPr>
          </a:p>
        </p:txBody>
      </p:sp>
      <p:sp>
        <p:nvSpPr>
          <p:cNvPr id="10" name="Rectangle 9"/>
          <p:cNvSpPr/>
          <p:nvPr/>
        </p:nvSpPr>
        <p:spPr bwMode="auto">
          <a:xfrm>
            <a:off x="6781801" y="2984676"/>
            <a:ext cx="5115448" cy="18073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2711" tIns="107503" rIns="179164" bIns="89581" numCol="1" spcCol="0" rtlCol="0" fromWordArt="0" anchor="ctr" anchorCtr="0" forceAA="0" compatLnSpc="1">
            <a:prstTxWarp prst="textNoShape">
              <a:avLst/>
            </a:prstTxWarp>
            <a:noAutofit/>
          </a:bodyPr>
          <a:lstStyle/>
          <a:p>
            <a:pPr marL="0" lvl="1" algn="just" defTabSz="913494">
              <a:lnSpc>
                <a:spcPct val="80000"/>
              </a:lnSpc>
            </a:pPr>
            <a:r>
              <a:rPr lang="en-US" sz="3200" kern="0" spc="-100" dirty="0">
                <a:ln w="3175">
                  <a:noFill/>
                </a:ln>
                <a:solidFill>
                  <a:schemeClr val="tx1"/>
                </a:solidFill>
                <a:latin typeface="Segoe UI Light"/>
                <a:cs typeface="Segoe UI" pitchFamily="34" charset="0"/>
              </a:rPr>
              <a:t>Twitter</a:t>
            </a:r>
            <a:r>
              <a:rPr lang="en-US" sz="3200" kern="0" spc="-100" dirty="0" smtClean="0">
                <a:ln w="3175">
                  <a:noFill/>
                </a:ln>
                <a:solidFill>
                  <a:schemeClr val="tx1"/>
                </a:solidFill>
                <a:latin typeface="Segoe UI Light"/>
                <a:cs typeface="Segoe UI" pitchFamily="34" charset="0"/>
              </a:rPr>
              <a:t>: @</a:t>
            </a:r>
            <a:r>
              <a:rPr lang="en-US" sz="3200" kern="0" spc="-100" dirty="0" err="1" smtClean="0">
                <a:ln w="3175">
                  <a:noFill/>
                </a:ln>
                <a:solidFill>
                  <a:schemeClr val="tx1"/>
                </a:solidFill>
                <a:latin typeface="Segoe UI Light"/>
                <a:cs typeface="Segoe UI" pitchFamily="34" charset="0"/>
              </a:rPr>
              <a:t>brijrajsingh</a:t>
            </a:r>
            <a:r>
              <a:rPr lang="en-US" sz="3200" kern="0" spc="-100" dirty="0" smtClean="0">
                <a:ln w="3175">
                  <a:noFill/>
                </a:ln>
                <a:solidFill>
                  <a:schemeClr val="tx1"/>
                </a:solidFill>
                <a:latin typeface="Segoe UI Light"/>
                <a:cs typeface="Segoe UI" pitchFamily="34" charset="0"/>
              </a:rPr>
              <a:t> </a:t>
            </a:r>
          </a:p>
          <a:p>
            <a:pPr marL="0" lvl="1" algn="just" defTabSz="913494">
              <a:lnSpc>
                <a:spcPct val="80000"/>
              </a:lnSpc>
            </a:pPr>
            <a:endParaRPr lang="en-US" sz="3200" kern="0" spc="-100" dirty="0" smtClean="0">
              <a:ln w="3175">
                <a:noFill/>
              </a:ln>
              <a:solidFill>
                <a:schemeClr val="tx1"/>
              </a:solidFill>
              <a:latin typeface="Segoe UI Light"/>
              <a:cs typeface="Segoe UI" pitchFamily="34" charset="0"/>
            </a:endParaRPr>
          </a:p>
          <a:p>
            <a:pPr marL="0" lvl="1" algn="just" defTabSz="913494">
              <a:lnSpc>
                <a:spcPct val="80000"/>
              </a:lnSpc>
            </a:pPr>
            <a:r>
              <a:rPr lang="en-US" sz="3200" kern="0" spc="-100" dirty="0" smtClean="0">
                <a:ln w="3175">
                  <a:noFill/>
                </a:ln>
                <a:solidFill>
                  <a:schemeClr val="tx1"/>
                </a:solidFill>
                <a:latin typeface="Segoe UI Light"/>
                <a:cs typeface="Segoe UI" pitchFamily="34" charset="0"/>
              </a:rPr>
              <a:t>Email: </a:t>
            </a:r>
            <a:r>
              <a:rPr lang="en-US" sz="3200" kern="0" spc="-100" dirty="0" smtClean="0">
                <a:ln w="3175">
                  <a:noFill/>
                </a:ln>
                <a:solidFill>
                  <a:schemeClr val="tx1"/>
                </a:solidFill>
                <a:latin typeface="Segoe UI Light"/>
                <a:cs typeface="Segoe UI" pitchFamily="34" charset="0"/>
                <a:hlinkClick r:id="rId2"/>
              </a:rPr>
              <a:t>brsingh@Microsoft.com</a:t>
            </a:r>
            <a:r>
              <a:rPr lang="en-US" sz="3200" kern="0" spc="-100" dirty="0" smtClean="0">
                <a:ln w="3175">
                  <a:noFill/>
                </a:ln>
                <a:solidFill>
                  <a:schemeClr val="tx1"/>
                </a:solidFill>
                <a:latin typeface="Segoe UI Light"/>
                <a:cs typeface="Segoe UI" pitchFamily="34" charset="0"/>
              </a:rPr>
              <a:t> </a:t>
            </a:r>
            <a:endParaRPr lang="en-US" sz="3200" kern="0" spc="-100" dirty="0">
              <a:ln w="3175">
                <a:noFill/>
              </a:ln>
              <a:solidFill>
                <a:schemeClr val="tx1"/>
              </a:solidFill>
              <a:latin typeface="Segoe UI Light"/>
              <a:cs typeface="Segoe UI" pitchFamily="34" charset="0"/>
            </a:endParaRPr>
          </a:p>
        </p:txBody>
      </p:sp>
      <p:sp>
        <p:nvSpPr>
          <p:cNvPr id="11" name="Title 6"/>
          <p:cNvSpPr txBox="1">
            <a:spLocks/>
          </p:cNvSpPr>
          <p:nvPr/>
        </p:nvSpPr>
        <p:spPr>
          <a:xfrm>
            <a:off x="6778991" y="2000043"/>
            <a:ext cx="4193809" cy="552359"/>
          </a:xfrm>
          <a:prstGeom prst="rect">
            <a:avLst/>
          </a:prstGeom>
        </p:spPr>
        <p:txBody>
          <a:bodyPr/>
          <a:lstStyle>
            <a:lvl1pPr algn="l" defTabSz="914400" rtl="0" eaLnBrk="1" latinLnBrk="0" hangingPunct="1">
              <a:lnSpc>
                <a:spcPct val="90000"/>
              </a:lnSpc>
              <a:spcBef>
                <a:spcPct val="0"/>
              </a:spcBef>
              <a:buNone/>
              <a:defRPr sz="4800" b="0" kern="1200" baseline="0">
                <a:solidFill>
                  <a:srgbClr val="0071B6"/>
                </a:solidFill>
                <a:latin typeface="Segoe UI Light" panose="020B0502040204020203" pitchFamily="34" charset="0"/>
                <a:ea typeface="Segoe UI" panose="020B0502040204020203" pitchFamily="34" charset="0"/>
                <a:cs typeface="Segoe UI" panose="020B0502040204020203" pitchFamily="34" charset="0"/>
              </a:defRPr>
            </a:lvl1pPr>
          </a:lstStyle>
          <a:p>
            <a:r>
              <a:rPr lang="en-US" sz="3200" dirty="0" smtClean="0">
                <a:solidFill>
                  <a:srgbClr val="00B0F0"/>
                </a:solidFill>
              </a:rPr>
              <a:t>Follow us online</a:t>
            </a:r>
            <a:endParaRPr lang="en-US" sz="3200" dirty="0">
              <a:solidFill>
                <a:srgbClr val="00B0F0"/>
              </a:solidFill>
            </a:endParaRPr>
          </a:p>
        </p:txBody>
      </p:sp>
      <p:cxnSp>
        <p:nvCxnSpPr>
          <p:cNvPr id="12" name="Straight Connector 11"/>
          <p:cNvCxnSpPr/>
          <p:nvPr/>
        </p:nvCxnSpPr>
        <p:spPr>
          <a:xfrm>
            <a:off x="6471138" y="1803142"/>
            <a:ext cx="0" cy="382842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2367" y="3358440"/>
            <a:ext cx="3739124" cy="2273124"/>
          </a:xfrm>
          <a:prstGeom prst="rect">
            <a:avLst/>
          </a:prstGeom>
        </p:spPr>
      </p:pic>
    </p:spTree>
    <p:extLst>
      <p:ext uri="{BB962C8B-B14F-4D97-AF65-F5344CB8AC3E}">
        <p14:creationId xmlns:p14="http://schemas.microsoft.com/office/powerpoint/2010/main" val="4013232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3275" y="435448"/>
            <a:ext cx="7160576" cy="643753"/>
          </a:xfrm>
          <a:prstGeom prst="rect">
            <a:avLst/>
          </a:prstGeom>
          <a:noFill/>
        </p:spPr>
        <p:txBody>
          <a:bodyPr vert="horz" lIns="91440" tIns="91440" rIns="91440" bIns="91440" rtlCol="0" anchor="t" anchorCtr="0">
            <a:noAutofit/>
          </a:bodyPr>
          <a:lstStyle>
            <a:lvl1pPr algn="ctr" defTabSz="914400" rtl="0" eaLnBrk="1" latinLnBrk="0" hangingPunct="1">
              <a:lnSpc>
                <a:spcPct val="90000"/>
              </a:lnSpc>
              <a:spcBef>
                <a:spcPct val="0"/>
              </a:spcBef>
              <a:buNone/>
              <a:defRPr sz="8800" kern="1200" spc="-100" baseline="0">
                <a:gradFill>
                  <a:gsLst>
                    <a:gs pos="100000">
                      <a:schemeClr val="tx1"/>
                    </a:gs>
                    <a:gs pos="0">
                      <a:schemeClr val="tx1"/>
                    </a:gs>
                  </a:gsLst>
                  <a:lin ang="5400000" scaled="0"/>
                </a:gradFill>
                <a:latin typeface="+mj-lt"/>
                <a:ea typeface="+mj-ea"/>
                <a:cs typeface="+mj-cs"/>
              </a:defRPr>
            </a:lvl1pPr>
          </a:lstStyle>
          <a:p>
            <a:pPr algn="l"/>
            <a:r>
              <a:rPr lang="en-US" sz="4400" dirty="0" smtClean="0">
                <a:solidFill>
                  <a:srgbClr val="00B0F0"/>
                </a:solidFill>
                <a:latin typeface="Segoe UI Light" panose="020B0502040204020203" pitchFamily="34" charset="0"/>
              </a:rPr>
              <a:t>Agenda</a:t>
            </a:r>
            <a:endParaRPr lang="en-US" sz="4400" dirty="0">
              <a:solidFill>
                <a:srgbClr val="00B0F0"/>
              </a:solidFill>
              <a:latin typeface="Segoe UI Light" panose="020B0502040204020203" pitchFamily="34" charset="0"/>
            </a:endParaRPr>
          </a:p>
        </p:txBody>
      </p:sp>
      <p:sp>
        <p:nvSpPr>
          <p:cNvPr id="5" name="Text Placeholder 4"/>
          <p:cNvSpPr txBox="1">
            <a:spLocks/>
          </p:cNvSpPr>
          <p:nvPr/>
        </p:nvSpPr>
        <p:spPr bwMode="ltGray">
          <a:xfrm>
            <a:off x="518683" y="1369185"/>
            <a:ext cx="6757188" cy="4854634"/>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defRPr/>
            </a:pPr>
            <a:r>
              <a:rPr lang="en-US" sz="2000" b="1" dirty="0" smtClean="0">
                <a:solidFill>
                  <a:schemeClr val="tx1"/>
                </a:solidFill>
                <a:latin typeface="Segoe UI Light" panose="020B0502040204020203" pitchFamily="34" charset="0"/>
              </a:rPr>
              <a:t>Why an Azure Web App ?</a:t>
            </a:r>
            <a:endParaRPr lang="en-US" sz="20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20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Deployment over Azure </a:t>
            </a:r>
          </a:p>
          <a:p>
            <a:pPr marL="342900" indent="-342900">
              <a:buFont typeface="Arial" panose="020B0604020202020204" pitchFamily="34" charset="0"/>
              <a:buChar char="•"/>
              <a:defRPr/>
            </a:pP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Scaling Azure Web Apps</a:t>
            </a:r>
          </a:p>
          <a:p>
            <a:pPr marL="342900" indent="-342900">
              <a:buFont typeface="Arial" panose="020B0604020202020204" pitchFamily="34" charset="0"/>
              <a:buChar char="•"/>
              <a:defRPr/>
            </a:pPr>
            <a:endParaRPr lang="en-US" sz="20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Architecture – Traffic Manager for Web apps</a:t>
            </a:r>
          </a:p>
          <a:p>
            <a:pPr marL="342900" indent="-342900">
              <a:buFont typeface="Arial" panose="020B0604020202020204" pitchFamily="34" charset="0"/>
              <a:buChar char="•"/>
              <a:defRPr/>
            </a:pP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Case Studies</a:t>
            </a:r>
            <a:endParaRPr lang="en-US" sz="20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Demo – Deploy a PHP Web app from FTP, and GIT.</a:t>
            </a: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20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Questions ?</a:t>
            </a: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2000" dirty="0" smtClean="0">
              <a:solidFill>
                <a:schemeClr val="tx1"/>
              </a:solidFill>
              <a:latin typeface="Segoe UI Light" panose="020B0502040204020203" pitchFamily="34" charset="0"/>
            </a:endParaRPr>
          </a:p>
        </p:txBody>
      </p:sp>
    </p:spTree>
    <p:extLst>
      <p:ext uri="{BB962C8B-B14F-4D97-AF65-F5344CB8AC3E}">
        <p14:creationId xmlns:p14="http://schemas.microsoft.com/office/powerpoint/2010/main" val="1956759845"/>
      </p:ext>
    </p:extLst>
  </p:cSld>
  <p:clrMapOvr>
    <a:masterClrMapping/>
  </p:clrMapOvr>
  <mc:AlternateContent xmlns:mc="http://schemas.openxmlformats.org/markup-compatibility/2006">
    <mc:Choice xmlns:p14="http://schemas.microsoft.com/office/powerpoint/2010/main" Requires="p14">
      <p:transition spd="slow" p14:dur="2000" advTm="193"/>
    </mc:Choice>
    <mc:Fallback>
      <p:transition spd="slow" advTm="193"/>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5897" y="1048921"/>
            <a:ext cx="8325664" cy="4815144"/>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7" name="Rectangle 6"/>
          <p:cNvSpPr/>
          <p:nvPr/>
        </p:nvSpPr>
        <p:spPr>
          <a:xfrm>
            <a:off x="1053995" y="1209971"/>
            <a:ext cx="1866022"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1799" dirty="0">
                <a:solidFill>
                  <a:srgbClr val="00B0F0"/>
                </a:solidFill>
                <a:latin typeface="Segoe UI Light" panose="020B0502040204020203" pitchFamily="34" charset="0"/>
                <a:ea typeface="+mj-ea"/>
                <a:cs typeface="Segoe UI Light" panose="020B0502040204020203" pitchFamily="34" charset="0"/>
              </a:rPr>
              <a:t>On Premises</a:t>
            </a:r>
          </a:p>
        </p:txBody>
      </p:sp>
      <p:sp>
        <p:nvSpPr>
          <p:cNvPr id="8" name="TextBox 52"/>
          <p:cNvSpPr txBox="1"/>
          <p:nvPr/>
        </p:nvSpPr>
        <p:spPr>
          <a:xfrm>
            <a:off x="728530" y="2249880"/>
            <a:ext cx="400110" cy="303935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rgbClr val="00B0F0"/>
                </a:solidFill>
                <a:latin typeface="Segoe UI" panose="020B0502040204020203" pitchFamily="34" charset="0"/>
                <a:ea typeface="+mj-ea"/>
                <a:cs typeface="Segoe UI" panose="020B0502040204020203" pitchFamily="34" charset="0"/>
              </a:rPr>
              <a:t>You scale, make resilient and manage</a:t>
            </a:r>
          </a:p>
        </p:txBody>
      </p:sp>
      <p:sp>
        <p:nvSpPr>
          <p:cNvPr id="9" name="Rectangle 8"/>
          <p:cNvSpPr/>
          <p:nvPr/>
        </p:nvSpPr>
        <p:spPr>
          <a:xfrm>
            <a:off x="3828060" y="1203943"/>
            <a:ext cx="2592732"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rgbClr val="00B0F0"/>
                </a:solidFill>
                <a:latin typeface="Segoe UI Light" panose="020B0502040204020203" pitchFamily="34" charset="0"/>
                <a:ea typeface="+mj-ea"/>
                <a:cs typeface="Segoe UI Light" panose="020B0502040204020203" pitchFamily="34" charset="0"/>
              </a:rPr>
              <a:t>Infrastructure</a:t>
            </a:r>
          </a:p>
          <a:p>
            <a:pPr marL="0" lvl="1" defTabSz="1218098" fontAlgn="base">
              <a:spcAft>
                <a:spcPct val="0"/>
              </a:spcAft>
            </a:pPr>
            <a:r>
              <a:rPr lang="en-US" sz="1600" dirty="0">
                <a:solidFill>
                  <a:srgbClr val="00B0F0"/>
                </a:solidFill>
                <a:latin typeface="Segoe UI Light" panose="020B0502040204020203" pitchFamily="34" charset="0"/>
                <a:ea typeface="+mj-ea"/>
                <a:cs typeface="Segoe UI Light" panose="020B0502040204020203" pitchFamily="34" charset="0"/>
              </a:rPr>
              <a:t>(as a Service)</a:t>
            </a:r>
          </a:p>
        </p:txBody>
      </p:sp>
      <p:sp>
        <p:nvSpPr>
          <p:cNvPr id="10" name="Rectangle 9"/>
          <p:cNvSpPr/>
          <p:nvPr/>
        </p:nvSpPr>
        <p:spPr>
          <a:xfrm>
            <a:off x="3978335" y="5020316"/>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11" name="Rectangle 10"/>
          <p:cNvSpPr/>
          <p:nvPr/>
        </p:nvSpPr>
        <p:spPr>
          <a:xfrm>
            <a:off x="3978335" y="4565680"/>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12" name="Rectangle 11"/>
          <p:cNvSpPr/>
          <p:nvPr/>
        </p:nvSpPr>
        <p:spPr>
          <a:xfrm>
            <a:off x="3978335" y="5474950"/>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13" name="Rectangle 12"/>
          <p:cNvSpPr/>
          <p:nvPr/>
        </p:nvSpPr>
        <p:spPr>
          <a:xfrm>
            <a:off x="3978335" y="3656408"/>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14" name="Rectangle 13"/>
          <p:cNvSpPr/>
          <p:nvPr/>
        </p:nvSpPr>
        <p:spPr>
          <a:xfrm>
            <a:off x="3978335" y="3201771"/>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5" name="Rectangle 14"/>
          <p:cNvSpPr/>
          <p:nvPr/>
        </p:nvSpPr>
        <p:spPr>
          <a:xfrm>
            <a:off x="3978335" y="4111044"/>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6" name="Rectangle 15"/>
          <p:cNvSpPr/>
          <p:nvPr/>
        </p:nvSpPr>
        <p:spPr>
          <a:xfrm>
            <a:off x="3978335" y="2292500"/>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7" name="Rectangle 16"/>
          <p:cNvSpPr/>
          <p:nvPr/>
        </p:nvSpPr>
        <p:spPr>
          <a:xfrm>
            <a:off x="3978335" y="1837864"/>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18" name="Rectangle 17"/>
          <p:cNvSpPr/>
          <p:nvPr/>
        </p:nvSpPr>
        <p:spPr>
          <a:xfrm>
            <a:off x="3978335" y="2747136"/>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9" name="Left Brace 18"/>
          <p:cNvSpPr/>
          <p:nvPr/>
        </p:nvSpPr>
        <p:spPr>
          <a:xfrm flipH="1">
            <a:off x="5625145" y="4069951"/>
            <a:ext cx="228508" cy="1763291"/>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0" name="TextBox 56"/>
          <p:cNvSpPr txBox="1"/>
          <p:nvPr/>
        </p:nvSpPr>
        <p:spPr>
          <a:xfrm rot="10800000" flipH="1">
            <a:off x="5798532" y="4126429"/>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Managed by vendor</a:t>
            </a:r>
          </a:p>
        </p:txBody>
      </p:sp>
      <p:sp>
        <p:nvSpPr>
          <p:cNvPr id="21" name="Left Brace 20"/>
          <p:cNvSpPr/>
          <p:nvPr/>
        </p:nvSpPr>
        <p:spPr>
          <a:xfrm>
            <a:off x="3792290" y="1837863"/>
            <a:ext cx="133296" cy="2199387"/>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2" name="TextBox 58"/>
          <p:cNvSpPr txBox="1"/>
          <p:nvPr/>
        </p:nvSpPr>
        <p:spPr>
          <a:xfrm>
            <a:off x="3259697" y="2122667"/>
            <a:ext cx="615553" cy="1591974"/>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rgbClr val="00B0F0"/>
                </a:solidFill>
                <a:latin typeface="Segoe UI" panose="020B0502040204020203" pitchFamily="34" charset="0"/>
                <a:ea typeface="+mj-ea"/>
                <a:cs typeface="Segoe UI" panose="020B0502040204020203" pitchFamily="34" charset="0"/>
              </a:rPr>
              <a:t>You scale, make </a:t>
            </a:r>
          </a:p>
          <a:p>
            <a:pPr marL="0" lvl="1" algn="ctr" defTabSz="1218098" fontAlgn="base">
              <a:spcAft>
                <a:spcPct val="0"/>
              </a:spcAft>
            </a:pPr>
            <a:r>
              <a:rPr lang="en-US" sz="1400" dirty="0">
                <a:solidFill>
                  <a:srgbClr val="00B0F0"/>
                </a:solidFill>
                <a:latin typeface="Segoe UI" panose="020B0502040204020203" pitchFamily="34" charset="0"/>
                <a:ea typeface="+mj-ea"/>
                <a:cs typeface="Segoe UI" panose="020B0502040204020203" pitchFamily="34" charset="0"/>
              </a:rPr>
              <a:t>resilient &amp; manage</a:t>
            </a:r>
          </a:p>
        </p:txBody>
      </p:sp>
      <p:sp>
        <p:nvSpPr>
          <p:cNvPr id="23" name="Rectangle 22"/>
          <p:cNvSpPr/>
          <p:nvPr/>
        </p:nvSpPr>
        <p:spPr>
          <a:xfrm>
            <a:off x="6414334" y="1188677"/>
            <a:ext cx="2575027"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rgbClr val="00B0F0"/>
                </a:solidFill>
                <a:latin typeface="Segoe UI Light" panose="020B0502040204020203" pitchFamily="34" charset="0"/>
                <a:ea typeface="+mj-ea"/>
                <a:cs typeface="Segoe UI Light" panose="020B0502040204020203" pitchFamily="34" charset="0"/>
              </a:rPr>
              <a:t>Platform </a:t>
            </a:r>
          </a:p>
          <a:p>
            <a:pPr marL="0" lvl="1" defTabSz="1218098" fontAlgn="base">
              <a:spcAft>
                <a:spcPct val="0"/>
              </a:spcAft>
            </a:pPr>
            <a:r>
              <a:rPr lang="en-US" sz="1600" dirty="0">
                <a:solidFill>
                  <a:srgbClr val="00B0F0"/>
                </a:solidFill>
                <a:latin typeface="Segoe UI Light" panose="020B0502040204020203" pitchFamily="34" charset="0"/>
                <a:ea typeface="+mj-ea"/>
                <a:cs typeface="Segoe UI Light" panose="020B0502040204020203" pitchFamily="34" charset="0"/>
              </a:rPr>
              <a:t>(as a Service)</a:t>
            </a:r>
          </a:p>
        </p:txBody>
      </p:sp>
      <p:sp>
        <p:nvSpPr>
          <p:cNvPr id="24" name="Left Brace 23"/>
          <p:cNvSpPr/>
          <p:nvPr/>
        </p:nvSpPr>
        <p:spPr>
          <a:xfrm flipH="1">
            <a:off x="8172237" y="2742372"/>
            <a:ext cx="209495" cy="3121692"/>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5" name="TextBox 54"/>
          <p:cNvSpPr txBox="1"/>
          <p:nvPr/>
        </p:nvSpPr>
        <p:spPr>
          <a:xfrm rot="10800000" flipH="1">
            <a:off x="8301098" y="3326584"/>
            <a:ext cx="615553" cy="19876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rgbClr val="00B0F0"/>
                </a:solidFill>
                <a:latin typeface="Segoe UI" panose="020B0502040204020203" pitchFamily="34" charset="0"/>
                <a:ea typeface="+mj-ea"/>
                <a:cs typeface="Segoe UI" panose="020B0502040204020203" pitchFamily="34" charset="0"/>
              </a:rPr>
              <a:t>Scale, resilience and </a:t>
            </a:r>
            <a:br>
              <a:rPr lang="en-US" sz="1400" dirty="0">
                <a:solidFill>
                  <a:srgbClr val="00B0F0"/>
                </a:solidFill>
                <a:latin typeface="Segoe UI" panose="020B0502040204020203" pitchFamily="34" charset="0"/>
                <a:ea typeface="+mj-ea"/>
                <a:cs typeface="Segoe UI" panose="020B0502040204020203" pitchFamily="34" charset="0"/>
              </a:rPr>
            </a:br>
            <a:r>
              <a:rPr lang="en-US" sz="1400" dirty="0">
                <a:solidFill>
                  <a:srgbClr val="00B0F0"/>
                </a:solidFill>
                <a:latin typeface="Segoe UI" panose="020B0502040204020203" pitchFamily="34" charset="0"/>
                <a:ea typeface="+mj-ea"/>
                <a:cs typeface="Segoe UI" panose="020B0502040204020203" pitchFamily="34" charset="0"/>
              </a:rPr>
              <a:t>management by vendor</a:t>
            </a:r>
          </a:p>
        </p:txBody>
      </p:sp>
      <p:sp>
        <p:nvSpPr>
          <p:cNvPr id="26" name="Left Brace 25"/>
          <p:cNvSpPr/>
          <p:nvPr/>
        </p:nvSpPr>
        <p:spPr>
          <a:xfrm>
            <a:off x="6363637" y="1818820"/>
            <a:ext cx="152338" cy="84738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7" name="TextBox 60"/>
          <p:cNvSpPr txBox="1"/>
          <p:nvPr/>
        </p:nvSpPr>
        <p:spPr>
          <a:xfrm>
            <a:off x="6020785" y="1845998"/>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manage</a:t>
            </a:r>
          </a:p>
        </p:txBody>
      </p:sp>
      <p:sp>
        <p:nvSpPr>
          <p:cNvPr id="28" name="Rectangle 27"/>
          <p:cNvSpPr/>
          <p:nvPr/>
        </p:nvSpPr>
        <p:spPr>
          <a:xfrm>
            <a:off x="6525399" y="5020315"/>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29" name="Rectangle 28"/>
          <p:cNvSpPr/>
          <p:nvPr/>
        </p:nvSpPr>
        <p:spPr>
          <a:xfrm>
            <a:off x="6525399" y="456567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30" name="Rectangle 29"/>
          <p:cNvSpPr/>
          <p:nvPr/>
        </p:nvSpPr>
        <p:spPr>
          <a:xfrm>
            <a:off x="6525399" y="5474950"/>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31" name="Rectangle 30"/>
          <p:cNvSpPr/>
          <p:nvPr/>
        </p:nvSpPr>
        <p:spPr>
          <a:xfrm>
            <a:off x="6525399" y="3656407"/>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32" name="Rectangle 31"/>
          <p:cNvSpPr/>
          <p:nvPr/>
        </p:nvSpPr>
        <p:spPr>
          <a:xfrm>
            <a:off x="6525399" y="3201770"/>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33" name="Rectangle 32"/>
          <p:cNvSpPr/>
          <p:nvPr/>
        </p:nvSpPr>
        <p:spPr>
          <a:xfrm>
            <a:off x="6525399" y="4111043"/>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34" name="Rectangle 33"/>
          <p:cNvSpPr/>
          <p:nvPr/>
        </p:nvSpPr>
        <p:spPr>
          <a:xfrm>
            <a:off x="6525399" y="1837863"/>
            <a:ext cx="1637581"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35" name="Rectangle 34"/>
          <p:cNvSpPr/>
          <p:nvPr/>
        </p:nvSpPr>
        <p:spPr>
          <a:xfrm>
            <a:off x="6525399" y="2747135"/>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36" name="Rectangle 35"/>
          <p:cNvSpPr/>
          <p:nvPr/>
        </p:nvSpPr>
        <p:spPr>
          <a:xfrm>
            <a:off x="6525399" y="2292499"/>
            <a:ext cx="1637581"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37" name="Rectangle 36"/>
          <p:cNvSpPr/>
          <p:nvPr/>
        </p:nvSpPr>
        <p:spPr>
          <a:xfrm>
            <a:off x="883611" y="533400"/>
            <a:ext cx="7827027"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a:solidFill>
                  <a:srgbClr val="00B0F0"/>
                </a:solidFill>
                <a:latin typeface="Segoe UI Light" panose="020B0502040204020203" pitchFamily="34" charset="0"/>
                <a:ea typeface="+mj-ea"/>
                <a:cs typeface="Segoe UI Light" panose="020B0502040204020203" pitchFamily="34" charset="0"/>
              </a:rPr>
              <a:t>Hosting models</a:t>
            </a:r>
          </a:p>
        </p:txBody>
      </p:sp>
      <p:sp>
        <p:nvSpPr>
          <p:cNvPr id="38" name="Rectangle 37"/>
          <p:cNvSpPr/>
          <p:nvPr/>
        </p:nvSpPr>
        <p:spPr bwMode="auto">
          <a:xfrm>
            <a:off x="9158638" y="1048920"/>
            <a:ext cx="2658029" cy="4815144"/>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39" name="Rectangle 38"/>
          <p:cNvSpPr/>
          <p:nvPr/>
        </p:nvSpPr>
        <p:spPr>
          <a:xfrm>
            <a:off x="9283839" y="1209971"/>
            <a:ext cx="2429613" cy="639822"/>
          </a:xfrm>
          <a:prstGeom prst="rect">
            <a:avLst/>
          </a:prstGeom>
          <a:noFill/>
          <a:ln w="9525" cap="flat" cmpd="sng" algn="ctr">
            <a:noFill/>
            <a:prstDash val="solid"/>
          </a:ln>
          <a:effectLst/>
        </p:spPr>
        <p:txBody>
          <a:bodyPr lIns="76149" tIns="0" rIns="7614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rgbClr val="00B0F0"/>
                </a:solidFill>
                <a:latin typeface="Segoe UI Light" panose="020B0502040204020203" pitchFamily="34" charset="0"/>
                <a:ea typeface="+mj-ea"/>
                <a:cs typeface="Segoe UI Light" panose="020B0502040204020203" pitchFamily="34" charset="0"/>
              </a:rPr>
              <a:t>Software</a:t>
            </a:r>
            <a:r>
              <a:rPr lang="en-US" sz="1999" dirty="0">
                <a:solidFill>
                  <a:srgbClr val="00B0F0"/>
                </a:solidFill>
                <a:latin typeface="Segoe UI Light" panose="020B0502040204020203" pitchFamily="34" charset="0"/>
                <a:ea typeface="+mj-ea"/>
                <a:cs typeface="Segoe UI Light" panose="020B0502040204020203" pitchFamily="34" charset="0"/>
              </a:rPr>
              <a:t> </a:t>
            </a:r>
          </a:p>
          <a:p>
            <a:pPr marL="0" lvl="1" defTabSz="1218098" fontAlgn="base">
              <a:spcAft>
                <a:spcPct val="0"/>
              </a:spcAft>
            </a:pPr>
            <a:r>
              <a:rPr lang="en-US" sz="1600" dirty="0">
                <a:solidFill>
                  <a:srgbClr val="00B0F0"/>
                </a:solidFill>
                <a:latin typeface="Segoe UI Light" panose="020B0502040204020203" pitchFamily="34" charset="0"/>
                <a:ea typeface="+mj-ea"/>
                <a:cs typeface="Segoe UI Light" panose="020B0502040204020203" pitchFamily="34" charset="0"/>
              </a:rPr>
              <a:t>(as a Service)</a:t>
            </a:r>
          </a:p>
        </p:txBody>
      </p:sp>
      <p:sp>
        <p:nvSpPr>
          <p:cNvPr id="40" name="Rectangle 39"/>
          <p:cNvSpPr/>
          <p:nvPr/>
        </p:nvSpPr>
        <p:spPr>
          <a:xfrm>
            <a:off x="9300492" y="5020313"/>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41" name="Rectangle 40"/>
          <p:cNvSpPr/>
          <p:nvPr/>
        </p:nvSpPr>
        <p:spPr>
          <a:xfrm>
            <a:off x="9300492" y="4565676"/>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42" name="Rectangle 41"/>
          <p:cNvSpPr/>
          <p:nvPr/>
        </p:nvSpPr>
        <p:spPr>
          <a:xfrm>
            <a:off x="9300492" y="5474947"/>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43" name="Rectangle 42"/>
          <p:cNvSpPr/>
          <p:nvPr/>
        </p:nvSpPr>
        <p:spPr>
          <a:xfrm>
            <a:off x="9300492" y="3656405"/>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44" name="Rectangle 43"/>
          <p:cNvSpPr/>
          <p:nvPr/>
        </p:nvSpPr>
        <p:spPr>
          <a:xfrm>
            <a:off x="9300492" y="3201768"/>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45" name="Rectangle 44"/>
          <p:cNvSpPr/>
          <p:nvPr/>
        </p:nvSpPr>
        <p:spPr>
          <a:xfrm>
            <a:off x="9300492" y="411103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46" name="Rectangle 45"/>
          <p:cNvSpPr/>
          <p:nvPr/>
        </p:nvSpPr>
        <p:spPr>
          <a:xfrm>
            <a:off x="9300492" y="1837860"/>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47" name="Rectangle 46"/>
          <p:cNvSpPr/>
          <p:nvPr/>
        </p:nvSpPr>
        <p:spPr>
          <a:xfrm>
            <a:off x="9300492" y="2747132"/>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48" name="Rectangle 47"/>
          <p:cNvSpPr/>
          <p:nvPr/>
        </p:nvSpPr>
        <p:spPr>
          <a:xfrm>
            <a:off x="9300492" y="2292496"/>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49" name="Rectangle 48"/>
          <p:cNvSpPr/>
          <p:nvPr/>
        </p:nvSpPr>
        <p:spPr>
          <a:xfrm>
            <a:off x="8931562" y="545732"/>
            <a:ext cx="2866042"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a:solidFill>
                  <a:srgbClr val="00B0F0"/>
                </a:solidFill>
                <a:latin typeface="Segoe UI Light" panose="020B0502040204020203" pitchFamily="34" charset="0"/>
                <a:ea typeface="+mj-ea"/>
                <a:cs typeface="Segoe UI Light" panose="020B0502040204020203" pitchFamily="34" charset="0"/>
              </a:rPr>
              <a:t>Business model</a:t>
            </a:r>
          </a:p>
        </p:txBody>
      </p:sp>
      <p:sp>
        <p:nvSpPr>
          <p:cNvPr id="50" name="Rectangle 49"/>
          <p:cNvSpPr/>
          <p:nvPr/>
        </p:nvSpPr>
        <p:spPr>
          <a:xfrm>
            <a:off x="1425755" y="5013172"/>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51" name="Rectangle 50"/>
          <p:cNvSpPr/>
          <p:nvPr/>
        </p:nvSpPr>
        <p:spPr>
          <a:xfrm>
            <a:off x="1425755" y="4558536"/>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52" name="Rectangle 51"/>
          <p:cNvSpPr/>
          <p:nvPr/>
        </p:nvSpPr>
        <p:spPr>
          <a:xfrm>
            <a:off x="1425755" y="5467806"/>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53" name="Rectangle 52"/>
          <p:cNvSpPr/>
          <p:nvPr/>
        </p:nvSpPr>
        <p:spPr>
          <a:xfrm>
            <a:off x="1425755" y="3649264"/>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54" name="Rectangle 53"/>
          <p:cNvSpPr/>
          <p:nvPr/>
        </p:nvSpPr>
        <p:spPr>
          <a:xfrm>
            <a:off x="1425755" y="3194628"/>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55" name="Rectangle 54"/>
          <p:cNvSpPr/>
          <p:nvPr/>
        </p:nvSpPr>
        <p:spPr>
          <a:xfrm>
            <a:off x="1425755" y="4103900"/>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56" name="Rectangle 55"/>
          <p:cNvSpPr/>
          <p:nvPr/>
        </p:nvSpPr>
        <p:spPr>
          <a:xfrm>
            <a:off x="1425755" y="2285356"/>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57" name="Rectangle 56"/>
          <p:cNvSpPr/>
          <p:nvPr/>
        </p:nvSpPr>
        <p:spPr>
          <a:xfrm>
            <a:off x="1425755" y="1830719"/>
            <a:ext cx="1637582" cy="380847"/>
          </a:xfrm>
          <a:prstGeom prst="rect">
            <a:avLst/>
          </a:prstGeom>
          <a:solidFill>
            <a:srgbClr val="68217A"/>
          </a:solidFill>
          <a:ln w="9525" cap="flat" cmpd="sng" algn="ctr">
            <a:noFill/>
            <a:prstDash val="solid"/>
          </a:ln>
          <a:effectLst/>
        </p:spPr>
        <p:txBody>
          <a:bodyPr rtlCol="0" anchor="ctr" anchorCtr="0"/>
          <a:lstStyle/>
          <a:p>
            <a:pPr marL="0" lvl="1" algn="ctr" defTabSz="1218098" fontAlgn="base">
              <a:spcAft>
                <a:spcPct val="0"/>
              </a:spcAft>
            </a:pPr>
            <a:r>
              <a:rPr lang="en-US" sz="1300" dirty="0">
                <a:solidFill>
                  <a:schemeClr val="bg1"/>
                </a:solidFill>
                <a:latin typeface="Segoe UI" panose="020B0502040204020203" pitchFamily="34" charset="0"/>
                <a:ea typeface="+mj-ea"/>
                <a:cs typeface="Segoe UI" panose="020B0502040204020203" pitchFamily="34" charset="0"/>
              </a:rPr>
              <a:t>Applications</a:t>
            </a:r>
          </a:p>
        </p:txBody>
      </p:sp>
      <p:sp>
        <p:nvSpPr>
          <p:cNvPr id="58" name="Rectangle 57"/>
          <p:cNvSpPr/>
          <p:nvPr/>
        </p:nvSpPr>
        <p:spPr>
          <a:xfrm>
            <a:off x="1425755" y="2739993"/>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59" name="Left Brace 58"/>
          <p:cNvSpPr/>
          <p:nvPr/>
        </p:nvSpPr>
        <p:spPr>
          <a:xfrm>
            <a:off x="1176621" y="1830719"/>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60" name="TextBox 54"/>
          <p:cNvSpPr txBox="1"/>
          <p:nvPr/>
        </p:nvSpPr>
        <p:spPr>
          <a:xfrm rot="10800000" flipH="1">
            <a:off x="11201194" y="2805233"/>
            <a:ext cx="615553" cy="19876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rgbClr val="00B0F0"/>
                </a:solidFill>
                <a:latin typeface="Segoe UI" panose="020B0502040204020203" pitchFamily="34" charset="0"/>
                <a:ea typeface="+mj-ea"/>
                <a:cs typeface="Segoe UI" panose="020B0502040204020203" pitchFamily="34" charset="0"/>
              </a:rPr>
              <a:t>Scale, resilience and </a:t>
            </a:r>
            <a:br>
              <a:rPr lang="en-US" sz="1400" dirty="0">
                <a:solidFill>
                  <a:srgbClr val="00B0F0"/>
                </a:solidFill>
                <a:latin typeface="Segoe UI" panose="020B0502040204020203" pitchFamily="34" charset="0"/>
                <a:ea typeface="+mj-ea"/>
                <a:cs typeface="Segoe UI" panose="020B0502040204020203" pitchFamily="34" charset="0"/>
              </a:rPr>
            </a:br>
            <a:r>
              <a:rPr lang="en-US" sz="1400" dirty="0">
                <a:solidFill>
                  <a:srgbClr val="00B0F0"/>
                </a:solidFill>
                <a:latin typeface="Segoe UI" panose="020B0502040204020203" pitchFamily="34" charset="0"/>
                <a:ea typeface="+mj-ea"/>
                <a:cs typeface="Segoe UI" panose="020B0502040204020203" pitchFamily="34" charset="0"/>
              </a:rPr>
              <a:t>management by vendor</a:t>
            </a:r>
          </a:p>
        </p:txBody>
      </p:sp>
      <p:sp>
        <p:nvSpPr>
          <p:cNvPr id="61" name="Left Brace 60"/>
          <p:cNvSpPr/>
          <p:nvPr/>
        </p:nvSpPr>
        <p:spPr>
          <a:xfrm flipH="1">
            <a:off x="10967683" y="1830919"/>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3819924472"/>
      </p:ext>
    </p:extLst>
  </p:cSld>
  <p:clrMapOvr>
    <a:masterClrMapping/>
  </p:clrMapOvr>
  <mc:AlternateContent xmlns:mc="http://schemas.openxmlformats.org/markup-compatibility/2006">
    <mc:Choice xmlns:p14="http://schemas.microsoft.com/office/powerpoint/2010/main" Requires="p14">
      <p:transition spd="slow" p14:dur="2000" advTm="205"/>
    </mc:Choice>
    <mc:Fallback>
      <p:transition spd="slow" advTm="20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15130" y="4147191"/>
            <a:ext cx="11764366" cy="1512779"/>
          </a:xfrm>
          <a:prstGeom prst="rect">
            <a:avLst/>
          </a:prstGeom>
          <a:solidFill>
            <a:srgbClr val="515151">
              <a:alpha val="50000"/>
            </a:srgb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215130" y="152400"/>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167187" y="152400"/>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119244" y="152400"/>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p:nvGrpSpPr>
        <p:grpSpPr>
          <a:xfrm>
            <a:off x="418336" y="291156"/>
            <a:ext cx="3154702" cy="725263"/>
            <a:chOff x="426724" y="414669"/>
            <a:chExt cx="3217960" cy="739806"/>
          </a:xfrm>
        </p:grpSpPr>
        <p:sp>
          <p:nvSpPr>
            <p:cNvPr id="11" name="TextBox 10"/>
            <p:cNvSpPr txBox="1"/>
            <p:nvPr/>
          </p:nvSpPr>
          <p:spPr>
            <a:xfrm>
              <a:off x="1060347" y="414669"/>
              <a:ext cx="2584337" cy="739806"/>
            </a:xfrm>
            <a:prstGeom prst="hexagon">
              <a:avLst/>
            </a:prstGeom>
            <a:noFill/>
          </p:spPr>
          <p:txBody>
            <a:bodyPr wrap="square" rtlCol="0">
              <a:spAutoFit/>
            </a:bodyPr>
            <a:lstStyle/>
            <a:p>
              <a:pPr defTabSz="896386">
                <a:defRPr/>
              </a:pPr>
              <a:r>
                <a:rPr lang="en-US" sz="3137" kern="0" dirty="0">
                  <a:solidFill>
                    <a:srgbClr val="FFFFFF"/>
                  </a:solidFill>
                  <a:latin typeface="+mj-lt"/>
                  <a:cs typeface="Segoe UI Semilight" panose="020B0402040204020203" pitchFamily="34" charset="0"/>
                </a:rPr>
                <a:t>Web Apps</a:t>
              </a:r>
            </a:p>
          </p:txBody>
        </p:sp>
        <p:pic>
          <p:nvPicPr>
            <p:cNvPr id="12" name="Picture 11"/>
            <p:cNvPicPr>
              <a:picLocks noChangeAspect="1"/>
            </p:cNvPicPr>
            <p:nvPr/>
          </p:nvPicPr>
          <p:blipFill>
            <a:blip r:embed="rId2"/>
            <a:stretch>
              <a:fillRect/>
            </a:stretch>
          </p:blipFill>
          <p:spPr>
            <a:xfrm>
              <a:off x="426724" y="438523"/>
              <a:ext cx="724385" cy="707495"/>
            </a:xfrm>
            <a:prstGeom prst="rect">
              <a:avLst/>
            </a:prstGeom>
          </p:spPr>
        </p:pic>
      </p:grpSp>
      <p:grpSp>
        <p:nvGrpSpPr>
          <p:cNvPr id="13" name="Group 12"/>
          <p:cNvGrpSpPr/>
          <p:nvPr/>
        </p:nvGrpSpPr>
        <p:grpSpPr>
          <a:xfrm>
            <a:off x="4366480" y="304949"/>
            <a:ext cx="2952308" cy="712772"/>
            <a:chOff x="4522860" y="428738"/>
            <a:chExt cx="3011508" cy="727065"/>
          </a:xfrm>
        </p:grpSpPr>
        <p:sp>
          <p:nvSpPr>
            <p:cNvPr id="14" name="TextBox 13"/>
            <p:cNvSpPr txBox="1"/>
            <p:nvPr/>
          </p:nvSpPr>
          <p:spPr>
            <a:xfrm>
              <a:off x="5301290" y="492613"/>
              <a:ext cx="2233078" cy="584775"/>
            </a:xfrm>
            <a:prstGeom prst="rect">
              <a:avLst/>
            </a:prstGeom>
            <a:noFill/>
          </p:spPr>
          <p:txBody>
            <a:bodyPr wrap="square" rtlCol="0">
              <a:spAutoFit/>
            </a:bodyPr>
            <a:lstStyle/>
            <a:p>
              <a:pPr defTabSz="896386">
                <a:defRPr/>
              </a:pPr>
              <a:r>
                <a:rPr lang="en-US" sz="3137" kern="0" dirty="0">
                  <a:solidFill>
                    <a:srgbClr val="FFFFFF"/>
                  </a:solidFill>
                  <a:latin typeface="+mj-lt"/>
                  <a:cs typeface="Segoe UI Semilight" panose="020B0402040204020203" pitchFamily="34" charset="0"/>
                </a:rPr>
                <a:t>Logic Apps</a:t>
              </a:r>
            </a:p>
          </p:txBody>
        </p:sp>
        <p:pic>
          <p:nvPicPr>
            <p:cNvPr id="15" name="Picture 14"/>
            <p:cNvPicPr>
              <a:picLocks noChangeAspect="1"/>
            </p:cNvPicPr>
            <p:nvPr/>
          </p:nvPicPr>
          <p:blipFill>
            <a:blip r:embed="rId3"/>
            <a:stretch>
              <a:fillRect/>
            </a:stretch>
          </p:blipFill>
          <p:spPr>
            <a:xfrm>
              <a:off x="4522860" y="428738"/>
              <a:ext cx="727877" cy="727065"/>
            </a:xfrm>
            <a:prstGeom prst="rect">
              <a:avLst/>
            </a:prstGeom>
          </p:spPr>
        </p:pic>
      </p:grpSp>
      <p:grpSp>
        <p:nvGrpSpPr>
          <p:cNvPr id="16" name="Group 15"/>
          <p:cNvGrpSpPr/>
          <p:nvPr/>
        </p:nvGrpSpPr>
        <p:grpSpPr>
          <a:xfrm>
            <a:off x="8331594" y="305198"/>
            <a:ext cx="3393621" cy="787583"/>
            <a:chOff x="8498659" y="428993"/>
            <a:chExt cx="3461670" cy="803375"/>
          </a:xfrm>
        </p:grpSpPr>
        <p:sp>
          <p:nvSpPr>
            <p:cNvPr id="17" name="TextBox 16"/>
            <p:cNvSpPr txBox="1"/>
            <p:nvPr/>
          </p:nvSpPr>
          <p:spPr>
            <a:xfrm>
              <a:off x="9167121" y="503908"/>
              <a:ext cx="2793208" cy="728460"/>
            </a:xfrm>
            <a:prstGeom prst="flowChartOffpageConnector">
              <a:avLst/>
            </a:prstGeom>
            <a:noFill/>
          </p:spPr>
          <p:txBody>
            <a:bodyPr wrap="square" rtlCol="0">
              <a:spAutoFit/>
            </a:bodyPr>
            <a:lstStyle/>
            <a:p>
              <a:pPr defTabSz="896386">
                <a:defRPr/>
              </a:pPr>
              <a:r>
                <a:rPr lang="en-US" sz="3137" kern="0" dirty="0">
                  <a:solidFill>
                    <a:srgbClr val="FFFFFF"/>
                  </a:solidFill>
                  <a:latin typeface="+mj-lt"/>
                  <a:cs typeface="Segoe UI Semilight" panose="020B0402040204020203" pitchFamily="34" charset="0"/>
                </a:rPr>
                <a:t>Mobile Apps</a:t>
              </a:r>
            </a:p>
          </p:txBody>
        </p:sp>
        <p:pic>
          <p:nvPicPr>
            <p:cNvPr id="18" name="Picture 17"/>
            <p:cNvPicPr>
              <a:picLocks noChangeAspect="1"/>
            </p:cNvPicPr>
            <p:nvPr/>
          </p:nvPicPr>
          <p:blipFill>
            <a:blip r:embed="rId4"/>
            <a:stretch>
              <a:fillRect/>
            </a:stretch>
          </p:blipFill>
          <p:spPr>
            <a:xfrm>
              <a:off x="8498659" y="428993"/>
              <a:ext cx="505992" cy="726554"/>
            </a:xfrm>
            <a:prstGeom prst="rect">
              <a:avLst/>
            </a:prstGeom>
          </p:spPr>
        </p:pic>
      </p:grpSp>
      <p:grpSp>
        <p:nvGrpSpPr>
          <p:cNvPr id="19" name="Group 18"/>
          <p:cNvGrpSpPr/>
          <p:nvPr/>
        </p:nvGrpSpPr>
        <p:grpSpPr>
          <a:xfrm>
            <a:off x="485912" y="4464153"/>
            <a:ext cx="2588977" cy="815763"/>
            <a:chOff x="495655" y="4578565"/>
            <a:chExt cx="2640891" cy="832121"/>
          </a:xfrm>
        </p:grpSpPr>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655" y="4578565"/>
              <a:ext cx="832121" cy="832121"/>
            </a:xfrm>
            <a:prstGeom prst="rect">
              <a:avLst/>
            </a:prstGeom>
            <a:noFill/>
          </p:spPr>
        </p:pic>
        <p:sp>
          <p:nvSpPr>
            <p:cNvPr id="21" name="TextBox 20"/>
            <p:cNvSpPr txBox="1"/>
            <p:nvPr/>
          </p:nvSpPr>
          <p:spPr>
            <a:xfrm>
              <a:off x="1347440" y="4622500"/>
              <a:ext cx="1789106" cy="728460"/>
            </a:xfrm>
            <a:prstGeom prst="flowChartOffpageConnector">
              <a:avLst/>
            </a:prstGeom>
            <a:noFill/>
          </p:spPr>
          <p:txBody>
            <a:bodyPr wrap="square" rtlCol="0">
              <a:spAutoFit/>
            </a:bodyPr>
            <a:lstStyle/>
            <a:p>
              <a:pPr defTabSz="896386">
                <a:defRPr/>
              </a:pPr>
              <a:r>
                <a:rPr lang="en-US" sz="3137" kern="0" dirty="0">
                  <a:solidFill>
                    <a:srgbClr val="FFFFFF"/>
                  </a:solidFill>
                  <a:latin typeface="+mj-lt"/>
                  <a:cs typeface="Segoe UI Semilight" panose="020B0402040204020203" pitchFamily="34" charset="0"/>
                </a:rPr>
                <a:t>API Apps</a:t>
              </a:r>
            </a:p>
          </p:txBody>
        </p:sp>
      </p:grpSp>
      <p:grpSp>
        <p:nvGrpSpPr>
          <p:cNvPr id="22" name="Group 21"/>
          <p:cNvGrpSpPr/>
          <p:nvPr/>
        </p:nvGrpSpPr>
        <p:grpSpPr>
          <a:xfrm>
            <a:off x="5578422" y="4357712"/>
            <a:ext cx="1108608" cy="1108608"/>
            <a:chOff x="2336344" y="2754223"/>
            <a:chExt cx="739365" cy="739365"/>
          </a:xfrm>
        </p:grpSpPr>
        <p:sp>
          <p:nvSpPr>
            <p:cNvPr id="23" name="Rectangle 22"/>
            <p:cNvSpPr/>
            <p:nvPr/>
          </p:nvSpPr>
          <p:spPr bwMode="auto">
            <a:xfrm>
              <a:off x="2336344" y="2754223"/>
              <a:ext cx="739365" cy="739365"/>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85332" y="2908781"/>
              <a:ext cx="433482" cy="433482"/>
            </a:xfrm>
            <a:prstGeom prst="rect">
              <a:avLst/>
            </a:prstGeom>
          </p:spPr>
        </p:pic>
      </p:grpSp>
      <p:grpSp>
        <p:nvGrpSpPr>
          <p:cNvPr id="25" name="Group 24"/>
          <p:cNvGrpSpPr/>
          <p:nvPr/>
        </p:nvGrpSpPr>
        <p:grpSpPr>
          <a:xfrm>
            <a:off x="6841667" y="4357712"/>
            <a:ext cx="1108608" cy="1108608"/>
            <a:chOff x="2579844" y="2146998"/>
            <a:chExt cx="739365" cy="739365"/>
          </a:xfrm>
        </p:grpSpPr>
        <p:sp>
          <p:nvSpPr>
            <p:cNvPr id="26" name="Rectangle 25"/>
            <p:cNvSpPr/>
            <p:nvPr/>
          </p:nvSpPr>
          <p:spPr bwMode="auto">
            <a:xfrm>
              <a:off x="2579844" y="2146998"/>
              <a:ext cx="739365" cy="739365"/>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43725" y="2230481"/>
              <a:ext cx="554882" cy="554882"/>
            </a:xfrm>
            <a:prstGeom prst="rect">
              <a:avLst/>
            </a:prstGeom>
          </p:spPr>
        </p:pic>
      </p:grpSp>
      <p:sp>
        <p:nvSpPr>
          <p:cNvPr id="28" name="Rectangle 27"/>
          <p:cNvSpPr/>
          <p:nvPr/>
        </p:nvSpPr>
        <p:spPr bwMode="auto">
          <a:xfrm>
            <a:off x="9316690" y="4357712"/>
            <a:ext cx="1108608" cy="110860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ea typeface="Segoe UI" pitchFamily="34" charset="0"/>
                <a:cs typeface="Segoe UI" pitchFamily="34" charset="0"/>
              </a:rPr>
              <a:t>http</a:t>
            </a:r>
          </a:p>
        </p:txBody>
      </p:sp>
      <p:sp>
        <p:nvSpPr>
          <p:cNvPr id="29" name="Rectangle 28"/>
          <p:cNvSpPr/>
          <p:nvPr/>
        </p:nvSpPr>
        <p:spPr bwMode="auto">
          <a:xfrm>
            <a:off x="10563106" y="4357712"/>
            <a:ext cx="1108608" cy="1108608"/>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ea typeface="Segoe UI" pitchFamily="34" charset="0"/>
                <a:cs typeface="Segoe UI" pitchFamily="34" charset="0"/>
              </a:rPr>
              <a:t>SQL</a:t>
            </a:r>
          </a:p>
        </p:txBody>
      </p:sp>
      <p:grpSp>
        <p:nvGrpSpPr>
          <p:cNvPr id="30" name="Group 29"/>
          <p:cNvGrpSpPr/>
          <p:nvPr/>
        </p:nvGrpSpPr>
        <p:grpSpPr>
          <a:xfrm>
            <a:off x="1516471" y="1541382"/>
            <a:ext cx="1229068" cy="1253508"/>
            <a:chOff x="477568" y="1073442"/>
            <a:chExt cx="1253713" cy="1278643"/>
          </a:xfrm>
        </p:grpSpPr>
        <p:pic>
          <p:nvPicPr>
            <p:cNvPr id="31" name="Picture 30"/>
            <p:cNvPicPr>
              <a:picLocks noChangeAspect="1"/>
            </p:cNvPicPr>
            <p:nvPr/>
          </p:nvPicPr>
          <p:blipFill>
            <a:blip r:embed="rId8"/>
            <a:stretch>
              <a:fillRect/>
            </a:stretch>
          </p:blipFill>
          <p:spPr>
            <a:xfrm>
              <a:off x="477568" y="1073442"/>
              <a:ext cx="1247342" cy="910893"/>
            </a:xfrm>
            <a:prstGeom prst="rect">
              <a:avLst/>
            </a:prstGeom>
          </p:spPr>
        </p:pic>
        <p:sp>
          <p:nvSpPr>
            <p:cNvPr id="32" name="TextBox 31"/>
            <p:cNvSpPr txBox="1"/>
            <p:nvPr/>
          </p:nvSpPr>
          <p:spPr>
            <a:xfrm>
              <a:off x="485042" y="2044308"/>
              <a:ext cx="1246239" cy="307777"/>
            </a:xfrm>
            <a:prstGeom prst="rect">
              <a:avLst/>
            </a:prstGeom>
            <a:noFill/>
          </p:spPr>
          <p:txBody>
            <a:bodyPr wrap="none" rtlCol="0">
              <a:spAutoFit/>
            </a:bodyPr>
            <a:lstStyle/>
            <a:p>
              <a:pPr algn="ctr"/>
              <a:r>
                <a:rPr lang="en-US" sz="1372" dirty="0">
                  <a:latin typeface="Segoe UI Semilight" panose="020B0402040204020203" pitchFamily="34" charset="0"/>
                  <a:cs typeface="Segoe UI Semilight" panose="020B0402040204020203" pitchFamily="34" charset="0"/>
                </a:rPr>
                <a:t>Customer site</a:t>
              </a:r>
            </a:p>
          </p:txBody>
        </p:sp>
      </p:grpSp>
      <p:grpSp>
        <p:nvGrpSpPr>
          <p:cNvPr id="33" name="Group 32"/>
          <p:cNvGrpSpPr/>
          <p:nvPr/>
        </p:nvGrpSpPr>
        <p:grpSpPr>
          <a:xfrm>
            <a:off x="10076406" y="1117502"/>
            <a:ext cx="1648809" cy="1288418"/>
            <a:chOff x="8541538" y="1655866"/>
            <a:chExt cx="1681871" cy="1314253"/>
          </a:xfrm>
        </p:grpSpPr>
        <p:sp>
          <p:nvSpPr>
            <p:cNvPr id="34" name="TextBox 33"/>
            <p:cNvSpPr txBox="1"/>
            <p:nvPr/>
          </p:nvSpPr>
          <p:spPr>
            <a:xfrm>
              <a:off x="8541538" y="2662342"/>
              <a:ext cx="1681871" cy="307777"/>
            </a:xfrm>
            <a:prstGeom prst="rect">
              <a:avLst/>
            </a:prstGeom>
            <a:noFill/>
          </p:spPr>
          <p:txBody>
            <a:bodyPr wrap="none" rtlCol="0">
              <a:spAutoFit/>
            </a:bodyPr>
            <a:lstStyle/>
            <a:p>
              <a:pPr algn="ctr"/>
              <a:r>
                <a:rPr lang="en-US" sz="1372" dirty="0">
                  <a:latin typeface="Segoe UI Semilight" panose="020B0402040204020203" pitchFamily="34" charset="0"/>
                  <a:cs typeface="Segoe UI Semilight" panose="020B0402040204020203" pitchFamily="34" charset="0"/>
                </a:rPr>
                <a:t>Administration App</a:t>
              </a:r>
            </a:p>
          </p:txBody>
        </p:sp>
        <p:pic>
          <p:nvPicPr>
            <p:cNvPr id="35" name="Picture 34"/>
            <p:cNvPicPr>
              <a:picLocks noChangeAspect="1"/>
            </p:cNvPicPr>
            <p:nvPr/>
          </p:nvPicPr>
          <p:blipFill>
            <a:blip r:embed="rId9"/>
            <a:stretch>
              <a:fillRect/>
            </a:stretch>
          </p:blipFill>
          <p:spPr>
            <a:xfrm>
              <a:off x="8704373" y="1655866"/>
              <a:ext cx="1341232" cy="904858"/>
            </a:xfrm>
            <a:prstGeom prst="rect">
              <a:avLst/>
            </a:prstGeom>
          </p:spPr>
        </p:pic>
      </p:grpSp>
      <p:grpSp>
        <p:nvGrpSpPr>
          <p:cNvPr id="36" name="Group 35"/>
          <p:cNvGrpSpPr/>
          <p:nvPr/>
        </p:nvGrpSpPr>
        <p:grpSpPr>
          <a:xfrm>
            <a:off x="5337276" y="1543597"/>
            <a:ext cx="1508380" cy="1253508"/>
            <a:chOff x="5444299" y="1692224"/>
            <a:chExt cx="1538626" cy="1278643"/>
          </a:xfrm>
        </p:grpSpPr>
        <p:sp>
          <p:nvSpPr>
            <p:cNvPr id="37" name="TextBox 36"/>
            <p:cNvSpPr txBox="1"/>
            <p:nvPr/>
          </p:nvSpPr>
          <p:spPr>
            <a:xfrm>
              <a:off x="5444299" y="2663090"/>
              <a:ext cx="1538626" cy="307777"/>
            </a:xfrm>
            <a:prstGeom prst="rect">
              <a:avLst/>
            </a:prstGeom>
            <a:noFill/>
          </p:spPr>
          <p:txBody>
            <a:bodyPr wrap="none" rtlCol="0">
              <a:spAutoFit/>
            </a:bodyPr>
            <a:lstStyle/>
            <a:p>
              <a:pPr algn="ctr"/>
              <a:r>
                <a:rPr lang="en-US" sz="1372" dirty="0">
                  <a:latin typeface="Segoe UI Semilight" panose="020B0402040204020203" pitchFamily="34" charset="0"/>
                  <a:cs typeface="Segoe UI Semilight" panose="020B0402040204020203" pitchFamily="34" charset="0"/>
                </a:rPr>
                <a:t>Order Completed</a:t>
              </a:r>
            </a:p>
          </p:txBody>
        </p:sp>
        <p:grpSp>
          <p:nvGrpSpPr>
            <p:cNvPr id="38" name="Group 37"/>
            <p:cNvGrpSpPr/>
            <p:nvPr/>
          </p:nvGrpSpPr>
          <p:grpSpPr>
            <a:xfrm>
              <a:off x="5589940" y="1692224"/>
              <a:ext cx="1247342" cy="910893"/>
              <a:chOff x="4717731" y="1692224"/>
              <a:chExt cx="1247342" cy="910893"/>
            </a:xfrm>
          </p:grpSpPr>
          <p:pic>
            <p:nvPicPr>
              <p:cNvPr id="58" name="Picture 57"/>
              <p:cNvPicPr>
                <a:picLocks noChangeAspect="1"/>
              </p:cNvPicPr>
              <p:nvPr/>
            </p:nvPicPr>
            <p:blipFill>
              <a:blip r:embed="rId8"/>
              <a:stretch>
                <a:fillRect/>
              </a:stretch>
            </p:blipFill>
            <p:spPr>
              <a:xfrm>
                <a:off x="4717731" y="1692224"/>
                <a:ext cx="1247342" cy="910893"/>
              </a:xfrm>
              <a:prstGeom prst="rect">
                <a:avLst/>
              </a:prstGeom>
            </p:spPr>
          </p:pic>
          <p:sp>
            <p:nvSpPr>
              <p:cNvPr id="59" name="Rectangle 58"/>
              <p:cNvSpPr/>
              <p:nvPr/>
            </p:nvSpPr>
            <p:spPr bwMode="auto">
              <a:xfrm>
                <a:off x="4747968" y="1863365"/>
                <a:ext cx="1181492" cy="69758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grpSp>
          <p:nvGrpSpPr>
            <p:cNvPr id="39" name="Group 38"/>
            <p:cNvGrpSpPr/>
            <p:nvPr/>
          </p:nvGrpSpPr>
          <p:grpSpPr>
            <a:xfrm>
              <a:off x="5691444" y="2004349"/>
              <a:ext cx="138794" cy="303798"/>
              <a:chOff x="5691444" y="2004349"/>
              <a:chExt cx="138794" cy="303798"/>
            </a:xfrm>
          </p:grpSpPr>
          <p:sp>
            <p:nvSpPr>
              <p:cNvPr id="56" name="Rectangle 55"/>
              <p:cNvSpPr/>
              <p:nvPr/>
            </p:nvSpPr>
            <p:spPr bwMode="auto">
              <a:xfrm>
                <a:off x="5691444"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57" name="Rectangle 56"/>
              <p:cNvSpPr/>
              <p:nvPr/>
            </p:nvSpPr>
            <p:spPr bwMode="auto">
              <a:xfrm>
                <a:off x="5691444" y="2004349"/>
                <a:ext cx="138794" cy="45719"/>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grpSp>
          <p:nvGrpSpPr>
            <p:cNvPr id="40" name="Group 39"/>
            <p:cNvGrpSpPr/>
            <p:nvPr/>
          </p:nvGrpSpPr>
          <p:grpSpPr>
            <a:xfrm>
              <a:off x="5913082" y="2004349"/>
              <a:ext cx="138794" cy="303798"/>
              <a:chOff x="5891187" y="2004349"/>
              <a:chExt cx="138794" cy="303798"/>
            </a:xfrm>
          </p:grpSpPr>
          <p:sp>
            <p:nvSpPr>
              <p:cNvPr id="54" name="Rectangle 53"/>
              <p:cNvSpPr/>
              <p:nvPr/>
            </p:nvSpPr>
            <p:spPr bwMode="auto">
              <a:xfrm>
                <a:off x="5891187"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55" name="Rectangle 54"/>
              <p:cNvSpPr/>
              <p:nvPr/>
            </p:nvSpPr>
            <p:spPr bwMode="auto">
              <a:xfrm>
                <a:off x="5891187" y="2004349"/>
                <a:ext cx="138794" cy="45719"/>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grpSp>
          <p:nvGrpSpPr>
            <p:cNvPr id="41" name="Group 40"/>
            <p:cNvGrpSpPr/>
            <p:nvPr/>
          </p:nvGrpSpPr>
          <p:grpSpPr>
            <a:xfrm>
              <a:off x="6134720" y="2004349"/>
              <a:ext cx="138794" cy="303798"/>
              <a:chOff x="6090930" y="2004349"/>
              <a:chExt cx="138794" cy="303798"/>
            </a:xfrm>
          </p:grpSpPr>
          <p:sp>
            <p:nvSpPr>
              <p:cNvPr id="52" name="Rectangle 51"/>
              <p:cNvSpPr/>
              <p:nvPr/>
            </p:nvSpPr>
            <p:spPr bwMode="auto">
              <a:xfrm>
                <a:off x="6090930"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53" name="Rectangle 52"/>
              <p:cNvSpPr/>
              <p:nvPr/>
            </p:nvSpPr>
            <p:spPr bwMode="auto">
              <a:xfrm>
                <a:off x="6090930" y="2004349"/>
                <a:ext cx="138794" cy="45719"/>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grpSp>
          <p:nvGrpSpPr>
            <p:cNvPr id="42" name="Group 41"/>
            <p:cNvGrpSpPr/>
            <p:nvPr/>
          </p:nvGrpSpPr>
          <p:grpSpPr>
            <a:xfrm>
              <a:off x="6356358" y="2004349"/>
              <a:ext cx="138793" cy="303798"/>
              <a:chOff x="6290673" y="2004349"/>
              <a:chExt cx="138793" cy="303798"/>
            </a:xfrm>
          </p:grpSpPr>
          <p:sp>
            <p:nvSpPr>
              <p:cNvPr id="50" name="Rectangle 49"/>
              <p:cNvSpPr/>
              <p:nvPr/>
            </p:nvSpPr>
            <p:spPr bwMode="auto">
              <a:xfrm>
                <a:off x="6290673"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51" name="Rectangle 50"/>
              <p:cNvSpPr/>
              <p:nvPr/>
            </p:nvSpPr>
            <p:spPr bwMode="auto">
              <a:xfrm>
                <a:off x="6290673" y="2004349"/>
                <a:ext cx="138793" cy="45719"/>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grpSp>
          <p:nvGrpSpPr>
            <p:cNvPr id="43" name="Group 42"/>
            <p:cNvGrpSpPr/>
            <p:nvPr/>
          </p:nvGrpSpPr>
          <p:grpSpPr>
            <a:xfrm>
              <a:off x="6577994" y="2004349"/>
              <a:ext cx="138793" cy="303798"/>
              <a:chOff x="6490416" y="2004349"/>
              <a:chExt cx="138793" cy="303798"/>
            </a:xfrm>
          </p:grpSpPr>
          <p:sp>
            <p:nvSpPr>
              <p:cNvPr id="48" name="Rectangle 47"/>
              <p:cNvSpPr/>
              <p:nvPr/>
            </p:nvSpPr>
            <p:spPr bwMode="auto">
              <a:xfrm>
                <a:off x="6490416"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49" name="Rectangle 48"/>
              <p:cNvSpPr/>
              <p:nvPr/>
            </p:nvSpPr>
            <p:spPr bwMode="auto">
              <a:xfrm>
                <a:off x="6490416" y="2004349"/>
                <a:ext cx="138793" cy="4571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sp>
          <p:nvSpPr>
            <p:cNvPr id="44" name="Chevron 43"/>
            <p:cNvSpPr/>
            <p:nvPr/>
          </p:nvSpPr>
          <p:spPr bwMode="auto">
            <a:xfrm>
              <a:off x="5846949"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45" name="Chevron 44"/>
            <p:cNvSpPr/>
            <p:nvPr/>
          </p:nvSpPr>
          <p:spPr bwMode="auto">
            <a:xfrm>
              <a:off x="6067607"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46" name="Chevron 45"/>
            <p:cNvSpPr/>
            <p:nvPr/>
          </p:nvSpPr>
          <p:spPr bwMode="auto">
            <a:xfrm>
              <a:off x="6288265"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47" name="Chevron 46"/>
            <p:cNvSpPr/>
            <p:nvPr/>
          </p:nvSpPr>
          <p:spPr bwMode="auto">
            <a:xfrm>
              <a:off x="6508924"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pic>
        <p:nvPicPr>
          <p:cNvPr id="60" name="Picture 59"/>
          <p:cNvPicPr>
            <a:picLocks noChangeAspect="1"/>
          </p:cNvPicPr>
          <p:nvPr/>
        </p:nvPicPr>
        <p:blipFill>
          <a:blip r:embed="rId9"/>
          <a:stretch>
            <a:fillRect/>
          </a:stretch>
        </p:blipFill>
        <p:spPr>
          <a:xfrm>
            <a:off x="8331594" y="2127062"/>
            <a:ext cx="1314866" cy="887070"/>
          </a:xfrm>
          <a:prstGeom prst="rect">
            <a:avLst/>
          </a:prstGeom>
        </p:spPr>
      </p:pic>
      <p:pic>
        <p:nvPicPr>
          <p:cNvPr id="61" name="Picture 60"/>
          <p:cNvPicPr>
            <a:picLocks noChangeAspect="1"/>
          </p:cNvPicPr>
          <p:nvPr/>
        </p:nvPicPr>
        <p:blipFill>
          <a:blip r:embed="rId9"/>
          <a:stretch>
            <a:fillRect/>
          </a:stretch>
        </p:blipFill>
        <p:spPr>
          <a:xfrm>
            <a:off x="8519643" y="2291740"/>
            <a:ext cx="1314866" cy="887070"/>
          </a:xfrm>
          <a:prstGeom prst="rect">
            <a:avLst/>
          </a:prstGeom>
        </p:spPr>
      </p:pic>
      <p:grpSp>
        <p:nvGrpSpPr>
          <p:cNvPr id="62" name="Group 61"/>
          <p:cNvGrpSpPr/>
          <p:nvPr/>
        </p:nvGrpSpPr>
        <p:grpSpPr>
          <a:xfrm>
            <a:off x="8732972" y="2428566"/>
            <a:ext cx="1314866" cy="1288418"/>
            <a:chOff x="8704373" y="1655866"/>
            <a:chExt cx="1341232" cy="1314253"/>
          </a:xfrm>
        </p:grpSpPr>
        <p:sp>
          <p:nvSpPr>
            <p:cNvPr id="63" name="TextBox 62"/>
            <p:cNvSpPr txBox="1"/>
            <p:nvPr/>
          </p:nvSpPr>
          <p:spPr>
            <a:xfrm>
              <a:off x="8731399" y="2662342"/>
              <a:ext cx="1302151" cy="307777"/>
            </a:xfrm>
            <a:prstGeom prst="rect">
              <a:avLst/>
            </a:prstGeom>
            <a:noFill/>
          </p:spPr>
          <p:txBody>
            <a:bodyPr wrap="none" rtlCol="0">
              <a:spAutoFit/>
            </a:bodyPr>
            <a:lstStyle/>
            <a:p>
              <a:pPr algn="ctr"/>
              <a:r>
                <a:rPr lang="en-US" sz="1372" dirty="0">
                  <a:latin typeface="Segoe UI Semilight" panose="020B0402040204020203" pitchFamily="34" charset="0"/>
                  <a:cs typeface="Segoe UI Semilight" panose="020B0402040204020203" pitchFamily="34" charset="0"/>
                </a:rPr>
                <a:t>Customer App</a:t>
              </a:r>
            </a:p>
          </p:txBody>
        </p:sp>
        <p:pic>
          <p:nvPicPr>
            <p:cNvPr id="64" name="Picture 63"/>
            <p:cNvPicPr>
              <a:picLocks noChangeAspect="1"/>
            </p:cNvPicPr>
            <p:nvPr/>
          </p:nvPicPr>
          <p:blipFill>
            <a:blip r:embed="rId9"/>
            <a:stretch>
              <a:fillRect/>
            </a:stretch>
          </p:blipFill>
          <p:spPr>
            <a:xfrm>
              <a:off x="8704373" y="1655866"/>
              <a:ext cx="1341232" cy="904858"/>
            </a:xfrm>
            <a:prstGeom prst="rect">
              <a:avLst/>
            </a:prstGeom>
          </p:spPr>
        </p:pic>
      </p:grpSp>
      <p:grpSp>
        <p:nvGrpSpPr>
          <p:cNvPr id="65" name="Group 64"/>
          <p:cNvGrpSpPr/>
          <p:nvPr/>
        </p:nvGrpSpPr>
        <p:grpSpPr>
          <a:xfrm>
            <a:off x="8070275" y="4357712"/>
            <a:ext cx="1111290" cy="1110333"/>
            <a:chOff x="8232100" y="4975723"/>
            <a:chExt cx="1133574" cy="1132597"/>
          </a:xfrm>
        </p:grpSpPr>
        <p:sp>
          <p:nvSpPr>
            <p:cNvPr id="66" name="Rectangle 65"/>
            <p:cNvSpPr/>
            <p:nvPr/>
          </p:nvSpPr>
          <p:spPr bwMode="auto">
            <a:xfrm>
              <a:off x="8232100" y="4975723"/>
              <a:ext cx="1130838" cy="113083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ea typeface="Segoe UI" pitchFamily="34" charset="0"/>
                <a:cs typeface="Segoe UI" pitchFamily="34" charset="0"/>
              </a:endParaRPr>
            </a:p>
          </p:txBody>
        </p:sp>
        <p:pic>
          <p:nvPicPr>
            <p:cNvPr id="67" name="Picture 6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52352" y="4995002"/>
              <a:ext cx="1113322" cy="1113318"/>
            </a:xfrm>
            <a:prstGeom prst="rect">
              <a:avLst/>
            </a:prstGeom>
          </p:spPr>
        </p:pic>
      </p:grpSp>
    </p:spTree>
    <p:extLst>
      <p:ext uri="{BB962C8B-B14F-4D97-AF65-F5344CB8AC3E}">
        <p14:creationId xmlns:p14="http://schemas.microsoft.com/office/powerpoint/2010/main" val="3867694754"/>
      </p:ext>
    </p:extLst>
  </p:cSld>
  <p:clrMapOvr>
    <a:masterClrMapping/>
  </p:clrMapOvr>
  <mc:AlternateContent xmlns:mc="http://schemas.openxmlformats.org/markup-compatibility/2006">
    <mc:Choice xmlns:p14="http://schemas.microsoft.com/office/powerpoint/2010/main" Requires="p14">
      <p:transition spd="slow" p14:dur="2000" advTm="397"/>
    </mc:Choice>
    <mc:Fallback>
      <p:transition spd="slow" advTm="39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5"/>
          <p:cNvSpPr txBox="1">
            <a:spLocks/>
          </p:cNvSpPr>
          <p:nvPr/>
        </p:nvSpPr>
        <p:spPr>
          <a:xfrm>
            <a:off x="491183" y="491344"/>
            <a:ext cx="10515600" cy="645087"/>
          </a:xfrm>
          <a:prstGeom prst="rect">
            <a:avLst/>
          </a:prstGeom>
        </p:spPr>
        <p:txBody>
          <a:bodyPr/>
          <a:lstStyle>
            <a:lvl1pPr algn="l" defTabSz="914400" rtl="0" eaLnBrk="1" latinLnBrk="0" hangingPunct="1">
              <a:lnSpc>
                <a:spcPct val="90000"/>
              </a:lnSpc>
              <a:spcBef>
                <a:spcPct val="0"/>
              </a:spcBef>
              <a:buNone/>
              <a:defRPr sz="4800" kern="1200">
                <a:solidFill>
                  <a:srgbClr val="0071B6"/>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0070C0"/>
                </a:solidFill>
                <a:effectLst/>
                <a:uLnTx/>
                <a:uFillTx/>
                <a:latin typeface="Segoe UI Light" panose="020B0502040204020203" pitchFamily="34" charset="0"/>
                <a:ea typeface="+mj-ea"/>
                <a:cs typeface="Segoe UI Light" panose="020B0502040204020203" pitchFamily="34" charset="0"/>
              </a:rPr>
              <a:t>Why an Azure Web App ?</a:t>
            </a:r>
            <a:endParaRPr kumimoji="0" lang="en-US" sz="3200" b="0" i="0" u="none" strike="noStrike" kern="1200" cap="none" spc="0" normalizeH="0" baseline="0" noProof="0" dirty="0">
              <a:ln>
                <a:noFill/>
              </a:ln>
              <a:solidFill>
                <a:srgbClr val="0070C0"/>
              </a:solidFill>
              <a:effectLst/>
              <a:uLnTx/>
              <a:uFillTx/>
              <a:latin typeface="Segoe UI Light" panose="020B0502040204020203" pitchFamily="34" charset="0"/>
              <a:ea typeface="+mj-ea"/>
              <a:cs typeface="Segoe UI Light" panose="020B0502040204020203" pitchFamily="34" charset="0"/>
            </a:endParaRPr>
          </a:p>
        </p:txBody>
      </p:sp>
      <p:sp>
        <p:nvSpPr>
          <p:cNvPr id="12" name="Content Placeholder 6"/>
          <p:cNvSpPr txBox="1">
            <a:spLocks/>
          </p:cNvSpPr>
          <p:nvPr/>
        </p:nvSpPr>
        <p:spPr>
          <a:xfrm>
            <a:off x="1160695" y="1530566"/>
            <a:ext cx="8808805" cy="425234"/>
          </a:xfrm>
          <a:prstGeom prst="rect">
            <a:avLst/>
          </a:prstGeom>
          <a:solidFill>
            <a:schemeClr val="bg1">
              <a:lumMod val="65000"/>
            </a:schemeClr>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noProof="0" dirty="0" smtClean="0">
                <a:solidFill>
                  <a:prstClr val="white"/>
                </a:solidFill>
                <a:latin typeface="Segoe UI Light" panose="020B0502040204020203" pitchFamily="34" charset="0"/>
                <a:cs typeface="Segoe UI" panose="020B0502040204020203" pitchFamily="34" charset="0"/>
              </a:rPr>
              <a:t>Familiar and Fast</a:t>
            </a:r>
          </a:p>
        </p:txBody>
      </p:sp>
      <p:sp>
        <p:nvSpPr>
          <p:cNvPr id="13" name="Content Placeholder 7"/>
          <p:cNvSpPr txBox="1">
            <a:spLocks/>
          </p:cNvSpPr>
          <p:nvPr/>
        </p:nvSpPr>
        <p:spPr>
          <a:xfrm>
            <a:off x="491183" y="1511300"/>
            <a:ext cx="411162" cy="4445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lumMod val="50000"/>
                    <a:lumOff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smtClean="0">
                <a:ln>
                  <a:noFill/>
                </a:ln>
                <a:solidFill>
                  <a:srgbClr val="0070C0"/>
                </a:solidFill>
                <a:effectLst/>
                <a:uLnTx/>
                <a:uFillTx/>
                <a:latin typeface="Segoe UI Light"/>
                <a:ea typeface="+mn-ea"/>
                <a:cs typeface="+mn-cs"/>
              </a:rPr>
              <a:t>1</a:t>
            </a:r>
            <a:endParaRPr kumimoji="0" lang="en-US" sz="2800" b="0" i="0" u="none" strike="noStrike" kern="1200" cap="none" spc="0" normalizeH="0" baseline="0" noProof="0" dirty="0">
              <a:ln>
                <a:noFill/>
              </a:ln>
              <a:solidFill>
                <a:srgbClr val="0070C0"/>
              </a:solidFill>
              <a:effectLst/>
              <a:uLnTx/>
              <a:uFillTx/>
              <a:latin typeface="Segoe UI Light"/>
              <a:ea typeface="+mn-ea"/>
              <a:cs typeface="+mn-cs"/>
            </a:endParaRPr>
          </a:p>
        </p:txBody>
      </p:sp>
      <p:sp>
        <p:nvSpPr>
          <p:cNvPr id="9" name="Content Placeholder 6"/>
          <p:cNvSpPr txBox="1">
            <a:spLocks/>
          </p:cNvSpPr>
          <p:nvPr/>
        </p:nvSpPr>
        <p:spPr>
          <a:xfrm>
            <a:off x="1173395" y="2199433"/>
            <a:ext cx="8808805" cy="425234"/>
          </a:xfrm>
          <a:prstGeom prst="rect">
            <a:avLst/>
          </a:prstGeom>
          <a:solidFill>
            <a:schemeClr val="bg1">
              <a:lumMod val="65000"/>
            </a:schemeClr>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dirty="0" smtClean="0">
                <a:solidFill>
                  <a:prstClr val="white"/>
                </a:solidFill>
                <a:latin typeface="Segoe UI Light" panose="020B0502040204020203" pitchFamily="34" charset="0"/>
                <a:cs typeface="Segoe UI" panose="020B0502040204020203" pitchFamily="34" charset="0"/>
              </a:rPr>
              <a:t>Enterprise </a:t>
            </a:r>
            <a:r>
              <a:rPr lang="en-US" sz="2800" dirty="0" smtClean="0">
                <a:solidFill>
                  <a:prstClr val="white"/>
                </a:solidFill>
                <a:latin typeface="Segoe UI Light" panose="020B0502040204020203" pitchFamily="34" charset="0"/>
                <a:cs typeface="Segoe UI" panose="020B0502040204020203" pitchFamily="34" charset="0"/>
              </a:rPr>
              <a:t>Grade Security</a:t>
            </a:r>
            <a:endParaRPr lang="en-US" sz="2800" noProof="0" dirty="0" smtClean="0">
              <a:solidFill>
                <a:prstClr val="white"/>
              </a:solidFill>
              <a:latin typeface="Segoe UI Light" panose="020B0502040204020203" pitchFamily="34" charset="0"/>
              <a:cs typeface="Segoe UI" panose="020B0502040204020203" pitchFamily="34" charset="0"/>
            </a:endParaRPr>
          </a:p>
        </p:txBody>
      </p:sp>
      <p:sp>
        <p:nvSpPr>
          <p:cNvPr id="10" name="Content Placeholder 7"/>
          <p:cNvSpPr txBox="1">
            <a:spLocks/>
          </p:cNvSpPr>
          <p:nvPr/>
        </p:nvSpPr>
        <p:spPr>
          <a:xfrm>
            <a:off x="503883" y="2209800"/>
            <a:ext cx="411162" cy="4445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lumMod val="50000"/>
                    <a:lumOff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srgbClr val="0070C0"/>
                </a:solidFill>
                <a:latin typeface="Segoe UI Light"/>
              </a:rPr>
              <a:t>2</a:t>
            </a:r>
            <a:endParaRPr kumimoji="0" lang="en-US" sz="2800" b="0" i="0" u="none" strike="noStrike" kern="1200" cap="none" spc="0" normalizeH="0" baseline="0" noProof="0" dirty="0">
              <a:ln>
                <a:noFill/>
              </a:ln>
              <a:solidFill>
                <a:srgbClr val="0070C0"/>
              </a:solidFill>
              <a:effectLst/>
              <a:uLnTx/>
              <a:uFillTx/>
              <a:latin typeface="Segoe UI Light"/>
              <a:ea typeface="+mn-ea"/>
              <a:cs typeface="+mn-cs"/>
            </a:endParaRPr>
          </a:p>
        </p:txBody>
      </p:sp>
      <p:sp>
        <p:nvSpPr>
          <p:cNvPr id="18" name="Content Placeholder 6"/>
          <p:cNvSpPr txBox="1">
            <a:spLocks/>
          </p:cNvSpPr>
          <p:nvPr/>
        </p:nvSpPr>
        <p:spPr>
          <a:xfrm>
            <a:off x="1173395" y="2868300"/>
            <a:ext cx="8808805" cy="425234"/>
          </a:xfrm>
          <a:prstGeom prst="rect">
            <a:avLst/>
          </a:prstGeom>
          <a:solidFill>
            <a:schemeClr val="bg1">
              <a:lumMod val="65000"/>
            </a:schemeClr>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noProof="0" dirty="0" smtClean="0">
                <a:solidFill>
                  <a:prstClr val="white"/>
                </a:solidFill>
                <a:latin typeface="Segoe UI Light" panose="020B0502040204020203" pitchFamily="34" charset="0"/>
                <a:cs typeface="Segoe UI" panose="020B0502040204020203" pitchFamily="34" charset="0"/>
              </a:rPr>
              <a:t>Global </a:t>
            </a:r>
            <a:r>
              <a:rPr lang="en-US" sz="2800" noProof="0" dirty="0" smtClean="0">
                <a:solidFill>
                  <a:prstClr val="white"/>
                </a:solidFill>
                <a:latin typeface="Segoe UI Light" panose="020B0502040204020203" pitchFamily="34" charset="0"/>
                <a:cs typeface="Segoe UI" panose="020B0502040204020203" pitchFamily="34" charset="0"/>
              </a:rPr>
              <a:t>Scale with High Availability</a:t>
            </a:r>
            <a:endParaRPr lang="en-US" sz="2800" noProof="0" dirty="0" smtClean="0">
              <a:solidFill>
                <a:prstClr val="white"/>
              </a:solidFill>
              <a:latin typeface="Segoe UI Light" panose="020B0502040204020203" pitchFamily="34" charset="0"/>
              <a:cs typeface="Segoe UI" panose="020B0502040204020203" pitchFamily="34" charset="0"/>
            </a:endParaRPr>
          </a:p>
        </p:txBody>
      </p:sp>
      <p:sp>
        <p:nvSpPr>
          <p:cNvPr id="19" name="Content Placeholder 7"/>
          <p:cNvSpPr txBox="1">
            <a:spLocks/>
          </p:cNvSpPr>
          <p:nvPr/>
        </p:nvSpPr>
        <p:spPr>
          <a:xfrm>
            <a:off x="503883" y="2895600"/>
            <a:ext cx="411162" cy="4445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lumMod val="50000"/>
                    <a:lumOff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smtClean="0">
                <a:solidFill>
                  <a:srgbClr val="0070C0"/>
                </a:solidFill>
                <a:latin typeface="Segoe UI Light"/>
              </a:rPr>
              <a:t>3</a:t>
            </a:r>
            <a:endParaRPr kumimoji="0" lang="en-US" sz="2800" b="0" i="0" u="none" strike="noStrike" kern="1200" cap="none" spc="0" normalizeH="0" baseline="0" noProof="0" dirty="0">
              <a:ln>
                <a:noFill/>
              </a:ln>
              <a:solidFill>
                <a:srgbClr val="0070C0"/>
              </a:solidFill>
              <a:effectLst/>
              <a:uLnTx/>
              <a:uFillTx/>
              <a:latin typeface="Segoe UI Light"/>
              <a:ea typeface="+mn-ea"/>
              <a:cs typeface="+mn-cs"/>
            </a:endParaRPr>
          </a:p>
        </p:txBody>
      </p:sp>
      <p:sp>
        <p:nvSpPr>
          <p:cNvPr id="14" name="Content Placeholder 6"/>
          <p:cNvSpPr txBox="1">
            <a:spLocks/>
          </p:cNvSpPr>
          <p:nvPr/>
        </p:nvSpPr>
        <p:spPr>
          <a:xfrm>
            <a:off x="1202912" y="3537166"/>
            <a:ext cx="8808805" cy="425234"/>
          </a:xfrm>
          <a:prstGeom prst="rect">
            <a:avLst/>
          </a:prstGeom>
          <a:solidFill>
            <a:schemeClr val="bg1">
              <a:lumMod val="65000"/>
            </a:schemeClr>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dirty="0" smtClean="0">
                <a:solidFill>
                  <a:prstClr val="white"/>
                </a:solidFill>
                <a:latin typeface="Segoe UI Light" panose="020B0502040204020203" pitchFamily="34" charset="0"/>
                <a:cs typeface="Segoe UI" panose="020B0502040204020203" pitchFamily="34" charset="0"/>
              </a:rPr>
              <a:t>Use Azure SDK to Interact with Azure Resources</a:t>
            </a:r>
            <a:endParaRPr lang="en-US" sz="2800" noProof="0" dirty="0" smtClean="0">
              <a:solidFill>
                <a:prstClr val="white"/>
              </a:solidFill>
              <a:latin typeface="Segoe UI Light" panose="020B0502040204020203" pitchFamily="34" charset="0"/>
              <a:cs typeface="Segoe UI" panose="020B0502040204020203" pitchFamily="34" charset="0"/>
            </a:endParaRPr>
          </a:p>
        </p:txBody>
      </p:sp>
      <p:sp>
        <p:nvSpPr>
          <p:cNvPr id="15" name="Content Placeholder 7"/>
          <p:cNvSpPr txBox="1">
            <a:spLocks/>
          </p:cNvSpPr>
          <p:nvPr/>
        </p:nvSpPr>
        <p:spPr>
          <a:xfrm>
            <a:off x="533400" y="3517900"/>
            <a:ext cx="411162" cy="4445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lumMod val="50000"/>
                    <a:lumOff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srgbClr val="0070C0"/>
                </a:solidFill>
                <a:latin typeface="Segoe UI Light"/>
              </a:rPr>
              <a:t>4</a:t>
            </a:r>
            <a:endParaRPr kumimoji="0" lang="en-US" sz="2800" b="0" i="0" u="none" strike="noStrike" kern="1200" cap="none" spc="0" normalizeH="0" baseline="0" noProof="0" dirty="0">
              <a:ln>
                <a:noFill/>
              </a:ln>
              <a:solidFill>
                <a:srgbClr val="0070C0"/>
              </a:solidFill>
              <a:effectLst/>
              <a:uLnTx/>
              <a:uFillTx/>
              <a:latin typeface="Segoe UI Light"/>
              <a:ea typeface="+mn-ea"/>
              <a:cs typeface="+mn-cs"/>
            </a:endParaRPr>
          </a:p>
        </p:txBody>
      </p:sp>
      <p:sp>
        <p:nvSpPr>
          <p:cNvPr id="16" name="Content Placeholder 6"/>
          <p:cNvSpPr txBox="1">
            <a:spLocks/>
          </p:cNvSpPr>
          <p:nvPr/>
        </p:nvSpPr>
        <p:spPr>
          <a:xfrm>
            <a:off x="1249595" y="4210266"/>
            <a:ext cx="8808805" cy="425234"/>
          </a:xfrm>
          <a:prstGeom prst="rect">
            <a:avLst/>
          </a:prstGeom>
          <a:solidFill>
            <a:schemeClr val="bg1">
              <a:lumMod val="65000"/>
            </a:schemeClr>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dirty="0" smtClean="0">
                <a:solidFill>
                  <a:prstClr val="white"/>
                </a:solidFill>
                <a:latin typeface="Segoe UI Light" panose="020B0502040204020203" pitchFamily="34" charset="0"/>
                <a:cs typeface="Segoe UI" panose="020B0502040204020203" pitchFamily="34" charset="0"/>
              </a:rPr>
              <a:t>Easy Continuous Deployment</a:t>
            </a:r>
            <a:endParaRPr lang="en-US" sz="2800" noProof="0" dirty="0" smtClean="0">
              <a:solidFill>
                <a:prstClr val="white"/>
              </a:solidFill>
              <a:latin typeface="Segoe UI Light" panose="020B0502040204020203" pitchFamily="34" charset="0"/>
              <a:cs typeface="Segoe UI" panose="020B0502040204020203" pitchFamily="34" charset="0"/>
            </a:endParaRPr>
          </a:p>
        </p:txBody>
      </p:sp>
      <p:sp>
        <p:nvSpPr>
          <p:cNvPr id="17" name="Content Placeholder 7"/>
          <p:cNvSpPr txBox="1">
            <a:spLocks/>
          </p:cNvSpPr>
          <p:nvPr/>
        </p:nvSpPr>
        <p:spPr>
          <a:xfrm>
            <a:off x="580083" y="4191000"/>
            <a:ext cx="411162" cy="4445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lumMod val="50000"/>
                    <a:lumOff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smtClean="0">
                <a:solidFill>
                  <a:srgbClr val="0070C0"/>
                </a:solidFill>
                <a:latin typeface="Segoe UI Light"/>
              </a:rPr>
              <a:t>5</a:t>
            </a:r>
            <a:endParaRPr kumimoji="0" lang="en-US" sz="2800" b="0" i="0" u="none" strike="noStrike" kern="1200" cap="none" spc="0" normalizeH="0" baseline="0" noProof="0" dirty="0">
              <a:ln>
                <a:noFill/>
              </a:ln>
              <a:solidFill>
                <a:srgbClr val="0070C0"/>
              </a:solidFill>
              <a:effectLst/>
              <a:uLnTx/>
              <a:uFillTx/>
              <a:latin typeface="Segoe UI Light"/>
              <a:ea typeface="+mn-ea"/>
              <a:cs typeface="+mn-cs"/>
            </a:endParaRPr>
          </a:p>
        </p:txBody>
      </p:sp>
    </p:spTree>
    <p:extLst>
      <p:ext uri="{BB962C8B-B14F-4D97-AF65-F5344CB8AC3E}">
        <p14:creationId xmlns:p14="http://schemas.microsoft.com/office/powerpoint/2010/main" val="22991263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64109" y="1830516"/>
            <a:ext cx="8942613" cy="5789484"/>
          </a:xfrm>
          <a:prstGeom prst="line">
            <a:avLst/>
          </a:prstGeom>
          <a:ln w="19050">
            <a:solidFill>
              <a:srgbClr val="87878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20617" y="1235779"/>
            <a:ext cx="7764302" cy="5004506"/>
          </a:xfrm>
          <a:prstGeom prst="line">
            <a:avLst/>
          </a:prstGeom>
          <a:ln w="19050">
            <a:gradFill>
              <a:gsLst>
                <a:gs pos="0">
                  <a:schemeClr val="accent2"/>
                </a:gs>
                <a:gs pos="100000">
                  <a:schemeClr val="accent2"/>
                </a:gs>
              </a:gsLst>
              <a:lin ang="5400000" scaled="1"/>
            </a:gra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auto">
          <a:xfrm>
            <a:off x="1" y="674656"/>
            <a:ext cx="6374576" cy="20314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2"/>
          <a:stretch>
            <a:fillRect/>
          </a:stretch>
        </p:blipFill>
        <p:spPr>
          <a:xfrm>
            <a:off x="4270015" y="3249017"/>
            <a:ext cx="3561040" cy="2295459"/>
          </a:xfrm>
          <a:prstGeom prst="rect">
            <a:avLst/>
          </a:prstGeom>
        </p:spPr>
      </p:pic>
      <p:pic>
        <p:nvPicPr>
          <p:cNvPr id="10" name="Picture 9"/>
          <p:cNvPicPr>
            <a:picLocks noChangeAspect="1"/>
          </p:cNvPicPr>
          <p:nvPr/>
        </p:nvPicPr>
        <p:blipFill>
          <a:blip r:embed="rId3"/>
          <a:stretch>
            <a:fillRect/>
          </a:stretch>
        </p:blipFill>
        <p:spPr>
          <a:xfrm>
            <a:off x="5184391" y="2893209"/>
            <a:ext cx="1526112" cy="2144927"/>
          </a:xfrm>
          <a:prstGeom prst="rect">
            <a:avLst/>
          </a:prstGeom>
        </p:spPr>
      </p:pic>
      <p:pic>
        <p:nvPicPr>
          <p:cNvPr id="13" name="Picture 12"/>
          <p:cNvPicPr>
            <a:picLocks noChangeAspect="1"/>
          </p:cNvPicPr>
          <p:nvPr/>
        </p:nvPicPr>
        <p:blipFill>
          <a:blip r:embed="rId4"/>
          <a:stretch>
            <a:fillRect/>
          </a:stretch>
        </p:blipFill>
        <p:spPr>
          <a:xfrm>
            <a:off x="4923341" y="4346011"/>
            <a:ext cx="1166102" cy="749692"/>
          </a:xfrm>
          <a:prstGeom prst="rect">
            <a:avLst/>
          </a:prstGeom>
        </p:spPr>
      </p:pic>
      <p:sp>
        <p:nvSpPr>
          <p:cNvPr id="14" name="Title 1"/>
          <p:cNvSpPr txBox="1">
            <a:spLocks/>
          </p:cNvSpPr>
          <p:nvPr/>
        </p:nvSpPr>
        <p:spPr>
          <a:xfrm>
            <a:off x="152400" y="-46474"/>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defRPr/>
            </a:pPr>
            <a:r>
              <a:rPr lang="en-US" sz="4400" spc="-100" dirty="0">
                <a:ln>
                  <a:noFill/>
                </a:ln>
                <a:solidFill>
                  <a:srgbClr val="00B0F0"/>
                </a:solidFill>
                <a:latin typeface="Segoe UI Light" panose="020B0502040204020203" pitchFamily="34" charset="0"/>
                <a:ea typeface="+mj-ea"/>
                <a:cs typeface="+mj-cs"/>
              </a:rPr>
              <a:t>Develop apps with…</a:t>
            </a:r>
          </a:p>
        </p:txBody>
      </p:sp>
      <p:sp>
        <p:nvSpPr>
          <p:cNvPr id="15" name="Title 1"/>
          <p:cNvSpPr txBox="1">
            <a:spLocks/>
          </p:cNvSpPr>
          <p:nvPr/>
        </p:nvSpPr>
        <p:spPr>
          <a:xfrm>
            <a:off x="76200" y="548263"/>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defPPr>
              <a:defRPr lang="en-US"/>
            </a:defPPr>
            <a:lvl1pPr>
              <a:lnSpc>
                <a:spcPct val="90000"/>
              </a:lnSpc>
              <a:spcBef>
                <a:spcPct val="0"/>
              </a:spcBef>
              <a:buNone/>
              <a:defRPr sz="4400" b="0" cap="none" spc="-100" baseline="0">
                <a:ln>
                  <a:noFill/>
                </a:ln>
                <a:solidFill>
                  <a:srgbClr val="00B0F0"/>
                </a:solidFill>
                <a:effectLst/>
                <a:latin typeface="Segoe UI Light" panose="020B0502040204020203" pitchFamily="34" charset="0"/>
                <a:ea typeface="+mj-ea"/>
                <a:cs typeface="+mj-cs"/>
              </a:defRPr>
            </a:lvl1pPr>
          </a:lstStyle>
          <a:p>
            <a:r>
              <a:rPr lang="en-US" sz="2800" dirty="0"/>
              <a:t>.NET  |  Node.js  |  PHP  |  Python  |  Java</a:t>
            </a:r>
          </a:p>
        </p:txBody>
      </p:sp>
      <p:grpSp>
        <p:nvGrpSpPr>
          <p:cNvPr id="17" name="Group 16"/>
          <p:cNvGrpSpPr/>
          <p:nvPr/>
        </p:nvGrpSpPr>
        <p:grpSpPr>
          <a:xfrm>
            <a:off x="1730593" y="3886200"/>
            <a:ext cx="2313894" cy="2844922"/>
            <a:chOff x="1765295" y="3773198"/>
            <a:chExt cx="2360292" cy="2901969"/>
          </a:xfrm>
        </p:grpSpPr>
        <p:pic>
          <p:nvPicPr>
            <p:cNvPr id="18" name="Picture 17"/>
            <p:cNvPicPr>
              <a:picLocks noChangeAspect="1"/>
            </p:cNvPicPr>
            <p:nvPr/>
          </p:nvPicPr>
          <p:blipFill>
            <a:blip r:embed="rId5"/>
            <a:stretch>
              <a:fillRect/>
            </a:stretch>
          </p:blipFill>
          <p:spPr>
            <a:xfrm>
              <a:off x="1765295" y="3773198"/>
              <a:ext cx="1235610" cy="1795041"/>
            </a:xfrm>
            <a:prstGeom prst="rect">
              <a:avLst/>
            </a:prstGeom>
          </p:spPr>
        </p:pic>
        <p:pic>
          <p:nvPicPr>
            <p:cNvPr id="19" name="Picture 18"/>
            <p:cNvPicPr>
              <a:picLocks noChangeAspect="1"/>
            </p:cNvPicPr>
            <p:nvPr/>
          </p:nvPicPr>
          <p:blipFill>
            <a:blip r:embed="rId6"/>
            <a:stretch>
              <a:fillRect/>
            </a:stretch>
          </p:blipFill>
          <p:spPr>
            <a:xfrm>
              <a:off x="2120371" y="5085435"/>
              <a:ext cx="1323849" cy="1589732"/>
            </a:xfrm>
            <a:prstGeom prst="rect">
              <a:avLst/>
            </a:prstGeom>
          </p:spPr>
        </p:pic>
        <p:pic>
          <p:nvPicPr>
            <p:cNvPr id="20" name="Picture 19"/>
            <p:cNvPicPr>
              <a:picLocks noChangeAspect="1"/>
            </p:cNvPicPr>
            <p:nvPr/>
          </p:nvPicPr>
          <p:blipFill>
            <a:blip r:embed="rId7"/>
            <a:stretch>
              <a:fillRect/>
            </a:stretch>
          </p:blipFill>
          <p:spPr>
            <a:xfrm>
              <a:off x="3695028" y="5134866"/>
              <a:ext cx="430559" cy="1145897"/>
            </a:xfrm>
            <a:prstGeom prst="rect">
              <a:avLst/>
            </a:prstGeom>
          </p:spPr>
        </p:pic>
      </p:grpSp>
      <p:pic>
        <p:nvPicPr>
          <p:cNvPr id="21" name="Picture 20"/>
          <p:cNvPicPr>
            <a:picLocks noChangeAspect="1"/>
          </p:cNvPicPr>
          <p:nvPr/>
        </p:nvPicPr>
        <p:blipFill>
          <a:blip r:embed="rId8"/>
          <a:stretch>
            <a:fillRect/>
          </a:stretch>
        </p:blipFill>
        <p:spPr>
          <a:xfrm>
            <a:off x="7449591" y="1656266"/>
            <a:ext cx="936246" cy="1441444"/>
          </a:xfrm>
          <a:prstGeom prst="rect">
            <a:avLst/>
          </a:prstGeom>
        </p:spPr>
      </p:pic>
      <p:sp>
        <p:nvSpPr>
          <p:cNvPr id="22" name="TextBox 21"/>
          <p:cNvSpPr txBox="1"/>
          <p:nvPr/>
        </p:nvSpPr>
        <p:spPr>
          <a:xfrm rot="1974437">
            <a:off x="9423171" y="4299845"/>
            <a:ext cx="1507144" cy="461665"/>
          </a:xfrm>
          <a:prstGeom prst="rect">
            <a:avLst/>
          </a:prstGeom>
          <a:noFill/>
        </p:spPr>
        <p:txBody>
          <a:bodyPr wrap="none" rtlCol="0">
            <a:spAutoFit/>
          </a:bodyPr>
          <a:lstStyle/>
          <a:p>
            <a:r>
              <a:rPr lang="en-US" sz="2400" b="1" dirty="0" smtClean="0">
                <a:latin typeface="Segoe UI Light" panose="020B0502040204020203" pitchFamily="34" charset="0"/>
                <a:cs typeface="Segoe UI Light" panose="020B0502040204020203" pitchFamily="34" charset="0"/>
              </a:rPr>
              <a:t>Developer</a:t>
            </a:r>
            <a:endParaRPr lang="en-US" b="1" dirty="0">
              <a:latin typeface="Segoe UI Light" panose="020B0502040204020203" pitchFamily="34" charset="0"/>
              <a:cs typeface="Segoe UI Light" panose="020B0502040204020203" pitchFamily="34" charset="0"/>
            </a:endParaRPr>
          </a:p>
        </p:txBody>
      </p:sp>
      <p:sp>
        <p:nvSpPr>
          <p:cNvPr id="23" name="TextBox 22"/>
          <p:cNvSpPr txBox="1"/>
          <p:nvPr/>
        </p:nvSpPr>
        <p:spPr>
          <a:xfrm rot="2014123">
            <a:off x="2181105" y="3254348"/>
            <a:ext cx="1712713" cy="369332"/>
          </a:xfrm>
          <a:prstGeom prst="rect">
            <a:avLst/>
          </a:prstGeom>
          <a:noFill/>
        </p:spPr>
        <p:txBody>
          <a:bodyPr wrap="none" rtlCol="0">
            <a:spAutoFit/>
          </a:bodyPr>
          <a:lstStyle/>
          <a:p>
            <a:r>
              <a:rPr lang="en-US" b="1" dirty="0" smtClean="0">
                <a:latin typeface="Segoe UI Light" panose="020B0502040204020203" pitchFamily="34" charset="0"/>
                <a:cs typeface="Segoe UI Light" panose="020B0502040204020203" pitchFamily="34" charset="0"/>
              </a:rPr>
              <a:t>Microsoft Azure</a:t>
            </a:r>
            <a:endParaRPr lang="en-US" b="1" dirty="0">
              <a:latin typeface="Segoe UI Light" panose="020B0502040204020203" pitchFamily="34" charset="0"/>
              <a:cs typeface="Segoe UI Light" panose="020B0502040204020203" pitchFamily="34" charset="0"/>
            </a:endParaRPr>
          </a:p>
        </p:txBody>
      </p:sp>
      <p:sp>
        <p:nvSpPr>
          <p:cNvPr id="24" name="TextBox 23"/>
          <p:cNvSpPr txBox="1"/>
          <p:nvPr/>
        </p:nvSpPr>
        <p:spPr>
          <a:xfrm rot="1902297">
            <a:off x="2577532" y="3924759"/>
            <a:ext cx="767454" cy="400110"/>
          </a:xfrm>
          <a:prstGeom prst="rect">
            <a:avLst/>
          </a:prstGeom>
          <a:noFill/>
        </p:spPr>
        <p:txBody>
          <a:bodyPr wrap="none" rtlCol="0">
            <a:spAutoFit/>
          </a:bodyPr>
          <a:lstStyle/>
          <a:p>
            <a:r>
              <a:rPr lang="en-US" sz="2000" b="1" dirty="0" smtClean="0">
                <a:latin typeface="Segoe UI Light" panose="020B0502040204020203" pitchFamily="34" charset="0"/>
                <a:cs typeface="Segoe UI Light" panose="020B0502040204020203" pitchFamily="34" charset="0"/>
              </a:rPr>
              <a:t>Users</a:t>
            </a:r>
            <a:endParaRPr lang="en-US" sz="20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97073334"/>
      </p:ext>
    </p:extLst>
  </p:cSld>
  <p:clrMapOvr>
    <a:masterClrMapping/>
  </p:clrMapOvr>
  <mc:AlternateContent xmlns:mc="http://schemas.openxmlformats.org/markup-compatibility/2006">
    <mc:Choice xmlns:p14="http://schemas.microsoft.com/office/powerpoint/2010/main" Requires="p14">
      <p:transition spd="slow" p14:dur="2000" advTm="453"/>
    </mc:Choice>
    <mc:Fallback>
      <p:transition spd="slow" advTm="45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50"/>
                                        <p:tgtEl>
                                          <p:spTgt spid="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400"/>
                                        <p:tgtEl>
                                          <p:spTgt spid="21"/>
                                        </p:tgtEl>
                                      </p:cBhvr>
                                    </p:animEffect>
                                  </p:childTnLst>
                                </p:cTn>
                              </p:par>
                            </p:childTnLst>
                          </p:cTn>
                        </p:par>
                        <p:par>
                          <p:cTn id="12" fill="hold">
                            <p:stCondLst>
                              <p:cond delay="650"/>
                            </p:stCondLst>
                            <p:childTnLst>
                              <p:par>
                                <p:cTn id="13" presetID="2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250"/>
                                        <p:tgtEl>
                                          <p:spTgt spid="6"/>
                                        </p:tgtEl>
                                      </p:cBhvr>
                                    </p:animEffect>
                                  </p:childTnLst>
                                </p:cTn>
                              </p:par>
                            </p:childTnLst>
                          </p:cTn>
                        </p:par>
                        <p:par>
                          <p:cTn id="16" fill="hold">
                            <p:stCondLst>
                              <p:cond delay="9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14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1900"/>
                            </p:stCondLst>
                            <p:childTnLst>
                              <p:par>
                                <p:cTn id="25" presetID="47"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par>
                          <p:cTn id="30" fill="hold">
                            <p:stCondLst>
                              <p:cond delay="2900"/>
                            </p:stCondLst>
                            <p:childTnLst>
                              <p:par>
                                <p:cTn id="31" presetID="10" presetClass="entr" presetSubtype="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3400"/>
                            </p:stCondLst>
                            <p:childTnLst>
                              <p:par>
                                <p:cTn id="35" presetID="10"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nodePh="1">
                                  <p:stCondLst>
                                    <p:cond delay="0"/>
                                  </p:stCondLst>
                                  <p:endCondLst>
                                    <p:cond evt="begin" delay="0">
                                      <p:tn val="38"/>
                                    </p:cond>
                                  </p:endCondLst>
                                  <p:childTnLst>
                                    <p:set>
                                      <p:cBhvr>
                                        <p:cTn id="39" dur="1" fill="hold">
                                          <p:stCondLst>
                                            <p:cond delay="0"/>
                                          </p:stCondLst>
                                        </p:cTn>
                                        <p:tgtEl>
                                          <p:spTgt spid="8"/>
                                        </p:tgtEl>
                                        <p:attrNameLst>
                                          <p:attrName>style.visibility</p:attrName>
                                        </p:attrNameLst>
                                      </p:cBhvr>
                                      <p:to>
                                        <p:strVal val="visible"/>
                                      </p:to>
                                    </p:set>
                                    <p:animEffect transition="in" filter="fade">
                                      <p:cBhvr>
                                        <p:cTn id="40" dur="200"/>
                                        <p:tgtEl>
                                          <p:spTgt spid="8"/>
                                        </p:tgtEl>
                                      </p:cBhvr>
                                    </p:animEffect>
                                  </p:childTnLst>
                                </p:cTn>
                              </p:par>
                            </p:childTnLst>
                          </p:cTn>
                        </p:par>
                        <p:par>
                          <p:cTn id="41" fill="hold">
                            <p:stCondLst>
                              <p:cond delay="3900"/>
                            </p:stCondLst>
                            <p:childTnLst>
                              <p:par>
                                <p:cTn id="42" presetID="10"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p:nvPr/>
        </p:nvCxnSpPr>
        <p:spPr>
          <a:xfrm>
            <a:off x="-64109" y="1156347"/>
            <a:ext cx="8942613" cy="5789484"/>
          </a:xfrm>
          <a:prstGeom prst="line">
            <a:avLst/>
          </a:prstGeom>
          <a:ln w="19050">
            <a:solidFill>
              <a:srgbClr val="87878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270015" y="609600"/>
            <a:ext cx="8014904" cy="4956516"/>
          </a:xfrm>
          <a:prstGeom prst="line">
            <a:avLst/>
          </a:prstGeom>
          <a:ln w="19050">
            <a:gradFill>
              <a:gsLst>
                <a:gs pos="0">
                  <a:schemeClr val="accent2"/>
                </a:gs>
                <a:gs pos="100000">
                  <a:schemeClr val="accent2"/>
                </a:gs>
              </a:gsLst>
              <a:lin ang="5400000" scaled="1"/>
            </a:gra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1" y="487"/>
            <a:ext cx="6374576" cy="20314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2"/>
          <a:stretch>
            <a:fillRect/>
          </a:stretch>
        </p:blipFill>
        <p:spPr>
          <a:xfrm>
            <a:off x="4270015" y="2574848"/>
            <a:ext cx="3561040" cy="2295459"/>
          </a:xfrm>
          <a:prstGeom prst="rect">
            <a:avLst/>
          </a:prstGeom>
        </p:spPr>
      </p:pic>
      <p:pic>
        <p:nvPicPr>
          <p:cNvPr id="29" name="Picture 28"/>
          <p:cNvPicPr>
            <a:picLocks noChangeAspect="1"/>
          </p:cNvPicPr>
          <p:nvPr/>
        </p:nvPicPr>
        <p:blipFill>
          <a:blip r:embed="rId3"/>
          <a:stretch>
            <a:fillRect/>
          </a:stretch>
        </p:blipFill>
        <p:spPr>
          <a:xfrm>
            <a:off x="5184391" y="2219040"/>
            <a:ext cx="1526112" cy="2144927"/>
          </a:xfrm>
          <a:prstGeom prst="rect">
            <a:avLst/>
          </a:prstGeom>
        </p:spPr>
      </p:pic>
      <p:pic>
        <p:nvPicPr>
          <p:cNvPr id="30" name="Picture 29"/>
          <p:cNvPicPr>
            <a:picLocks noChangeAspect="1"/>
          </p:cNvPicPr>
          <p:nvPr/>
        </p:nvPicPr>
        <p:blipFill>
          <a:blip r:embed="rId4"/>
          <a:stretch>
            <a:fillRect/>
          </a:stretch>
        </p:blipFill>
        <p:spPr>
          <a:xfrm>
            <a:off x="8425026" y="1576271"/>
            <a:ext cx="705559" cy="455639"/>
          </a:xfrm>
          <a:prstGeom prst="rect">
            <a:avLst/>
          </a:prstGeom>
        </p:spPr>
      </p:pic>
      <p:grpSp>
        <p:nvGrpSpPr>
          <p:cNvPr id="33" name="Group 32"/>
          <p:cNvGrpSpPr/>
          <p:nvPr/>
        </p:nvGrpSpPr>
        <p:grpSpPr>
          <a:xfrm>
            <a:off x="6646516" y="1249458"/>
            <a:ext cx="3145840" cy="1995720"/>
            <a:chOff x="6779791" y="1274016"/>
            <a:chExt cx="3208921" cy="2035738"/>
          </a:xfrm>
        </p:grpSpPr>
        <p:pic>
          <p:nvPicPr>
            <p:cNvPr id="34" name="Picture 33"/>
            <p:cNvPicPr>
              <a:picLocks noChangeAspect="1"/>
            </p:cNvPicPr>
            <p:nvPr/>
          </p:nvPicPr>
          <p:blipFill>
            <a:blip r:embed="rId5"/>
            <a:stretch>
              <a:fillRect/>
            </a:stretch>
          </p:blipFill>
          <p:spPr>
            <a:xfrm>
              <a:off x="7232959" y="1274016"/>
              <a:ext cx="2755753" cy="1793693"/>
            </a:xfrm>
            <a:prstGeom prst="rect">
              <a:avLst/>
            </a:prstGeom>
          </p:spPr>
        </p:pic>
        <p:pic>
          <p:nvPicPr>
            <p:cNvPr id="35" name="Picture 34"/>
            <p:cNvPicPr>
              <a:picLocks noChangeAspect="1"/>
            </p:cNvPicPr>
            <p:nvPr/>
          </p:nvPicPr>
          <p:blipFill>
            <a:blip r:embed="rId6"/>
            <a:stretch>
              <a:fillRect/>
            </a:stretch>
          </p:blipFill>
          <p:spPr>
            <a:xfrm>
              <a:off x="8437986" y="2473001"/>
              <a:ext cx="1295714" cy="836753"/>
            </a:xfrm>
            <a:prstGeom prst="rect">
              <a:avLst/>
            </a:prstGeom>
          </p:spPr>
        </p:pic>
        <p:pic>
          <p:nvPicPr>
            <p:cNvPr id="36" name="Picture 35"/>
            <p:cNvPicPr>
              <a:picLocks noChangeAspect="1"/>
            </p:cNvPicPr>
            <p:nvPr/>
          </p:nvPicPr>
          <p:blipFill>
            <a:blip r:embed="rId7"/>
            <a:stretch>
              <a:fillRect/>
            </a:stretch>
          </p:blipFill>
          <p:spPr>
            <a:xfrm>
              <a:off x="7576388" y="1925096"/>
              <a:ext cx="1295714" cy="836753"/>
            </a:xfrm>
            <a:prstGeom prst="rect">
              <a:avLst/>
            </a:prstGeom>
          </p:spPr>
        </p:pic>
        <p:pic>
          <p:nvPicPr>
            <p:cNvPr id="37" name="Picture 36"/>
            <p:cNvPicPr>
              <a:picLocks noChangeAspect="1"/>
            </p:cNvPicPr>
            <p:nvPr/>
          </p:nvPicPr>
          <p:blipFill>
            <a:blip r:embed="rId8"/>
            <a:stretch>
              <a:fillRect/>
            </a:stretch>
          </p:blipFill>
          <p:spPr>
            <a:xfrm>
              <a:off x="6779791" y="1397058"/>
              <a:ext cx="1295714" cy="836753"/>
            </a:xfrm>
            <a:prstGeom prst="rect">
              <a:avLst/>
            </a:prstGeom>
          </p:spPr>
        </p:pic>
      </p:grpSp>
      <p:pic>
        <p:nvPicPr>
          <p:cNvPr id="38" name="Picture 37"/>
          <p:cNvPicPr>
            <a:picLocks noChangeAspect="1"/>
          </p:cNvPicPr>
          <p:nvPr/>
        </p:nvPicPr>
        <p:blipFill>
          <a:blip r:embed="rId9"/>
          <a:stretch>
            <a:fillRect/>
          </a:stretch>
        </p:blipFill>
        <p:spPr>
          <a:xfrm>
            <a:off x="4923341" y="3671842"/>
            <a:ext cx="1166102" cy="749692"/>
          </a:xfrm>
          <a:prstGeom prst="rect">
            <a:avLst/>
          </a:prstGeom>
        </p:spPr>
      </p:pic>
      <p:pic>
        <p:nvPicPr>
          <p:cNvPr id="39" name="Picture 38"/>
          <p:cNvPicPr>
            <a:picLocks noChangeAspect="1"/>
          </p:cNvPicPr>
          <p:nvPr/>
        </p:nvPicPr>
        <p:blipFill>
          <a:blip r:embed="rId4"/>
          <a:stretch>
            <a:fillRect/>
          </a:stretch>
        </p:blipFill>
        <p:spPr>
          <a:xfrm>
            <a:off x="6816340" y="2583261"/>
            <a:ext cx="705559" cy="455639"/>
          </a:xfrm>
          <a:prstGeom prst="rect">
            <a:avLst/>
          </a:prstGeom>
        </p:spPr>
      </p:pic>
      <p:grpSp>
        <p:nvGrpSpPr>
          <p:cNvPr id="42" name="Group 41"/>
          <p:cNvGrpSpPr/>
          <p:nvPr/>
        </p:nvGrpSpPr>
        <p:grpSpPr>
          <a:xfrm>
            <a:off x="1730593" y="3124200"/>
            <a:ext cx="2313894" cy="2844922"/>
            <a:chOff x="1765295" y="3773198"/>
            <a:chExt cx="2360292" cy="2901969"/>
          </a:xfrm>
        </p:grpSpPr>
        <p:pic>
          <p:nvPicPr>
            <p:cNvPr id="43" name="Picture 42"/>
            <p:cNvPicPr>
              <a:picLocks noChangeAspect="1"/>
            </p:cNvPicPr>
            <p:nvPr/>
          </p:nvPicPr>
          <p:blipFill>
            <a:blip r:embed="rId10"/>
            <a:stretch>
              <a:fillRect/>
            </a:stretch>
          </p:blipFill>
          <p:spPr>
            <a:xfrm>
              <a:off x="1765295" y="3773198"/>
              <a:ext cx="1235610" cy="1795041"/>
            </a:xfrm>
            <a:prstGeom prst="rect">
              <a:avLst/>
            </a:prstGeom>
          </p:spPr>
        </p:pic>
        <p:pic>
          <p:nvPicPr>
            <p:cNvPr id="44" name="Picture 43"/>
            <p:cNvPicPr>
              <a:picLocks noChangeAspect="1"/>
            </p:cNvPicPr>
            <p:nvPr/>
          </p:nvPicPr>
          <p:blipFill>
            <a:blip r:embed="rId11"/>
            <a:stretch>
              <a:fillRect/>
            </a:stretch>
          </p:blipFill>
          <p:spPr>
            <a:xfrm>
              <a:off x="2120371" y="5085435"/>
              <a:ext cx="1323849" cy="1589732"/>
            </a:xfrm>
            <a:prstGeom prst="rect">
              <a:avLst/>
            </a:prstGeom>
          </p:spPr>
        </p:pic>
        <p:pic>
          <p:nvPicPr>
            <p:cNvPr id="45" name="Picture 44"/>
            <p:cNvPicPr>
              <a:picLocks noChangeAspect="1"/>
            </p:cNvPicPr>
            <p:nvPr/>
          </p:nvPicPr>
          <p:blipFill>
            <a:blip r:embed="rId12"/>
            <a:stretch>
              <a:fillRect/>
            </a:stretch>
          </p:blipFill>
          <p:spPr>
            <a:xfrm>
              <a:off x="3695028" y="5134866"/>
              <a:ext cx="430559" cy="1145897"/>
            </a:xfrm>
            <a:prstGeom prst="rect">
              <a:avLst/>
            </a:prstGeom>
          </p:spPr>
        </p:pic>
      </p:grpSp>
      <p:pic>
        <p:nvPicPr>
          <p:cNvPr id="46" name="Picture 45"/>
          <p:cNvPicPr>
            <a:picLocks noChangeAspect="1"/>
          </p:cNvPicPr>
          <p:nvPr/>
        </p:nvPicPr>
        <p:blipFill>
          <a:blip r:embed="rId13"/>
          <a:stretch>
            <a:fillRect/>
          </a:stretch>
        </p:blipFill>
        <p:spPr>
          <a:xfrm>
            <a:off x="7449591" y="982097"/>
            <a:ext cx="936246" cy="1441444"/>
          </a:xfrm>
          <a:prstGeom prst="rect">
            <a:avLst/>
          </a:prstGeom>
        </p:spPr>
      </p:pic>
      <p:sp>
        <p:nvSpPr>
          <p:cNvPr id="47" name="TextBox 46"/>
          <p:cNvSpPr txBox="1"/>
          <p:nvPr/>
        </p:nvSpPr>
        <p:spPr>
          <a:xfrm rot="1950940">
            <a:off x="9586677" y="3767720"/>
            <a:ext cx="1180131" cy="369332"/>
          </a:xfrm>
          <a:prstGeom prst="rect">
            <a:avLst/>
          </a:prstGeom>
          <a:noFill/>
        </p:spPr>
        <p:txBody>
          <a:bodyPr wrap="none" rtlCol="0">
            <a:spAutoFit/>
          </a:bodyPr>
          <a:lstStyle/>
          <a:p>
            <a:r>
              <a:rPr lang="en-US" b="1" dirty="0" smtClean="0">
                <a:latin typeface="Segoe UI Light" panose="020B0502040204020203" pitchFamily="34" charset="0"/>
                <a:cs typeface="Segoe UI Light" panose="020B0502040204020203" pitchFamily="34" charset="0"/>
              </a:rPr>
              <a:t>Developer</a:t>
            </a:r>
            <a:endParaRPr lang="en-US" b="1" dirty="0">
              <a:latin typeface="Segoe UI Light" panose="020B0502040204020203" pitchFamily="34" charset="0"/>
              <a:cs typeface="Segoe UI Light" panose="020B0502040204020203" pitchFamily="34" charset="0"/>
            </a:endParaRPr>
          </a:p>
        </p:txBody>
      </p:sp>
      <p:sp>
        <p:nvSpPr>
          <p:cNvPr id="48" name="TextBox 47"/>
          <p:cNvSpPr txBox="1"/>
          <p:nvPr/>
        </p:nvSpPr>
        <p:spPr>
          <a:xfrm rot="2014123">
            <a:off x="1930171" y="2606347"/>
            <a:ext cx="2214581" cy="461665"/>
          </a:xfrm>
          <a:prstGeom prst="rect">
            <a:avLst/>
          </a:prstGeom>
          <a:noFill/>
        </p:spPr>
        <p:txBody>
          <a:bodyPr wrap="none" rtlCol="0">
            <a:spAutoFit/>
          </a:bodyPr>
          <a:lstStyle/>
          <a:p>
            <a:r>
              <a:rPr lang="en-US" sz="2400" b="1" dirty="0" smtClean="0">
                <a:latin typeface="Segoe UI Light" panose="020B0502040204020203" pitchFamily="34" charset="0"/>
                <a:cs typeface="Segoe UI Light" panose="020B0502040204020203" pitchFamily="34" charset="0"/>
              </a:rPr>
              <a:t>Microsoft Azure</a:t>
            </a:r>
            <a:endParaRPr lang="en-US" sz="2400" b="1" dirty="0">
              <a:latin typeface="Segoe UI Light" panose="020B0502040204020203" pitchFamily="34" charset="0"/>
              <a:cs typeface="Segoe UI Light" panose="020B0502040204020203" pitchFamily="34" charset="0"/>
            </a:endParaRPr>
          </a:p>
        </p:txBody>
      </p:sp>
      <p:sp>
        <p:nvSpPr>
          <p:cNvPr id="49" name="TextBox 48"/>
          <p:cNvSpPr txBox="1"/>
          <p:nvPr/>
        </p:nvSpPr>
        <p:spPr>
          <a:xfrm rot="1902297">
            <a:off x="2577532" y="3161879"/>
            <a:ext cx="767454" cy="400110"/>
          </a:xfrm>
          <a:prstGeom prst="rect">
            <a:avLst/>
          </a:prstGeom>
          <a:noFill/>
        </p:spPr>
        <p:txBody>
          <a:bodyPr wrap="none" rtlCol="0">
            <a:spAutoFit/>
          </a:bodyPr>
          <a:lstStyle/>
          <a:p>
            <a:r>
              <a:rPr lang="en-US" sz="2000" b="1" dirty="0" smtClean="0">
                <a:latin typeface="Segoe UI Light" panose="020B0502040204020203" pitchFamily="34" charset="0"/>
                <a:cs typeface="Segoe UI Light" panose="020B0502040204020203" pitchFamily="34" charset="0"/>
              </a:rPr>
              <a:t>Users</a:t>
            </a:r>
            <a:endParaRPr lang="en-US" sz="2000" b="1" dirty="0">
              <a:latin typeface="Segoe UI Light" panose="020B0502040204020203" pitchFamily="34" charset="0"/>
              <a:cs typeface="Segoe UI Light" panose="020B0502040204020203" pitchFamily="34" charset="0"/>
            </a:endParaRPr>
          </a:p>
        </p:txBody>
      </p:sp>
      <p:sp>
        <p:nvSpPr>
          <p:cNvPr id="50" name="Title 1"/>
          <p:cNvSpPr txBox="1">
            <a:spLocks/>
          </p:cNvSpPr>
          <p:nvPr/>
        </p:nvSpPr>
        <p:spPr>
          <a:xfrm>
            <a:off x="-73440" y="0"/>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defRPr/>
            </a:pPr>
            <a:r>
              <a:rPr lang="en-US" sz="4400" spc="-100" dirty="0" smtClean="0">
                <a:ln>
                  <a:noFill/>
                </a:ln>
                <a:solidFill>
                  <a:srgbClr val="00B0F0"/>
                </a:solidFill>
                <a:latin typeface="Segoe UI Light" panose="020B0502040204020203" pitchFamily="34" charset="0"/>
                <a:ea typeface="+mj-ea"/>
                <a:cs typeface="+mj-cs"/>
              </a:rPr>
              <a:t>Continuous Integration</a:t>
            </a:r>
            <a:endParaRPr lang="en-US" sz="4400" spc="-100" dirty="0">
              <a:ln>
                <a:noFill/>
              </a:ln>
              <a:solidFill>
                <a:srgbClr val="00B0F0"/>
              </a:solidFill>
              <a:latin typeface="Segoe UI Light" panose="020B0502040204020203" pitchFamily="34" charset="0"/>
              <a:ea typeface="+mj-ea"/>
              <a:cs typeface="+mj-cs"/>
            </a:endParaRPr>
          </a:p>
        </p:txBody>
      </p:sp>
    </p:spTree>
    <p:extLst>
      <p:ext uri="{BB962C8B-B14F-4D97-AF65-F5344CB8AC3E}">
        <p14:creationId xmlns:p14="http://schemas.microsoft.com/office/powerpoint/2010/main" val="2242132993"/>
      </p:ext>
    </p:extLst>
  </p:cSld>
  <p:clrMapOvr>
    <a:masterClrMapping/>
  </p:clrMapOvr>
  <mc:AlternateContent xmlns:mc="http://schemas.openxmlformats.org/markup-compatibility/2006">
    <mc:Choice xmlns:p14="http://schemas.microsoft.com/office/powerpoint/2010/main" Requires="p14">
      <p:transition spd="slow" p14:dur="2000" advTm="1543"/>
    </mc:Choice>
    <mc:Fallback>
      <p:transition spd="slow" advTm="154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00842E-6 2.22424E-6 L 0.10569 -0.12551 " pathEditMode="relative" rAng="0" ptsTypes="AA">
                                      <p:cBhvr>
                                        <p:cTn id="6" dur="1000" fill="hold"/>
                                        <p:tgtEl>
                                          <p:spTgt spid="46"/>
                                        </p:tgtEl>
                                        <p:attrNameLst>
                                          <p:attrName>ppt_x</p:attrName>
                                          <p:attrName>ppt_y</p:attrName>
                                        </p:attrNameLst>
                                      </p:cBhvr>
                                      <p:rCtr x="5285" y="-6287"/>
                                    </p:animMotion>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par>
                          <p:cTn id="11" fill="hold">
                            <p:stCondLst>
                              <p:cond delay="1500"/>
                            </p:stCondLst>
                            <p:childTnLst>
                              <p:par>
                                <p:cTn id="12" presetID="10" presetClass="entr" presetSubtype="0"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childTnLst>
                          </p:cTn>
                        </p:par>
                        <p:par>
                          <p:cTn id="15" fill="hold">
                            <p:stCondLst>
                              <p:cond delay="2000"/>
                            </p:stCondLst>
                            <p:childTnLst>
                              <p:par>
                                <p:cTn id="16" presetID="22" presetClass="entr" presetSubtype="2" fill="hold" nodeType="after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right)">
                                      <p:cBhvr>
                                        <p:cTn id="18" dur="500"/>
                                        <p:tgtEl>
                                          <p:spTgt spid="39"/>
                                        </p:tgtEl>
                                      </p:cBhvr>
                                    </p:animEffect>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p:cNvSpPr txBox="1">
            <a:spLocks/>
          </p:cNvSpPr>
          <p:nvPr/>
        </p:nvSpPr>
        <p:spPr>
          <a:xfrm>
            <a:off x="-73440" y="0"/>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100" normalizeH="0" baseline="0" noProof="0" dirty="0" smtClean="0">
                <a:ln>
                  <a:noFill/>
                </a:ln>
                <a:solidFill>
                  <a:srgbClr val="00B0F0"/>
                </a:solidFill>
                <a:effectLst/>
                <a:uLnTx/>
                <a:uFillTx/>
                <a:latin typeface="Segoe UI Light" panose="020B0502040204020203" pitchFamily="34" charset="0"/>
                <a:ea typeface="+mn-ea"/>
                <a:cs typeface="Segoe UI" pitchFamily="34" charset="0"/>
              </a:rPr>
              <a:t>Enterprise Connectivity</a:t>
            </a:r>
            <a:endParaRPr kumimoji="0" lang="en-US" sz="4400" b="0" i="0" u="none" strike="noStrike" kern="1200" cap="none" spc="-100" normalizeH="0" baseline="0" noProof="0" dirty="0">
              <a:ln>
                <a:noFill/>
              </a:ln>
              <a:solidFill>
                <a:srgbClr val="00B0F0"/>
              </a:solidFill>
              <a:effectLst/>
              <a:uLnTx/>
              <a:uFillTx/>
              <a:latin typeface="Segoe UI Light" panose="020B0502040204020203" pitchFamily="34" charset="0"/>
              <a:ea typeface="+mn-ea"/>
              <a:cs typeface="Segoe UI" pitchFamily="34" charset="0"/>
            </a:endParaRPr>
          </a:p>
        </p:txBody>
      </p:sp>
      <p:cxnSp>
        <p:nvCxnSpPr>
          <p:cNvPr id="24" name="Straight Connector 23"/>
          <p:cNvCxnSpPr/>
          <p:nvPr/>
        </p:nvCxnSpPr>
        <p:spPr>
          <a:xfrm>
            <a:off x="-64109" y="1156347"/>
            <a:ext cx="8942613" cy="5789484"/>
          </a:xfrm>
          <a:prstGeom prst="line">
            <a:avLst/>
          </a:prstGeom>
          <a:ln w="19050">
            <a:solidFill>
              <a:srgbClr val="87878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648200" y="762000"/>
            <a:ext cx="7636719" cy="4804116"/>
          </a:xfrm>
          <a:prstGeom prst="line">
            <a:avLst/>
          </a:prstGeom>
          <a:ln w="19050">
            <a:solidFill>
              <a:srgbClr val="87878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auto">
          <a:xfrm>
            <a:off x="0" y="487"/>
            <a:ext cx="6567904" cy="21255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40" name="Picture 39"/>
          <p:cNvPicPr>
            <a:picLocks noChangeAspect="1"/>
          </p:cNvPicPr>
          <p:nvPr/>
        </p:nvPicPr>
        <p:blipFill>
          <a:blip r:embed="rId2"/>
          <a:stretch>
            <a:fillRect/>
          </a:stretch>
        </p:blipFill>
        <p:spPr>
          <a:xfrm>
            <a:off x="4144026" y="1150805"/>
            <a:ext cx="5862789" cy="3822530"/>
          </a:xfrm>
          <a:prstGeom prst="rect">
            <a:avLst/>
          </a:prstGeom>
        </p:spPr>
      </p:pic>
      <p:pic>
        <p:nvPicPr>
          <p:cNvPr id="41" name="Picture 40"/>
          <p:cNvPicPr>
            <a:picLocks noChangeAspect="1"/>
          </p:cNvPicPr>
          <p:nvPr/>
        </p:nvPicPr>
        <p:blipFill>
          <a:blip r:embed="rId3"/>
          <a:stretch>
            <a:fillRect/>
          </a:stretch>
        </p:blipFill>
        <p:spPr>
          <a:xfrm>
            <a:off x="4270015" y="2574848"/>
            <a:ext cx="3561040" cy="2295459"/>
          </a:xfrm>
          <a:prstGeom prst="rect">
            <a:avLst/>
          </a:prstGeom>
        </p:spPr>
      </p:pic>
      <p:pic>
        <p:nvPicPr>
          <p:cNvPr id="51" name="Picture 50"/>
          <p:cNvPicPr>
            <a:picLocks noChangeAspect="1"/>
          </p:cNvPicPr>
          <p:nvPr/>
        </p:nvPicPr>
        <p:blipFill>
          <a:blip r:embed="rId4"/>
          <a:stretch>
            <a:fillRect/>
          </a:stretch>
        </p:blipFill>
        <p:spPr>
          <a:xfrm>
            <a:off x="5184391" y="2219040"/>
            <a:ext cx="1526112" cy="2144927"/>
          </a:xfrm>
          <a:prstGeom prst="rect">
            <a:avLst/>
          </a:prstGeom>
        </p:spPr>
      </p:pic>
      <p:pic>
        <p:nvPicPr>
          <p:cNvPr id="54" name="Picture 53"/>
          <p:cNvPicPr>
            <a:picLocks noChangeAspect="1"/>
          </p:cNvPicPr>
          <p:nvPr/>
        </p:nvPicPr>
        <p:blipFill>
          <a:blip r:embed="rId5"/>
          <a:stretch>
            <a:fillRect/>
          </a:stretch>
        </p:blipFill>
        <p:spPr>
          <a:xfrm>
            <a:off x="4923341" y="3671842"/>
            <a:ext cx="1166102" cy="749692"/>
          </a:xfrm>
          <a:prstGeom prst="rect">
            <a:avLst/>
          </a:prstGeom>
        </p:spPr>
      </p:pic>
      <p:pic>
        <p:nvPicPr>
          <p:cNvPr id="55" name="Picture 54"/>
          <p:cNvPicPr>
            <a:picLocks noChangeAspect="1"/>
          </p:cNvPicPr>
          <p:nvPr/>
        </p:nvPicPr>
        <p:blipFill>
          <a:blip r:embed="rId6"/>
          <a:stretch>
            <a:fillRect/>
          </a:stretch>
        </p:blipFill>
        <p:spPr>
          <a:xfrm>
            <a:off x="1730593" y="3699512"/>
            <a:ext cx="1211321" cy="1759754"/>
          </a:xfrm>
          <a:prstGeom prst="rect">
            <a:avLst/>
          </a:prstGeom>
        </p:spPr>
      </p:pic>
      <p:pic>
        <p:nvPicPr>
          <p:cNvPr id="56" name="Picture 55"/>
          <p:cNvPicPr>
            <a:picLocks noChangeAspect="1"/>
          </p:cNvPicPr>
          <p:nvPr/>
        </p:nvPicPr>
        <p:blipFill>
          <a:blip r:embed="rId7"/>
          <a:stretch>
            <a:fillRect/>
          </a:stretch>
        </p:blipFill>
        <p:spPr>
          <a:xfrm>
            <a:off x="2078690" y="4985953"/>
            <a:ext cx="1297825" cy="1558481"/>
          </a:xfrm>
          <a:prstGeom prst="rect">
            <a:avLst/>
          </a:prstGeom>
        </p:spPr>
      </p:pic>
      <p:pic>
        <p:nvPicPr>
          <p:cNvPr id="57" name="Picture 56"/>
          <p:cNvPicPr>
            <a:picLocks noChangeAspect="1"/>
          </p:cNvPicPr>
          <p:nvPr/>
        </p:nvPicPr>
        <p:blipFill>
          <a:blip r:embed="rId8"/>
          <a:stretch>
            <a:fillRect/>
          </a:stretch>
        </p:blipFill>
        <p:spPr>
          <a:xfrm>
            <a:off x="7819141" y="558024"/>
            <a:ext cx="1235984" cy="1949805"/>
          </a:xfrm>
          <a:prstGeom prst="rect">
            <a:avLst/>
          </a:prstGeom>
        </p:spPr>
      </p:pic>
      <p:pic>
        <p:nvPicPr>
          <p:cNvPr id="59" name="Picture 58"/>
          <p:cNvPicPr>
            <a:picLocks noChangeAspect="1"/>
          </p:cNvPicPr>
          <p:nvPr/>
        </p:nvPicPr>
        <p:blipFill>
          <a:blip r:embed="rId9"/>
          <a:stretch>
            <a:fillRect/>
          </a:stretch>
        </p:blipFill>
        <p:spPr>
          <a:xfrm>
            <a:off x="6184210" y="1937975"/>
            <a:ext cx="1242770" cy="796703"/>
          </a:xfrm>
          <a:prstGeom prst="rect">
            <a:avLst/>
          </a:prstGeom>
        </p:spPr>
      </p:pic>
      <p:pic>
        <p:nvPicPr>
          <p:cNvPr id="60" name="Picture 59"/>
          <p:cNvPicPr>
            <a:picLocks noChangeAspect="1"/>
          </p:cNvPicPr>
          <p:nvPr/>
        </p:nvPicPr>
        <p:blipFill>
          <a:blip r:embed="rId9"/>
          <a:stretch>
            <a:fillRect/>
          </a:stretch>
        </p:blipFill>
        <p:spPr>
          <a:xfrm>
            <a:off x="6436330" y="2092047"/>
            <a:ext cx="1242770" cy="796703"/>
          </a:xfrm>
          <a:prstGeom prst="rect">
            <a:avLst/>
          </a:prstGeom>
        </p:spPr>
      </p:pic>
      <p:pic>
        <p:nvPicPr>
          <p:cNvPr id="61" name="Picture 60"/>
          <p:cNvPicPr>
            <a:picLocks noChangeAspect="1"/>
          </p:cNvPicPr>
          <p:nvPr/>
        </p:nvPicPr>
        <p:blipFill>
          <a:blip r:embed="rId9"/>
          <a:stretch>
            <a:fillRect/>
          </a:stretch>
        </p:blipFill>
        <p:spPr>
          <a:xfrm>
            <a:off x="6688449" y="2246120"/>
            <a:ext cx="1242770" cy="796703"/>
          </a:xfrm>
          <a:prstGeom prst="rect">
            <a:avLst/>
          </a:prstGeom>
        </p:spPr>
      </p:pic>
      <p:pic>
        <p:nvPicPr>
          <p:cNvPr id="62" name="Picture 61"/>
          <p:cNvPicPr>
            <a:picLocks noChangeAspect="1"/>
          </p:cNvPicPr>
          <p:nvPr/>
        </p:nvPicPr>
        <p:blipFill>
          <a:blip r:embed="rId9"/>
          <a:stretch>
            <a:fillRect/>
          </a:stretch>
        </p:blipFill>
        <p:spPr>
          <a:xfrm>
            <a:off x="6940569" y="2400192"/>
            <a:ext cx="1242770" cy="796703"/>
          </a:xfrm>
          <a:prstGeom prst="rect">
            <a:avLst/>
          </a:prstGeom>
        </p:spPr>
      </p:pic>
      <p:pic>
        <p:nvPicPr>
          <p:cNvPr id="63" name="Picture 62"/>
          <p:cNvPicPr>
            <a:picLocks noChangeAspect="1"/>
          </p:cNvPicPr>
          <p:nvPr/>
        </p:nvPicPr>
        <p:blipFill>
          <a:blip r:embed="rId9"/>
          <a:stretch>
            <a:fillRect/>
          </a:stretch>
        </p:blipFill>
        <p:spPr>
          <a:xfrm>
            <a:off x="7192688" y="2554265"/>
            <a:ext cx="1242770" cy="796703"/>
          </a:xfrm>
          <a:prstGeom prst="rect">
            <a:avLst/>
          </a:prstGeom>
        </p:spPr>
      </p:pic>
      <p:pic>
        <p:nvPicPr>
          <p:cNvPr id="64" name="Picture 63"/>
          <p:cNvPicPr>
            <a:picLocks noChangeAspect="1"/>
          </p:cNvPicPr>
          <p:nvPr/>
        </p:nvPicPr>
        <p:blipFill>
          <a:blip r:embed="rId9"/>
          <a:stretch>
            <a:fillRect/>
          </a:stretch>
        </p:blipFill>
        <p:spPr>
          <a:xfrm>
            <a:off x="7444808" y="2708338"/>
            <a:ext cx="1242770" cy="796703"/>
          </a:xfrm>
          <a:prstGeom prst="rect">
            <a:avLst/>
          </a:prstGeom>
        </p:spPr>
      </p:pic>
      <p:sp>
        <p:nvSpPr>
          <p:cNvPr id="66" name="AutoShape 3"/>
          <p:cNvSpPr>
            <a:spLocks noChangeAspect="1" noChangeArrowheads="1" noTextEdit="1"/>
          </p:cNvSpPr>
          <p:nvPr/>
        </p:nvSpPr>
        <p:spPr bwMode="auto">
          <a:xfrm>
            <a:off x="6245404" y="918615"/>
            <a:ext cx="515133" cy="37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67" name="Freeform 5"/>
          <p:cNvSpPr>
            <a:spLocks/>
          </p:cNvSpPr>
          <p:nvPr/>
        </p:nvSpPr>
        <p:spPr bwMode="auto">
          <a:xfrm>
            <a:off x="7951456" y="3016365"/>
            <a:ext cx="291007" cy="212212"/>
          </a:xfrm>
          <a:custGeom>
            <a:avLst/>
            <a:gdLst>
              <a:gd name="T0" fmla="*/ 53 w 53"/>
              <a:gd name="T1" fmla="*/ 19 h 38"/>
              <a:gd name="T2" fmla="*/ 26 w 53"/>
              <a:gd name="T3" fmla="*/ 38 h 38"/>
              <a:gd name="T4" fmla="*/ 0 w 53"/>
              <a:gd name="T5" fmla="*/ 19 h 38"/>
              <a:gd name="T6" fmla="*/ 27 w 53"/>
              <a:gd name="T7" fmla="*/ 0 h 38"/>
              <a:gd name="T8" fmla="*/ 53 w 53"/>
              <a:gd name="T9" fmla="*/ 19 h 38"/>
            </a:gdLst>
            <a:ahLst/>
            <a:cxnLst>
              <a:cxn ang="0">
                <a:pos x="T0" y="T1"/>
              </a:cxn>
              <a:cxn ang="0">
                <a:pos x="T2" y="T3"/>
              </a:cxn>
              <a:cxn ang="0">
                <a:pos x="T4" y="T5"/>
              </a:cxn>
              <a:cxn ang="0">
                <a:pos x="T6" y="T7"/>
              </a:cxn>
              <a:cxn ang="0">
                <a:pos x="T8" y="T9"/>
              </a:cxn>
            </a:cxnLst>
            <a:rect l="0" t="0" r="r" b="b"/>
            <a:pathLst>
              <a:path w="53" h="38">
                <a:moveTo>
                  <a:pt x="53" y="19"/>
                </a:moveTo>
                <a:cubicBezTo>
                  <a:pt x="52" y="30"/>
                  <a:pt x="41" y="38"/>
                  <a:pt x="26" y="38"/>
                </a:cubicBezTo>
                <a:cubicBezTo>
                  <a:pt x="12" y="37"/>
                  <a:pt x="0" y="29"/>
                  <a:pt x="0" y="19"/>
                </a:cubicBezTo>
                <a:cubicBezTo>
                  <a:pt x="1" y="8"/>
                  <a:pt x="12" y="0"/>
                  <a:pt x="27" y="0"/>
                </a:cubicBezTo>
                <a:cubicBezTo>
                  <a:pt x="41" y="1"/>
                  <a:pt x="53" y="9"/>
                  <a:pt x="53" y="19"/>
                </a:cubicBezTo>
                <a:close/>
              </a:path>
            </a:pathLst>
          </a:custGeom>
          <a:solidFill>
            <a:srgbClr val="019E4A">
              <a:alpha val="29000"/>
            </a:srgb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68" name="Freeform 5"/>
          <p:cNvSpPr>
            <a:spLocks/>
          </p:cNvSpPr>
          <p:nvPr/>
        </p:nvSpPr>
        <p:spPr bwMode="auto">
          <a:xfrm>
            <a:off x="8058502" y="3499119"/>
            <a:ext cx="133876" cy="97626"/>
          </a:xfrm>
          <a:custGeom>
            <a:avLst/>
            <a:gdLst>
              <a:gd name="T0" fmla="*/ 53 w 53"/>
              <a:gd name="T1" fmla="*/ 19 h 38"/>
              <a:gd name="T2" fmla="*/ 26 w 53"/>
              <a:gd name="T3" fmla="*/ 38 h 38"/>
              <a:gd name="T4" fmla="*/ 0 w 53"/>
              <a:gd name="T5" fmla="*/ 19 h 38"/>
              <a:gd name="T6" fmla="*/ 27 w 53"/>
              <a:gd name="T7" fmla="*/ 0 h 38"/>
              <a:gd name="T8" fmla="*/ 53 w 53"/>
              <a:gd name="T9" fmla="*/ 19 h 38"/>
            </a:gdLst>
            <a:ahLst/>
            <a:cxnLst>
              <a:cxn ang="0">
                <a:pos x="T0" y="T1"/>
              </a:cxn>
              <a:cxn ang="0">
                <a:pos x="T2" y="T3"/>
              </a:cxn>
              <a:cxn ang="0">
                <a:pos x="T4" y="T5"/>
              </a:cxn>
              <a:cxn ang="0">
                <a:pos x="T6" y="T7"/>
              </a:cxn>
              <a:cxn ang="0">
                <a:pos x="T8" y="T9"/>
              </a:cxn>
            </a:cxnLst>
            <a:rect l="0" t="0" r="r" b="b"/>
            <a:pathLst>
              <a:path w="53" h="38">
                <a:moveTo>
                  <a:pt x="53" y="19"/>
                </a:moveTo>
                <a:cubicBezTo>
                  <a:pt x="52" y="30"/>
                  <a:pt x="41" y="38"/>
                  <a:pt x="26" y="38"/>
                </a:cubicBezTo>
                <a:cubicBezTo>
                  <a:pt x="12" y="37"/>
                  <a:pt x="0" y="29"/>
                  <a:pt x="0" y="19"/>
                </a:cubicBezTo>
                <a:cubicBezTo>
                  <a:pt x="1" y="8"/>
                  <a:pt x="12" y="0"/>
                  <a:pt x="27" y="0"/>
                </a:cubicBezTo>
                <a:cubicBezTo>
                  <a:pt x="41" y="1"/>
                  <a:pt x="53" y="9"/>
                  <a:pt x="53" y="19"/>
                </a:cubicBezTo>
                <a:close/>
              </a:path>
            </a:pathLst>
          </a:custGeom>
          <a:solidFill>
            <a:srgbClr val="019E4A">
              <a:alpha val="29000"/>
            </a:srgb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69" name="Freeform 5"/>
          <p:cNvSpPr>
            <a:spLocks/>
          </p:cNvSpPr>
          <p:nvPr/>
        </p:nvSpPr>
        <p:spPr bwMode="auto">
          <a:xfrm>
            <a:off x="6950088" y="1857275"/>
            <a:ext cx="133876" cy="97626"/>
          </a:xfrm>
          <a:custGeom>
            <a:avLst/>
            <a:gdLst>
              <a:gd name="T0" fmla="*/ 53 w 53"/>
              <a:gd name="T1" fmla="*/ 19 h 38"/>
              <a:gd name="T2" fmla="*/ 26 w 53"/>
              <a:gd name="T3" fmla="*/ 38 h 38"/>
              <a:gd name="T4" fmla="*/ 0 w 53"/>
              <a:gd name="T5" fmla="*/ 19 h 38"/>
              <a:gd name="T6" fmla="*/ 27 w 53"/>
              <a:gd name="T7" fmla="*/ 0 h 38"/>
              <a:gd name="T8" fmla="*/ 53 w 53"/>
              <a:gd name="T9" fmla="*/ 19 h 38"/>
            </a:gdLst>
            <a:ahLst/>
            <a:cxnLst>
              <a:cxn ang="0">
                <a:pos x="T0" y="T1"/>
              </a:cxn>
              <a:cxn ang="0">
                <a:pos x="T2" y="T3"/>
              </a:cxn>
              <a:cxn ang="0">
                <a:pos x="T4" y="T5"/>
              </a:cxn>
              <a:cxn ang="0">
                <a:pos x="T6" y="T7"/>
              </a:cxn>
              <a:cxn ang="0">
                <a:pos x="T8" y="T9"/>
              </a:cxn>
            </a:cxnLst>
            <a:rect l="0" t="0" r="r" b="b"/>
            <a:pathLst>
              <a:path w="53" h="38">
                <a:moveTo>
                  <a:pt x="53" y="19"/>
                </a:moveTo>
                <a:cubicBezTo>
                  <a:pt x="52" y="30"/>
                  <a:pt x="41" y="38"/>
                  <a:pt x="26" y="38"/>
                </a:cubicBezTo>
                <a:cubicBezTo>
                  <a:pt x="12" y="37"/>
                  <a:pt x="0" y="29"/>
                  <a:pt x="0" y="19"/>
                </a:cubicBezTo>
                <a:cubicBezTo>
                  <a:pt x="1" y="8"/>
                  <a:pt x="12" y="0"/>
                  <a:pt x="27" y="0"/>
                </a:cubicBezTo>
                <a:cubicBezTo>
                  <a:pt x="41" y="1"/>
                  <a:pt x="53" y="9"/>
                  <a:pt x="53" y="19"/>
                </a:cubicBezTo>
                <a:close/>
              </a:path>
            </a:pathLst>
          </a:custGeom>
          <a:solidFill>
            <a:srgbClr val="019E4A">
              <a:alpha val="29000"/>
            </a:srgb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70" name="Freeform 5"/>
          <p:cNvSpPr>
            <a:spLocks/>
          </p:cNvSpPr>
          <p:nvPr/>
        </p:nvSpPr>
        <p:spPr bwMode="auto">
          <a:xfrm>
            <a:off x="7320834" y="2938576"/>
            <a:ext cx="133876" cy="97626"/>
          </a:xfrm>
          <a:custGeom>
            <a:avLst/>
            <a:gdLst>
              <a:gd name="T0" fmla="*/ 53 w 53"/>
              <a:gd name="T1" fmla="*/ 19 h 38"/>
              <a:gd name="T2" fmla="*/ 26 w 53"/>
              <a:gd name="T3" fmla="*/ 38 h 38"/>
              <a:gd name="T4" fmla="*/ 0 w 53"/>
              <a:gd name="T5" fmla="*/ 19 h 38"/>
              <a:gd name="T6" fmla="*/ 27 w 53"/>
              <a:gd name="T7" fmla="*/ 0 h 38"/>
              <a:gd name="T8" fmla="*/ 53 w 53"/>
              <a:gd name="T9" fmla="*/ 19 h 38"/>
            </a:gdLst>
            <a:ahLst/>
            <a:cxnLst>
              <a:cxn ang="0">
                <a:pos x="T0" y="T1"/>
              </a:cxn>
              <a:cxn ang="0">
                <a:pos x="T2" y="T3"/>
              </a:cxn>
              <a:cxn ang="0">
                <a:pos x="T4" y="T5"/>
              </a:cxn>
              <a:cxn ang="0">
                <a:pos x="T6" y="T7"/>
              </a:cxn>
              <a:cxn ang="0">
                <a:pos x="T8" y="T9"/>
              </a:cxn>
            </a:cxnLst>
            <a:rect l="0" t="0" r="r" b="b"/>
            <a:pathLst>
              <a:path w="53" h="38">
                <a:moveTo>
                  <a:pt x="53" y="19"/>
                </a:moveTo>
                <a:cubicBezTo>
                  <a:pt x="52" y="30"/>
                  <a:pt x="41" y="38"/>
                  <a:pt x="26" y="38"/>
                </a:cubicBezTo>
                <a:cubicBezTo>
                  <a:pt x="12" y="37"/>
                  <a:pt x="0" y="29"/>
                  <a:pt x="0" y="19"/>
                </a:cubicBezTo>
                <a:cubicBezTo>
                  <a:pt x="1" y="8"/>
                  <a:pt x="12" y="0"/>
                  <a:pt x="27" y="0"/>
                </a:cubicBezTo>
                <a:cubicBezTo>
                  <a:pt x="41" y="1"/>
                  <a:pt x="53" y="9"/>
                  <a:pt x="53" y="19"/>
                </a:cubicBezTo>
                <a:close/>
              </a:path>
            </a:pathLst>
          </a:custGeom>
          <a:solidFill>
            <a:srgbClr val="019E4A">
              <a:alpha val="29000"/>
            </a:srgb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71" name="Freeform 5"/>
          <p:cNvSpPr>
            <a:spLocks/>
          </p:cNvSpPr>
          <p:nvPr/>
        </p:nvSpPr>
        <p:spPr bwMode="auto">
          <a:xfrm>
            <a:off x="8773050" y="3045475"/>
            <a:ext cx="182699" cy="133230"/>
          </a:xfrm>
          <a:custGeom>
            <a:avLst/>
            <a:gdLst>
              <a:gd name="T0" fmla="*/ 53 w 53"/>
              <a:gd name="T1" fmla="*/ 19 h 38"/>
              <a:gd name="T2" fmla="*/ 26 w 53"/>
              <a:gd name="T3" fmla="*/ 38 h 38"/>
              <a:gd name="T4" fmla="*/ 0 w 53"/>
              <a:gd name="T5" fmla="*/ 19 h 38"/>
              <a:gd name="T6" fmla="*/ 27 w 53"/>
              <a:gd name="T7" fmla="*/ 0 h 38"/>
              <a:gd name="T8" fmla="*/ 53 w 53"/>
              <a:gd name="T9" fmla="*/ 19 h 38"/>
            </a:gdLst>
            <a:ahLst/>
            <a:cxnLst>
              <a:cxn ang="0">
                <a:pos x="T0" y="T1"/>
              </a:cxn>
              <a:cxn ang="0">
                <a:pos x="T2" y="T3"/>
              </a:cxn>
              <a:cxn ang="0">
                <a:pos x="T4" y="T5"/>
              </a:cxn>
              <a:cxn ang="0">
                <a:pos x="T6" y="T7"/>
              </a:cxn>
              <a:cxn ang="0">
                <a:pos x="T8" y="T9"/>
              </a:cxn>
            </a:cxnLst>
            <a:rect l="0" t="0" r="r" b="b"/>
            <a:pathLst>
              <a:path w="53" h="38">
                <a:moveTo>
                  <a:pt x="53" y="19"/>
                </a:moveTo>
                <a:cubicBezTo>
                  <a:pt x="52" y="30"/>
                  <a:pt x="41" y="38"/>
                  <a:pt x="26" y="38"/>
                </a:cubicBezTo>
                <a:cubicBezTo>
                  <a:pt x="12" y="37"/>
                  <a:pt x="0" y="29"/>
                  <a:pt x="0" y="19"/>
                </a:cubicBezTo>
                <a:cubicBezTo>
                  <a:pt x="1" y="8"/>
                  <a:pt x="12" y="0"/>
                  <a:pt x="27" y="0"/>
                </a:cubicBezTo>
                <a:cubicBezTo>
                  <a:pt x="41" y="1"/>
                  <a:pt x="53" y="9"/>
                  <a:pt x="53" y="19"/>
                </a:cubicBezTo>
                <a:close/>
              </a:path>
            </a:pathLst>
          </a:custGeom>
          <a:solidFill>
            <a:srgbClr val="019E4A">
              <a:alpha val="29000"/>
            </a:srgb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72" name="Freeform 5"/>
          <p:cNvSpPr>
            <a:spLocks/>
          </p:cNvSpPr>
          <p:nvPr/>
        </p:nvSpPr>
        <p:spPr bwMode="auto">
          <a:xfrm>
            <a:off x="6344980" y="2234470"/>
            <a:ext cx="182699" cy="133230"/>
          </a:xfrm>
          <a:custGeom>
            <a:avLst/>
            <a:gdLst>
              <a:gd name="T0" fmla="*/ 53 w 53"/>
              <a:gd name="T1" fmla="*/ 19 h 38"/>
              <a:gd name="T2" fmla="*/ 26 w 53"/>
              <a:gd name="T3" fmla="*/ 38 h 38"/>
              <a:gd name="T4" fmla="*/ 0 w 53"/>
              <a:gd name="T5" fmla="*/ 19 h 38"/>
              <a:gd name="T6" fmla="*/ 27 w 53"/>
              <a:gd name="T7" fmla="*/ 0 h 38"/>
              <a:gd name="T8" fmla="*/ 53 w 53"/>
              <a:gd name="T9" fmla="*/ 19 h 38"/>
            </a:gdLst>
            <a:ahLst/>
            <a:cxnLst>
              <a:cxn ang="0">
                <a:pos x="T0" y="T1"/>
              </a:cxn>
              <a:cxn ang="0">
                <a:pos x="T2" y="T3"/>
              </a:cxn>
              <a:cxn ang="0">
                <a:pos x="T4" y="T5"/>
              </a:cxn>
              <a:cxn ang="0">
                <a:pos x="T6" y="T7"/>
              </a:cxn>
              <a:cxn ang="0">
                <a:pos x="T8" y="T9"/>
              </a:cxn>
            </a:cxnLst>
            <a:rect l="0" t="0" r="r" b="b"/>
            <a:pathLst>
              <a:path w="53" h="38">
                <a:moveTo>
                  <a:pt x="53" y="19"/>
                </a:moveTo>
                <a:cubicBezTo>
                  <a:pt x="52" y="30"/>
                  <a:pt x="41" y="38"/>
                  <a:pt x="26" y="38"/>
                </a:cubicBezTo>
                <a:cubicBezTo>
                  <a:pt x="12" y="37"/>
                  <a:pt x="0" y="29"/>
                  <a:pt x="0" y="19"/>
                </a:cubicBezTo>
                <a:cubicBezTo>
                  <a:pt x="1" y="8"/>
                  <a:pt x="12" y="0"/>
                  <a:pt x="27" y="0"/>
                </a:cubicBezTo>
                <a:cubicBezTo>
                  <a:pt x="41" y="1"/>
                  <a:pt x="53" y="9"/>
                  <a:pt x="53" y="19"/>
                </a:cubicBezTo>
                <a:close/>
              </a:path>
            </a:pathLst>
          </a:custGeom>
          <a:solidFill>
            <a:srgbClr val="019E4A">
              <a:alpha val="29000"/>
            </a:srgb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73" name="Freeform 5"/>
          <p:cNvSpPr>
            <a:spLocks/>
          </p:cNvSpPr>
          <p:nvPr/>
        </p:nvSpPr>
        <p:spPr bwMode="auto">
          <a:xfrm>
            <a:off x="6539858" y="1994615"/>
            <a:ext cx="133876" cy="97626"/>
          </a:xfrm>
          <a:custGeom>
            <a:avLst/>
            <a:gdLst>
              <a:gd name="T0" fmla="*/ 53 w 53"/>
              <a:gd name="T1" fmla="*/ 19 h 38"/>
              <a:gd name="T2" fmla="*/ 26 w 53"/>
              <a:gd name="T3" fmla="*/ 38 h 38"/>
              <a:gd name="T4" fmla="*/ 0 w 53"/>
              <a:gd name="T5" fmla="*/ 19 h 38"/>
              <a:gd name="T6" fmla="*/ 27 w 53"/>
              <a:gd name="T7" fmla="*/ 0 h 38"/>
              <a:gd name="T8" fmla="*/ 53 w 53"/>
              <a:gd name="T9" fmla="*/ 19 h 38"/>
            </a:gdLst>
            <a:ahLst/>
            <a:cxnLst>
              <a:cxn ang="0">
                <a:pos x="T0" y="T1"/>
              </a:cxn>
              <a:cxn ang="0">
                <a:pos x="T2" y="T3"/>
              </a:cxn>
              <a:cxn ang="0">
                <a:pos x="T4" y="T5"/>
              </a:cxn>
              <a:cxn ang="0">
                <a:pos x="T6" y="T7"/>
              </a:cxn>
              <a:cxn ang="0">
                <a:pos x="T8" y="T9"/>
              </a:cxn>
            </a:cxnLst>
            <a:rect l="0" t="0" r="r" b="b"/>
            <a:pathLst>
              <a:path w="53" h="38">
                <a:moveTo>
                  <a:pt x="53" y="19"/>
                </a:moveTo>
                <a:cubicBezTo>
                  <a:pt x="52" y="30"/>
                  <a:pt x="41" y="38"/>
                  <a:pt x="26" y="38"/>
                </a:cubicBezTo>
                <a:cubicBezTo>
                  <a:pt x="12" y="37"/>
                  <a:pt x="0" y="29"/>
                  <a:pt x="0" y="19"/>
                </a:cubicBezTo>
                <a:cubicBezTo>
                  <a:pt x="1" y="8"/>
                  <a:pt x="12" y="0"/>
                  <a:pt x="27" y="0"/>
                </a:cubicBezTo>
                <a:cubicBezTo>
                  <a:pt x="41" y="1"/>
                  <a:pt x="53" y="9"/>
                  <a:pt x="53" y="19"/>
                </a:cubicBezTo>
                <a:close/>
              </a:path>
            </a:pathLst>
          </a:custGeom>
          <a:solidFill>
            <a:srgbClr val="019E4A">
              <a:alpha val="29000"/>
            </a:srgb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74" name="Freeform 5"/>
          <p:cNvSpPr>
            <a:spLocks/>
          </p:cNvSpPr>
          <p:nvPr/>
        </p:nvSpPr>
        <p:spPr bwMode="auto">
          <a:xfrm>
            <a:off x="8559305" y="3433501"/>
            <a:ext cx="182699" cy="133230"/>
          </a:xfrm>
          <a:custGeom>
            <a:avLst/>
            <a:gdLst>
              <a:gd name="T0" fmla="*/ 53 w 53"/>
              <a:gd name="T1" fmla="*/ 19 h 38"/>
              <a:gd name="T2" fmla="*/ 26 w 53"/>
              <a:gd name="T3" fmla="*/ 38 h 38"/>
              <a:gd name="T4" fmla="*/ 0 w 53"/>
              <a:gd name="T5" fmla="*/ 19 h 38"/>
              <a:gd name="T6" fmla="*/ 27 w 53"/>
              <a:gd name="T7" fmla="*/ 0 h 38"/>
              <a:gd name="T8" fmla="*/ 53 w 53"/>
              <a:gd name="T9" fmla="*/ 19 h 38"/>
            </a:gdLst>
            <a:ahLst/>
            <a:cxnLst>
              <a:cxn ang="0">
                <a:pos x="T0" y="T1"/>
              </a:cxn>
              <a:cxn ang="0">
                <a:pos x="T2" y="T3"/>
              </a:cxn>
              <a:cxn ang="0">
                <a:pos x="T4" y="T5"/>
              </a:cxn>
              <a:cxn ang="0">
                <a:pos x="T6" y="T7"/>
              </a:cxn>
              <a:cxn ang="0">
                <a:pos x="T8" y="T9"/>
              </a:cxn>
            </a:cxnLst>
            <a:rect l="0" t="0" r="r" b="b"/>
            <a:pathLst>
              <a:path w="53" h="38">
                <a:moveTo>
                  <a:pt x="53" y="19"/>
                </a:moveTo>
                <a:cubicBezTo>
                  <a:pt x="52" y="30"/>
                  <a:pt x="41" y="38"/>
                  <a:pt x="26" y="38"/>
                </a:cubicBezTo>
                <a:cubicBezTo>
                  <a:pt x="12" y="37"/>
                  <a:pt x="0" y="29"/>
                  <a:pt x="0" y="19"/>
                </a:cubicBezTo>
                <a:cubicBezTo>
                  <a:pt x="1" y="8"/>
                  <a:pt x="12" y="0"/>
                  <a:pt x="27" y="0"/>
                </a:cubicBezTo>
                <a:cubicBezTo>
                  <a:pt x="41" y="1"/>
                  <a:pt x="53" y="9"/>
                  <a:pt x="53" y="19"/>
                </a:cubicBezTo>
                <a:close/>
              </a:path>
            </a:pathLst>
          </a:custGeom>
          <a:solidFill>
            <a:srgbClr val="019E4A">
              <a:alpha val="29000"/>
            </a:srgbClr>
          </a:solidFill>
          <a:ln>
            <a:noFill/>
          </a:ln>
        </p:spPr>
        <p:txBody>
          <a:bodyPr vert="horz" wrap="square" lIns="89642" tIns="44821" rIns="89642" bIns="44821" numCol="1" anchor="t" anchorCtr="0" compatLnSpc="1">
            <a:prstTxWarp prst="textNoShape">
              <a:avLst/>
            </a:prstTxWarp>
          </a:bodyPr>
          <a:lstStyle/>
          <a:p>
            <a:endParaRPr lang="en-US" sz="1765"/>
          </a:p>
        </p:txBody>
      </p:sp>
      <p:pic>
        <p:nvPicPr>
          <p:cNvPr id="75" name="Picture 74"/>
          <p:cNvPicPr>
            <a:picLocks noChangeAspect="1"/>
          </p:cNvPicPr>
          <p:nvPr/>
        </p:nvPicPr>
        <p:blipFill>
          <a:blip r:embed="rId10"/>
          <a:stretch>
            <a:fillRect/>
          </a:stretch>
        </p:blipFill>
        <p:spPr>
          <a:xfrm>
            <a:off x="3622393" y="5034413"/>
            <a:ext cx="422095" cy="1123371"/>
          </a:xfrm>
          <a:prstGeom prst="rect">
            <a:avLst/>
          </a:prstGeom>
        </p:spPr>
      </p:pic>
      <p:pic>
        <p:nvPicPr>
          <p:cNvPr id="76" name="Picture 75"/>
          <p:cNvPicPr>
            <a:picLocks noChangeAspect="1"/>
          </p:cNvPicPr>
          <p:nvPr/>
        </p:nvPicPr>
        <p:blipFill>
          <a:blip r:embed="rId11"/>
          <a:stretch>
            <a:fillRect/>
          </a:stretch>
        </p:blipFill>
        <p:spPr>
          <a:xfrm>
            <a:off x="3802123" y="4207483"/>
            <a:ext cx="1285151" cy="841289"/>
          </a:xfrm>
          <a:prstGeom prst="rect">
            <a:avLst/>
          </a:prstGeom>
        </p:spPr>
      </p:pic>
      <p:sp>
        <p:nvSpPr>
          <p:cNvPr id="77" name="Freeform 5"/>
          <p:cNvSpPr>
            <a:spLocks/>
          </p:cNvSpPr>
          <p:nvPr/>
        </p:nvSpPr>
        <p:spPr bwMode="auto">
          <a:xfrm>
            <a:off x="7127135" y="2461846"/>
            <a:ext cx="182699" cy="133230"/>
          </a:xfrm>
          <a:custGeom>
            <a:avLst/>
            <a:gdLst>
              <a:gd name="T0" fmla="*/ 53 w 53"/>
              <a:gd name="T1" fmla="*/ 19 h 38"/>
              <a:gd name="T2" fmla="*/ 26 w 53"/>
              <a:gd name="T3" fmla="*/ 38 h 38"/>
              <a:gd name="T4" fmla="*/ 0 w 53"/>
              <a:gd name="T5" fmla="*/ 19 h 38"/>
              <a:gd name="T6" fmla="*/ 27 w 53"/>
              <a:gd name="T7" fmla="*/ 0 h 38"/>
              <a:gd name="T8" fmla="*/ 53 w 53"/>
              <a:gd name="T9" fmla="*/ 19 h 38"/>
            </a:gdLst>
            <a:ahLst/>
            <a:cxnLst>
              <a:cxn ang="0">
                <a:pos x="T0" y="T1"/>
              </a:cxn>
              <a:cxn ang="0">
                <a:pos x="T2" y="T3"/>
              </a:cxn>
              <a:cxn ang="0">
                <a:pos x="T4" y="T5"/>
              </a:cxn>
              <a:cxn ang="0">
                <a:pos x="T6" y="T7"/>
              </a:cxn>
              <a:cxn ang="0">
                <a:pos x="T8" y="T9"/>
              </a:cxn>
            </a:cxnLst>
            <a:rect l="0" t="0" r="r" b="b"/>
            <a:pathLst>
              <a:path w="53" h="38">
                <a:moveTo>
                  <a:pt x="53" y="19"/>
                </a:moveTo>
                <a:cubicBezTo>
                  <a:pt x="52" y="30"/>
                  <a:pt x="41" y="38"/>
                  <a:pt x="26" y="38"/>
                </a:cubicBezTo>
                <a:cubicBezTo>
                  <a:pt x="12" y="37"/>
                  <a:pt x="0" y="29"/>
                  <a:pt x="0" y="19"/>
                </a:cubicBezTo>
                <a:cubicBezTo>
                  <a:pt x="1" y="8"/>
                  <a:pt x="12" y="0"/>
                  <a:pt x="27" y="0"/>
                </a:cubicBezTo>
                <a:cubicBezTo>
                  <a:pt x="41" y="1"/>
                  <a:pt x="53" y="9"/>
                  <a:pt x="53" y="19"/>
                </a:cubicBezTo>
                <a:close/>
              </a:path>
            </a:pathLst>
          </a:custGeom>
          <a:solidFill>
            <a:srgbClr val="019E4A">
              <a:alpha val="29000"/>
            </a:srgb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78" name="Title 1"/>
          <p:cNvSpPr txBox="1">
            <a:spLocks/>
          </p:cNvSpPr>
          <p:nvPr/>
        </p:nvSpPr>
        <p:spPr>
          <a:xfrm>
            <a:off x="9866536" y="368501"/>
            <a:ext cx="1847709"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137" dirty="0"/>
              <a:t>Dynamics</a:t>
            </a:r>
          </a:p>
          <a:p>
            <a:r>
              <a:rPr lang="en-US" sz="3137" dirty="0"/>
              <a:t>SQL</a:t>
            </a:r>
          </a:p>
          <a:p>
            <a:r>
              <a:rPr lang="en-US" sz="3137" dirty="0"/>
              <a:t>SAP</a:t>
            </a:r>
          </a:p>
          <a:p>
            <a:r>
              <a:rPr lang="en-US" sz="3137" dirty="0"/>
              <a:t>Oracle</a:t>
            </a:r>
          </a:p>
        </p:txBody>
      </p:sp>
      <p:sp>
        <p:nvSpPr>
          <p:cNvPr id="79" name="TextBox 78"/>
          <p:cNvSpPr txBox="1"/>
          <p:nvPr/>
        </p:nvSpPr>
        <p:spPr>
          <a:xfrm rot="2014123">
            <a:off x="1930171" y="2606347"/>
            <a:ext cx="2214581" cy="461665"/>
          </a:xfrm>
          <a:prstGeom prst="rect">
            <a:avLst/>
          </a:prstGeom>
          <a:noFill/>
        </p:spPr>
        <p:txBody>
          <a:bodyPr wrap="none" rtlCol="0">
            <a:spAutoFit/>
          </a:bodyPr>
          <a:lstStyle/>
          <a:p>
            <a:r>
              <a:rPr lang="en-US" sz="2400" b="1" dirty="0" smtClean="0">
                <a:latin typeface="Segoe UI Light" panose="020B0502040204020203" pitchFamily="34" charset="0"/>
                <a:cs typeface="Segoe UI Light" panose="020B0502040204020203" pitchFamily="34" charset="0"/>
              </a:rPr>
              <a:t>Microsoft Azure</a:t>
            </a:r>
            <a:endParaRPr lang="en-US" sz="2400" b="1" dirty="0">
              <a:latin typeface="Segoe UI Light" panose="020B0502040204020203" pitchFamily="34" charset="0"/>
              <a:cs typeface="Segoe UI Light" panose="020B0502040204020203" pitchFamily="34" charset="0"/>
            </a:endParaRPr>
          </a:p>
        </p:txBody>
      </p:sp>
      <p:sp>
        <p:nvSpPr>
          <p:cNvPr id="80" name="TextBox 79"/>
          <p:cNvSpPr txBox="1"/>
          <p:nvPr/>
        </p:nvSpPr>
        <p:spPr>
          <a:xfrm rot="1902297">
            <a:off x="2577532" y="3161879"/>
            <a:ext cx="767454" cy="400110"/>
          </a:xfrm>
          <a:prstGeom prst="rect">
            <a:avLst/>
          </a:prstGeom>
          <a:noFill/>
        </p:spPr>
        <p:txBody>
          <a:bodyPr wrap="none" rtlCol="0">
            <a:spAutoFit/>
          </a:bodyPr>
          <a:lstStyle/>
          <a:p>
            <a:r>
              <a:rPr lang="en-US" sz="2000" b="1" dirty="0" smtClean="0">
                <a:latin typeface="Segoe UI Light" panose="020B0502040204020203" pitchFamily="34" charset="0"/>
                <a:cs typeface="Segoe UI Light" panose="020B0502040204020203" pitchFamily="34" charset="0"/>
              </a:rPr>
              <a:t>Users</a:t>
            </a:r>
            <a:endParaRPr lang="en-US" sz="2000" b="1" dirty="0">
              <a:latin typeface="Segoe UI Light" panose="020B0502040204020203" pitchFamily="34" charset="0"/>
              <a:cs typeface="Segoe UI Light" panose="020B0502040204020203" pitchFamily="34" charset="0"/>
            </a:endParaRPr>
          </a:p>
        </p:txBody>
      </p:sp>
      <p:sp>
        <p:nvSpPr>
          <p:cNvPr id="81" name="TextBox 80"/>
          <p:cNvSpPr txBox="1"/>
          <p:nvPr/>
        </p:nvSpPr>
        <p:spPr>
          <a:xfrm rot="1950941">
            <a:off x="9464754" y="3706569"/>
            <a:ext cx="1423980" cy="369332"/>
          </a:xfrm>
          <a:prstGeom prst="rect">
            <a:avLst/>
          </a:prstGeom>
          <a:noFill/>
        </p:spPr>
        <p:txBody>
          <a:bodyPr wrap="none" rtlCol="0">
            <a:spAutoFit/>
          </a:bodyPr>
          <a:lstStyle/>
          <a:p>
            <a:r>
              <a:rPr lang="en-US" b="1" dirty="0" smtClean="0">
                <a:latin typeface="Segoe UI Light" panose="020B0502040204020203" pitchFamily="34" charset="0"/>
                <a:cs typeface="Segoe UI Light" panose="020B0502040204020203" pitchFamily="34" charset="0"/>
              </a:rPr>
              <a:t>On-Premises</a:t>
            </a:r>
            <a:endParaRPr lang="en-US" b="1" dirty="0">
              <a:latin typeface="Segoe UI Light" panose="020B0502040204020203" pitchFamily="34" charset="0"/>
              <a:cs typeface="Segoe UI Light" panose="020B0502040204020203" pitchFamily="34" charset="0"/>
            </a:endParaRPr>
          </a:p>
        </p:txBody>
      </p:sp>
      <p:sp>
        <p:nvSpPr>
          <p:cNvPr id="82" name="TextBox 81"/>
          <p:cNvSpPr txBox="1"/>
          <p:nvPr/>
        </p:nvSpPr>
        <p:spPr>
          <a:xfrm rot="1950941">
            <a:off x="8779272" y="4464835"/>
            <a:ext cx="1693605" cy="369332"/>
          </a:xfrm>
          <a:prstGeom prst="rect">
            <a:avLst/>
          </a:prstGeom>
          <a:noFill/>
        </p:spPr>
        <p:txBody>
          <a:bodyPr wrap="none" rtlCol="0">
            <a:spAutoFit/>
          </a:bodyPr>
          <a:lstStyle/>
          <a:p>
            <a:r>
              <a:rPr lang="en-US" b="1" dirty="0" smtClean="0">
                <a:latin typeface="Segoe UI Light" panose="020B0502040204020203" pitchFamily="34" charset="0"/>
                <a:cs typeface="Segoe UI Light" panose="020B0502040204020203" pitchFamily="34" charset="0"/>
              </a:rPr>
              <a:t>Virtual Network</a:t>
            </a:r>
            <a:endParaRPr lang="en-US" b="1" dirty="0">
              <a:latin typeface="Segoe UI Light" panose="020B0502040204020203" pitchFamily="34" charset="0"/>
              <a:cs typeface="Segoe UI Light" panose="020B0502040204020203" pitchFamily="34" charset="0"/>
            </a:endParaRPr>
          </a:p>
        </p:txBody>
      </p:sp>
      <p:cxnSp>
        <p:nvCxnSpPr>
          <p:cNvPr id="3" name="Straight Connector 2"/>
          <p:cNvCxnSpPr>
            <a:stCxn id="82" idx="1"/>
          </p:cNvCxnSpPr>
          <p:nvPr/>
        </p:nvCxnSpPr>
        <p:spPr>
          <a:xfrm flipH="1" flipV="1">
            <a:off x="8305800" y="3733801"/>
            <a:ext cx="606213" cy="4605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833033"/>
      </p:ext>
    </p:extLst>
  </p:cSld>
  <p:clrMapOvr>
    <a:masterClrMapping/>
  </p:clrMapOvr>
  <mc:AlternateContent xmlns:mc="http://schemas.openxmlformats.org/markup-compatibility/2006">
    <mc:Choice xmlns:p14="http://schemas.microsoft.com/office/powerpoint/2010/main" Requires="p14">
      <p:transition spd="slow" p14:dur="2000" advTm="818"/>
    </mc:Choice>
    <mc:Fallback>
      <p:transition spd="slow" advTm="81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fade">
                                      <p:cBhvr>
                                        <p:cTn id="11" dur="1000"/>
                                        <p:tgtEl>
                                          <p:spTgt spid="57"/>
                                        </p:tgtEl>
                                      </p:cBhvr>
                                    </p:animEffect>
                                    <p:anim calcmode="lin" valueType="num">
                                      <p:cBhvr>
                                        <p:cTn id="12" dur="1000" fill="hold"/>
                                        <p:tgtEl>
                                          <p:spTgt spid="57"/>
                                        </p:tgtEl>
                                        <p:attrNameLst>
                                          <p:attrName>ppt_x</p:attrName>
                                        </p:attrNameLst>
                                      </p:cBhvr>
                                      <p:tavLst>
                                        <p:tav tm="0">
                                          <p:val>
                                            <p:strVal val="#ppt_x"/>
                                          </p:val>
                                        </p:tav>
                                        <p:tav tm="100000">
                                          <p:val>
                                            <p:strVal val="#ppt_x"/>
                                          </p:val>
                                        </p:tav>
                                      </p:tavLst>
                                    </p:anim>
                                    <p:anim calcmode="lin" valueType="num">
                                      <p:cBhvr>
                                        <p:cTn id="13" dur="1000" fill="hold"/>
                                        <p:tgtEl>
                                          <p:spTgt spid="5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250"/>
                                        <p:tgtEl>
                                          <p:spTgt spid="59"/>
                                        </p:tgtEl>
                                      </p:cBhvr>
                                    </p:animEffect>
                                  </p:childTnLst>
                                </p:cTn>
                              </p:par>
                            </p:childTnLst>
                          </p:cTn>
                        </p:par>
                        <p:par>
                          <p:cTn id="22" fill="hold">
                            <p:stCondLst>
                              <p:cond delay="2250"/>
                            </p:stCondLst>
                            <p:childTnLst>
                              <p:par>
                                <p:cTn id="23" presetID="22" presetClass="entr" presetSubtype="8" fill="hold" nodeType="after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wipe(left)">
                                      <p:cBhvr>
                                        <p:cTn id="25" dur="250"/>
                                        <p:tgtEl>
                                          <p:spTgt spid="60"/>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left)">
                                      <p:cBhvr>
                                        <p:cTn id="29" dur="250"/>
                                        <p:tgtEl>
                                          <p:spTgt spid="61"/>
                                        </p:tgtEl>
                                      </p:cBhvr>
                                    </p:animEffect>
                                  </p:childTnLst>
                                </p:cTn>
                              </p:par>
                            </p:childTnLst>
                          </p:cTn>
                        </p:par>
                        <p:par>
                          <p:cTn id="30" fill="hold">
                            <p:stCondLst>
                              <p:cond delay="2750"/>
                            </p:stCondLst>
                            <p:childTnLst>
                              <p:par>
                                <p:cTn id="31" presetID="22" presetClass="entr" presetSubtype="8" fill="hold" nodeType="after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wipe(left)">
                                      <p:cBhvr>
                                        <p:cTn id="33" dur="250"/>
                                        <p:tgtEl>
                                          <p:spTgt spid="62"/>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wipe(left)">
                                      <p:cBhvr>
                                        <p:cTn id="37" dur="250"/>
                                        <p:tgtEl>
                                          <p:spTgt spid="63"/>
                                        </p:tgtEl>
                                      </p:cBhvr>
                                    </p:animEffect>
                                  </p:childTnLst>
                                </p:cTn>
                              </p:par>
                            </p:childTnLst>
                          </p:cTn>
                        </p:par>
                        <p:par>
                          <p:cTn id="38" fill="hold">
                            <p:stCondLst>
                              <p:cond delay="3250"/>
                            </p:stCondLst>
                            <p:childTnLst>
                              <p:par>
                                <p:cTn id="39" presetID="22" presetClass="entr" presetSubtype="8" fill="hold" nodeType="after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wipe(left)">
                                      <p:cBhvr>
                                        <p:cTn id="41" dur="250"/>
                                        <p:tgtEl>
                                          <p:spTgt spid="64"/>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74"/>
                                        </p:tgtEl>
                                        <p:attrNameLst>
                                          <p:attrName>style.visibility</p:attrName>
                                        </p:attrNameLst>
                                      </p:cBhvr>
                                      <p:to>
                                        <p:strVal val="visible"/>
                                      </p:to>
                                    </p:set>
                                    <p:anim calcmode="lin" valueType="num">
                                      <p:cBhvr>
                                        <p:cTn id="44" dur="500" fill="hold"/>
                                        <p:tgtEl>
                                          <p:spTgt spid="74"/>
                                        </p:tgtEl>
                                        <p:attrNameLst>
                                          <p:attrName>ppt_w</p:attrName>
                                        </p:attrNameLst>
                                      </p:cBhvr>
                                      <p:tavLst>
                                        <p:tav tm="0">
                                          <p:val>
                                            <p:fltVal val="0"/>
                                          </p:val>
                                        </p:tav>
                                        <p:tav tm="100000">
                                          <p:val>
                                            <p:strVal val="#ppt_w"/>
                                          </p:val>
                                        </p:tav>
                                      </p:tavLst>
                                    </p:anim>
                                    <p:anim calcmode="lin" valueType="num">
                                      <p:cBhvr>
                                        <p:cTn id="45" dur="500" fill="hold"/>
                                        <p:tgtEl>
                                          <p:spTgt spid="74"/>
                                        </p:tgtEl>
                                        <p:attrNameLst>
                                          <p:attrName>ppt_h</p:attrName>
                                        </p:attrNameLst>
                                      </p:cBhvr>
                                      <p:tavLst>
                                        <p:tav tm="0">
                                          <p:val>
                                            <p:fltVal val="0"/>
                                          </p:val>
                                        </p:tav>
                                        <p:tav tm="100000">
                                          <p:val>
                                            <p:strVal val="#ppt_h"/>
                                          </p:val>
                                        </p:tav>
                                      </p:tavLst>
                                    </p:anim>
                                    <p:animEffect transition="in" filter="fade">
                                      <p:cBhvr>
                                        <p:cTn id="46" dur="500"/>
                                        <p:tgtEl>
                                          <p:spTgt spid="74"/>
                                        </p:tgtEl>
                                      </p:cBhvr>
                                    </p:animEffect>
                                  </p:childTnLst>
                                </p:cTn>
                              </p:par>
                              <p:par>
                                <p:cTn id="47" presetID="53" presetClass="entr" presetSubtype="16" fill="hold" grpId="0" nodeType="withEffect">
                                  <p:stCondLst>
                                    <p:cond delay="250"/>
                                  </p:stCondLst>
                                  <p:childTnLst>
                                    <p:set>
                                      <p:cBhvr>
                                        <p:cTn id="48" dur="1" fill="hold">
                                          <p:stCondLst>
                                            <p:cond delay="0"/>
                                          </p:stCondLst>
                                        </p:cTn>
                                        <p:tgtEl>
                                          <p:spTgt spid="71"/>
                                        </p:tgtEl>
                                        <p:attrNameLst>
                                          <p:attrName>style.visibility</p:attrName>
                                        </p:attrNameLst>
                                      </p:cBhvr>
                                      <p:to>
                                        <p:strVal val="visible"/>
                                      </p:to>
                                    </p:set>
                                    <p:anim calcmode="lin" valueType="num">
                                      <p:cBhvr>
                                        <p:cTn id="49" dur="500" fill="hold"/>
                                        <p:tgtEl>
                                          <p:spTgt spid="71"/>
                                        </p:tgtEl>
                                        <p:attrNameLst>
                                          <p:attrName>ppt_w</p:attrName>
                                        </p:attrNameLst>
                                      </p:cBhvr>
                                      <p:tavLst>
                                        <p:tav tm="0">
                                          <p:val>
                                            <p:fltVal val="0"/>
                                          </p:val>
                                        </p:tav>
                                        <p:tav tm="100000">
                                          <p:val>
                                            <p:strVal val="#ppt_w"/>
                                          </p:val>
                                        </p:tav>
                                      </p:tavLst>
                                    </p:anim>
                                    <p:anim calcmode="lin" valueType="num">
                                      <p:cBhvr>
                                        <p:cTn id="50" dur="500" fill="hold"/>
                                        <p:tgtEl>
                                          <p:spTgt spid="71"/>
                                        </p:tgtEl>
                                        <p:attrNameLst>
                                          <p:attrName>ppt_h</p:attrName>
                                        </p:attrNameLst>
                                      </p:cBhvr>
                                      <p:tavLst>
                                        <p:tav tm="0">
                                          <p:val>
                                            <p:fltVal val="0"/>
                                          </p:val>
                                        </p:tav>
                                        <p:tav tm="100000">
                                          <p:val>
                                            <p:strVal val="#ppt_h"/>
                                          </p:val>
                                        </p:tav>
                                      </p:tavLst>
                                    </p:anim>
                                    <p:animEffect transition="in" filter="fade">
                                      <p:cBhvr>
                                        <p:cTn id="51" dur="500"/>
                                        <p:tgtEl>
                                          <p:spTgt spid="71"/>
                                        </p:tgtEl>
                                      </p:cBhvr>
                                    </p:animEffect>
                                  </p:childTnLst>
                                </p:cTn>
                              </p:par>
                              <p:par>
                                <p:cTn id="52" presetID="53" presetClass="entr" presetSubtype="16" fill="hold" grpId="0" nodeType="withEffect">
                                  <p:stCondLst>
                                    <p:cond delay="500"/>
                                  </p:stCondLst>
                                  <p:childTnLst>
                                    <p:set>
                                      <p:cBhvr>
                                        <p:cTn id="53" dur="1" fill="hold">
                                          <p:stCondLst>
                                            <p:cond delay="0"/>
                                          </p:stCondLst>
                                        </p:cTn>
                                        <p:tgtEl>
                                          <p:spTgt spid="69"/>
                                        </p:tgtEl>
                                        <p:attrNameLst>
                                          <p:attrName>style.visibility</p:attrName>
                                        </p:attrNameLst>
                                      </p:cBhvr>
                                      <p:to>
                                        <p:strVal val="visible"/>
                                      </p:to>
                                    </p:set>
                                    <p:anim calcmode="lin" valueType="num">
                                      <p:cBhvr>
                                        <p:cTn id="54" dur="500" fill="hold"/>
                                        <p:tgtEl>
                                          <p:spTgt spid="69"/>
                                        </p:tgtEl>
                                        <p:attrNameLst>
                                          <p:attrName>ppt_w</p:attrName>
                                        </p:attrNameLst>
                                      </p:cBhvr>
                                      <p:tavLst>
                                        <p:tav tm="0">
                                          <p:val>
                                            <p:fltVal val="0"/>
                                          </p:val>
                                        </p:tav>
                                        <p:tav tm="100000">
                                          <p:val>
                                            <p:strVal val="#ppt_w"/>
                                          </p:val>
                                        </p:tav>
                                      </p:tavLst>
                                    </p:anim>
                                    <p:anim calcmode="lin" valueType="num">
                                      <p:cBhvr>
                                        <p:cTn id="55" dur="500" fill="hold"/>
                                        <p:tgtEl>
                                          <p:spTgt spid="69"/>
                                        </p:tgtEl>
                                        <p:attrNameLst>
                                          <p:attrName>ppt_h</p:attrName>
                                        </p:attrNameLst>
                                      </p:cBhvr>
                                      <p:tavLst>
                                        <p:tav tm="0">
                                          <p:val>
                                            <p:fltVal val="0"/>
                                          </p:val>
                                        </p:tav>
                                        <p:tav tm="100000">
                                          <p:val>
                                            <p:strVal val="#ppt_h"/>
                                          </p:val>
                                        </p:tav>
                                      </p:tavLst>
                                    </p:anim>
                                    <p:animEffect transition="in" filter="fade">
                                      <p:cBhvr>
                                        <p:cTn id="56" dur="500"/>
                                        <p:tgtEl>
                                          <p:spTgt spid="69"/>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73"/>
                                        </p:tgtEl>
                                        <p:attrNameLst>
                                          <p:attrName>style.visibility</p:attrName>
                                        </p:attrNameLst>
                                      </p:cBhvr>
                                      <p:to>
                                        <p:strVal val="visible"/>
                                      </p:to>
                                    </p:set>
                                    <p:anim calcmode="lin" valueType="num">
                                      <p:cBhvr>
                                        <p:cTn id="59" dur="500" fill="hold"/>
                                        <p:tgtEl>
                                          <p:spTgt spid="73"/>
                                        </p:tgtEl>
                                        <p:attrNameLst>
                                          <p:attrName>ppt_w</p:attrName>
                                        </p:attrNameLst>
                                      </p:cBhvr>
                                      <p:tavLst>
                                        <p:tav tm="0">
                                          <p:val>
                                            <p:fltVal val="0"/>
                                          </p:val>
                                        </p:tav>
                                        <p:tav tm="100000">
                                          <p:val>
                                            <p:strVal val="#ppt_w"/>
                                          </p:val>
                                        </p:tav>
                                      </p:tavLst>
                                    </p:anim>
                                    <p:anim calcmode="lin" valueType="num">
                                      <p:cBhvr>
                                        <p:cTn id="60" dur="500" fill="hold"/>
                                        <p:tgtEl>
                                          <p:spTgt spid="73"/>
                                        </p:tgtEl>
                                        <p:attrNameLst>
                                          <p:attrName>ppt_h</p:attrName>
                                        </p:attrNameLst>
                                      </p:cBhvr>
                                      <p:tavLst>
                                        <p:tav tm="0">
                                          <p:val>
                                            <p:fltVal val="0"/>
                                          </p:val>
                                        </p:tav>
                                        <p:tav tm="100000">
                                          <p:val>
                                            <p:strVal val="#ppt_h"/>
                                          </p:val>
                                        </p:tav>
                                      </p:tavLst>
                                    </p:anim>
                                    <p:animEffect transition="in" filter="fade">
                                      <p:cBhvr>
                                        <p:cTn id="61" dur="500"/>
                                        <p:tgtEl>
                                          <p:spTgt spid="73"/>
                                        </p:tgtEl>
                                      </p:cBhvr>
                                    </p:animEffect>
                                  </p:childTnLst>
                                </p:cTn>
                              </p:par>
                              <p:par>
                                <p:cTn id="62" presetID="53" presetClass="entr" presetSubtype="16" fill="hold" grpId="0" nodeType="withEffect">
                                  <p:stCondLst>
                                    <p:cond delay="250"/>
                                  </p:stCondLst>
                                  <p:childTnLst>
                                    <p:set>
                                      <p:cBhvr>
                                        <p:cTn id="63" dur="1" fill="hold">
                                          <p:stCondLst>
                                            <p:cond delay="0"/>
                                          </p:stCondLst>
                                        </p:cTn>
                                        <p:tgtEl>
                                          <p:spTgt spid="77"/>
                                        </p:tgtEl>
                                        <p:attrNameLst>
                                          <p:attrName>style.visibility</p:attrName>
                                        </p:attrNameLst>
                                      </p:cBhvr>
                                      <p:to>
                                        <p:strVal val="visible"/>
                                      </p:to>
                                    </p:set>
                                    <p:anim calcmode="lin" valueType="num">
                                      <p:cBhvr>
                                        <p:cTn id="64" dur="500" fill="hold"/>
                                        <p:tgtEl>
                                          <p:spTgt spid="77"/>
                                        </p:tgtEl>
                                        <p:attrNameLst>
                                          <p:attrName>ppt_w</p:attrName>
                                        </p:attrNameLst>
                                      </p:cBhvr>
                                      <p:tavLst>
                                        <p:tav tm="0">
                                          <p:val>
                                            <p:fltVal val="0"/>
                                          </p:val>
                                        </p:tav>
                                        <p:tav tm="100000">
                                          <p:val>
                                            <p:strVal val="#ppt_w"/>
                                          </p:val>
                                        </p:tav>
                                      </p:tavLst>
                                    </p:anim>
                                    <p:anim calcmode="lin" valueType="num">
                                      <p:cBhvr>
                                        <p:cTn id="65" dur="500" fill="hold"/>
                                        <p:tgtEl>
                                          <p:spTgt spid="77"/>
                                        </p:tgtEl>
                                        <p:attrNameLst>
                                          <p:attrName>ppt_h</p:attrName>
                                        </p:attrNameLst>
                                      </p:cBhvr>
                                      <p:tavLst>
                                        <p:tav tm="0">
                                          <p:val>
                                            <p:fltVal val="0"/>
                                          </p:val>
                                        </p:tav>
                                        <p:tav tm="100000">
                                          <p:val>
                                            <p:strVal val="#ppt_h"/>
                                          </p:val>
                                        </p:tav>
                                      </p:tavLst>
                                    </p:anim>
                                    <p:animEffect transition="in" filter="fade">
                                      <p:cBhvr>
                                        <p:cTn id="66" dur="500"/>
                                        <p:tgtEl>
                                          <p:spTgt spid="77"/>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70"/>
                                        </p:tgtEl>
                                        <p:attrNameLst>
                                          <p:attrName>style.visibility</p:attrName>
                                        </p:attrNameLst>
                                      </p:cBhvr>
                                      <p:to>
                                        <p:strVal val="visible"/>
                                      </p:to>
                                    </p:set>
                                    <p:anim calcmode="lin" valueType="num">
                                      <p:cBhvr>
                                        <p:cTn id="69" dur="500" fill="hold"/>
                                        <p:tgtEl>
                                          <p:spTgt spid="70"/>
                                        </p:tgtEl>
                                        <p:attrNameLst>
                                          <p:attrName>ppt_w</p:attrName>
                                        </p:attrNameLst>
                                      </p:cBhvr>
                                      <p:tavLst>
                                        <p:tav tm="0">
                                          <p:val>
                                            <p:fltVal val="0"/>
                                          </p:val>
                                        </p:tav>
                                        <p:tav tm="100000">
                                          <p:val>
                                            <p:strVal val="#ppt_w"/>
                                          </p:val>
                                        </p:tav>
                                      </p:tavLst>
                                    </p:anim>
                                    <p:anim calcmode="lin" valueType="num">
                                      <p:cBhvr>
                                        <p:cTn id="70" dur="500" fill="hold"/>
                                        <p:tgtEl>
                                          <p:spTgt spid="70"/>
                                        </p:tgtEl>
                                        <p:attrNameLst>
                                          <p:attrName>ppt_h</p:attrName>
                                        </p:attrNameLst>
                                      </p:cBhvr>
                                      <p:tavLst>
                                        <p:tav tm="0">
                                          <p:val>
                                            <p:fltVal val="0"/>
                                          </p:val>
                                        </p:tav>
                                        <p:tav tm="100000">
                                          <p:val>
                                            <p:strVal val="#ppt_h"/>
                                          </p:val>
                                        </p:tav>
                                      </p:tavLst>
                                    </p:anim>
                                    <p:animEffect transition="in" filter="fade">
                                      <p:cBhvr>
                                        <p:cTn id="71" dur="500"/>
                                        <p:tgtEl>
                                          <p:spTgt spid="70"/>
                                        </p:tgtEl>
                                      </p:cBhvr>
                                    </p:animEffect>
                                  </p:childTnLst>
                                </p:cTn>
                              </p:par>
                              <p:par>
                                <p:cTn id="72" presetID="53" presetClass="entr" presetSubtype="16" fill="hold" grpId="0" nodeType="withEffect">
                                  <p:stCondLst>
                                    <p:cond delay="500"/>
                                  </p:stCondLst>
                                  <p:childTnLst>
                                    <p:set>
                                      <p:cBhvr>
                                        <p:cTn id="73" dur="1" fill="hold">
                                          <p:stCondLst>
                                            <p:cond delay="0"/>
                                          </p:stCondLst>
                                        </p:cTn>
                                        <p:tgtEl>
                                          <p:spTgt spid="67"/>
                                        </p:tgtEl>
                                        <p:attrNameLst>
                                          <p:attrName>style.visibility</p:attrName>
                                        </p:attrNameLst>
                                      </p:cBhvr>
                                      <p:to>
                                        <p:strVal val="visible"/>
                                      </p:to>
                                    </p:set>
                                    <p:anim calcmode="lin" valueType="num">
                                      <p:cBhvr>
                                        <p:cTn id="74" dur="500" fill="hold"/>
                                        <p:tgtEl>
                                          <p:spTgt spid="67"/>
                                        </p:tgtEl>
                                        <p:attrNameLst>
                                          <p:attrName>ppt_w</p:attrName>
                                        </p:attrNameLst>
                                      </p:cBhvr>
                                      <p:tavLst>
                                        <p:tav tm="0">
                                          <p:val>
                                            <p:fltVal val="0"/>
                                          </p:val>
                                        </p:tav>
                                        <p:tav tm="100000">
                                          <p:val>
                                            <p:strVal val="#ppt_w"/>
                                          </p:val>
                                        </p:tav>
                                      </p:tavLst>
                                    </p:anim>
                                    <p:anim calcmode="lin" valueType="num">
                                      <p:cBhvr>
                                        <p:cTn id="75" dur="500" fill="hold"/>
                                        <p:tgtEl>
                                          <p:spTgt spid="67"/>
                                        </p:tgtEl>
                                        <p:attrNameLst>
                                          <p:attrName>ppt_h</p:attrName>
                                        </p:attrNameLst>
                                      </p:cBhvr>
                                      <p:tavLst>
                                        <p:tav tm="0">
                                          <p:val>
                                            <p:fltVal val="0"/>
                                          </p:val>
                                        </p:tav>
                                        <p:tav tm="100000">
                                          <p:val>
                                            <p:strVal val="#ppt_h"/>
                                          </p:val>
                                        </p:tav>
                                      </p:tavLst>
                                    </p:anim>
                                    <p:animEffect transition="in" filter="fade">
                                      <p:cBhvr>
                                        <p:cTn id="76" dur="500"/>
                                        <p:tgtEl>
                                          <p:spTgt spid="67"/>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68"/>
                                        </p:tgtEl>
                                        <p:attrNameLst>
                                          <p:attrName>style.visibility</p:attrName>
                                        </p:attrNameLst>
                                      </p:cBhvr>
                                      <p:to>
                                        <p:strVal val="visible"/>
                                      </p:to>
                                    </p:set>
                                    <p:anim calcmode="lin" valueType="num">
                                      <p:cBhvr>
                                        <p:cTn id="79" dur="500" fill="hold"/>
                                        <p:tgtEl>
                                          <p:spTgt spid="68"/>
                                        </p:tgtEl>
                                        <p:attrNameLst>
                                          <p:attrName>ppt_w</p:attrName>
                                        </p:attrNameLst>
                                      </p:cBhvr>
                                      <p:tavLst>
                                        <p:tav tm="0">
                                          <p:val>
                                            <p:fltVal val="0"/>
                                          </p:val>
                                        </p:tav>
                                        <p:tav tm="100000">
                                          <p:val>
                                            <p:strVal val="#ppt_w"/>
                                          </p:val>
                                        </p:tav>
                                      </p:tavLst>
                                    </p:anim>
                                    <p:anim calcmode="lin" valueType="num">
                                      <p:cBhvr>
                                        <p:cTn id="80" dur="500" fill="hold"/>
                                        <p:tgtEl>
                                          <p:spTgt spid="68"/>
                                        </p:tgtEl>
                                        <p:attrNameLst>
                                          <p:attrName>ppt_h</p:attrName>
                                        </p:attrNameLst>
                                      </p:cBhvr>
                                      <p:tavLst>
                                        <p:tav tm="0">
                                          <p:val>
                                            <p:fltVal val="0"/>
                                          </p:val>
                                        </p:tav>
                                        <p:tav tm="100000">
                                          <p:val>
                                            <p:strVal val="#ppt_h"/>
                                          </p:val>
                                        </p:tav>
                                      </p:tavLst>
                                    </p:anim>
                                    <p:animEffect transition="in" filter="fade">
                                      <p:cBhvr>
                                        <p:cTn id="81" dur="500"/>
                                        <p:tgtEl>
                                          <p:spTgt spid="68"/>
                                        </p:tgtEl>
                                      </p:cBhvr>
                                    </p:animEffect>
                                  </p:childTnLst>
                                </p:cTn>
                              </p:par>
                              <p:par>
                                <p:cTn id="82" presetID="53" presetClass="entr" presetSubtype="16" fill="hold" grpId="0" nodeType="withEffect">
                                  <p:stCondLst>
                                    <p:cond delay="250"/>
                                  </p:stCondLst>
                                  <p:childTnLst>
                                    <p:set>
                                      <p:cBhvr>
                                        <p:cTn id="83" dur="1" fill="hold">
                                          <p:stCondLst>
                                            <p:cond delay="0"/>
                                          </p:stCondLst>
                                        </p:cTn>
                                        <p:tgtEl>
                                          <p:spTgt spid="72"/>
                                        </p:tgtEl>
                                        <p:attrNameLst>
                                          <p:attrName>style.visibility</p:attrName>
                                        </p:attrNameLst>
                                      </p:cBhvr>
                                      <p:to>
                                        <p:strVal val="visible"/>
                                      </p:to>
                                    </p:set>
                                    <p:anim calcmode="lin" valueType="num">
                                      <p:cBhvr>
                                        <p:cTn id="84" dur="500" fill="hold"/>
                                        <p:tgtEl>
                                          <p:spTgt spid="72"/>
                                        </p:tgtEl>
                                        <p:attrNameLst>
                                          <p:attrName>ppt_w</p:attrName>
                                        </p:attrNameLst>
                                      </p:cBhvr>
                                      <p:tavLst>
                                        <p:tav tm="0">
                                          <p:val>
                                            <p:fltVal val="0"/>
                                          </p:val>
                                        </p:tav>
                                        <p:tav tm="100000">
                                          <p:val>
                                            <p:strVal val="#ppt_w"/>
                                          </p:val>
                                        </p:tav>
                                      </p:tavLst>
                                    </p:anim>
                                    <p:anim calcmode="lin" valueType="num">
                                      <p:cBhvr>
                                        <p:cTn id="85" dur="500" fill="hold"/>
                                        <p:tgtEl>
                                          <p:spTgt spid="72"/>
                                        </p:tgtEl>
                                        <p:attrNameLst>
                                          <p:attrName>ppt_h</p:attrName>
                                        </p:attrNameLst>
                                      </p:cBhvr>
                                      <p:tavLst>
                                        <p:tav tm="0">
                                          <p:val>
                                            <p:fltVal val="0"/>
                                          </p:val>
                                        </p:tav>
                                        <p:tav tm="100000">
                                          <p:val>
                                            <p:strVal val="#ppt_h"/>
                                          </p:val>
                                        </p:tav>
                                      </p:tavLst>
                                    </p:anim>
                                    <p:animEffect transition="in" filter="fade">
                                      <p:cBhvr>
                                        <p:cTn id="86" dur="500"/>
                                        <p:tgtEl>
                                          <p:spTgt spid="72"/>
                                        </p:tgtEl>
                                      </p:cBhvr>
                                    </p:animEffect>
                                  </p:childTnLst>
                                </p:cTn>
                              </p:par>
                            </p:childTnLst>
                          </p:cTn>
                        </p:par>
                        <p:par>
                          <p:cTn id="87" fill="hold">
                            <p:stCondLst>
                              <p:cond delay="4250"/>
                            </p:stCondLst>
                            <p:childTnLst>
                              <p:par>
                                <p:cTn id="88" presetID="10" presetClass="entr" presetSubtype="0" fill="hold" grpId="0" nodeType="after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7" grpId="0" animBg="1"/>
      <p:bldP spid="68" grpId="0" animBg="1"/>
      <p:bldP spid="69" grpId="0" animBg="1"/>
      <p:bldP spid="70" grpId="0" animBg="1"/>
      <p:bldP spid="71" grpId="0" animBg="1"/>
      <p:bldP spid="72" grpId="0" animBg="1"/>
      <p:bldP spid="73" grpId="0" animBg="1"/>
      <p:bldP spid="74" grpId="0" animBg="1"/>
      <p:bldP spid="77" grpId="0" animBg="1"/>
      <p:bldP spid="7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3|10.1|10.1|19.4|6.9|6.8|4.1"/>
</p:tagLst>
</file>

<file path=ppt/tags/tag2.xml><?xml version="1.0" encoding="utf-8"?>
<p:tagLst xmlns:a="http://schemas.openxmlformats.org/drawingml/2006/main" xmlns:r="http://schemas.openxmlformats.org/officeDocument/2006/relationships" xmlns:p="http://schemas.openxmlformats.org/presentationml/2006/main">
  <p:tag name="TIMING" val="|19.8|1.9|3.5|5.8|1"/>
</p:tagLst>
</file>

<file path=ppt/theme/theme1.xml><?xml version="1.0" encoding="utf-8"?>
<a:theme xmlns:a="http://schemas.openxmlformats.org/drawingml/2006/main" name="Cover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30070_Windows_Server_Management_Marketing_Template_16x9">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smtClean="0">
            <a:gradFill>
              <a:gsLst>
                <a:gs pos="0">
                  <a:schemeClr val="bg1"/>
                </a:gs>
                <a:gs pos="100000">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2143</TotalTime>
  <Words>832</Words>
  <Application>Microsoft Office PowerPoint</Application>
  <PresentationFormat>Widescreen</PresentationFormat>
  <Paragraphs>259</Paragraphs>
  <Slides>25</Slides>
  <Notes>5</Notes>
  <HiddenSlides>3</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25</vt:i4>
      </vt:variant>
    </vt:vector>
  </HeadingPairs>
  <TitlesOfParts>
    <vt:vector size="37" baseType="lpstr">
      <vt:lpstr>Arial</vt:lpstr>
      <vt:lpstr>Calibri</vt:lpstr>
      <vt:lpstr>Calibri Light</vt:lpstr>
      <vt:lpstr>Consolas</vt:lpstr>
      <vt:lpstr>Segoe Light</vt:lpstr>
      <vt:lpstr>Segoe UI</vt:lpstr>
      <vt:lpstr>Segoe UI Light</vt:lpstr>
      <vt:lpstr>Segoe UI Semilight</vt:lpstr>
      <vt:lpstr>Wingdings</vt:lpstr>
      <vt:lpstr>Cover slide</vt:lpstr>
      <vt:lpstr>Title Slide</vt:lpstr>
      <vt:lpstr>3-30070_Windows_Server_Management_Marketing_Template_16x9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Deployment</vt:lpstr>
      <vt:lpstr>Scaling</vt:lpstr>
      <vt:lpstr>Scaling</vt:lpstr>
      <vt:lpstr>Scaling</vt:lpstr>
      <vt:lpstr>Scaling</vt:lpstr>
      <vt:lpstr>PowerPoint Presentation</vt:lpstr>
      <vt:lpstr>Request Process Flow – Inactive Site (Cold Site)</vt:lpstr>
      <vt:lpstr>Request Process Flow – Active Site (Hot Site)</vt:lpstr>
      <vt:lpstr>Case Studies</vt:lpstr>
      <vt:lpstr>DEMO !</vt:lpstr>
      <vt:lpstr>Q &amp; 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Brij Raj Singh</dc:creator>
  <cp:keywords>php;Azure;webapp</cp:keywords>
  <cp:lastModifiedBy>Brij Raj Singh</cp:lastModifiedBy>
  <cp:revision>93</cp:revision>
  <dcterms:created xsi:type="dcterms:W3CDTF">2015-10-12T05:14:05Z</dcterms:created>
  <dcterms:modified xsi:type="dcterms:W3CDTF">2015-11-03T15:35:53Z</dcterms:modified>
</cp:coreProperties>
</file>