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8"/>
  </p:notesMasterIdLst>
  <p:sldIdLst>
    <p:sldId id="256" r:id="rId3"/>
    <p:sldId id="258" r:id="rId4"/>
    <p:sldId id="259" r:id="rId5"/>
    <p:sldId id="273" r:id="rId6"/>
    <p:sldId id="274" r:id="rId7"/>
    <p:sldId id="275" r:id="rId8"/>
    <p:sldId id="276" r:id="rId9"/>
    <p:sldId id="277" r:id="rId10"/>
    <p:sldId id="278" r:id="rId11"/>
    <p:sldId id="262" r:id="rId12"/>
    <p:sldId id="279" r:id="rId13"/>
    <p:sldId id="280" r:id="rId14"/>
    <p:sldId id="281" r:id="rId15"/>
    <p:sldId id="282" r:id="rId16"/>
    <p:sldId id="283" r:id="rId17"/>
    <p:sldId id="284" r:id="rId18"/>
    <p:sldId id="285" r:id="rId19"/>
    <p:sldId id="286" r:id="rId20"/>
    <p:sldId id="287" r:id="rId21"/>
    <p:sldId id="289" r:id="rId22"/>
    <p:sldId id="290" r:id="rId23"/>
    <p:sldId id="291" r:id="rId24"/>
    <p:sldId id="292" r:id="rId25"/>
    <p:sldId id="293"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44" autoAdjust="0"/>
  </p:normalViewPr>
  <p:slideViewPr>
    <p:cSldViewPr>
      <p:cViewPr varScale="1">
        <p:scale>
          <a:sx n="66" d="100"/>
          <a:sy n="66"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BF-4C2C-8A8F-D46AF6DE2D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BF-4C2C-8A8F-D46AF6DE2D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2BF-4C2C-8A8F-D46AF6DE2D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2BF-4C2C-8A8F-D46AF6DE2D2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2BF-4C2C-8A8F-D46AF6DE2D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Tablet</a:t>
            </a:r>
            <a:r>
              <a:rPr lang="en-US" baseline="0" dirty="0" smtClean="0"/>
              <a:t> Sales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Year 1</c:v>
                </c:pt>
              </c:strCache>
            </c:strRef>
          </c:tx>
          <c:spPr>
            <a:solidFill>
              <a:schemeClr val="accent1"/>
            </a:solidFill>
            <a:ln>
              <a:noFill/>
            </a:ln>
            <a:effectLst/>
            <a:sp3d/>
          </c:spPr>
          <c:invertIfNegative val="0"/>
          <c:cat>
            <c:strRef>
              <c:f>Sheet1!$A$2:$A$5</c:f>
              <c:strCache>
                <c:ptCount val="4"/>
                <c:pt idx="0">
                  <c:v>MS-Tab1</c:v>
                </c:pt>
                <c:pt idx="1">
                  <c:v>Itab</c:v>
                </c:pt>
                <c:pt idx="2">
                  <c:v>Micromind</c:v>
                </c:pt>
                <c:pt idx="3">
                  <c:v>Yadayada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677-4C7B-BCEE-C57AE7979C1A}"/>
            </c:ext>
          </c:extLst>
        </c:ser>
        <c:ser>
          <c:idx val="1"/>
          <c:order val="1"/>
          <c:tx>
            <c:strRef>
              <c:f>Sheet1!$C$1</c:f>
              <c:strCache>
                <c:ptCount val="1"/>
                <c:pt idx="0">
                  <c:v>Year 2</c:v>
                </c:pt>
              </c:strCache>
            </c:strRef>
          </c:tx>
          <c:spPr>
            <a:solidFill>
              <a:schemeClr val="accent2"/>
            </a:solidFill>
            <a:ln>
              <a:noFill/>
            </a:ln>
            <a:effectLst/>
            <a:sp3d/>
          </c:spPr>
          <c:invertIfNegative val="0"/>
          <c:cat>
            <c:strRef>
              <c:f>Sheet1!$A$2:$A$5</c:f>
              <c:strCache>
                <c:ptCount val="4"/>
                <c:pt idx="0">
                  <c:v>MS-Tab1</c:v>
                </c:pt>
                <c:pt idx="1">
                  <c:v>Itab</c:v>
                </c:pt>
                <c:pt idx="2">
                  <c:v>Micromind</c:v>
                </c:pt>
                <c:pt idx="3">
                  <c:v>Yadayada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677-4C7B-BCEE-C57AE7979C1A}"/>
            </c:ext>
          </c:extLst>
        </c:ser>
        <c:ser>
          <c:idx val="2"/>
          <c:order val="2"/>
          <c:tx>
            <c:strRef>
              <c:f>Sheet1!$D$1</c:f>
              <c:strCache>
                <c:ptCount val="1"/>
                <c:pt idx="0">
                  <c:v>Year 3</c:v>
                </c:pt>
              </c:strCache>
            </c:strRef>
          </c:tx>
          <c:spPr>
            <a:solidFill>
              <a:schemeClr val="accent3"/>
            </a:solidFill>
            <a:ln>
              <a:noFill/>
            </a:ln>
            <a:effectLst/>
            <a:sp3d/>
          </c:spPr>
          <c:invertIfNegative val="0"/>
          <c:cat>
            <c:strRef>
              <c:f>Sheet1!$A$2:$A$5</c:f>
              <c:strCache>
                <c:ptCount val="4"/>
                <c:pt idx="0">
                  <c:v>MS-Tab1</c:v>
                </c:pt>
                <c:pt idx="1">
                  <c:v>Itab</c:v>
                </c:pt>
                <c:pt idx="2">
                  <c:v>Micromind</c:v>
                </c:pt>
                <c:pt idx="3">
                  <c:v>Yadayada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677-4C7B-BCEE-C57AE7979C1A}"/>
            </c:ext>
          </c:extLst>
        </c:ser>
        <c:dLbls>
          <c:showLegendKey val="0"/>
          <c:showVal val="0"/>
          <c:showCatName val="0"/>
          <c:showSerName val="0"/>
          <c:showPercent val="0"/>
          <c:showBubbleSize val="0"/>
        </c:dLbls>
        <c:gapWidth val="150"/>
        <c:shape val="box"/>
        <c:axId val="298037992"/>
        <c:axId val="298045208"/>
        <c:axId val="0"/>
      </c:bar3DChart>
      <c:catAx>
        <c:axId val="298037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45208"/>
        <c:crosses val="autoZero"/>
        <c:auto val="1"/>
        <c:lblAlgn val="ctr"/>
        <c:lblOffset val="100"/>
        <c:noMultiLvlLbl val="0"/>
      </c:catAx>
      <c:valAx>
        <c:axId val="298045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37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70BC5-5967-46F5-B959-0187FC8CE82A}"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60960-B8FD-4F06-B5CE-A35308F4A9E8}" type="slidenum">
              <a:rPr lang="en-US" smtClean="0"/>
              <a:t>‹#›</a:t>
            </a:fld>
            <a:endParaRPr lang="en-US"/>
          </a:p>
        </p:txBody>
      </p:sp>
    </p:spTree>
    <p:extLst>
      <p:ext uri="{BB962C8B-B14F-4D97-AF65-F5344CB8AC3E}">
        <p14:creationId xmlns:p14="http://schemas.microsoft.com/office/powerpoint/2010/main" val="260228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a good look, and tell me are these graphs! No they are just charts, graphs are </a:t>
            </a:r>
            <a:endParaRPr lang="en-US" dirty="0" smtClean="0"/>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4</a:t>
            </a:fld>
            <a:endParaRPr lang="en-US"/>
          </a:p>
        </p:txBody>
      </p:sp>
    </p:spTree>
    <p:extLst>
      <p:ext uri="{BB962C8B-B14F-4D97-AF65-F5344CB8AC3E}">
        <p14:creationId xmlns:p14="http://schemas.microsoft.com/office/powerpoint/2010/main" val="60858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14</a:t>
            </a:fld>
            <a:endParaRPr lang="en-US"/>
          </a:p>
        </p:txBody>
      </p:sp>
    </p:spTree>
    <p:extLst>
      <p:ext uri="{BB962C8B-B14F-4D97-AF65-F5344CB8AC3E}">
        <p14:creationId xmlns:p14="http://schemas.microsoft.com/office/powerpoint/2010/main" val="44366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Neo4j SDK are available for all these</a:t>
            </a:r>
            <a:r>
              <a:rPr lang="en-US" baseline="0" dirty="0" smtClean="0"/>
              <a:t> languages and as well as with Rest API – one can POST the queries directly and get the response.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53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73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all about the Patterns when it comes to graph databases, for ex see the patterns of “Nodes</a:t>
            </a:r>
            <a:r>
              <a:rPr lang="en-US" baseline="0" dirty="0" smtClean="0"/>
              <a:t> having “</a:t>
            </a:r>
            <a:r>
              <a:rPr lang="en-US" baseline="0" dirty="0" err="1" smtClean="0"/>
              <a:t>Husband_of</a:t>
            </a:r>
            <a:r>
              <a:rPr lang="en-US" baseline="0" dirty="0" smtClean="0"/>
              <a:t>” relations, Am I Missing marking some relations here?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2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doing here, We are matching a type of node a with relation to node b having a relation of “</a:t>
            </a:r>
            <a:r>
              <a:rPr lang="en-US" dirty="0" err="1" smtClean="0"/>
              <a:t>Husband_Of</a:t>
            </a:r>
            <a:r>
              <a:rPr lang="en-US" dirty="0" smtClean="0"/>
              <a:t>” and returning both the kind of nodes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19</a:t>
            </a:fld>
            <a:endParaRPr lang="en-US"/>
          </a:p>
        </p:txBody>
      </p:sp>
    </p:spTree>
    <p:extLst>
      <p:ext uri="{BB962C8B-B14F-4D97-AF65-F5344CB8AC3E}">
        <p14:creationId xmlns:p14="http://schemas.microsoft.com/office/powerpoint/2010/main" val="778760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the Shortest Paths between </a:t>
            </a:r>
            <a:r>
              <a:rPr lang="en-US" dirty="0" err="1" smtClean="0"/>
              <a:t>sahadev</a:t>
            </a:r>
            <a:r>
              <a:rPr lang="en-US" baseline="0" dirty="0" smtClean="0"/>
              <a:t> and </a:t>
            </a:r>
            <a:r>
              <a:rPr lang="en-US" baseline="0" dirty="0" err="1" smtClean="0"/>
              <a:t>Abhi</a:t>
            </a:r>
            <a:r>
              <a:rPr lang="en-US" baseline="0" dirty="0" smtClean="0"/>
              <a:t> </a:t>
            </a:r>
            <a:r>
              <a:rPr lang="en-US" baseline="0" dirty="0" err="1" smtClean="0"/>
              <a:t>manyu</a:t>
            </a:r>
            <a:r>
              <a:rPr lang="en-US" baseline="0" dirty="0" smtClean="0"/>
              <a:t>, if be given a relational </a:t>
            </a:r>
            <a:r>
              <a:rPr lang="en-US" baseline="0" dirty="0" err="1" smtClean="0"/>
              <a:t>db</a:t>
            </a:r>
            <a:r>
              <a:rPr lang="en-US" baseline="0" dirty="0" smtClean="0"/>
              <a:t> , think about how much lines of code would need to be written  </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20</a:t>
            </a:fld>
            <a:endParaRPr lang="en-US"/>
          </a:p>
        </p:txBody>
      </p:sp>
    </p:spTree>
    <p:extLst>
      <p:ext uri="{BB962C8B-B14F-4D97-AF65-F5344CB8AC3E}">
        <p14:creationId xmlns:p14="http://schemas.microsoft.com/office/powerpoint/2010/main" val="6576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000"/>
              </a:spcBef>
            </a:pPr>
            <a:r>
              <a:rPr lang="en-US" altLang="en-US" sz="1200" dirty="0" smtClean="0">
                <a:latin typeface="Lucida Grande" pitchFamily="-84" charset="-52"/>
                <a:ea typeface="ＭＳ Ｐゴシック" pitchFamily="-84" charset="-128"/>
                <a:sym typeface="Lucida Grande" pitchFamily="-84" charset="-52"/>
              </a:rPr>
              <a:t>Euler lived in </a:t>
            </a: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for a while, and in 1736 he created and solved the problem known as the </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7 Bridges of </a:t>
            </a:r>
            <a:r>
              <a:rPr lang="en-US" altLang="ja-JP" sz="1200" dirty="0" err="1" smtClean="0">
                <a:latin typeface="Lucida Grande" pitchFamily="-84" charset="-52"/>
                <a:ea typeface="ＭＳ Ｐゴシック" pitchFamily="-84" charset="-128"/>
                <a:sym typeface="Lucida Grande" pitchFamily="-84" charset="-52"/>
              </a:rPr>
              <a:t>Königsberg</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 The problem is to decide whether it is possible to follow a path that crosses each bridge exactly once and return to the starting point. This problem was the first study of graph theory.</a:t>
            </a:r>
          </a:p>
          <a:p>
            <a:pPr eaLnBrk="1" hangingPunct="1">
              <a:spcBef>
                <a:spcPts val="1000"/>
              </a:spcBef>
            </a:pP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was divided into multiple areas by the </a:t>
            </a:r>
            <a:r>
              <a:rPr lang="en-US" altLang="en-US" sz="1200" dirty="0" err="1" smtClean="0">
                <a:latin typeface="Lucida Grande" pitchFamily="-84" charset="-52"/>
                <a:ea typeface="ＭＳ Ｐゴシック" pitchFamily="-84" charset="-128"/>
                <a:sym typeface="Lucida Grande" pitchFamily="-84" charset="-52"/>
              </a:rPr>
              <a:t>Pregel</a:t>
            </a:r>
            <a:r>
              <a:rPr lang="en-US" altLang="en-US" sz="1200" dirty="0" smtClean="0">
                <a:latin typeface="Lucida Grande" pitchFamily="-84" charset="-52"/>
                <a:ea typeface="ＭＳ Ｐゴシック" pitchFamily="-84" charset="-128"/>
                <a:sym typeface="Lucida Grande" pitchFamily="-84" charset="-52"/>
              </a:rPr>
              <a:t> river, and the 7 bridges (animation forward) joined the different city areas together. Euler first identified these 4 land masses (animation forward) and pointed out that the choice of route inside each of the 4 city areas was irrelevant to the problem.</a:t>
            </a:r>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5</a:t>
            </a:fld>
            <a:endParaRPr lang="en-US"/>
          </a:p>
        </p:txBody>
      </p:sp>
    </p:spTree>
    <p:extLst>
      <p:ext uri="{BB962C8B-B14F-4D97-AF65-F5344CB8AC3E}">
        <p14:creationId xmlns:p14="http://schemas.microsoft.com/office/powerpoint/2010/main" val="19313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 or the edges – are quite natural by representation</a:t>
            </a:r>
            <a:r>
              <a:rPr lang="en-US" baseline="0" dirty="0" smtClean="0"/>
              <a:t> in graphs rather than conventional RDBMS’s </a:t>
            </a:r>
          </a:p>
          <a:p>
            <a:r>
              <a:rPr lang="en-US" baseline="0" dirty="0" smtClean="0"/>
              <a:t>Both Relationships and Relation holding entities or nodes are Objects, and both may have properties as well, for now in this graph the properties are quite obvious, Nodes have names, and Edges have relationships between these divine characters.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6</a:t>
            </a:fld>
            <a:endParaRPr lang="en-US"/>
          </a:p>
        </p:txBody>
      </p:sp>
    </p:spTree>
    <p:extLst>
      <p:ext uri="{BB962C8B-B14F-4D97-AF65-F5344CB8AC3E}">
        <p14:creationId xmlns:p14="http://schemas.microsoft.com/office/powerpoint/2010/main" val="253074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Relationships may also hold their own properties, </a:t>
            </a:r>
            <a:r>
              <a:rPr lang="en-US" altLang="en-US" sz="1200" dirty="0" smtClean="0">
                <a:latin typeface="Lucida Grande" pitchFamily="-84" charset="-52"/>
                <a:ea typeface="ＭＳ Ｐゴシック" pitchFamily="-84" charset="-128"/>
                <a:sym typeface="Lucida Grande" pitchFamily="-84" charset="-52"/>
              </a:rPr>
              <a:t>This is the Property Graph Model, which has the following </a:t>
            </a:r>
            <a:r>
              <a:rPr lang="en-US" altLang="en-US" sz="1200" dirty="0" err="1" smtClean="0">
                <a:latin typeface="Lucida Grande" pitchFamily="-84" charset="-52"/>
                <a:ea typeface="ＭＳ Ｐゴシック" pitchFamily="-84" charset="-128"/>
                <a:sym typeface="Lucida Grande" pitchFamily="-84" charset="-52"/>
              </a:rPr>
              <a:t>characteristics:It</a:t>
            </a:r>
            <a:r>
              <a:rPr lang="en-US" altLang="en-US" sz="1200" dirty="0" smtClean="0">
                <a:latin typeface="Lucida Grande" pitchFamily="-84" charset="-52"/>
                <a:ea typeface="ＭＳ Ｐゴシック" pitchFamily="-84" charset="-128"/>
                <a:sym typeface="Lucida Grande" pitchFamily="-84" charset="-52"/>
              </a:rPr>
              <a:t> contains Nodes and Relationships, both of which can contain properties (key-value pairs).Relationships are always between exactly 2 nodes. They have a type, and they are directed.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75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doctor Dr. Sharma, and a Dr. </a:t>
            </a:r>
            <a:r>
              <a:rPr lang="en-US" dirty="0" err="1" smtClean="0"/>
              <a:t>Verma</a:t>
            </a:r>
            <a:endParaRPr lang="en-US" dirty="0" smtClean="0"/>
          </a:p>
          <a:p>
            <a:r>
              <a:rPr lang="en-US" dirty="0" smtClean="0"/>
              <a:t>Doctor</a:t>
            </a:r>
            <a:r>
              <a:rPr lang="en-US" baseline="0" dirty="0" smtClean="0"/>
              <a:t> Sharma – looks out for both Robin and </a:t>
            </a:r>
            <a:r>
              <a:rPr lang="en-US" baseline="0" dirty="0" err="1" smtClean="0"/>
              <a:t>Neetu</a:t>
            </a:r>
            <a:r>
              <a:rPr lang="en-US" baseline="0" dirty="0" smtClean="0"/>
              <a:t>, while Dr. </a:t>
            </a:r>
            <a:r>
              <a:rPr lang="en-US" baseline="0" dirty="0" err="1" smtClean="0"/>
              <a:t>Verma</a:t>
            </a:r>
            <a:r>
              <a:rPr lang="en-US" baseline="0" dirty="0" smtClean="0"/>
              <a:t> looks out for Robin only as a patient, as you can see in the </a:t>
            </a:r>
            <a:r>
              <a:rPr lang="en-US" baseline="0" dirty="0" err="1" smtClean="0"/>
              <a:t>doctor_patients</a:t>
            </a:r>
            <a:r>
              <a:rPr lang="en-US" baseline="0" dirty="0" smtClean="0"/>
              <a:t> we are just keeping the relations with the help of ids and may be even the relationship has an id over here; lets look at the same relationship with the help of graphs, </a:t>
            </a:r>
          </a:p>
          <a:p>
            <a:endParaRPr lang="en-US" baseline="0" dirty="0" smtClean="0"/>
          </a:p>
        </p:txBody>
      </p:sp>
      <p:sp>
        <p:nvSpPr>
          <p:cNvPr id="4" name="Slide Number Placeholder 3"/>
          <p:cNvSpPr>
            <a:spLocks noGrp="1"/>
          </p:cNvSpPr>
          <p:nvPr>
            <p:ph type="sldNum" sz="quarter" idx="10"/>
          </p:nvPr>
        </p:nvSpPr>
        <p:spPr/>
        <p:txBody>
          <a:bodyPr/>
          <a:lstStyle/>
          <a:p>
            <a:fld id="{A9D60960-B8FD-4F06-B5CE-A35308F4A9E8}" type="slidenum">
              <a:rPr lang="en-US" smtClean="0"/>
              <a:t>8</a:t>
            </a:fld>
            <a:endParaRPr lang="en-US"/>
          </a:p>
        </p:txBody>
      </p:sp>
    </p:spTree>
    <p:extLst>
      <p:ext uri="{BB962C8B-B14F-4D97-AF65-F5344CB8AC3E}">
        <p14:creationId xmlns:p14="http://schemas.microsoft.com/office/powerpoint/2010/main" val="115041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10</a:t>
            </a:fld>
            <a:endParaRPr lang="en-US"/>
          </a:p>
        </p:txBody>
      </p:sp>
    </p:spTree>
    <p:extLst>
      <p:ext uri="{BB962C8B-B14F-4D97-AF65-F5344CB8AC3E}">
        <p14:creationId xmlns:p14="http://schemas.microsoft.com/office/powerpoint/2010/main" val="271067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modelling your graphs with nodes, see what properties do they have, like here the blue aura selected one is “</a:t>
            </a:r>
            <a:r>
              <a:rPr lang="en-US" baseline="0" dirty="0" err="1" smtClean="0"/>
              <a:t>Sahadev</a:t>
            </a:r>
            <a:r>
              <a:rPr lang="en-US" baseline="0" dirty="0" smtClean="0"/>
              <a:t>” a Male character from </a:t>
            </a:r>
            <a:r>
              <a:rPr lang="en-US" baseline="0" dirty="0" err="1" smtClean="0"/>
              <a:t>Mahabharat</a:t>
            </a:r>
            <a:r>
              <a:rPr lang="en-US" baseline="0" dirty="0" smtClean="0"/>
              <a:t>, the properties he may have are id, name and Gender and may the kind of fighting skill he possessed.</a:t>
            </a:r>
          </a:p>
          <a:p>
            <a:r>
              <a:rPr lang="en-US" baseline="0" dirty="0" smtClean="0"/>
              <a:t>And then start drawing the relationships from whom to whom, a lot of times relationships could be 2 way, like in this case ditch the “husband and wife” relations and rather call it “Spouse Of” . The representation that you’d draw over a piece of paper will show up same in a graph database.</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11</a:t>
            </a:fld>
            <a:endParaRPr lang="en-US"/>
          </a:p>
        </p:txBody>
      </p:sp>
    </p:spTree>
    <p:extLst>
      <p:ext uri="{BB962C8B-B14F-4D97-AF65-F5344CB8AC3E}">
        <p14:creationId xmlns:p14="http://schemas.microsoft.com/office/powerpoint/2010/main" val="15607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12</a:t>
            </a:fld>
            <a:endParaRPr lang="en-US"/>
          </a:p>
        </p:txBody>
      </p:sp>
    </p:spTree>
    <p:extLst>
      <p:ext uri="{BB962C8B-B14F-4D97-AF65-F5344CB8AC3E}">
        <p14:creationId xmlns:p14="http://schemas.microsoft.com/office/powerpoint/2010/main" val="15847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 see Neo4j</a:t>
            </a:r>
            <a:r>
              <a:rPr lang="en-US" baseline="0" dirty="0" smtClean="0"/>
              <a:t> Monitoring with command, while the enterprise users will get a separate dashboard for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19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20-10-2015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20-10-2015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20-10-2015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20-10-2015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747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neo4j/neo4j" TargetMode="External"/><Relationship Id="rId7" Type="http://schemas.openxmlformats.org/officeDocument/2006/relationships/image" Target="../media/image18.png"/><Relationship Id="rId2" Type="http://schemas.openxmlformats.org/officeDocument/2006/relationships/hyperlink" Target="http://neo4j.com/" TargetMode="External"/><Relationship Id="rId1" Type="http://schemas.openxmlformats.org/officeDocument/2006/relationships/slideLayout" Target="../slideLayouts/slideLayout4.xml"/><Relationship Id="rId6" Type="http://schemas.openxmlformats.org/officeDocument/2006/relationships/hyperlink" Target="https://github.com/neo4j-contrib/graphgist/wiki" TargetMode="External"/><Relationship Id="rId5" Type="http://schemas.openxmlformats.org/officeDocument/2006/relationships/hyperlink" Target="http://neo4j.com/docs/stable/ha-architecture.html" TargetMode="External"/><Relationship Id="rId4" Type="http://schemas.openxmlformats.org/officeDocument/2006/relationships/hyperlink" Target="http://neo4j.com/developer/language-guides/" TargetMode="Externa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3" y="1549572"/>
            <a:ext cx="6819414"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5400" dirty="0" smtClean="0">
                  <a:solidFill>
                    <a:srgbClr val="00B0F0"/>
                  </a:solidFill>
                  <a:latin typeface="Segoe UI Light"/>
                </a:rPr>
                <a:t>Neo4J </a:t>
              </a:r>
              <a:r>
                <a:rPr lang="en-US" sz="5400" dirty="0" smtClean="0">
                  <a:solidFill>
                    <a:srgbClr val="00B0F0"/>
                  </a:solidFill>
                  <a:latin typeface="Segoe UI Light"/>
                </a:rPr>
                <a:t>–</a:t>
              </a:r>
              <a:r>
                <a:rPr sz="5400" dirty="0" smtClean="0">
                  <a:solidFill>
                    <a:srgbClr val="00B0F0"/>
                  </a:solidFill>
                  <a:latin typeface="Segoe UI Light"/>
                </a:rPr>
                <a:t> The Graph DB</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smtClean="0">
                <a:solidFill>
                  <a:schemeClr val="bg1"/>
                </a:solidFill>
                <a:latin typeface="Segoe UI Light"/>
              </a:endParaRPr>
            </a:p>
            <a:p>
              <a:pPr>
                <a:defRPr/>
              </a:pPr>
              <a:r>
                <a:rPr lang="en-US" sz="2000" dirty="0" smtClean="0">
                  <a:solidFill>
                    <a:schemeClr val="bg1"/>
                  </a:solidFill>
                  <a:latin typeface="Segoe UI Light"/>
                </a:rPr>
                <a:t>Sr. Tech. Evangelist</a:t>
              </a:r>
            </a:p>
          </p:txBody>
        </p:sp>
      </p:grpSp>
      <p:sp>
        <p:nvSpPr>
          <p:cNvPr id="7" name="Title 1"/>
          <p:cNvSpPr txBox="1">
            <a:spLocks/>
          </p:cNvSpPr>
          <p:nvPr/>
        </p:nvSpPr>
        <p:spPr bwMode="ltGray">
          <a:xfrm>
            <a:off x="571986" y="2185739"/>
            <a:ext cx="6819414"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3600" dirty="0" smtClean="0">
                <a:solidFill>
                  <a:srgbClr val="00B0F0"/>
                </a:solidFill>
                <a:latin typeface="Segoe UI Light"/>
              </a:rPr>
              <a:t>The natural way to persist data </a:t>
            </a:r>
            <a:endParaRPr sz="3600" dirty="0">
              <a:solidFill>
                <a:srgbClr val="00B0F0"/>
              </a:solidFill>
              <a:latin typeface="Segoe UI Light"/>
            </a:endParaRPr>
          </a:p>
        </p:txBody>
      </p:sp>
    </p:spTree>
    <p:extLst>
      <p:ext uri="{BB962C8B-B14F-4D97-AF65-F5344CB8AC3E}">
        <p14:creationId xmlns:p14="http://schemas.microsoft.com/office/powerpoint/2010/main" val="152314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itle 1"/>
          <p:cNvSpPr txBox="1">
            <a:spLocks/>
          </p:cNvSpPr>
          <p:nvPr/>
        </p:nvSpPr>
        <p:spPr bwMode="ltGray">
          <a:xfrm>
            <a:off x="641121" y="4227884"/>
            <a:ext cx="11917362" cy="1191489"/>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r>
              <a:rPr lang="en-US" sz="3200" dirty="0" smtClean="0">
                <a:latin typeface="Segoe UI Light"/>
              </a:rPr>
              <a:t>Modelling your Data </a:t>
            </a:r>
            <a:endParaRPr sz="3200" dirty="0">
              <a:latin typeface="Segoe UI Light"/>
            </a:endParaRPr>
          </a:p>
        </p:txBody>
      </p:sp>
      <p:sp>
        <p:nvSpPr>
          <p:cNvPr id="13" name="Text Placeholder 4"/>
          <p:cNvSpPr txBox="1">
            <a:spLocks/>
          </p:cNvSpPr>
          <p:nvPr/>
        </p:nvSpPr>
        <p:spPr bwMode="ltGray">
          <a:xfrm>
            <a:off x="618325" y="4651686"/>
            <a:ext cx="11383962" cy="83349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a:rPr>
              <a:t>The Graph way</a:t>
            </a:r>
            <a:endParaRPr lang="en-US" sz="2000" dirty="0" smtClean="0">
              <a:latin typeface="Segoe UI Light"/>
            </a:endParaRPr>
          </a:p>
        </p:txBody>
      </p:sp>
    </p:spTree>
    <p:extLst>
      <p:ext uri="{BB962C8B-B14F-4D97-AF65-F5344CB8AC3E}">
        <p14:creationId xmlns:p14="http://schemas.microsoft.com/office/powerpoint/2010/main" val="925662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11658600" cy="6152571"/>
          </a:xfrm>
          <a:prstGeom prst="rect">
            <a:avLst/>
          </a:prstGeom>
        </p:spPr>
      </p:pic>
    </p:spTree>
    <p:extLst>
      <p:ext uri="{BB962C8B-B14F-4D97-AF65-F5344CB8AC3E}">
        <p14:creationId xmlns:p14="http://schemas.microsoft.com/office/powerpoint/2010/main" val="2095169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2 kinds of Packages </a:t>
            </a:r>
          </a:p>
          <a:p>
            <a:pPr lvl="1"/>
            <a:r>
              <a:rPr lang="en-US" sz="2800" dirty="0" smtClean="0">
                <a:latin typeface="Segoe UI Light" panose="020B0502040204020203" pitchFamily="34" charset="0"/>
                <a:cs typeface="Segoe UI Light" panose="020B0502040204020203" pitchFamily="34" charset="0"/>
              </a:rPr>
              <a:t>Enterprise Edition</a:t>
            </a:r>
          </a:p>
          <a:p>
            <a:pPr lvl="1"/>
            <a:r>
              <a:rPr lang="en-US" sz="2800" dirty="0" smtClean="0">
                <a:latin typeface="Segoe UI Light" panose="020B0502040204020203" pitchFamily="34" charset="0"/>
                <a:cs typeface="Segoe UI Light" panose="020B0502040204020203" pitchFamily="34" charset="0"/>
              </a:rPr>
              <a:t>Community Edition  </a:t>
            </a:r>
          </a:p>
          <a:p>
            <a:pPr lvl="2"/>
            <a:r>
              <a:rPr lang="en-US" sz="2400" dirty="0" smtClean="0">
                <a:latin typeface="Segoe UI Light" panose="020B0502040204020203" pitchFamily="34" charset="0"/>
                <a:cs typeface="Segoe UI Light" panose="020B0502040204020203" pitchFamily="34" charset="0"/>
              </a:rPr>
              <a:t> Open Source – available at </a:t>
            </a:r>
            <a:r>
              <a:rPr lang="en-US" sz="2400" dirty="0" err="1" smtClean="0">
                <a:latin typeface="Segoe UI Light" panose="020B0502040204020203" pitchFamily="34" charset="0"/>
                <a:cs typeface="Segoe UI Light" panose="020B0502040204020203" pitchFamily="34" charset="0"/>
              </a:rPr>
              <a:t>Github</a:t>
            </a:r>
            <a:endParaRPr lang="en-US" sz="2400" dirty="0" smtClean="0">
              <a:latin typeface="Segoe UI Light" panose="020B0502040204020203" pitchFamily="34" charset="0"/>
              <a:cs typeface="Segoe UI Light" panose="020B0502040204020203" pitchFamily="34" charset="0"/>
            </a:endParaRPr>
          </a:p>
          <a:p>
            <a:r>
              <a:rPr lang="en-US" sz="3200" dirty="0" smtClean="0">
                <a:latin typeface="Segoe UI Light" panose="020B0502040204020203" pitchFamily="34" charset="0"/>
                <a:cs typeface="Segoe UI Light" panose="020B0502040204020203" pitchFamily="34" charset="0"/>
              </a:rPr>
              <a:t>Download an Install at </a:t>
            </a:r>
          </a:p>
          <a:p>
            <a:pPr lvl="1"/>
            <a:r>
              <a:rPr lang="en-US" sz="2800" dirty="0" smtClean="0">
                <a:latin typeface="Segoe UI Light" panose="020B0502040204020203" pitchFamily="34" charset="0"/>
                <a:cs typeface="Segoe UI Light" panose="020B0502040204020203" pitchFamily="34" charset="0"/>
              </a:rPr>
              <a:t>Windows</a:t>
            </a:r>
          </a:p>
          <a:p>
            <a:pPr lvl="1"/>
            <a:r>
              <a:rPr lang="en-US" sz="2800" dirty="0" smtClean="0">
                <a:latin typeface="Segoe UI Light" panose="020B0502040204020203" pitchFamily="34" charset="0"/>
                <a:cs typeface="Segoe UI Light" panose="020B0502040204020203" pitchFamily="34" charset="0"/>
              </a:rPr>
              <a:t>Linux Variants</a:t>
            </a:r>
          </a:p>
          <a:p>
            <a:pPr lvl="1"/>
            <a:r>
              <a:rPr lang="en-US" sz="2800" dirty="0" smtClean="0">
                <a:latin typeface="Segoe UI Light" panose="020B0502040204020203" pitchFamily="34" charset="0"/>
                <a:cs typeface="Segoe UI Light" panose="020B0502040204020203" pitchFamily="34" charset="0"/>
              </a:rPr>
              <a:t>Mac OS X </a:t>
            </a:r>
            <a:endParaRPr lang="en-US" sz="28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1950846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a:t>
            </a:r>
            <a:endParaRPr lang="en-US" dirty="0"/>
          </a:p>
        </p:txBody>
      </p:sp>
      <p:sp>
        <p:nvSpPr>
          <p:cNvPr id="3" name="Content Placeholder 2"/>
          <p:cNvSpPr>
            <a:spLocks noGrp="1"/>
          </p:cNvSpPr>
          <p:nvPr>
            <p:ph idx="1"/>
          </p:nvPr>
        </p:nvSpPr>
        <p:spPr/>
        <p:txBody>
          <a:bodyPr>
            <a:normAutofit/>
          </a:bodyPr>
          <a:lstStyle/>
          <a:p>
            <a:r>
              <a:rPr lang="en-US" dirty="0" smtClean="0">
                <a:latin typeface="Segoe UI Light" panose="020B0502040204020203" pitchFamily="34" charset="0"/>
                <a:cs typeface="Segoe UI Light" panose="020B0502040204020203" pitchFamily="34" charset="0"/>
              </a:rPr>
              <a:t>bin\neo4j start</a:t>
            </a:r>
          </a:p>
          <a:p>
            <a:r>
              <a:rPr lang="en-US" sz="2800" dirty="0" smtClean="0">
                <a:latin typeface="Segoe UI Light" panose="020B0502040204020203" pitchFamily="34" charset="0"/>
                <a:cs typeface="Segoe UI Light" panose="020B0502040204020203" pitchFamily="34" charset="0"/>
              </a:rPr>
              <a:t>Runs at </a:t>
            </a:r>
            <a:r>
              <a:rPr lang="en-US" sz="2800" dirty="0" smtClean="0">
                <a:latin typeface="Segoe UI Light" panose="020B0502040204020203" pitchFamily="34" charset="0"/>
                <a:cs typeface="Segoe UI Light" panose="020B0502040204020203" pitchFamily="34" charset="0"/>
                <a:hlinkClick r:id="rId3"/>
              </a:rPr>
              <a:t>http://localhost:7474</a:t>
            </a:r>
            <a:endParaRPr lang="en-US" sz="2800" dirty="0" smtClean="0">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Configurations are available at </a:t>
            </a:r>
            <a:r>
              <a:rPr lang="en-US" dirty="0" err="1" smtClean="0">
                <a:latin typeface="Segoe UI Light" panose="020B0502040204020203" pitchFamily="34" charset="0"/>
                <a:cs typeface="Segoe UI Light" panose="020B0502040204020203" pitchFamily="34" charset="0"/>
              </a:rPr>
              <a:t>conf</a:t>
            </a:r>
            <a:r>
              <a:rPr lang="en-US" dirty="0" smtClean="0">
                <a:latin typeface="Segoe UI Light" panose="020B0502040204020203" pitchFamily="34" charset="0"/>
                <a:cs typeface="Segoe UI Light" panose="020B0502040204020203" pitchFamily="34" charset="0"/>
              </a:rPr>
              <a:t>/neo4j-server.properties (Linux and OSX), &lt;Roaming Path&gt;\neo4j-community\neo4j-server.properties (Windows)</a:t>
            </a:r>
          </a:p>
          <a:p>
            <a:r>
              <a:rPr lang="en-US" dirty="0" smtClean="0">
                <a:latin typeface="Segoe UI Light" panose="020B0502040204020203" pitchFamily="34" charset="0"/>
                <a:cs typeface="Segoe UI Light" panose="020B0502040204020203" pitchFamily="34" charset="0"/>
              </a:rPr>
              <a:t>Need Open JDK or Oracle Java – choose either</a:t>
            </a:r>
          </a:p>
          <a:p>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2"/>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100"/>
            <a:ext cx="2143125" cy="952500"/>
          </a:xfrm>
          <a:prstGeom prst="rect">
            <a:avLst/>
          </a:prstGeom>
        </p:spPr>
      </p:pic>
    </p:spTree>
    <p:extLst>
      <p:ext uri="{BB962C8B-B14F-4D97-AF65-F5344CB8AC3E}">
        <p14:creationId xmlns:p14="http://schemas.microsoft.com/office/powerpoint/2010/main" val="217028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838200"/>
            <a:ext cx="11506200" cy="5401505"/>
          </a:xfrm>
          <a:prstGeom prst="rect">
            <a:avLst/>
          </a:prstGeom>
        </p:spPr>
      </p:pic>
      <p:sp>
        <p:nvSpPr>
          <p:cNvPr id="5" name="Title 1"/>
          <p:cNvSpPr txBox="1">
            <a:spLocks/>
          </p:cNvSpPr>
          <p:nvPr/>
        </p:nvSpPr>
        <p:spPr>
          <a:xfrm>
            <a:off x="762000" y="-3810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rgbClr val="00B0F0"/>
                </a:solidFill>
                <a:latin typeface="Segoe UI Light" panose="020B0502040204020203" pitchFamily="34" charset="0"/>
              </a:rPr>
              <a:t>Neo4J Monitoring</a:t>
            </a:r>
            <a:endParaRPr lang="en-US" dirty="0"/>
          </a:p>
        </p:txBody>
      </p:sp>
    </p:spTree>
    <p:extLst>
      <p:ext uri="{BB962C8B-B14F-4D97-AF65-F5344CB8AC3E}">
        <p14:creationId xmlns:p14="http://schemas.microsoft.com/office/powerpoint/2010/main" val="3864201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Developer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Segoe UI Light" panose="020B0502040204020203" pitchFamily="34" charset="0"/>
                <a:cs typeface="Segoe UI Light" panose="020B0502040204020203" pitchFamily="34" charset="0"/>
              </a:rPr>
              <a:t>REST API</a:t>
            </a:r>
          </a:p>
          <a:p>
            <a:r>
              <a:rPr lang="en-US" dirty="0" err="1" smtClean="0">
                <a:latin typeface="Segoe UI Light" panose="020B0502040204020203" pitchFamily="34" charset="0"/>
                <a:cs typeface="Segoe UI Light" panose="020B0502040204020203" pitchFamily="34" charset="0"/>
              </a:rPr>
              <a:t>.Net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Java</a:t>
            </a:r>
          </a:p>
          <a:p>
            <a:r>
              <a:rPr lang="en-US" dirty="0" smtClean="0">
                <a:latin typeface="Segoe UI Light" panose="020B0502040204020203" pitchFamily="34" charset="0"/>
                <a:cs typeface="Segoe UI Light" panose="020B0502040204020203" pitchFamily="34" charset="0"/>
              </a:rPr>
              <a:t>Spring Frameworks</a:t>
            </a:r>
          </a:p>
          <a:p>
            <a:r>
              <a:rPr lang="en-US" dirty="0" err="1" smtClean="0">
                <a:latin typeface="Segoe UI Light" panose="020B0502040204020203" pitchFamily="34" charset="0"/>
                <a:cs typeface="Segoe UI Light" panose="020B0502040204020203" pitchFamily="34" charset="0"/>
              </a:rPr>
              <a:t>Javascript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Python</a:t>
            </a:r>
          </a:p>
          <a:p>
            <a:r>
              <a:rPr lang="en-US" dirty="0" smtClean="0">
                <a:latin typeface="Segoe UI Light" panose="020B0502040204020203" pitchFamily="34" charset="0"/>
                <a:cs typeface="Segoe UI Light" panose="020B0502040204020203" pitchFamily="34" charset="0"/>
              </a:rPr>
              <a:t>Ruby</a:t>
            </a:r>
          </a:p>
          <a:p>
            <a:r>
              <a:rPr lang="en-US" dirty="0" smtClean="0">
                <a:latin typeface="Segoe UI Light" panose="020B0502040204020203" pitchFamily="34" charset="0"/>
                <a:cs typeface="Segoe UI Light" panose="020B0502040204020203" pitchFamily="34" charset="0"/>
              </a:rPr>
              <a:t>PHP</a:t>
            </a:r>
          </a:p>
          <a:p>
            <a:r>
              <a:rPr lang="en-US" dirty="0" smtClean="0">
                <a:latin typeface="Segoe UI Light" panose="020B0502040204020203" pitchFamily="34" charset="0"/>
                <a:cs typeface="Segoe UI Light" panose="020B0502040204020203" pitchFamily="34" charset="0"/>
              </a:rPr>
              <a:t>R, GO, Closure, Perl, Haskell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78762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1825"/>
            <a:ext cx="10515600" cy="4351338"/>
          </a:xfrm>
        </p:spPr>
        <p:txBody>
          <a:bodyPr/>
          <a:lstStyle/>
          <a:p>
            <a:r>
              <a:rPr lang="en-US" dirty="0" smtClean="0"/>
              <a:t>Convert your data to CSV and Load </a:t>
            </a:r>
          </a:p>
          <a:p>
            <a:pPr lvl="1"/>
            <a:endParaRPr lang="en-US" dirty="0" smtClean="0"/>
          </a:p>
          <a:p>
            <a:r>
              <a:rPr lang="en-US" dirty="0" smtClean="0"/>
              <a:t>Even Load Large Amounts of Data from BIG CSV Files using the Periodic Commit</a:t>
            </a:r>
          </a:p>
          <a:p>
            <a:endParaRPr lang="en-US" dirty="0"/>
          </a:p>
          <a:p>
            <a:r>
              <a:rPr lang="en-US" dirty="0" smtClean="0"/>
              <a:t>Write your own load using Cypher Query and run the “Insert Queries”</a:t>
            </a:r>
          </a:p>
          <a:p>
            <a:pPr lvl="1"/>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Loading data in Neo4j</a:t>
            </a:r>
            <a:endParaRPr lang="en-US" dirty="0"/>
          </a:p>
        </p:txBody>
      </p:sp>
      <p:sp>
        <p:nvSpPr>
          <p:cNvPr id="6" name="Rectangle 2"/>
          <p:cNvSpPr>
            <a:spLocks noChangeArrowheads="1"/>
          </p:cNvSpPr>
          <p:nvPr/>
        </p:nvSpPr>
        <p:spPr bwMode="auto">
          <a:xfrm>
            <a:off x="0" y="37338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1D75B3"/>
                </a:solidFill>
                <a:effectLst/>
                <a:latin typeface="Ubuntu Mono"/>
              </a:rPr>
              <a:t>USING</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PERIODIC</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COMMIT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500</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LOAD</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FROM</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B35E14"/>
                </a:solidFill>
                <a:effectLst/>
                <a:latin typeface="Ubuntu Mono"/>
              </a:rPr>
              <a:t>'http://neo4j.com/docs/2.2.6/csv/artists.csv'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AS</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CREATE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:Artist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name: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1</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year:</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err="1" smtClean="0">
                <a:ln>
                  <a:noFill/>
                </a:ln>
                <a:solidFill>
                  <a:srgbClr val="333333"/>
                </a:solidFill>
                <a:effectLst/>
                <a:latin typeface="Ubuntu Mono"/>
              </a:rPr>
              <a:t>toInt</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2</a:t>
            </a:r>
            <a:r>
              <a:rPr kumimoji="0" lang="en-US" altLang="en-US" sz="1000" b="0" i="0" u="none" strike="noStrike" cap="none" normalizeH="0" baseline="0" dirty="0" smtClean="0">
                <a:ln>
                  <a:noFill/>
                </a:ln>
                <a:solidFill>
                  <a:srgbClr val="9C3328"/>
                </a:solidFill>
                <a:effectLst/>
                <a:latin typeface="Ubuntu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23622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1D75B3"/>
                </a:solidFill>
                <a:effectLst/>
                <a:latin typeface="Ubuntu Mono"/>
              </a:rPr>
              <a:t>LOAD</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FROM</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'http://neo4j.com/docs/2.2.6/csv/artists-fieldterminator.csv'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AS</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FIELDTERMINATOR</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CREATE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:Artist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name: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1</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year:</a:t>
            </a:r>
            <a:r>
              <a:rPr kumimoji="0" lang="en-US" altLang="en-US" sz="1000" b="0" i="0" u="none" strike="noStrike" cap="none" normalizeH="0" baseline="0" smtClean="0">
                <a:ln>
                  <a:noFill/>
                </a:ln>
                <a:solidFill>
                  <a:srgbClr val="333333"/>
                </a:solidFill>
                <a:effectLst/>
                <a:latin typeface="Ubuntu Mono"/>
              </a:rPr>
              <a:t> toInt</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2</a:t>
            </a:r>
            <a:r>
              <a:rPr kumimoji="0" lang="en-US" altLang="en-US" sz="1000" b="0" i="0" u="none" strike="noStrike" cap="none" normalizeH="0" baseline="0" smtClean="0">
                <a:ln>
                  <a:noFill/>
                </a:ln>
                <a:solidFill>
                  <a:srgbClr val="9C3328"/>
                </a:solidFill>
                <a:effectLst/>
                <a:latin typeface="Ubuntu Mono"/>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16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sp>
        <p:nvSpPr>
          <p:cNvPr id="3" name="Content Placeholder 2"/>
          <p:cNvSpPr>
            <a:spLocks noGrp="1"/>
          </p:cNvSpPr>
          <p:nvPr>
            <p:ph idx="1"/>
          </p:nvPr>
        </p:nvSpPr>
        <p:spPr/>
        <p:txBody>
          <a:bodyPr>
            <a:normAutofit/>
          </a:bodyPr>
          <a:lstStyle/>
          <a:p>
            <a:r>
              <a:rPr lang="en-US" sz="4000" dirty="0" smtClean="0">
                <a:latin typeface="Segoe UI Light" panose="020B0502040204020203" pitchFamily="34" charset="0"/>
                <a:cs typeface="Segoe UI Light" panose="020B0502040204020203" pitchFamily="34" charset="0"/>
              </a:rPr>
              <a:t>Designed for Graphs</a:t>
            </a:r>
          </a:p>
          <a:p>
            <a:r>
              <a:rPr lang="en-US" sz="4000" dirty="0" smtClean="0">
                <a:latin typeface="Segoe UI Light" panose="020B0502040204020203" pitchFamily="34" charset="0"/>
                <a:cs typeface="Segoe UI Light" panose="020B0502040204020203" pitchFamily="34" charset="0"/>
              </a:rPr>
              <a:t>SQL – Like syntax</a:t>
            </a:r>
          </a:p>
          <a:p>
            <a:r>
              <a:rPr lang="en-US" sz="4000" dirty="0" smtClean="0">
                <a:latin typeface="Segoe UI Light" panose="020B0502040204020203" pitchFamily="34" charset="0"/>
                <a:cs typeface="Segoe UI Light" panose="020B0502040204020203" pitchFamily="34" charset="0"/>
              </a:rPr>
              <a:t>Declarative Pattern Matching syntax</a:t>
            </a:r>
          </a:p>
        </p:txBody>
      </p:sp>
    </p:spTree>
    <p:extLst>
      <p:ext uri="{BB962C8B-B14F-4D97-AF65-F5344CB8AC3E}">
        <p14:creationId xmlns:p14="http://schemas.microsoft.com/office/powerpoint/2010/main" val="2231446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pic>
        <p:nvPicPr>
          <p:cNvPr id="6" name="Picture 5"/>
          <p:cNvPicPr>
            <a:picLocks noChangeAspect="1"/>
          </p:cNvPicPr>
          <p:nvPr/>
        </p:nvPicPr>
        <p:blipFill>
          <a:blip r:embed="rId3"/>
          <a:stretch>
            <a:fillRect/>
          </a:stretch>
        </p:blipFill>
        <p:spPr>
          <a:xfrm>
            <a:off x="1371601" y="1447801"/>
            <a:ext cx="8915400" cy="4604224"/>
          </a:xfrm>
          <a:prstGeom prst="rect">
            <a:avLst/>
          </a:prstGeom>
        </p:spPr>
      </p:pic>
    </p:spTree>
    <p:extLst>
      <p:ext uri="{BB962C8B-B14F-4D97-AF65-F5344CB8AC3E}">
        <p14:creationId xmlns:p14="http://schemas.microsoft.com/office/powerpoint/2010/main" val="3928326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a-[:HUSBAND_OF]-&gt;b Return </a:t>
            </a:r>
            <a:r>
              <a:rPr lang="en-US" dirty="0" err="1" smtClean="0"/>
              <a:t>a,b</a:t>
            </a:r>
            <a:endParaRPr lang="en-US" dirty="0" smtClean="0"/>
          </a:p>
          <a:p>
            <a:pPr marL="0" indent="0">
              <a:buNone/>
            </a:pPr>
            <a:r>
              <a:rPr lang="en-US" dirty="0" smtClean="0"/>
              <a:t>Returns both Husband and Wife</a:t>
            </a:r>
          </a:p>
          <a:p>
            <a:r>
              <a:rPr lang="en-US" dirty="0"/>
              <a:t>MATCH a-[:HUSBAND_OF]-&gt;b </a:t>
            </a:r>
            <a:r>
              <a:rPr lang="en-US" dirty="0" smtClean="0"/>
              <a:t>Return a</a:t>
            </a:r>
          </a:p>
          <a:p>
            <a:pPr marL="0" indent="0">
              <a:buNone/>
            </a:pPr>
            <a:r>
              <a:rPr lang="en-US" dirty="0" smtClean="0"/>
              <a:t>Returns Just the ?</a:t>
            </a:r>
          </a:p>
          <a:p>
            <a:r>
              <a:rPr lang="en-US" dirty="0"/>
              <a:t>MATCH a-[:HUSBAND_OF]-&gt;b </a:t>
            </a:r>
            <a:r>
              <a:rPr lang="en-US" dirty="0" smtClean="0"/>
              <a:t>Return b</a:t>
            </a:r>
          </a:p>
          <a:p>
            <a:pPr marL="0" indent="0">
              <a:buNone/>
            </a:pPr>
            <a:r>
              <a:rPr lang="en-US" dirty="0" smtClean="0"/>
              <a:t>Returns Just the ? </a:t>
            </a: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Graph Lingo</a:t>
            </a:r>
            <a:endParaRPr lang="en-US" dirty="0"/>
          </a:p>
        </p:txBody>
      </p:sp>
    </p:spTree>
    <p:extLst>
      <p:ext uri="{BB962C8B-B14F-4D97-AF65-F5344CB8AC3E}">
        <p14:creationId xmlns:p14="http://schemas.microsoft.com/office/powerpoint/2010/main" val="2335523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t>
            </a:r>
            <a:r>
              <a:rPr lang="en-US" dirty="0" err="1"/>
              <a:t>sahadev:Person</a:t>
            </a:r>
            <a:r>
              <a:rPr lang="en-US" dirty="0"/>
              <a:t> { name:"</a:t>
            </a:r>
            <a:r>
              <a:rPr lang="en-US" dirty="0" err="1"/>
              <a:t>Sahadev</a:t>
            </a:r>
            <a:r>
              <a:rPr lang="en-US" dirty="0"/>
              <a:t>" }),(</a:t>
            </a:r>
            <a:r>
              <a:rPr lang="en-US" dirty="0" err="1"/>
              <a:t>abhi:Person</a:t>
            </a:r>
            <a:r>
              <a:rPr lang="en-US" dirty="0"/>
              <a:t> { </a:t>
            </a:r>
            <a:r>
              <a:rPr lang="en-US" dirty="0" err="1"/>
              <a:t>name:"Abhimanyu</a:t>
            </a:r>
            <a:r>
              <a:rPr lang="en-US" dirty="0"/>
              <a:t>" }),</a:t>
            </a:r>
          </a:p>
          <a:p>
            <a:pPr marL="0" indent="0">
              <a:buNone/>
            </a:pPr>
            <a:r>
              <a:rPr lang="en-US" dirty="0"/>
              <a:t>  p = </a:t>
            </a:r>
            <a:r>
              <a:rPr lang="en-US" dirty="0" err="1"/>
              <a:t>shortestPath</a:t>
            </a:r>
            <a:r>
              <a:rPr lang="en-US" dirty="0"/>
              <a:t>((</a:t>
            </a:r>
            <a:r>
              <a:rPr lang="en-US" dirty="0" err="1"/>
              <a:t>sahadev</a:t>
            </a:r>
            <a:r>
              <a:rPr lang="en-US" dirty="0" smtClean="0"/>
              <a:t>)-[*]-(</a:t>
            </a:r>
            <a:r>
              <a:rPr lang="en-US" dirty="0" err="1"/>
              <a:t>abhi</a:t>
            </a:r>
            <a:r>
              <a:rPr lang="en-US" dirty="0"/>
              <a:t>))</a:t>
            </a:r>
          </a:p>
          <a:p>
            <a:pPr marL="0" indent="0">
              <a:buNone/>
            </a:pPr>
            <a:r>
              <a:rPr lang="en-US" dirty="0"/>
              <a:t>RETURN p</a:t>
            </a:r>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Shortest Paths</a:t>
            </a:r>
            <a:endParaRPr lang="en-US" dirty="0"/>
          </a:p>
        </p:txBody>
      </p:sp>
      <p:pic>
        <p:nvPicPr>
          <p:cNvPr id="2" name="Picture 1"/>
          <p:cNvPicPr>
            <a:picLocks noChangeAspect="1"/>
          </p:cNvPicPr>
          <p:nvPr/>
        </p:nvPicPr>
        <p:blipFill>
          <a:blip r:embed="rId3"/>
          <a:stretch>
            <a:fillRect/>
          </a:stretch>
        </p:blipFill>
        <p:spPr>
          <a:xfrm>
            <a:off x="7315200" y="2590800"/>
            <a:ext cx="3733800" cy="3548388"/>
          </a:xfrm>
          <a:prstGeom prst="rect">
            <a:avLst/>
          </a:prstGeom>
        </p:spPr>
      </p:pic>
    </p:spTree>
    <p:extLst>
      <p:ext uri="{BB962C8B-B14F-4D97-AF65-F5344CB8AC3E}">
        <p14:creationId xmlns:p14="http://schemas.microsoft.com/office/powerpoint/2010/main" val="298346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smtClean="0">
                <a:solidFill>
                  <a:srgbClr val="00B0F0"/>
                </a:solidFill>
                <a:latin typeface="Segoe UI Light" panose="020B0502040204020203" pitchFamily="34" charset="0"/>
                <a:ea typeface="+mj-ea"/>
                <a:cs typeface="+mj-cs"/>
              </a:rPr>
              <a:t>Lets Play a game of Shortest Paths</a:t>
            </a:r>
            <a:endParaRPr lang="en-US" sz="2800" spc="-100" dirty="0">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37124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3342971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2057400"/>
            <a:ext cx="5427662" cy="20574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a:t>
            </a:r>
            <a:r>
              <a:rPr lang="nl-BE" dirty="0" smtClean="0">
                <a:hlinkClick r:id="rId2"/>
              </a:rPr>
              <a:t>neo4j.com</a:t>
            </a:r>
            <a:r>
              <a:rPr lang="nl-BE" dirty="0" smtClean="0"/>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github.com/neo4j/neo4j</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http://neo4j.com/developer/language-guides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http://</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neo4j.com/docs/stable/ha-architecture.html</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github.com/neo4j-contrib/graphgist/wiki</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4462760"/>
            <a:chOff x="8425117" y="2164882"/>
            <a:chExt cx="4129739" cy="4462760"/>
          </a:xfrm>
        </p:grpSpPr>
        <p:sp>
          <p:nvSpPr>
            <p:cNvPr id="9" name="TextBox 8"/>
            <p:cNvSpPr txBox="1"/>
            <p:nvPr/>
          </p:nvSpPr>
          <p:spPr>
            <a:xfrm>
              <a:off x="8425117" y="2164882"/>
              <a:ext cx="4129739" cy="4462760"/>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p>
            <a:p>
              <a:endParaRPr lang="en-US" sz="2200" dirty="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7">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6550" y="3806693"/>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089" y="3341995"/>
            <a:ext cx="1395911" cy="620405"/>
          </a:xfrm>
          <a:prstGeom prst="rect">
            <a:avLst/>
          </a:prstGeom>
        </p:spPr>
      </p:pic>
    </p:spTree>
    <p:extLst>
      <p:ext uri="{BB962C8B-B14F-4D97-AF65-F5344CB8AC3E}">
        <p14:creationId xmlns:p14="http://schemas.microsoft.com/office/powerpoint/2010/main" val="1292418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
        <p:nvSpPr>
          <p:cNvPr id="8" name="TextBox 7"/>
          <p:cNvSpPr txBox="1"/>
          <p:nvPr/>
        </p:nvSpPr>
        <p:spPr>
          <a:xfrm>
            <a:off x="7684477" y="158931"/>
            <a:ext cx="4360985" cy="646331"/>
          </a:xfrm>
          <a:prstGeom prst="rect">
            <a:avLst/>
          </a:prstGeom>
          <a:solidFill>
            <a:srgbClr val="FFFF00"/>
          </a:solidFill>
        </p:spPr>
        <p:txBody>
          <a:bodyPr wrap="square" rtlCol="0">
            <a:spAutoFit/>
          </a:bodyPr>
          <a:lstStyle/>
          <a:p>
            <a:r>
              <a:rPr lang="en-US" dirty="0" smtClean="0">
                <a:latin typeface="Segoe UI"/>
              </a:rPr>
              <a:t>&lt; QR Code will be given 2 days before the Conference &gt;</a:t>
            </a:r>
            <a:endParaRPr lang="en-US" dirty="0">
              <a:latin typeface="Segoe UI"/>
            </a:endParaRPr>
          </a:p>
        </p:txBody>
      </p:sp>
    </p:spTree>
    <p:extLst>
      <p:ext uri="{BB962C8B-B14F-4D97-AF65-F5344CB8AC3E}">
        <p14:creationId xmlns:p14="http://schemas.microsoft.com/office/powerpoint/2010/main" val="1756286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02484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228600"/>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143000"/>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1800" b="1" dirty="0" smtClean="0">
                <a:solidFill>
                  <a:schemeClr val="tx1"/>
                </a:solidFill>
                <a:latin typeface="Segoe UI Light" panose="020B0502040204020203" pitchFamily="34" charset="0"/>
              </a:rPr>
              <a:t>Graphs ! </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Representing Data as Graphs </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Modelling With Graphs </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Installation – Local + Azure</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Preview – Neo4j Interfaces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Loading Data in Neo 4j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Cypher – The Query Lingo</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Language </a:t>
            </a:r>
            <a:r>
              <a:rPr lang="en-US" sz="1800" dirty="0" smtClean="0">
                <a:solidFill>
                  <a:schemeClr val="tx1"/>
                </a:solidFill>
                <a:latin typeface="Segoe UI Light" panose="020B0502040204020203" pitchFamily="34" charset="0"/>
              </a:rPr>
              <a:t>Plugins</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Demo – Lets Play</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Q &amp; A</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365125"/>
            <a:ext cx="10515600" cy="1325563"/>
          </a:xfrm>
        </p:spPr>
        <p:txBody>
          <a:bodyPr/>
          <a:lstStyle/>
          <a:p>
            <a:r>
              <a:rPr lang="en-US" dirty="0" smtClean="0">
                <a:solidFill>
                  <a:srgbClr val="00B0F0"/>
                </a:solidFill>
                <a:latin typeface="Segoe UI Light" panose="020B0502040204020203" pitchFamily="34" charset="0"/>
              </a:rPr>
              <a:t>Are these Graphs ?</a:t>
            </a:r>
            <a:endParaRPr lang="en-US" dirty="0">
              <a:solidFill>
                <a:srgbClr val="00B0F0"/>
              </a:solidFill>
              <a:latin typeface="Segoe UI Light" panose="020B0502040204020203" pitchFamily="34" charset="0"/>
            </a:endParaRPr>
          </a:p>
        </p:txBody>
      </p:sp>
      <p:graphicFrame>
        <p:nvGraphicFramePr>
          <p:cNvPr id="5" name="Chart 4"/>
          <p:cNvGraphicFramePr/>
          <p:nvPr>
            <p:extLst>
              <p:ext uri="{D42A27DB-BD31-4B8C-83A1-F6EECF244321}">
                <p14:modId xmlns:p14="http://schemas.microsoft.com/office/powerpoint/2010/main" val="1482439604"/>
              </p:ext>
            </p:extLst>
          </p:nvPr>
        </p:nvGraphicFramePr>
        <p:xfrm>
          <a:off x="457200" y="1752600"/>
          <a:ext cx="5816600" cy="4157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542594080"/>
              </p:ext>
            </p:extLst>
          </p:nvPr>
        </p:nvGraphicFramePr>
        <p:xfrm>
          <a:off x="5791200" y="1371600"/>
          <a:ext cx="5969000" cy="4461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5380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l="2185" t="8627" r="2151" b="1569"/>
          <a:stretch>
            <a:fillRect/>
          </a:stretch>
        </p:blipFill>
        <p:spPr bwMode="auto">
          <a:xfrm>
            <a:off x="228600" y="0"/>
            <a:ext cx="116713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 name="Oval 2"/>
          <p:cNvSpPr>
            <a:spLocks/>
          </p:cNvSpPr>
          <p:nvPr/>
        </p:nvSpPr>
        <p:spPr bwMode="auto">
          <a:xfrm>
            <a:off x="6096000" y="2540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A</a:t>
            </a:r>
          </a:p>
        </p:txBody>
      </p:sp>
      <p:sp>
        <p:nvSpPr>
          <p:cNvPr id="7" name="Oval 3"/>
          <p:cNvSpPr>
            <a:spLocks/>
          </p:cNvSpPr>
          <p:nvPr/>
        </p:nvSpPr>
        <p:spPr bwMode="auto">
          <a:xfrm>
            <a:off x="3454400" y="24638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B</a:t>
            </a:r>
          </a:p>
        </p:txBody>
      </p:sp>
      <p:sp>
        <p:nvSpPr>
          <p:cNvPr id="8" name="Oval 4"/>
          <p:cNvSpPr>
            <a:spLocks/>
          </p:cNvSpPr>
          <p:nvPr/>
        </p:nvSpPr>
        <p:spPr bwMode="auto">
          <a:xfrm>
            <a:off x="4775200" y="49403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D</a:t>
            </a:r>
          </a:p>
        </p:txBody>
      </p:sp>
      <p:sp>
        <p:nvSpPr>
          <p:cNvPr id="9" name="Oval 5"/>
          <p:cNvSpPr>
            <a:spLocks/>
          </p:cNvSpPr>
          <p:nvPr/>
        </p:nvSpPr>
        <p:spPr bwMode="auto">
          <a:xfrm>
            <a:off x="10248900" y="2705100"/>
            <a:ext cx="1270000" cy="1270000"/>
          </a:xfrm>
          <a:prstGeom prst="ellipse">
            <a:avLst/>
          </a:prstGeom>
          <a:noFill/>
          <a:ln w="101600">
            <a:solidFill>
              <a:schemeClr val="tx1"/>
            </a:solidFill>
            <a:miter lim="800000"/>
            <a:headEnd/>
            <a:tailEnd/>
          </a:ln>
          <a:effectLst>
            <a:outerShdw blurRad="38100" dist="12699" dir="54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4800" smtClean="0">
                <a:solidFill>
                  <a:schemeClr val="tx1"/>
                </a:solidFill>
                <a:effectLst>
                  <a:outerShdw blurRad="38100" dist="38100" dir="2700000" algn="tl">
                    <a:srgbClr val="C0C0C0"/>
                  </a:outerShdw>
                </a:effectLst>
                <a:ea typeface="ＭＳ Ｐゴシック" pitchFamily="-84" charset="-128"/>
              </a:rPr>
              <a:t>C</a:t>
            </a:r>
          </a:p>
        </p:txBody>
      </p:sp>
      <p:sp>
        <p:nvSpPr>
          <p:cNvPr id="10" name="Freeform 6"/>
          <p:cNvSpPr>
            <a:spLocks/>
          </p:cNvSpPr>
          <p:nvPr/>
        </p:nvSpPr>
        <p:spPr bwMode="auto">
          <a:xfrm>
            <a:off x="4681538" y="3419475"/>
            <a:ext cx="800100" cy="1520825"/>
          </a:xfrm>
          <a:custGeom>
            <a:avLst/>
            <a:gdLst>
              <a:gd name="T0" fmla="*/ 0 w 21600"/>
              <a:gd name="T1" fmla="*/ 0 h 21600"/>
              <a:gd name="T2" fmla="*/ 2147483646 w 21600"/>
              <a:gd name="T3" fmla="*/ 2147483646 h 21600"/>
              <a:gd name="T4" fmla="*/ 0 60000 65536"/>
              <a:gd name="T5" fmla="*/ 0 60000 65536"/>
            </a:gdLst>
            <a:ahLst/>
            <a:cxnLst>
              <a:cxn ang="T4">
                <a:pos x="T0" y="T1"/>
              </a:cxn>
              <a:cxn ang="T5">
                <a:pos x="T2" y="T3"/>
              </a:cxn>
            </a:cxnLst>
            <a:rect l="0" t="0" r="r" b="b"/>
            <a:pathLst>
              <a:path w="21600" h="21600">
                <a:moveTo>
                  <a:pt x="0" y="0"/>
                </a:moveTo>
                <a:cubicBezTo>
                  <a:pt x="11502" y="5275"/>
                  <a:pt x="20902" y="10381"/>
                  <a:pt x="21600" y="2160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Freeform 7"/>
          <p:cNvSpPr>
            <a:spLocks/>
          </p:cNvSpPr>
          <p:nvPr/>
        </p:nvSpPr>
        <p:spPr bwMode="auto">
          <a:xfrm>
            <a:off x="3519488" y="3740150"/>
            <a:ext cx="1285875" cy="1717675"/>
          </a:xfrm>
          <a:custGeom>
            <a:avLst/>
            <a:gdLst>
              <a:gd name="T0" fmla="*/ 2147483646 w 15454"/>
              <a:gd name="T1" fmla="*/ 2147483646 h 21600"/>
              <a:gd name="T2" fmla="*/ 2147483646 w 15454"/>
              <a:gd name="T3" fmla="*/ 0 h 21600"/>
              <a:gd name="T4" fmla="*/ 0 60000 65536"/>
              <a:gd name="T5" fmla="*/ 0 60000 65536"/>
            </a:gdLst>
            <a:ahLst/>
            <a:cxnLst>
              <a:cxn ang="T4">
                <a:pos x="T0" y="T1"/>
              </a:cxn>
              <a:cxn ang="T5">
                <a:pos x="T2" y="T3"/>
              </a:cxn>
            </a:cxnLst>
            <a:rect l="0" t="0" r="r" b="b"/>
            <a:pathLst>
              <a:path w="15454" h="21600">
                <a:moveTo>
                  <a:pt x="15454" y="21600"/>
                </a:moveTo>
                <a:cubicBezTo>
                  <a:pt x="5179" y="19690"/>
                  <a:pt x="-6146" y="12385"/>
                  <a:pt x="3916"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Freeform 8"/>
          <p:cNvSpPr>
            <a:spLocks/>
          </p:cNvSpPr>
          <p:nvPr/>
        </p:nvSpPr>
        <p:spPr bwMode="auto">
          <a:xfrm>
            <a:off x="2930525" y="461963"/>
            <a:ext cx="3228975" cy="2362200"/>
          </a:xfrm>
          <a:custGeom>
            <a:avLst/>
            <a:gdLst>
              <a:gd name="T0" fmla="*/ 2147483646 w 17401"/>
              <a:gd name="T1" fmla="*/ 2147483646 h 18372"/>
              <a:gd name="T2" fmla="*/ 2147483646 w 17401"/>
              <a:gd name="T3" fmla="*/ 2147483646 h 18372"/>
              <a:gd name="T4" fmla="*/ 0 60000 65536"/>
              <a:gd name="T5" fmla="*/ 0 60000 65536"/>
            </a:gdLst>
            <a:ahLst/>
            <a:cxnLst>
              <a:cxn ang="T4">
                <a:pos x="T0" y="T1"/>
              </a:cxn>
              <a:cxn ang="T5">
                <a:pos x="T2" y="T3"/>
              </a:cxn>
            </a:cxnLst>
            <a:rect l="0" t="0" r="r" b="b"/>
            <a:pathLst>
              <a:path w="17401" h="18372">
                <a:moveTo>
                  <a:pt x="2999" y="18372"/>
                </a:moveTo>
                <a:cubicBezTo>
                  <a:pt x="-4199" y="9721"/>
                  <a:pt x="1931" y="-3228"/>
                  <a:pt x="17401" y="735"/>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Freeform 9"/>
          <p:cNvSpPr>
            <a:spLocks/>
          </p:cNvSpPr>
          <p:nvPr/>
        </p:nvSpPr>
        <p:spPr bwMode="auto">
          <a:xfrm>
            <a:off x="4589463" y="1344613"/>
            <a:ext cx="1671637" cy="1370012"/>
          </a:xfrm>
          <a:custGeom>
            <a:avLst/>
            <a:gdLst>
              <a:gd name="T0" fmla="*/ 0 w 21600"/>
              <a:gd name="T1" fmla="*/ 2147483646 h 21600"/>
              <a:gd name="T2" fmla="*/ 2147483646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13573" y="20170"/>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Freeform 10"/>
          <p:cNvSpPr>
            <a:spLocks/>
          </p:cNvSpPr>
          <p:nvPr/>
        </p:nvSpPr>
        <p:spPr bwMode="auto">
          <a:xfrm>
            <a:off x="4751388" y="2794000"/>
            <a:ext cx="5510212" cy="484188"/>
          </a:xfrm>
          <a:custGeom>
            <a:avLst/>
            <a:gdLst>
              <a:gd name="T0" fmla="*/ 0 w 21600"/>
              <a:gd name="T1" fmla="*/ 2147483646 h 14207"/>
              <a:gd name="T2" fmla="*/ 2147483646 w 21600"/>
              <a:gd name="T3" fmla="*/ 2147483646 h 14207"/>
              <a:gd name="T4" fmla="*/ 0 60000 65536"/>
              <a:gd name="T5" fmla="*/ 0 60000 65536"/>
            </a:gdLst>
            <a:ahLst/>
            <a:cxnLst>
              <a:cxn ang="T4">
                <a:pos x="T0" y="T1"/>
              </a:cxn>
              <a:cxn ang="T5">
                <a:pos x="T2" y="T3"/>
              </a:cxn>
            </a:cxnLst>
            <a:rect l="0" t="0" r="r" b="b"/>
            <a:pathLst>
              <a:path w="21600" h="14207">
                <a:moveTo>
                  <a:pt x="0" y="8603"/>
                </a:moveTo>
                <a:cubicBezTo>
                  <a:pt x="6186" y="-190"/>
                  <a:pt x="12930" y="-7393"/>
                  <a:pt x="21600" y="14207"/>
                </a:cubicBezTo>
              </a:path>
            </a:pathLst>
          </a:custGeom>
          <a:noFill/>
          <a:ln w="889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Freeform 11"/>
          <p:cNvSpPr>
            <a:spLocks/>
          </p:cNvSpPr>
          <p:nvPr/>
        </p:nvSpPr>
        <p:spPr bwMode="auto">
          <a:xfrm>
            <a:off x="7383463" y="742950"/>
            <a:ext cx="3290887" cy="2003425"/>
          </a:xfrm>
          <a:custGeom>
            <a:avLst/>
            <a:gdLst>
              <a:gd name="T0" fmla="*/ 0 w 21600"/>
              <a:gd name="T1" fmla="*/ 2147483646 h 19084"/>
              <a:gd name="T2" fmla="*/ 2147483646 w 21600"/>
              <a:gd name="T3" fmla="*/ 2147483646 h 19084"/>
              <a:gd name="T4" fmla="*/ 0 60000 65536"/>
              <a:gd name="T5" fmla="*/ 0 60000 65536"/>
            </a:gdLst>
            <a:ahLst/>
            <a:cxnLst>
              <a:cxn ang="T4">
                <a:pos x="T0" y="T1"/>
              </a:cxn>
              <a:cxn ang="T5">
                <a:pos x="T2" y="T3"/>
              </a:cxn>
            </a:cxnLst>
            <a:rect l="0" t="0" r="r" b="b"/>
            <a:pathLst>
              <a:path w="21600" h="19084">
                <a:moveTo>
                  <a:pt x="0" y="379"/>
                </a:moveTo>
                <a:cubicBezTo>
                  <a:pt x="15167" y="-2516"/>
                  <a:pt x="18505" y="11887"/>
                  <a:pt x="21600" y="19084"/>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Freeform 12"/>
          <p:cNvSpPr>
            <a:spLocks/>
          </p:cNvSpPr>
          <p:nvPr/>
        </p:nvSpPr>
        <p:spPr bwMode="auto">
          <a:xfrm>
            <a:off x="6070600" y="3722688"/>
            <a:ext cx="4322763" cy="1970087"/>
          </a:xfrm>
          <a:custGeom>
            <a:avLst/>
            <a:gdLst>
              <a:gd name="T0" fmla="*/ 0 w 21600"/>
              <a:gd name="T1" fmla="*/ 2147483646 h 20168"/>
              <a:gd name="T2" fmla="*/ 2147483646 w 21600"/>
              <a:gd name="T3" fmla="*/ 0 h 20168"/>
              <a:gd name="T4" fmla="*/ 0 60000 65536"/>
              <a:gd name="T5" fmla="*/ 0 60000 65536"/>
            </a:gdLst>
            <a:ahLst/>
            <a:cxnLst>
              <a:cxn ang="T4">
                <a:pos x="T0" y="T1"/>
              </a:cxn>
              <a:cxn ang="T5">
                <a:pos x="T2" y="T3"/>
              </a:cxn>
            </a:cxnLst>
            <a:rect l="0" t="0" r="r" b="b"/>
            <a:pathLst>
              <a:path w="21600" h="20168">
                <a:moveTo>
                  <a:pt x="0" y="19863"/>
                </a:moveTo>
                <a:cubicBezTo>
                  <a:pt x="10090" y="21600"/>
                  <a:pt x="15010" y="16057"/>
                  <a:pt x="21600" y="0"/>
                </a:cubicBezTo>
              </a:path>
            </a:pathLst>
          </a:custGeom>
          <a:noFill/>
          <a:ln w="76200" cap="flat">
            <a:solidFill>
              <a:schemeClr val="tx1"/>
            </a:solidFill>
            <a:prstDash val="solid"/>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 name="Rectangle 13"/>
          <p:cNvSpPr>
            <a:spLocks/>
          </p:cNvSpPr>
          <p:nvPr/>
        </p:nvSpPr>
        <p:spPr bwMode="auto">
          <a:xfrm>
            <a:off x="3275013" y="152400"/>
            <a:ext cx="357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1</a:t>
            </a:r>
          </a:p>
        </p:txBody>
      </p:sp>
      <p:sp>
        <p:nvSpPr>
          <p:cNvPr id="18" name="Rectangle 14"/>
          <p:cNvSpPr>
            <a:spLocks/>
          </p:cNvSpPr>
          <p:nvPr/>
        </p:nvSpPr>
        <p:spPr bwMode="auto">
          <a:xfrm>
            <a:off x="5816600" y="1879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2</a:t>
            </a:r>
          </a:p>
        </p:txBody>
      </p:sp>
      <p:sp>
        <p:nvSpPr>
          <p:cNvPr id="19" name="Rectangle 15"/>
          <p:cNvSpPr>
            <a:spLocks/>
          </p:cNvSpPr>
          <p:nvPr/>
        </p:nvSpPr>
        <p:spPr bwMode="auto">
          <a:xfrm>
            <a:off x="7061200" y="2768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3</a:t>
            </a:r>
          </a:p>
        </p:txBody>
      </p:sp>
      <p:sp>
        <p:nvSpPr>
          <p:cNvPr id="20" name="Rectangle 16"/>
          <p:cNvSpPr>
            <a:spLocks/>
          </p:cNvSpPr>
          <p:nvPr/>
        </p:nvSpPr>
        <p:spPr bwMode="auto">
          <a:xfrm>
            <a:off x="9042400" y="9906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4</a:t>
            </a:r>
          </a:p>
        </p:txBody>
      </p:sp>
      <p:sp>
        <p:nvSpPr>
          <p:cNvPr id="21" name="Rectangle 17"/>
          <p:cNvSpPr>
            <a:spLocks/>
          </p:cNvSpPr>
          <p:nvPr/>
        </p:nvSpPr>
        <p:spPr bwMode="auto">
          <a:xfrm>
            <a:off x="8229600" y="46228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7</a:t>
            </a:r>
          </a:p>
        </p:txBody>
      </p:sp>
      <p:sp>
        <p:nvSpPr>
          <p:cNvPr id="22" name="Rectangle 18"/>
          <p:cNvSpPr>
            <a:spLocks/>
          </p:cNvSpPr>
          <p:nvPr/>
        </p:nvSpPr>
        <p:spPr bwMode="auto">
          <a:xfrm>
            <a:off x="5384800" y="36449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6</a:t>
            </a:r>
          </a:p>
        </p:txBody>
      </p:sp>
      <p:sp>
        <p:nvSpPr>
          <p:cNvPr id="23" name="Rectangle 19"/>
          <p:cNvSpPr>
            <a:spLocks/>
          </p:cNvSpPr>
          <p:nvPr/>
        </p:nvSpPr>
        <p:spPr bwMode="auto">
          <a:xfrm>
            <a:off x="3746500" y="4406900"/>
            <a:ext cx="3571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a:solidFill>
                  <a:schemeClr val="tx1"/>
                </a:solidFill>
                <a:latin typeface="Helvetica" panose="020B0604020202020204" pitchFamily="34" charset="0"/>
                <a:ea typeface="ＭＳ Ｐゴシック" pitchFamily="-84" charset="-128"/>
                <a:sym typeface="Helvetica" panose="020B0604020202020204" pitchFamily="34" charset="0"/>
              </a:rPr>
              <a:t>5</a:t>
            </a:r>
          </a:p>
        </p:txBody>
      </p:sp>
    </p:spTree>
    <p:extLst>
      <p:ext uri="{BB962C8B-B14F-4D97-AF65-F5344CB8AC3E}">
        <p14:creationId xmlns:p14="http://schemas.microsoft.com/office/powerpoint/2010/main" val="3756357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smtClean="0">
                <a:solidFill>
                  <a:schemeClr val="tx1"/>
                </a:solidFill>
                <a:effectLst>
                  <a:outerShdw blurRad="38100" dist="38100" dir="2700000" algn="tl">
                    <a:srgbClr val="C0C0C0"/>
                  </a:outerShdw>
                </a:effectLst>
                <a:ea typeface="ＭＳ Ｐゴシック" pitchFamily="-84" charset="-128"/>
              </a:rPr>
              <a:t>Ram</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Laxman</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Seeta</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Rectangle 8"/>
          <p:cNvSpPr>
            <a:spLocks/>
          </p:cNvSpPr>
          <p:nvPr/>
        </p:nvSpPr>
        <p:spPr bwMode="auto">
          <a:xfrm rot="551605">
            <a:off x="5869272" y="1542534"/>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2" name="Rectangle 9"/>
          <p:cNvSpPr>
            <a:spLocks/>
          </p:cNvSpPr>
          <p:nvPr/>
        </p:nvSpPr>
        <p:spPr bwMode="auto">
          <a:xfrm rot="452352">
            <a:off x="5381117" y="3164959"/>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3" name="Rectangle 10"/>
          <p:cNvSpPr>
            <a:spLocks/>
          </p:cNvSpPr>
          <p:nvPr/>
        </p:nvSpPr>
        <p:spPr bwMode="auto">
          <a:xfrm rot="18916816">
            <a:off x="7432804" y="4455597"/>
            <a:ext cx="177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Sister In Law</a:t>
            </a:r>
            <a:endParaRPr lang="en-US" altLang="en-US" sz="2400" dirty="0">
              <a:solidFill>
                <a:schemeClr val="tx1"/>
              </a:solidFill>
              <a:ea typeface="ＭＳ Ｐゴシック" pitchFamily="-84" charset="-128"/>
            </a:endParaRPr>
          </a:p>
        </p:txBody>
      </p:sp>
      <p:sp>
        <p:nvSpPr>
          <p:cNvPr id="14" name="Rectangle 11"/>
          <p:cNvSpPr>
            <a:spLocks/>
          </p:cNvSpPr>
          <p:nvPr/>
        </p:nvSpPr>
        <p:spPr bwMode="auto">
          <a:xfrm rot="2819441">
            <a:off x="3313899" y="3860284"/>
            <a:ext cx="1643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Husband Of</a:t>
            </a:r>
            <a:endParaRPr lang="en-US" altLang="en-US" sz="2400" dirty="0">
              <a:solidFill>
                <a:schemeClr val="tx1"/>
              </a:solidFill>
              <a:ea typeface="ＭＳ Ｐゴシック" pitchFamily="-84" charset="-128"/>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11"/>
          <p:cNvSpPr>
            <a:spLocks/>
          </p:cNvSpPr>
          <p:nvPr/>
        </p:nvSpPr>
        <p:spPr bwMode="auto">
          <a:xfrm rot="2819441">
            <a:off x="2316863" y="4428243"/>
            <a:ext cx="1024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Wife Of</a:t>
            </a:r>
            <a:endParaRPr lang="en-US" altLang="en-US" sz="2400" dirty="0">
              <a:solidFill>
                <a:schemeClr val="tx1"/>
              </a:solidFill>
              <a:ea typeface="ＭＳ Ｐゴシック" pitchFamily="-84" charset="-128"/>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1489075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Ram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Laxman</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Seeta</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Female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p:cNvSpPr>
          <p:nvPr/>
        </p:nvSpPr>
        <p:spPr bwMode="auto">
          <a:xfrm rot="551605">
            <a:off x="5749047" y="1270792"/>
            <a:ext cx="16591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2" name="Rectangle 9"/>
          <p:cNvSpPr>
            <a:spLocks/>
          </p:cNvSpPr>
          <p:nvPr/>
        </p:nvSpPr>
        <p:spPr bwMode="auto">
          <a:xfrm rot="452352">
            <a:off x="5303372" y="3123661"/>
            <a:ext cx="157414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3" name="Rectangle 10"/>
          <p:cNvSpPr>
            <a:spLocks/>
          </p:cNvSpPr>
          <p:nvPr/>
        </p:nvSpPr>
        <p:spPr bwMode="auto">
          <a:xfrm rot="18916816">
            <a:off x="7442033" y="4282795"/>
            <a:ext cx="1864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Sister In Law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4" name="Rectangle 11"/>
          <p:cNvSpPr>
            <a:spLocks/>
          </p:cNvSpPr>
          <p:nvPr/>
        </p:nvSpPr>
        <p:spPr bwMode="auto">
          <a:xfrm rot="2819441">
            <a:off x="3288251" y="3675618"/>
            <a:ext cx="16943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Husband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ea typeface="ＭＳ Ｐゴシック" pitchFamily="-84" charset="-128"/>
              </a:rPr>
              <a:t>Since: 15yrs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1"/>
          <p:cNvSpPr>
            <a:spLocks/>
          </p:cNvSpPr>
          <p:nvPr/>
        </p:nvSpPr>
        <p:spPr bwMode="auto">
          <a:xfrm rot="2819441">
            <a:off x="1816062" y="4266959"/>
            <a:ext cx="177933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Wife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3896629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26695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Line 1"/>
          <p:cNvSpPr>
            <a:spLocks noChangeShapeType="1"/>
          </p:cNvSpPr>
          <p:nvPr/>
        </p:nvSpPr>
        <p:spPr bwMode="auto">
          <a:xfrm>
            <a:off x="4003675" y="1722438"/>
            <a:ext cx="1347787" cy="43973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p:nvSpPr>
        <p:spPr bwMode="auto">
          <a:xfrm flipV="1">
            <a:off x="3998953" y="3335337"/>
            <a:ext cx="1347747" cy="130440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3"/>
          <p:cNvSpPr>
            <a:spLocks noChangeShapeType="1"/>
          </p:cNvSpPr>
          <p:nvPr/>
        </p:nvSpPr>
        <p:spPr bwMode="auto">
          <a:xfrm>
            <a:off x="4016415" y="1701479"/>
            <a:ext cx="1331872" cy="2211710"/>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4"/>
          <p:cNvSpPr>
            <a:spLocks noChangeShapeType="1"/>
          </p:cNvSpPr>
          <p:nvPr/>
        </p:nvSpPr>
        <p:spPr bwMode="auto">
          <a:xfrm flipH="1">
            <a:off x="6924675" y="1960563"/>
            <a:ext cx="1343025" cy="206375"/>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5"/>
          <p:cNvSpPr>
            <a:spLocks noChangeShapeType="1"/>
          </p:cNvSpPr>
          <p:nvPr/>
        </p:nvSpPr>
        <p:spPr bwMode="auto">
          <a:xfrm flipH="1">
            <a:off x="6894512" y="2011363"/>
            <a:ext cx="1285032" cy="132556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6"/>
          <p:cNvSpPr>
            <a:spLocks noChangeShapeType="1"/>
          </p:cNvSpPr>
          <p:nvPr/>
        </p:nvSpPr>
        <p:spPr bwMode="auto">
          <a:xfrm rot="10800000">
            <a:off x="6900862" y="3911600"/>
            <a:ext cx="1370013" cy="373063"/>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7"/>
          <p:cNvSpPr>
            <a:spLocks/>
          </p:cNvSpPr>
          <p:nvPr/>
        </p:nvSpPr>
        <p:spPr bwMode="auto">
          <a:xfrm>
            <a:off x="2676730" y="5250934"/>
            <a:ext cx="1106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sp>
        <p:nvSpPr>
          <p:cNvPr id="12" name="Rectangle 8"/>
          <p:cNvSpPr>
            <a:spLocks/>
          </p:cNvSpPr>
          <p:nvPr/>
        </p:nvSpPr>
        <p:spPr bwMode="auto">
          <a:xfrm>
            <a:off x="8374171" y="5250934"/>
            <a:ext cx="1290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Patient</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82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53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23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94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65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383036"/>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07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778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485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19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2" y="1219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901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609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4013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721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373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429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136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844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2"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55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26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96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67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092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80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962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2"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670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086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8"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501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209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917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1"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2"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3"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333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4"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041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749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 name="Rectangle 52"/>
          <p:cNvSpPr>
            <a:spLocks/>
          </p:cNvSpPr>
          <p:nvPr/>
        </p:nvSpPr>
        <p:spPr bwMode="auto">
          <a:xfrm>
            <a:off x="4838918" y="5257284"/>
            <a:ext cx="2580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Doctor_Patiens</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grpSp>
        <p:nvGrpSpPr>
          <p:cNvPr id="57" name="Group 55"/>
          <p:cNvGrpSpPr>
            <a:grpSpLocks/>
          </p:cNvGrpSpPr>
          <p:nvPr/>
        </p:nvGrpSpPr>
        <p:grpSpPr bwMode="auto">
          <a:xfrm>
            <a:off x="2713036" y="1795833"/>
            <a:ext cx="1333504" cy="227804"/>
            <a:chOff x="52" y="67"/>
            <a:chExt cx="840" cy="143"/>
          </a:xfrm>
        </p:grpSpPr>
        <p:sp>
          <p:nvSpPr>
            <p:cNvPr id="58" name="Rectangle 53"/>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59" name="Rectangle 54"/>
            <p:cNvSpPr>
              <a:spLocks/>
            </p:cNvSpPr>
            <p:nvPr/>
          </p:nvSpPr>
          <p:spPr bwMode="auto">
            <a:xfrm rot="20098314">
              <a:off x="294" y="75"/>
              <a:ext cx="59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0" name="Group 58"/>
          <p:cNvGrpSpPr>
            <a:grpSpLocks/>
          </p:cNvGrpSpPr>
          <p:nvPr/>
        </p:nvGrpSpPr>
        <p:grpSpPr bwMode="auto">
          <a:xfrm>
            <a:off x="8469313" y="1974851"/>
            <a:ext cx="1157289" cy="252413"/>
            <a:chOff x="52" y="60"/>
            <a:chExt cx="729" cy="159"/>
          </a:xfrm>
        </p:grpSpPr>
        <p:sp>
          <p:nvSpPr>
            <p:cNvPr id="61" name="Rectangle 56"/>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2" name="Rectangle 57"/>
            <p:cNvSpPr>
              <a:spLocks/>
            </p:cNvSpPr>
            <p:nvPr/>
          </p:nvSpPr>
          <p:spPr bwMode="auto">
            <a:xfrm rot="20344279">
              <a:off x="462" y="83"/>
              <a:ext cx="3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6" name="Group 64"/>
          <p:cNvGrpSpPr>
            <a:grpSpLocks/>
          </p:cNvGrpSpPr>
          <p:nvPr/>
        </p:nvGrpSpPr>
        <p:grpSpPr bwMode="auto">
          <a:xfrm>
            <a:off x="8469313" y="4311650"/>
            <a:ext cx="1150940" cy="247650"/>
            <a:chOff x="52" y="60"/>
            <a:chExt cx="725" cy="156"/>
          </a:xfrm>
        </p:grpSpPr>
        <p:sp>
          <p:nvSpPr>
            <p:cNvPr id="67" name="Rectangle 62"/>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8" name="Rectangle 63"/>
            <p:cNvSpPr>
              <a:spLocks/>
            </p:cNvSpPr>
            <p:nvPr/>
          </p:nvSpPr>
          <p:spPr bwMode="auto">
            <a:xfrm rot="20344279">
              <a:off x="464" y="80"/>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9" name="Group 67"/>
          <p:cNvGrpSpPr>
            <a:grpSpLocks/>
          </p:cNvGrpSpPr>
          <p:nvPr/>
        </p:nvGrpSpPr>
        <p:grpSpPr bwMode="auto">
          <a:xfrm>
            <a:off x="5599113" y="3967554"/>
            <a:ext cx="1073151" cy="215103"/>
            <a:chOff x="52" y="67"/>
            <a:chExt cx="676" cy="135"/>
          </a:xfrm>
        </p:grpSpPr>
        <p:sp>
          <p:nvSpPr>
            <p:cNvPr id="70" name="Rectangle 65"/>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1" name="Rectangle 66"/>
            <p:cNvSpPr>
              <a:spLocks/>
            </p:cNvSpPr>
            <p:nvPr/>
          </p:nvSpPr>
          <p:spPr bwMode="auto">
            <a:xfrm rot="20051361">
              <a:off x="540"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2" name="Group 70"/>
          <p:cNvGrpSpPr>
            <a:grpSpLocks/>
          </p:cNvGrpSpPr>
          <p:nvPr/>
        </p:nvGrpSpPr>
        <p:grpSpPr bwMode="auto">
          <a:xfrm>
            <a:off x="5602401" y="3382963"/>
            <a:ext cx="1057050" cy="228600"/>
            <a:chOff x="55" y="61"/>
            <a:chExt cx="665" cy="144"/>
          </a:xfrm>
        </p:grpSpPr>
        <p:sp>
          <p:nvSpPr>
            <p:cNvPr id="73" name="Rectangle 68"/>
            <p:cNvSpPr>
              <a:spLocks/>
            </p:cNvSpPr>
            <p:nvPr/>
          </p:nvSpPr>
          <p:spPr bwMode="auto">
            <a:xfrm rot="1214999">
              <a:off x="55" y="6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4" name="Rectangle 69"/>
            <p:cNvSpPr>
              <a:spLocks/>
            </p:cNvSpPr>
            <p:nvPr/>
          </p:nvSpPr>
          <p:spPr bwMode="auto">
            <a:xfrm rot="19958004">
              <a:off x="532" y="69"/>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5" name="Group 73"/>
          <p:cNvGrpSpPr>
            <a:grpSpLocks/>
          </p:cNvGrpSpPr>
          <p:nvPr/>
        </p:nvGrpSpPr>
        <p:grpSpPr bwMode="auto">
          <a:xfrm>
            <a:off x="5599112" y="2214959"/>
            <a:ext cx="1060451" cy="215098"/>
            <a:chOff x="52" y="68"/>
            <a:chExt cx="668" cy="135"/>
          </a:xfrm>
        </p:grpSpPr>
        <p:sp>
          <p:nvSpPr>
            <p:cNvPr id="76" name="Rectangle 71"/>
            <p:cNvSpPr>
              <a:spLocks/>
            </p:cNvSpPr>
            <p:nvPr/>
          </p:nvSpPr>
          <p:spPr bwMode="auto">
            <a:xfrm rot="1214999">
              <a:off x="5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7" name="Rectangle 72"/>
            <p:cNvSpPr>
              <a:spLocks/>
            </p:cNvSpPr>
            <p:nvPr/>
          </p:nvSpPr>
          <p:spPr bwMode="auto">
            <a:xfrm rot="19998415">
              <a:off x="53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sp>
        <p:nvSpPr>
          <p:cNvPr id="81" name="Rectangle 53"/>
          <p:cNvSpPr>
            <a:spLocks/>
          </p:cNvSpPr>
          <p:nvPr/>
        </p:nvSpPr>
        <p:spPr bwMode="auto">
          <a:xfrm rot="1214999">
            <a:off x="2623878"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2" name="Rectangle 54"/>
          <p:cNvSpPr>
            <a:spLocks/>
          </p:cNvSpPr>
          <p:nvPr/>
        </p:nvSpPr>
        <p:spPr bwMode="auto">
          <a:xfrm rot="20098314">
            <a:off x="3184864"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Tree>
    <p:extLst>
      <p:ext uri="{BB962C8B-B14F-4D97-AF65-F5344CB8AC3E}">
        <p14:creationId xmlns:p14="http://schemas.microsoft.com/office/powerpoint/2010/main" val="33315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2030473"/>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77" y="152400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3892228"/>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 name="Rectangle 54"/>
          <p:cNvSpPr>
            <a:spLocks/>
          </p:cNvSpPr>
          <p:nvPr/>
        </p:nvSpPr>
        <p:spPr bwMode="auto">
          <a:xfrm rot="20098314">
            <a:off x="3097212" y="2108824"/>
            <a:ext cx="949328"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8" name="Rectangle 54"/>
          <p:cNvSpPr>
            <a:spLocks/>
          </p:cNvSpPr>
          <p:nvPr/>
        </p:nvSpPr>
        <p:spPr bwMode="auto">
          <a:xfrm rot="20098314">
            <a:off x="3202143"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9" name="Rectangle 53"/>
          <p:cNvSpPr>
            <a:spLocks/>
          </p:cNvSpPr>
          <p:nvPr/>
        </p:nvSpPr>
        <p:spPr bwMode="auto">
          <a:xfrm rot="1214999">
            <a:off x="2713036" y="2102136"/>
            <a:ext cx="298451"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0" name="Rectangle 53"/>
          <p:cNvSpPr>
            <a:spLocks/>
          </p:cNvSpPr>
          <p:nvPr/>
        </p:nvSpPr>
        <p:spPr bwMode="auto">
          <a:xfrm rot="1214999">
            <a:off x="2718119"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1" name="Rectangle 53"/>
          <p:cNvSpPr>
            <a:spLocks/>
          </p:cNvSpPr>
          <p:nvPr/>
        </p:nvSpPr>
        <p:spPr bwMode="auto">
          <a:xfrm rot="1214999">
            <a:off x="8817700" y="2559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2" name="Rectangle 53"/>
          <p:cNvSpPr>
            <a:spLocks/>
          </p:cNvSpPr>
          <p:nvPr/>
        </p:nvSpPr>
        <p:spPr bwMode="auto">
          <a:xfrm rot="1214999">
            <a:off x="8867341" y="4464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3" name="Rectangle 54"/>
          <p:cNvSpPr>
            <a:spLocks/>
          </p:cNvSpPr>
          <p:nvPr/>
        </p:nvSpPr>
        <p:spPr bwMode="auto">
          <a:xfrm rot="20098314">
            <a:off x="9545667" y="4495933"/>
            <a:ext cx="4969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4" name="Rectangle 54"/>
          <p:cNvSpPr>
            <a:spLocks/>
          </p:cNvSpPr>
          <p:nvPr/>
        </p:nvSpPr>
        <p:spPr bwMode="auto">
          <a:xfrm rot="20098314">
            <a:off x="9535989" y="2603823"/>
            <a:ext cx="5065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5" name="Line 3"/>
          <p:cNvSpPr>
            <a:spLocks noChangeShapeType="1"/>
          </p:cNvSpPr>
          <p:nvPr/>
        </p:nvSpPr>
        <p:spPr bwMode="auto">
          <a:xfrm flipH="1" flipV="1">
            <a:off x="4038600" y="2133600"/>
            <a:ext cx="4648198" cy="476249"/>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3"/>
          <p:cNvSpPr>
            <a:spLocks noChangeShapeType="1"/>
          </p:cNvSpPr>
          <p:nvPr/>
        </p:nvSpPr>
        <p:spPr bwMode="auto">
          <a:xfrm flipH="1" flipV="1">
            <a:off x="4038598" y="2133599"/>
            <a:ext cx="4590910" cy="226733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3"/>
          <p:cNvSpPr>
            <a:spLocks noChangeShapeType="1"/>
          </p:cNvSpPr>
          <p:nvPr/>
        </p:nvSpPr>
        <p:spPr bwMode="auto">
          <a:xfrm flipH="1">
            <a:off x="4038596" y="2628389"/>
            <a:ext cx="4595735" cy="189251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5"/>
          <p:cNvSpPr>
            <a:spLocks/>
          </p:cNvSpPr>
          <p:nvPr/>
        </p:nvSpPr>
        <p:spPr bwMode="auto">
          <a:xfrm rot="421676">
            <a:off x="5581319" y="1985302"/>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0" name="Rectangle 25"/>
          <p:cNvSpPr>
            <a:spLocks/>
          </p:cNvSpPr>
          <p:nvPr/>
        </p:nvSpPr>
        <p:spPr bwMode="auto">
          <a:xfrm rot="20366213">
            <a:off x="4818179" y="3522728"/>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1" name="Rectangle 25"/>
          <p:cNvSpPr>
            <a:spLocks/>
          </p:cNvSpPr>
          <p:nvPr/>
        </p:nvSpPr>
        <p:spPr bwMode="auto">
          <a:xfrm rot="1552592">
            <a:off x="5347654" y="2711270"/>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Tree>
    <p:extLst>
      <p:ext uri="{BB962C8B-B14F-4D97-AF65-F5344CB8AC3E}">
        <p14:creationId xmlns:p14="http://schemas.microsoft.com/office/powerpoint/2010/main" val="2265795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1247</Words>
  <Application>Microsoft Office PowerPoint</Application>
  <PresentationFormat>Widescreen</PresentationFormat>
  <Paragraphs>218</Paragraphs>
  <Slides>25</Slides>
  <Notes>15</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ＭＳ Ｐゴシック</vt:lpstr>
      <vt:lpstr>Arial</vt:lpstr>
      <vt:lpstr>Calibri</vt:lpstr>
      <vt:lpstr>Calibri Light</vt:lpstr>
      <vt:lpstr>Courier New Bold</vt:lpstr>
      <vt:lpstr>Gill Sans</vt:lpstr>
      <vt:lpstr>Helvetica</vt:lpstr>
      <vt:lpstr>Lucida Grande</vt:lpstr>
      <vt:lpstr>Segoe UI</vt:lpstr>
      <vt:lpstr>Segoe UI Light</vt:lpstr>
      <vt:lpstr>Ubuntu Mono</vt:lpstr>
      <vt:lpstr>Wingdings</vt:lpstr>
      <vt:lpstr>Cover slide</vt:lpstr>
      <vt:lpstr>Title Slide</vt:lpstr>
      <vt:lpstr>PowerPoint Presentation</vt:lpstr>
      <vt:lpstr>PowerPoint Presentation</vt:lpstr>
      <vt:lpstr>PowerPoint Presentation</vt:lpstr>
      <vt:lpstr>Are these Graphs ?</vt:lpstr>
      <vt:lpstr>PowerPoint Presentation</vt:lpstr>
      <vt:lpstr>Data on Graphs</vt:lpstr>
      <vt:lpstr>Data on Graphs</vt:lpstr>
      <vt:lpstr>PowerPoint Presentation</vt:lpstr>
      <vt:lpstr>PowerPoint Presentation</vt:lpstr>
      <vt:lpstr>PowerPoint Presentation</vt:lpstr>
      <vt:lpstr>PowerPoint Presentation</vt:lpstr>
      <vt:lpstr>Neo4J Installation</vt:lpstr>
      <vt:lpstr>Neo4J Installation</vt:lpstr>
      <vt:lpstr>PowerPoint Presentation</vt:lpstr>
      <vt:lpstr>Neo4J Developer Interfaces</vt:lpstr>
      <vt:lpstr>Loading data in Neo4j</vt:lpstr>
      <vt:lpstr>Cypher – The Graph Lingo</vt:lpstr>
      <vt:lpstr>Cypher – The Graph Lingo</vt:lpstr>
      <vt:lpstr>Cypher – The Graph Lingo</vt:lpstr>
      <vt:lpstr>Cypher – The Shortest Paths</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Azure;neo4j</cp:keywords>
  <cp:lastModifiedBy>Brij Raj Singh</cp:lastModifiedBy>
  <cp:revision>78</cp:revision>
  <dcterms:created xsi:type="dcterms:W3CDTF">2015-10-12T05:14:05Z</dcterms:created>
  <dcterms:modified xsi:type="dcterms:W3CDTF">2015-10-21T09:01:45Z</dcterms:modified>
</cp:coreProperties>
</file>