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3" r:id="rId3"/>
  </p:sldMasterIdLst>
  <p:notesMasterIdLst>
    <p:notesMasterId r:id="rId23"/>
  </p:notesMasterIdLst>
  <p:sldIdLst>
    <p:sldId id="256" r:id="rId4"/>
    <p:sldId id="258" r:id="rId5"/>
    <p:sldId id="259" r:id="rId6"/>
    <p:sldId id="271" r:id="rId7"/>
    <p:sldId id="272" r:id="rId8"/>
    <p:sldId id="283" r:id="rId9"/>
    <p:sldId id="273" r:id="rId10"/>
    <p:sldId id="274" r:id="rId11"/>
    <p:sldId id="275" r:id="rId12"/>
    <p:sldId id="276" r:id="rId13"/>
    <p:sldId id="277" r:id="rId14"/>
    <p:sldId id="278" r:id="rId15"/>
    <p:sldId id="279" r:id="rId16"/>
    <p:sldId id="282" r:id="rId17"/>
    <p:sldId id="280" r:id="rId18"/>
    <p:sldId id="281" r:id="rId19"/>
    <p:sldId id="265"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010" autoAdjust="0"/>
  </p:normalViewPr>
  <p:slideViewPr>
    <p:cSldViewPr>
      <p:cViewPr>
        <p:scale>
          <a:sx n="53" d="100"/>
          <a:sy n="53" d="100"/>
        </p:scale>
        <p:origin x="1176" y="56"/>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5D150-81E3-4D58-8998-B40AA4994AF4}" type="datetimeFigureOut">
              <a:rPr lang="en-US" smtClean="0"/>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E3D9D-7619-4BCF-9347-43E5F58CB48F}" type="slidenum">
              <a:rPr lang="en-US" smtClean="0"/>
              <a:t>‹#›</a:t>
            </a:fld>
            <a:endParaRPr lang="en-US"/>
          </a:p>
        </p:txBody>
      </p:sp>
    </p:spTree>
    <p:extLst>
      <p:ext uri="{BB962C8B-B14F-4D97-AF65-F5344CB8AC3E}">
        <p14:creationId xmlns:p14="http://schemas.microsoft.com/office/powerpoint/2010/main" val="82997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App Service Web Apps is a fully managed platform that enables you to build, deploy and scale enterprise-grade web apps in seconds. Focus on your application code, and let Azure take care of the infrastructure to scale and securely run it for you. Web Apps is:</a:t>
            </a:r>
          </a:p>
          <a:p>
            <a:r>
              <a:rPr lang="en-US" sz="1200" b="0" i="0" kern="1200" dirty="0" smtClean="0">
                <a:solidFill>
                  <a:schemeClr val="tx1"/>
                </a:solidFill>
                <a:effectLst/>
                <a:latin typeface="+mn-lt"/>
                <a:ea typeface="+mn-ea"/>
                <a:cs typeface="+mn-cs"/>
              </a:rPr>
              <a:t>Familiar and Fast - Use your existing skills to code in your favorite language, framework, and IDE. With just a few clicks, add versioning, updating, single sign-on, identity broker, isolated storage, and performance monitoring to your existing web apps. Access a rich gallery to use as building blocks to accelerate your development. Experience unparalleled developer productivity with cutting edge capabilities like continuous integration, live-site debugging, and industry leading Visual Studio IDE.</a:t>
            </a:r>
          </a:p>
          <a:p>
            <a:r>
              <a:rPr lang="en-US" sz="1200" b="0" i="0" kern="1200" dirty="0" smtClean="0">
                <a:solidFill>
                  <a:schemeClr val="tx1"/>
                </a:solidFill>
                <a:effectLst/>
                <a:latin typeface="+mn-lt"/>
                <a:ea typeface="+mn-ea"/>
                <a:cs typeface="+mn-cs"/>
              </a:rPr>
              <a:t>Enterprise Grade - Web Apps is designed for building and hosting secure mission-critical applications. Build Active Directory integrated business apps that connect securely to on-premises resources, then host them on a secure cloud platform that is ISO, SOC2, and PCI compliant. All while enjoying enterprise level SLAs.</a:t>
            </a:r>
          </a:p>
          <a:p>
            <a:r>
              <a:rPr lang="en-US" sz="1200" b="0" i="0" kern="1200" dirty="0" smtClean="0">
                <a:solidFill>
                  <a:schemeClr val="tx1"/>
                </a:solidFill>
                <a:effectLst/>
                <a:latin typeface="+mn-lt"/>
                <a:ea typeface="+mn-ea"/>
                <a:cs typeface="+mn-cs"/>
              </a:rPr>
              <a:t>Global Scale - Web Apps is optimized to provide availability and automatic scale on a global datacenter infrastructure. Easily scale applications up or down on demand. With high availability provided within and across different geographical regions. Replicating data and hosting services in multiple locations is quick and easy, making expansion into new regions and geographies as simple as a mouse click.</a:t>
            </a:r>
          </a:p>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4</a:t>
            </a:fld>
            <a:endParaRPr lang="en-US"/>
          </a:p>
        </p:txBody>
      </p:sp>
    </p:spTree>
    <p:extLst>
      <p:ext uri="{BB962C8B-B14F-4D97-AF65-F5344CB8AC3E}">
        <p14:creationId xmlns:p14="http://schemas.microsoft.com/office/powerpoint/2010/main" val="321726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3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03697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66859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28954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9377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26032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a:extLst/>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smtClean="0"/>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377827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224410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0509756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32264899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
        <p:nvSpPr>
          <p:cNvPr id="5" name="Slide Number Placeholder 4"/>
          <p:cNvSpPr>
            <a:spLocks noGrp="1"/>
          </p:cNvSpPr>
          <p:nvPr>
            <p:ph type="sldNum" sz="quarter" idx="13"/>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1335163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991122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26762709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8" name="Slide Number Placeholder 7"/>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90076246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3622262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1487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3534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93089971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7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02-11-2015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02-11-2015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2"/>
          <p:cNvSpPr>
            <a:spLocks noGrp="1"/>
          </p:cNvSpPr>
          <p:nvPr>
            <p:ph type="sldNum" sz="quarter" idx="4"/>
          </p:nvPr>
        </p:nvSpPr>
        <p:spPr>
          <a:xfrm>
            <a:off x="11447269" y="6429375"/>
            <a:ext cx="228660" cy="124650"/>
          </a:xfrm>
          <a:prstGeom prst="rect">
            <a:avLst/>
          </a:prstGeom>
          <a:noFill/>
        </p:spPr>
        <p:txBody>
          <a:bodyPr wrap="square" lIns="0" tIns="0" rIns="0" bIns="0" rtlCol="0">
            <a:spAutoFit/>
          </a:bodyPr>
          <a:lstStyle>
            <a:lvl1pPr algn="l">
              <a:defRPr lang="en-US" sz="900" spc="-20" baseline="0" smtClean="0">
                <a:gradFill>
                  <a:gsLst>
                    <a:gs pos="0">
                      <a:schemeClr val="tx1"/>
                    </a:gs>
                    <a:gs pos="100000">
                      <a:schemeClr val="tx1"/>
                    </a:gs>
                  </a:gsLst>
                  <a:lin ang="5400000" scaled="0"/>
                </a:gradFill>
              </a:defRPr>
            </a:lvl1p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9191839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tryappservice.azure.com/" TargetMode="External"/><Relationship Id="rId7" Type="http://schemas.openxmlformats.org/officeDocument/2006/relationships/image" Target="../media/image17.png"/><Relationship Id="rId2" Type="http://schemas.openxmlformats.org/officeDocument/2006/relationships/hyperlink" Target="https://azure.microsoft.com/en-us/services/app-service/web/" TargetMode="External"/><Relationship Id="rId1" Type="http://schemas.openxmlformats.org/officeDocument/2006/relationships/slideLayout" Target="../slideLayouts/slideLayout4.xml"/><Relationship Id="rId6" Type="http://schemas.openxmlformats.org/officeDocument/2006/relationships/hyperlink" Target="https://azure.microsoft.com/en-us/documentation/articles/web-sites-php-configure/#how-to-change-the-built-in-php-version" TargetMode="External"/><Relationship Id="rId5" Type="http://schemas.openxmlformats.org/officeDocument/2006/relationships/hyperlink" Target="http://windows.php.net/download/" TargetMode="External"/><Relationship Id="rId4" Type="http://schemas.openxmlformats.org/officeDocument/2006/relationships/hyperlink" Target="https://azure.microsoft.com/en-in/documentation/articles/web-sites-php-mysql-deploy-use-ft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2" y="1549572"/>
            <a:ext cx="8352707"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lang="en-US" sz="5400" dirty="0" smtClean="0">
                  <a:solidFill>
                    <a:srgbClr val="00B0F0"/>
                  </a:solidFill>
                  <a:latin typeface="Segoe UI Light"/>
                </a:rPr>
                <a:t>PHP With Azure Web Apps</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a:solidFill>
                  <a:schemeClr val="bg1"/>
                </a:solidFill>
                <a:latin typeface="Segoe UI Light"/>
              </a:endParaRPr>
            </a:p>
            <a:p>
              <a:pPr>
                <a:defRPr/>
              </a:pPr>
              <a:r>
                <a:rPr lang="en-US" sz="2000" b="1" dirty="0" smtClean="0">
                  <a:solidFill>
                    <a:schemeClr val="bg1"/>
                  </a:solidFill>
                  <a:latin typeface="Segoe UI Light"/>
                </a:rPr>
                <a:t>Sr. Tech Evangelist (Open source Solutions)</a:t>
              </a:r>
              <a:endParaRPr lang="en-US" sz="2000" dirty="0" smtClean="0">
                <a:solidFill>
                  <a:schemeClr val="bg1"/>
                </a:solidFill>
                <a:latin typeface="Segoe UI Light"/>
              </a:endParaRPr>
            </a:p>
          </p:txBody>
        </p:sp>
      </p:grpSp>
    </p:spTree>
    <p:extLst>
      <p:ext uri="{BB962C8B-B14F-4D97-AF65-F5344CB8AC3E}">
        <p14:creationId xmlns:p14="http://schemas.microsoft.com/office/powerpoint/2010/main" val="152314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US" spc="-100" dirty="0">
                <a:solidFill>
                  <a:srgbClr val="00B0F0"/>
                </a:solidFill>
                <a:latin typeface="Segoe UI Light" panose="020B0502040204020203" pitchFamily="34" charset="0"/>
              </a:rPr>
              <a:t>Scaling</a:t>
            </a:r>
            <a:endParaRPr lang="nl-BE" dirty="0"/>
          </a:p>
        </p:txBody>
      </p:sp>
      <p:sp>
        <p:nvSpPr>
          <p:cNvPr id="6" name="Freeform 5"/>
          <p:cNvSpPr/>
          <p:nvPr/>
        </p:nvSpPr>
        <p:spPr>
          <a:xfrm>
            <a:off x="461404"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account</a:t>
            </a:r>
            <a:endParaRPr lang="nl-BE" sz="1600" kern="1200" dirty="0">
              <a:latin typeface="Segoe UI Light" panose="020B0502040204020203" pitchFamily="34" charset="0"/>
              <a:cs typeface="Segoe UI Light" panose="020B0502040204020203" pitchFamily="34" charset="0"/>
            </a:endParaRPr>
          </a:p>
        </p:txBody>
      </p:sp>
      <p:sp>
        <p:nvSpPr>
          <p:cNvPr id="7" name="Freeform 6"/>
          <p:cNvSpPr/>
          <p:nvPr/>
        </p:nvSpPr>
        <p:spPr>
          <a:xfrm>
            <a:off x="22812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mode</a:t>
            </a:r>
            <a:endParaRPr lang="nl-BE" sz="1600" kern="1200" dirty="0">
              <a:latin typeface="Segoe UI Light" panose="020B0502040204020203" pitchFamily="34" charset="0"/>
              <a:cs typeface="Segoe UI Light" panose="020B0502040204020203" pitchFamily="34" charset="0"/>
            </a:endParaRPr>
          </a:p>
        </p:txBody>
      </p:sp>
      <p:sp>
        <p:nvSpPr>
          <p:cNvPr id="8" name="Freeform 7"/>
          <p:cNvSpPr/>
          <p:nvPr/>
        </p:nvSpPr>
        <p:spPr>
          <a:xfrm>
            <a:off x="41010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Move to Shared</a:t>
            </a:r>
            <a:endParaRPr lang="nl-BE" sz="1600" kern="1200" dirty="0">
              <a:latin typeface="Segoe UI Light" panose="020B0502040204020203" pitchFamily="34" charset="0"/>
              <a:cs typeface="Segoe UI Light" panose="020B0502040204020203" pitchFamily="34" charset="0"/>
            </a:endParaRPr>
          </a:p>
        </p:txBody>
      </p:sp>
      <p:sp>
        <p:nvSpPr>
          <p:cNvPr id="9" name="Freeform 8"/>
          <p:cNvSpPr/>
          <p:nvPr/>
        </p:nvSpPr>
        <p:spPr>
          <a:xfrm>
            <a:off x="5920802"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Map domain name</a:t>
            </a:r>
            <a:endParaRPr lang="nl-BE" sz="1600" kern="1200" dirty="0">
              <a:latin typeface="Segoe UI Light" panose="020B0502040204020203" pitchFamily="34" charset="0"/>
              <a:cs typeface="Segoe UI Light" panose="020B0502040204020203" pitchFamily="34" charset="0"/>
            </a:endParaRPr>
          </a:p>
        </p:txBody>
      </p:sp>
      <p:sp>
        <p:nvSpPr>
          <p:cNvPr id="10" name="Freeform 9"/>
          <p:cNvSpPr/>
          <p:nvPr/>
        </p:nvSpPr>
        <p:spPr>
          <a:xfrm>
            <a:off x="77406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Traffic increase + revenue</a:t>
            </a:r>
          </a:p>
        </p:txBody>
      </p:sp>
      <p:sp>
        <p:nvSpPr>
          <p:cNvPr id="11" name="Freeform 10"/>
          <p:cNvSpPr/>
          <p:nvPr/>
        </p:nvSpPr>
        <p:spPr>
          <a:xfrm>
            <a:off x="95604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Scale</a:t>
            </a:r>
          </a:p>
        </p:txBody>
      </p:sp>
    </p:spTree>
    <p:extLst>
      <p:ext uri="{BB962C8B-B14F-4D97-AF65-F5344CB8AC3E}">
        <p14:creationId xmlns:p14="http://schemas.microsoft.com/office/powerpoint/2010/main" val="1880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11960225" y="6429375"/>
            <a:ext cx="228600" cy="125413"/>
          </a:xfrm>
        </p:spPr>
        <p:txBody>
          <a:bodyPr/>
          <a:lstStyle/>
          <a:p>
            <a:pPr>
              <a:lnSpc>
                <a:spcPct val="90000"/>
              </a:lnSpc>
            </a:pPr>
            <a:fld id="{1BC86A1F-E589-44B2-A543-2EC98F5547A7}" type="slidenum">
              <a:rPr lang="en-US" smtClean="0"/>
              <a:pPr>
                <a:lnSpc>
                  <a:spcPct val="90000"/>
                </a:lnSpc>
              </a:pPr>
              <a:t>11</a:t>
            </a:fld>
            <a:endParaRPr lang="en-US" dirty="0"/>
          </a:p>
        </p:txBody>
      </p:sp>
      <p:sp>
        <p:nvSpPr>
          <p:cNvPr id="12" name="Trapezoid 11"/>
          <p:cNvSpPr/>
          <p:nvPr/>
        </p:nvSpPr>
        <p:spPr>
          <a:xfrm rot="5400000">
            <a:off x="342900" y="990600"/>
            <a:ext cx="5257800" cy="4724400"/>
          </a:xfrm>
          <a:prstGeom prst="trapezoi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H="1">
            <a:off x="1066800" y="2819400"/>
            <a:ext cx="3733800" cy="923330"/>
          </a:xfrm>
          <a:prstGeom prst="rect">
            <a:avLst/>
          </a:prstGeom>
        </p:spPr>
        <p:txBody>
          <a:bodyPr wrap="square">
            <a:spAutoFit/>
          </a:bodyPr>
          <a:lstStyle/>
          <a:p>
            <a:pPr defTabSz="914363">
              <a:lnSpc>
                <a:spcPct val="90000"/>
              </a:lnSpc>
              <a:spcBef>
                <a:spcPct val="0"/>
              </a:spcBef>
            </a:pPr>
            <a:r>
              <a:rPr lang="en-US" sz="6000" spc="-200" dirty="0" smtClean="0">
                <a:ln w="3175">
                  <a:noFill/>
                </a:ln>
                <a:gradFill>
                  <a:gsLst>
                    <a:gs pos="100000">
                      <a:schemeClr val="bg1"/>
                    </a:gs>
                    <a:gs pos="0">
                      <a:schemeClr val="bg1"/>
                    </a:gs>
                  </a:gsLst>
                  <a:lin ang="5400000" scaled="0"/>
                </a:gradFill>
                <a:latin typeface="+mj-lt"/>
                <a:cs typeface="Arial" charset="0"/>
              </a:rPr>
              <a:t>Architecture</a:t>
            </a:r>
            <a:endParaRPr lang="en-US" sz="6000" spc="-200" dirty="0">
              <a:ln w="3175">
                <a:noFill/>
              </a:ln>
              <a:gradFill>
                <a:gsLst>
                  <a:gs pos="100000">
                    <a:schemeClr val="bg1"/>
                  </a:gs>
                  <a:gs pos="0">
                    <a:schemeClr val="bg1"/>
                  </a:gs>
                </a:gsLst>
                <a:lin ang="5400000" scaled="0"/>
              </a:gradFill>
              <a:latin typeface="+mj-lt"/>
              <a:cs typeface="Arial" charset="0"/>
            </a:endParaRPr>
          </a:p>
        </p:txBody>
      </p:sp>
    </p:spTree>
    <p:extLst>
      <p:ext uri="{BB962C8B-B14F-4D97-AF65-F5344CB8AC3E}">
        <p14:creationId xmlns:p14="http://schemas.microsoft.com/office/powerpoint/2010/main" val="398818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smtClean="0">
                <a:solidFill>
                  <a:srgbClr val="00B0F0"/>
                </a:solidFill>
                <a:latin typeface="Segoe UI Light" panose="020B0502040204020203" pitchFamily="34" charset="0"/>
              </a:rPr>
              <a:t>Request Process Flow – Inactive Site (Cold Site)</a:t>
            </a:r>
            <a:endParaRPr lang="en-US" dirty="0">
              <a:latin typeface="Segoe UI Light" panose="020B0502040204020203" pitchFamily="34" charset="0"/>
              <a:cs typeface="Segoe UI Light" panose="020B0502040204020203" pitchFamily="34" charset="0"/>
            </a:endParaRPr>
          </a:p>
        </p:txBody>
      </p:sp>
      <p:sp>
        <p:nvSpPr>
          <p:cNvPr id="26" name="Rounded Rectangle 25"/>
          <p:cNvSpPr/>
          <p:nvPr/>
        </p:nvSpPr>
        <p:spPr bwMode="auto">
          <a:xfrm>
            <a:off x="267677" y="971344"/>
            <a:ext cx="1033155" cy="4972256"/>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27" name="Flowchart: Magnetic Disk 26"/>
          <p:cNvSpPr/>
          <p:nvPr/>
        </p:nvSpPr>
        <p:spPr bwMode="auto">
          <a:xfrm>
            <a:off x="2403869" y="2774031"/>
            <a:ext cx="1362175" cy="1413793"/>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Hosting DB</a:t>
            </a:r>
          </a:p>
        </p:txBody>
      </p:sp>
      <p:sp>
        <p:nvSpPr>
          <p:cNvPr id="28" name="Rounded Rectangle 27"/>
          <p:cNvSpPr/>
          <p:nvPr/>
        </p:nvSpPr>
        <p:spPr bwMode="auto">
          <a:xfrm>
            <a:off x="5721957" y="5289615"/>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29" name="Rounded Rectangle 28"/>
          <p:cNvSpPr/>
          <p:nvPr/>
        </p:nvSpPr>
        <p:spPr bwMode="auto">
          <a:xfrm>
            <a:off x="2403869" y="1104317"/>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30" name="Rounded Rectangle 29"/>
          <p:cNvSpPr/>
          <p:nvPr/>
        </p:nvSpPr>
        <p:spPr bwMode="auto">
          <a:xfrm>
            <a:off x="5603879" y="971343"/>
            <a:ext cx="1952623" cy="3495881"/>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31" name="Right Arrow 30"/>
          <p:cNvSpPr/>
          <p:nvPr/>
        </p:nvSpPr>
        <p:spPr>
          <a:xfrm rot="5400000" flipV="1">
            <a:off x="2486649" y="2353507"/>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2" name="Flowchart: Magnetic Disk 31"/>
          <p:cNvSpPr/>
          <p:nvPr/>
        </p:nvSpPr>
        <p:spPr bwMode="auto">
          <a:xfrm>
            <a:off x="8018306" y="2857904"/>
            <a:ext cx="1376520" cy="1329921"/>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Site</a:t>
            </a:r>
            <a:r>
              <a:rPr lang="en-US" sz="1600" kern="0" dirty="0" smtClean="0">
                <a:latin typeface="Segoe UI"/>
              </a:rPr>
              <a:t>’s</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Content</a:t>
            </a:r>
            <a:r>
              <a:rPr kumimoji="0" lang="en-US" sz="1600" b="0" i="0" u="none" strike="noStrike" kern="0" cap="none" spc="0" normalizeH="0" noProof="0" dirty="0" smtClean="0">
                <a:ln>
                  <a:noFill/>
                </a:ln>
                <a:effectLst/>
                <a:uLnTx/>
                <a:uFillTx/>
                <a:latin typeface="Segoe UI"/>
                <a:ea typeface="+mn-ea"/>
                <a:cs typeface="+mn-cs"/>
              </a:rPr>
              <a:t> </a:t>
            </a:r>
            <a:r>
              <a:rPr lang="en-US" sz="1600" kern="0" dirty="0" smtClean="0">
                <a:latin typeface="Segoe UI"/>
              </a:rPr>
              <a:t>DB</a:t>
            </a:r>
            <a:endParaRPr kumimoji="0" lang="en-US" sz="1600" b="0" i="0" u="none" strike="noStrike" kern="0" cap="none" spc="0" normalizeH="0" baseline="0" noProof="0" dirty="0" smtClean="0">
              <a:ln>
                <a:noFill/>
              </a:ln>
              <a:effectLst/>
              <a:uLnTx/>
              <a:uFillTx/>
              <a:latin typeface="Segoe UI"/>
            </a:endParaRPr>
          </a:p>
        </p:txBody>
      </p:sp>
      <p:sp>
        <p:nvSpPr>
          <p:cNvPr id="33" name="Dodecagon 32"/>
          <p:cNvSpPr/>
          <p:nvPr/>
        </p:nvSpPr>
        <p:spPr>
          <a:xfrm rot="77372">
            <a:off x="1427783" y="101592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1</a:t>
            </a:r>
          </a:p>
        </p:txBody>
      </p:sp>
      <p:sp>
        <p:nvSpPr>
          <p:cNvPr id="34" name="Right Arrow 33"/>
          <p:cNvSpPr/>
          <p:nvPr/>
        </p:nvSpPr>
        <p:spPr>
          <a:xfrm rot="16200000" flipV="1">
            <a:off x="2705724" y="2353506"/>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5" name="Right Arrow 34"/>
          <p:cNvSpPr/>
          <p:nvPr/>
        </p:nvSpPr>
        <p:spPr>
          <a:xfrm flipV="1">
            <a:off x="4156077" y="1249272"/>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6" name="Dodecagon 35"/>
          <p:cNvSpPr/>
          <p:nvPr/>
        </p:nvSpPr>
        <p:spPr>
          <a:xfrm rot="77372">
            <a:off x="2387343" y="211534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2</a:t>
            </a:r>
          </a:p>
        </p:txBody>
      </p:sp>
      <p:sp>
        <p:nvSpPr>
          <p:cNvPr id="37" name="Right Arrow 36"/>
          <p:cNvSpPr/>
          <p:nvPr/>
        </p:nvSpPr>
        <p:spPr>
          <a:xfrm rot="10800000" flipV="1">
            <a:off x="4137026" y="1499601"/>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8" name="Dodecagon 37"/>
          <p:cNvSpPr/>
          <p:nvPr/>
        </p:nvSpPr>
        <p:spPr>
          <a:xfrm rot="77372">
            <a:off x="4158601" y="975887"/>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p>
        </p:txBody>
      </p:sp>
      <p:sp>
        <p:nvSpPr>
          <p:cNvPr id="39" name="Right Arrow 38"/>
          <p:cNvSpPr/>
          <p:nvPr/>
        </p:nvSpPr>
        <p:spPr>
          <a:xfrm flipV="1">
            <a:off x="1330023" y="1249267"/>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0" name="Right Arrow 39"/>
          <p:cNvSpPr/>
          <p:nvPr/>
        </p:nvSpPr>
        <p:spPr>
          <a:xfrm rot="10800000" flipV="1">
            <a:off x="1304441" y="1766298"/>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1" name="Right Arrow 40"/>
          <p:cNvSpPr/>
          <p:nvPr/>
        </p:nvSpPr>
        <p:spPr>
          <a:xfrm rot="10800000" flipV="1">
            <a:off x="3813178" y="3596978"/>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2" name="Dodecagon 41"/>
          <p:cNvSpPr/>
          <p:nvPr/>
        </p:nvSpPr>
        <p:spPr>
          <a:xfrm rot="77372">
            <a:off x="5090284" y="3370625"/>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4</a:t>
            </a:r>
          </a:p>
        </p:txBody>
      </p:sp>
      <p:sp>
        <p:nvSpPr>
          <p:cNvPr id="43" name="Right Arrow 42"/>
          <p:cNvSpPr/>
          <p:nvPr/>
        </p:nvSpPr>
        <p:spPr>
          <a:xfrm flipV="1">
            <a:off x="3841754" y="3784019"/>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4" name="Dodecagon 43"/>
          <p:cNvSpPr/>
          <p:nvPr/>
        </p:nvSpPr>
        <p:spPr>
          <a:xfrm rot="77372">
            <a:off x="7330808" y="449835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5" name="Right Arrow 44"/>
          <p:cNvSpPr/>
          <p:nvPr/>
        </p:nvSpPr>
        <p:spPr>
          <a:xfrm rot="5400000" flipV="1">
            <a:off x="6519071" y="4815542"/>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6" name="Right Arrow 45"/>
          <p:cNvSpPr/>
          <p:nvPr/>
        </p:nvSpPr>
        <p:spPr>
          <a:xfrm rot="16200000" flipV="1">
            <a:off x="6769592" y="4799349"/>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7" name="Right Arrow 46"/>
          <p:cNvSpPr/>
          <p:nvPr/>
        </p:nvSpPr>
        <p:spPr>
          <a:xfrm rot="12681162" flipV="1">
            <a:off x="3449683" y="2517586"/>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8" name="Dodecagon 47"/>
          <p:cNvSpPr/>
          <p:nvPr/>
        </p:nvSpPr>
        <p:spPr>
          <a:xfrm rot="77372">
            <a:off x="5119988" y="260940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9" name="Dodecagon 48"/>
          <p:cNvSpPr/>
          <p:nvPr/>
        </p:nvSpPr>
        <p:spPr>
          <a:xfrm rot="77372">
            <a:off x="1427783" y="19327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0" name="Dodecagon 49"/>
          <p:cNvSpPr/>
          <p:nvPr/>
        </p:nvSpPr>
        <p:spPr>
          <a:xfrm rot="77372">
            <a:off x="7608629" y="320925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1" name="Right Arrow 50"/>
          <p:cNvSpPr/>
          <p:nvPr/>
        </p:nvSpPr>
        <p:spPr>
          <a:xfrm flipV="1">
            <a:off x="7619762" y="3454220"/>
            <a:ext cx="398544" cy="148672"/>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52" name="TextBox 51"/>
          <p:cNvSpPr txBox="1"/>
          <p:nvPr/>
        </p:nvSpPr>
        <p:spPr>
          <a:xfrm>
            <a:off x="9394826" y="915765"/>
            <a:ext cx="2949574" cy="584775"/>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1. Request for a foo.com arrives to ARR/Load Balancer</a:t>
            </a:r>
          </a:p>
        </p:txBody>
      </p:sp>
      <p:sp>
        <p:nvSpPr>
          <p:cNvPr id="53" name="TextBox 52"/>
          <p:cNvSpPr txBox="1"/>
          <p:nvPr/>
        </p:nvSpPr>
        <p:spPr>
          <a:xfrm>
            <a:off x="9394826" y="1572993"/>
            <a:ext cx="2949574" cy="2062103"/>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gets info from Hosting DB about foo.com and determines which Web Worker (web server(s)) should host the site. </a:t>
            </a:r>
          </a:p>
          <a:p>
            <a:endParaRPr lang="en-US" sz="1600" spc="-50" dirty="0">
              <a:gradFill>
                <a:gsLst>
                  <a:gs pos="100000">
                    <a:schemeClr val="tx1"/>
                  </a:gs>
                  <a:gs pos="0">
                    <a:schemeClr val="tx1"/>
                  </a:gs>
                </a:gsLst>
                <a:lin ang="5400000" scaled="0"/>
              </a:gradFill>
            </a:endParaRPr>
          </a:p>
          <a:p>
            <a:r>
              <a:rPr lang="en-US" sz="1600" spc="-50" dirty="0" smtClean="0">
                <a:gradFill>
                  <a:gsLst>
                    <a:gs pos="100000">
                      <a:schemeClr val="tx1"/>
                    </a:gs>
                    <a:gs pos="0">
                      <a:schemeClr val="tx1"/>
                    </a:gs>
                  </a:gsLst>
                  <a:lin ang="5400000" scaled="0"/>
                </a:gradFill>
              </a:rPr>
              <a:t>(WAWS is </a:t>
            </a:r>
            <a:r>
              <a:rPr lang="en-US" sz="1600" spc="-50" dirty="0">
                <a:gradFill>
                  <a:gsLst>
                    <a:gs pos="100000">
                      <a:schemeClr val="tx1"/>
                    </a:gs>
                    <a:gs pos="0">
                      <a:schemeClr val="tx1"/>
                    </a:gs>
                  </a:gsLst>
                  <a:lin ang="5400000" scaled="0"/>
                </a:gradFill>
              </a:rPr>
              <a:t>actively monitoring all Web Servers in the farm..</a:t>
            </a:r>
          </a:p>
        </p:txBody>
      </p:sp>
      <p:sp>
        <p:nvSpPr>
          <p:cNvPr id="54" name="TextBox 53"/>
          <p:cNvSpPr txBox="1"/>
          <p:nvPr/>
        </p:nvSpPr>
        <p:spPr>
          <a:xfrm>
            <a:off x="9394826" y="3655246"/>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ARR forwards request to the designated web Worker using</a:t>
            </a:r>
          </a:p>
        </p:txBody>
      </p:sp>
      <p:sp>
        <p:nvSpPr>
          <p:cNvPr id="55" name="TextBox 54"/>
          <p:cNvSpPr txBox="1"/>
          <p:nvPr/>
        </p:nvSpPr>
        <p:spPr>
          <a:xfrm>
            <a:off x="9394826" y="4420967"/>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4. Web Worker provisions site</a:t>
            </a:r>
          </a:p>
          <a:p>
            <a:r>
              <a:rPr lang="en-US" sz="1600" spc="-50" dirty="0">
                <a:gradFill>
                  <a:gsLst>
                    <a:gs pos="100000">
                      <a:schemeClr val="tx1"/>
                    </a:gs>
                    <a:gs pos="0">
                      <a:schemeClr val="tx1"/>
                    </a:gs>
                  </a:gsLst>
                  <a:lin ang="5400000" scaled="0"/>
                </a:gradFill>
              </a:rPr>
              <a:t> * de-provision inactive sites</a:t>
            </a:r>
          </a:p>
        </p:txBody>
      </p:sp>
      <p:sp>
        <p:nvSpPr>
          <p:cNvPr id="56" name="TextBox 55"/>
          <p:cNvSpPr txBox="1"/>
          <p:nvPr/>
        </p:nvSpPr>
        <p:spPr>
          <a:xfrm>
            <a:off x="9394826" y="5401913"/>
            <a:ext cx="2949574" cy="830997"/>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5. Web Worker executes request  accessing site’s content and site’s DB </a:t>
            </a:r>
          </a:p>
        </p:txBody>
      </p:sp>
    </p:spTree>
    <p:extLst>
      <p:ext uri="{BB962C8B-B14F-4D97-AF65-F5344CB8AC3E}">
        <p14:creationId xmlns:p14="http://schemas.microsoft.com/office/powerpoint/2010/main" val="312204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a:solidFill>
                  <a:srgbClr val="00B0F0"/>
                </a:solidFill>
                <a:latin typeface="Segoe UI Light" panose="020B0502040204020203" pitchFamily="34" charset="0"/>
              </a:rPr>
              <a:t>Request Process Flow – </a:t>
            </a:r>
            <a:r>
              <a:rPr lang="en-US" spc="-100" dirty="0" smtClean="0">
                <a:solidFill>
                  <a:srgbClr val="00B0F0"/>
                </a:solidFill>
                <a:latin typeface="Segoe UI Light" panose="020B0502040204020203" pitchFamily="34" charset="0"/>
              </a:rPr>
              <a:t>Active </a:t>
            </a:r>
            <a:r>
              <a:rPr lang="en-US" spc="-100" dirty="0">
                <a:solidFill>
                  <a:srgbClr val="00B0F0"/>
                </a:solidFill>
                <a:latin typeface="Segoe UI Light" panose="020B0502040204020203" pitchFamily="34" charset="0"/>
              </a:rPr>
              <a:t>Site </a:t>
            </a:r>
            <a:r>
              <a:rPr lang="en-US" spc="-100" dirty="0" smtClean="0">
                <a:solidFill>
                  <a:srgbClr val="00B0F0"/>
                </a:solidFill>
                <a:latin typeface="Segoe UI Light" panose="020B0502040204020203" pitchFamily="34" charset="0"/>
              </a:rPr>
              <a:t>(Hot </a:t>
            </a:r>
            <a:r>
              <a:rPr lang="en-US" spc="-100" dirty="0">
                <a:solidFill>
                  <a:srgbClr val="00B0F0"/>
                </a:solidFill>
                <a:latin typeface="Segoe UI Light" panose="020B0502040204020203" pitchFamily="34" charset="0"/>
              </a:rPr>
              <a:t>Site)</a:t>
            </a:r>
            <a:endParaRPr lang="en-US" dirty="0"/>
          </a:p>
        </p:txBody>
      </p:sp>
      <p:sp>
        <p:nvSpPr>
          <p:cNvPr id="4" name="Rounded Rectangle 3"/>
          <p:cNvSpPr/>
          <p:nvPr/>
        </p:nvSpPr>
        <p:spPr bwMode="auto">
          <a:xfrm>
            <a:off x="121371" y="1047543"/>
            <a:ext cx="1034012" cy="4819857"/>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5" name="Rounded Rectangle 4"/>
          <p:cNvSpPr/>
          <p:nvPr/>
        </p:nvSpPr>
        <p:spPr bwMode="auto">
          <a:xfrm>
            <a:off x="5566381" y="5337241"/>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6" name="Rounded Rectangle 5"/>
          <p:cNvSpPr/>
          <p:nvPr/>
        </p:nvSpPr>
        <p:spPr bwMode="auto">
          <a:xfrm>
            <a:off x="2248293" y="1151943"/>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7" name="Rounded Rectangle 6"/>
          <p:cNvSpPr/>
          <p:nvPr/>
        </p:nvSpPr>
        <p:spPr bwMode="auto">
          <a:xfrm>
            <a:off x="5448302" y="1059002"/>
            <a:ext cx="1952623" cy="3446323"/>
          </a:xfrm>
          <a:prstGeom prst="roundRect">
            <a:avLst>
              <a:gd name="adj" fmla="val 1057"/>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8" name="Flowchart: Magnetic Disk 7"/>
          <p:cNvSpPr/>
          <p:nvPr/>
        </p:nvSpPr>
        <p:spPr bwMode="auto">
          <a:xfrm>
            <a:off x="7862730" y="3201519"/>
            <a:ext cx="1291180" cy="1303807"/>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rPr>
              <a:t>Site’s</a:t>
            </a:r>
          </a:p>
          <a:p>
            <a:pPr marL="0" marR="0" lvl="0" indent="0" algn="ctr" defTabSz="914099" eaLnBrk="1" fontAlgn="base" latinLnBrk="0" hangingPunct="1">
              <a:lnSpc>
                <a:spcPct val="100000"/>
              </a:lnSpc>
              <a:spcBef>
                <a:spcPct val="0"/>
              </a:spcBef>
              <a:spcAft>
                <a:spcPct val="0"/>
              </a:spcAft>
              <a:buClrTx/>
              <a:buSzTx/>
              <a:buFontTx/>
              <a:buNone/>
              <a:tabLst/>
              <a:defRPr/>
            </a:pPr>
            <a:r>
              <a:rPr lang="en-US" sz="1600" kern="0" dirty="0" smtClean="0">
                <a:latin typeface="Segoe UI"/>
              </a:rPr>
              <a:t>Content </a:t>
            </a:r>
            <a:r>
              <a:rPr kumimoji="0" lang="en-US" sz="1600" b="0" i="0" u="none" strike="noStrike" kern="0" cap="none" spc="0" normalizeH="0" baseline="0" noProof="0" dirty="0" smtClean="0">
                <a:ln>
                  <a:noFill/>
                </a:ln>
                <a:effectLst/>
                <a:uLnTx/>
                <a:uFillTx/>
                <a:latin typeface="Segoe UI"/>
              </a:rPr>
              <a:t>DB</a:t>
            </a:r>
          </a:p>
        </p:txBody>
      </p:sp>
      <p:sp>
        <p:nvSpPr>
          <p:cNvPr id="9" name="Dodecagon 8"/>
          <p:cNvSpPr/>
          <p:nvPr/>
        </p:nvSpPr>
        <p:spPr>
          <a:xfrm rot="77372">
            <a:off x="1272207" y="106354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1</a:t>
            </a:r>
          </a:p>
        </p:txBody>
      </p:sp>
      <p:sp>
        <p:nvSpPr>
          <p:cNvPr id="10" name="Right Arrow 9"/>
          <p:cNvSpPr/>
          <p:nvPr/>
        </p:nvSpPr>
        <p:spPr>
          <a:xfrm flipV="1">
            <a:off x="4000501" y="1296896"/>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1" name="Dodecagon 10"/>
          <p:cNvSpPr/>
          <p:nvPr/>
        </p:nvSpPr>
        <p:spPr>
          <a:xfrm rot="77372">
            <a:off x="4003025" y="1023513"/>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2</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2" name="Right Arrow 11"/>
          <p:cNvSpPr/>
          <p:nvPr/>
        </p:nvSpPr>
        <p:spPr>
          <a:xfrm flipV="1">
            <a:off x="1174447" y="1296893"/>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3" name="Right Arrow 12"/>
          <p:cNvSpPr/>
          <p:nvPr/>
        </p:nvSpPr>
        <p:spPr>
          <a:xfrm rot="10800000" flipV="1">
            <a:off x="1148865" y="1813924"/>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4" name="Dodecagon 13"/>
          <p:cNvSpPr/>
          <p:nvPr/>
        </p:nvSpPr>
        <p:spPr>
          <a:xfrm rot="77372">
            <a:off x="7175232" y="454597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Right Arrow 14"/>
          <p:cNvSpPr/>
          <p:nvPr/>
        </p:nvSpPr>
        <p:spPr>
          <a:xfrm rot="5400000" flipV="1">
            <a:off x="6363495" y="4863168"/>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6" name="Right Arrow 15"/>
          <p:cNvSpPr/>
          <p:nvPr/>
        </p:nvSpPr>
        <p:spPr>
          <a:xfrm rot="16200000" flipV="1">
            <a:off x="6614016" y="4846974"/>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7" name="Right Arrow 16"/>
          <p:cNvSpPr/>
          <p:nvPr/>
        </p:nvSpPr>
        <p:spPr>
          <a:xfrm rot="12681162" flipV="1">
            <a:off x="3294107" y="2565210"/>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8" name="Dodecagon 17"/>
          <p:cNvSpPr/>
          <p:nvPr/>
        </p:nvSpPr>
        <p:spPr>
          <a:xfrm rot="77372">
            <a:off x="4934761" y="2552632"/>
            <a:ext cx="406294" cy="232237"/>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3</a:t>
            </a:r>
          </a:p>
        </p:txBody>
      </p:sp>
      <p:sp>
        <p:nvSpPr>
          <p:cNvPr id="19" name="Dodecagon 18"/>
          <p:cNvSpPr/>
          <p:nvPr/>
        </p:nvSpPr>
        <p:spPr>
          <a:xfrm rot="77372">
            <a:off x="1272207" y="198040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Dodecagon 19"/>
          <p:cNvSpPr/>
          <p:nvPr/>
        </p:nvSpPr>
        <p:spPr>
          <a:xfrm rot="77372">
            <a:off x="7453053" y="32568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1" name="Right Arrow 20"/>
          <p:cNvSpPr/>
          <p:nvPr/>
        </p:nvSpPr>
        <p:spPr>
          <a:xfrm flipV="1">
            <a:off x="7464184" y="3501846"/>
            <a:ext cx="398546"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22" name="TextBox 21"/>
          <p:cNvSpPr txBox="1"/>
          <p:nvPr/>
        </p:nvSpPr>
        <p:spPr>
          <a:xfrm>
            <a:off x="9239250" y="981077"/>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1. Request for a foo.com arrives on ARR/Load Balancer, which already “familiar” with foo.com </a:t>
            </a:r>
          </a:p>
        </p:txBody>
      </p:sp>
      <p:sp>
        <p:nvSpPr>
          <p:cNvPr id="23" name="TextBox 22"/>
          <p:cNvSpPr txBox="1"/>
          <p:nvPr/>
        </p:nvSpPr>
        <p:spPr>
          <a:xfrm>
            <a:off x="9239250" y="1978173"/>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remembers foo.com and route the request to the right web worker(s).</a:t>
            </a:r>
          </a:p>
        </p:txBody>
      </p:sp>
      <p:sp>
        <p:nvSpPr>
          <p:cNvPr id="24" name="TextBox 23"/>
          <p:cNvSpPr txBox="1"/>
          <p:nvPr/>
        </p:nvSpPr>
        <p:spPr>
          <a:xfrm>
            <a:off x="9239251" y="3917041"/>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 Subsequent requests to this site get automatically routed to fully provisioned Web Worker. </a:t>
            </a:r>
          </a:p>
        </p:txBody>
      </p:sp>
      <p:sp>
        <p:nvSpPr>
          <p:cNvPr id="25" name="TextBox 24"/>
          <p:cNvSpPr txBox="1"/>
          <p:nvPr/>
        </p:nvSpPr>
        <p:spPr>
          <a:xfrm>
            <a:off x="9239251" y="3016164"/>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Web Worker executes request  accessing site’s content and site’s DB </a:t>
            </a:r>
          </a:p>
        </p:txBody>
      </p:sp>
    </p:spTree>
    <p:extLst>
      <p:ext uri="{BB962C8B-B14F-4D97-AF65-F5344CB8AC3E}">
        <p14:creationId xmlns:p14="http://schemas.microsoft.com/office/powerpoint/2010/main" val="30635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10515600" cy="4351338"/>
          </a:xfrm>
        </p:spPr>
        <p:txBody>
          <a:bodyPr>
            <a:normAutofit/>
          </a:bodyPr>
          <a:lstStyle/>
          <a:p>
            <a:r>
              <a:rPr lang="en-US" dirty="0" err="1" smtClean="0"/>
              <a:t>Cardback</a:t>
            </a:r>
            <a:endParaRPr lang="en-US" dirty="0" smtClean="0"/>
          </a:p>
          <a:p>
            <a:pPr lvl="1"/>
            <a:r>
              <a:rPr lang="en-US" dirty="0" smtClean="0"/>
              <a:t>A Credit Card + Purchase optimization App</a:t>
            </a:r>
          </a:p>
          <a:p>
            <a:pPr lvl="1"/>
            <a:endParaRPr lang="en-US" dirty="0"/>
          </a:p>
          <a:p>
            <a:r>
              <a:rPr lang="en-US" dirty="0" err="1" smtClean="0"/>
              <a:t>ExtraMarks</a:t>
            </a:r>
            <a:endParaRPr lang="en-US" dirty="0" smtClean="0"/>
          </a:p>
          <a:p>
            <a:pPr lvl="1"/>
            <a:r>
              <a:rPr lang="en-US" dirty="0" smtClean="0"/>
              <a:t>Online Education Website</a:t>
            </a:r>
          </a:p>
          <a:p>
            <a:endParaRPr lang="en-US" dirty="0"/>
          </a:p>
          <a:p>
            <a:endParaRPr lang="en-US" dirty="0" smtClean="0"/>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596273"/>
            <a:ext cx="3810000" cy="762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126" y="1981200"/>
            <a:ext cx="4333874" cy="2066483"/>
          </a:xfrm>
          <a:prstGeom prst="rect">
            <a:avLst/>
          </a:prstGeom>
        </p:spPr>
      </p:pic>
    </p:spTree>
    <p:extLst>
      <p:ext uri="{BB962C8B-B14F-4D97-AF65-F5344CB8AC3E}">
        <p14:creationId xmlns:p14="http://schemas.microsoft.com/office/powerpoint/2010/main" val="3324456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a:solidFill>
                  <a:srgbClr val="00B0F0"/>
                </a:solidFill>
                <a:latin typeface="Segoe UI Light" panose="020B0502040204020203" pitchFamily="34" charset="0"/>
                <a:ea typeface="+mj-ea"/>
                <a:cs typeface="+mj-cs"/>
              </a:rPr>
              <a:t>Deploying a Sample PHP Azure Web App Using FTP and </a:t>
            </a:r>
            <a:r>
              <a:rPr lang="en-US" sz="2800" spc="-100" dirty="0" err="1">
                <a:solidFill>
                  <a:srgbClr val="00B0F0"/>
                </a:solidFill>
                <a:latin typeface="Segoe UI Light" panose="020B0502040204020203" pitchFamily="34" charset="0"/>
                <a:ea typeface="+mj-ea"/>
                <a:cs typeface="+mj-cs"/>
              </a:rPr>
              <a:t>Git</a:t>
            </a:r>
            <a:r>
              <a:rPr lang="en-US" sz="2800" spc="-100" dirty="0">
                <a:solidFill>
                  <a:srgbClr val="00B0F0"/>
                </a:solidFill>
                <a:latin typeface="Segoe UI Light" panose="020B0502040204020203" pitchFamily="34" charset="0"/>
                <a:ea typeface="+mj-ea"/>
                <a:cs typeface="+mj-cs"/>
              </a:rPr>
              <a:t>.</a:t>
            </a:r>
          </a:p>
          <a:p>
            <a:r>
              <a:rPr lang="en-US" sz="2800" spc="-100" dirty="0">
                <a:solidFill>
                  <a:srgbClr val="00B0F0"/>
                </a:solidFill>
                <a:latin typeface="Segoe UI Light" panose="020B0502040204020203" pitchFamily="34" charset="0"/>
                <a:ea typeface="+mj-ea"/>
                <a:cs typeface="+mj-cs"/>
              </a:rPr>
              <a:t>Scaling a PHP Azure Web App </a:t>
            </a:r>
          </a:p>
        </p:txBody>
      </p:sp>
    </p:spTree>
    <p:extLst>
      <p:ext uri="{BB962C8B-B14F-4D97-AF65-F5344CB8AC3E}">
        <p14:creationId xmlns:p14="http://schemas.microsoft.com/office/powerpoint/2010/main" val="291258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2070798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1219200"/>
            <a:ext cx="5427662" cy="44958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https://</a:t>
            </a:r>
            <a:r>
              <a:rPr lang="nl-BE" dirty="0" smtClean="0">
                <a:hlinkClick r:id="rId2"/>
              </a:rPr>
              <a:t>azure.microsoft.com/en-us/services/app-service/web/</a:t>
            </a:r>
            <a:endParaRPr lang="nl-BE" dirty="0" smtClean="0"/>
          </a:p>
          <a:p>
            <a:endParaRPr lang="nl-BE" dirty="0" smtClean="0"/>
          </a:p>
          <a:p>
            <a:r>
              <a:rPr lang="nl-BE" dirty="0" smtClean="0">
                <a:hlinkClick r:id="rId3"/>
              </a:rPr>
              <a:t>https://tryappservice.azure.com/</a:t>
            </a:r>
            <a:endParaRPr lang="nl-BE" dirty="0" smtClean="0"/>
          </a:p>
          <a:p>
            <a:r>
              <a:rPr lang="nl-BE" dirty="0" smtClean="0"/>
              <a:t> </a:t>
            </a:r>
          </a:p>
          <a:p>
            <a:r>
              <a:rPr lang="nl-BE" dirty="0" smtClean="0">
                <a:hlinkClick r:id="rId4"/>
              </a:rPr>
              <a:t>https</a:t>
            </a:r>
            <a:r>
              <a:rPr lang="nl-BE" dirty="0">
                <a:hlinkClick r:id="rId4"/>
              </a:rPr>
              <a:t>://azure.microsoft.com/en-in/documentation/articles/web-sites-php-mysql-deploy-use-ftp</a:t>
            </a:r>
            <a:r>
              <a:rPr lang="nl-BE" dirty="0" smtClean="0">
                <a:hlinkClick r:id="rId4"/>
              </a:rPr>
              <a:t>/</a:t>
            </a:r>
            <a:r>
              <a:rPr lang="nl-BE" dirty="0" smtClean="0"/>
              <a:t> </a:t>
            </a:r>
            <a:endParaRPr lang="nl-BE" dirty="0" smtClean="0"/>
          </a:p>
          <a:p>
            <a:endParaRPr lang="nl-BE" dirty="0" smtClean="0"/>
          </a:p>
          <a:p>
            <a:r>
              <a:rPr lang="en-US" dirty="0">
                <a:hlinkClick r:id="rId5"/>
              </a:rPr>
              <a:t>http://windows.php.net/download</a:t>
            </a:r>
            <a:r>
              <a:rPr lang="en-US" dirty="0" smtClean="0">
                <a:hlinkClick r:id="rId5"/>
              </a:rPr>
              <a:t>/</a:t>
            </a:r>
            <a:r>
              <a:rPr lang="en-US" dirty="0" smtClean="0"/>
              <a:t> </a:t>
            </a:r>
          </a:p>
          <a:p>
            <a:endParaRPr lang="en-US" dirty="0"/>
          </a:p>
          <a:p>
            <a:r>
              <a:rPr lang="nl-BE" dirty="0">
                <a:hlinkClick r:id="rId6"/>
              </a:rPr>
              <a:t>https://azure.microsoft.com/en-us/documentation/articles/web-sites-php-configure/#</a:t>
            </a:r>
            <a:r>
              <a:rPr lang="nl-BE" dirty="0" smtClean="0">
                <a:hlinkClick r:id="rId6"/>
              </a:rPr>
              <a:t>how-to-change-the-built-in-php-version</a:t>
            </a:r>
            <a:r>
              <a:rPr lang="nl-BE" dirty="0" smtClean="0"/>
              <a:t> </a:t>
            </a:r>
            <a:endParaRPr lang="nl-BE" dirty="0"/>
          </a:p>
          <a:p>
            <a:pPr algn="l"/>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3108543"/>
            <a:chOff x="8425117" y="2164882"/>
            <a:chExt cx="4129739" cy="3108543"/>
          </a:xfrm>
        </p:grpSpPr>
        <p:sp>
          <p:nvSpPr>
            <p:cNvPr id="9" name="TextBox 8"/>
            <p:cNvSpPr txBox="1"/>
            <p:nvPr/>
          </p:nvSpPr>
          <p:spPr>
            <a:xfrm>
              <a:off x="8425117" y="2164882"/>
              <a:ext cx="4129739" cy="3108543"/>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7">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7601" y="3335916"/>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003133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Tree>
    <p:extLst>
      <p:ext uri="{BB962C8B-B14F-4D97-AF65-F5344CB8AC3E}">
        <p14:creationId xmlns:p14="http://schemas.microsoft.com/office/powerpoint/2010/main" val="124024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1323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369185"/>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2000" b="1" dirty="0" smtClean="0">
                <a:solidFill>
                  <a:schemeClr val="tx1"/>
                </a:solidFill>
                <a:latin typeface="Segoe UI Light" panose="020B0502040204020203" pitchFamily="34" charset="0"/>
              </a:rPr>
              <a:t>Why an Azure Web App ?</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Deployment over Azure </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Scaling Azure Web Apps</a:t>
            </a: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Architecture</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Case Studies</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Demo – Deploy a PHP Web app from FTP, and GIT.</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Questions ?</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Why an Azure Web App ?</a:t>
            </a:r>
            <a:endParaRPr kumimoji="0" lang="en-US" sz="32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12" name="Content Placeholder 6"/>
          <p:cNvSpPr txBox="1">
            <a:spLocks/>
          </p:cNvSpPr>
          <p:nvPr/>
        </p:nvSpPr>
        <p:spPr>
          <a:xfrm>
            <a:off x="1160695" y="15305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Familiar and Fast</a:t>
            </a:r>
          </a:p>
        </p:txBody>
      </p:sp>
      <p:sp>
        <p:nvSpPr>
          <p:cNvPr id="13" name="Content Placeholder 7"/>
          <p:cNvSpPr txBox="1">
            <a:spLocks/>
          </p:cNvSpPr>
          <p:nvPr/>
        </p:nvSpPr>
        <p:spPr>
          <a:xfrm>
            <a:off x="491183" y="15113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srgbClr val="0070C0"/>
                </a:solidFill>
                <a:effectLst/>
                <a:uLnTx/>
                <a:uFillTx/>
                <a:latin typeface="Segoe UI Light"/>
                <a:ea typeface="+mn-ea"/>
                <a:cs typeface="+mn-cs"/>
              </a:rPr>
              <a:t>1</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9" name="Content Placeholder 6"/>
          <p:cNvSpPr txBox="1">
            <a:spLocks/>
          </p:cNvSpPr>
          <p:nvPr/>
        </p:nvSpPr>
        <p:spPr>
          <a:xfrm>
            <a:off x="1173395" y="2199433"/>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Enterprise Grade</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0" name="Content Placeholder 7"/>
          <p:cNvSpPr txBox="1">
            <a:spLocks/>
          </p:cNvSpPr>
          <p:nvPr/>
        </p:nvSpPr>
        <p:spPr>
          <a:xfrm>
            <a:off x="503883" y="22098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2</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8" name="Content Placeholder 6"/>
          <p:cNvSpPr txBox="1">
            <a:spLocks/>
          </p:cNvSpPr>
          <p:nvPr/>
        </p:nvSpPr>
        <p:spPr>
          <a:xfrm>
            <a:off x="1173395" y="2868300"/>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Global Scale</a:t>
            </a:r>
          </a:p>
        </p:txBody>
      </p:sp>
      <p:sp>
        <p:nvSpPr>
          <p:cNvPr id="19" name="Content Placeholder 7"/>
          <p:cNvSpPr txBox="1">
            <a:spLocks/>
          </p:cNvSpPr>
          <p:nvPr/>
        </p:nvSpPr>
        <p:spPr>
          <a:xfrm>
            <a:off x="503883" y="28956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3</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4" name="Content Placeholder 6"/>
          <p:cNvSpPr txBox="1">
            <a:spLocks/>
          </p:cNvSpPr>
          <p:nvPr/>
        </p:nvSpPr>
        <p:spPr>
          <a:xfrm>
            <a:off x="1202912" y="35371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Use Azure SDK to Interact with Azure Resources</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5" name="Content Placeholder 7"/>
          <p:cNvSpPr txBox="1">
            <a:spLocks/>
          </p:cNvSpPr>
          <p:nvPr/>
        </p:nvSpPr>
        <p:spPr>
          <a:xfrm>
            <a:off x="533400" y="35179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4</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Tree>
    <p:extLst>
      <p:ext uri="{BB962C8B-B14F-4D97-AF65-F5344CB8AC3E}">
        <p14:creationId xmlns:p14="http://schemas.microsoft.com/office/powerpoint/2010/main" val="229912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76200"/>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smtClean="0">
                <a:ln>
                  <a:noFill/>
                </a:ln>
                <a:solidFill>
                  <a:srgbClr val="00B0F0"/>
                </a:solidFill>
                <a:effectLst/>
                <a:uLnTx/>
                <a:uFillTx/>
                <a:latin typeface="Segoe UI Light" panose="020B0502040204020203" pitchFamily="34" charset="0"/>
                <a:ea typeface="+mj-ea"/>
                <a:cs typeface="+mj-cs"/>
              </a:rPr>
              <a:t>Deployment</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j-ea"/>
              <a:cs typeface="+mj-cs"/>
            </a:endParaRPr>
          </a:p>
        </p:txBody>
      </p:sp>
      <p:sp>
        <p:nvSpPr>
          <p:cNvPr id="5" name="Text Placeholder 4"/>
          <p:cNvSpPr txBox="1">
            <a:spLocks/>
          </p:cNvSpPr>
          <p:nvPr/>
        </p:nvSpPr>
        <p:spPr bwMode="ltGray">
          <a:xfrm>
            <a:off x="518682" y="990600"/>
            <a:ext cx="100731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What </a:t>
            </a: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a:t>
            </a:r>
            <a:endParaRPr kumimoji="0" lang="en-US" sz="36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rPr>
              <a:t>Classic</a:t>
            </a:r>
            <a:r>
              <a:rPr kumimoji="0" lang="en-US" sz="2800" b="0" i="0" u="none" strike="noStrike" kern="1200" cap="none" spc="0" normalizeH="0" noProof="0" dirty="0" smtClean="0">
                <a:ln>
                  <a:noFill/>
                </a:ln>
                <a:solidFill>
                  <a:prstClr val="black"/>
                </a:solidFill>
                <a:effectLst/>
                <a:uLnTx/>
                <a:uFillTx/>
                <a:latin typeface="Segoe UI Light" panose="020B0502040204020203" pitchFamily="34" charset="0"/>
              </a:rPr>
              <a:t> ASP</a:t>
            </a:r>
          </a:p>
          <a:p>
            <a:pPr marL="927100" lvl="1" indent="-342900">
              <a:spcBef>
                <a:spcPts val="0"/>
              </a:spcBef>
              <a:defRPr/>
            </a:pPr>
            <a:r>
              <a:rPr lang="en-US" sz="2800" baseline="0" dirty="0" smtClean="0">
                <a:solidFill>
                  <a:prstClr val="black"/>
                </a:solidFill>
                <a:latin typeface="Segoe UI Light" panose="020B0502040204020203" pitchFamily="34" charset="0"/>
              </a:rPr>
              <a:t>ASP</a:t>
            </a:r>
            <a:r>
              <a:rPr lang="en-US" sz="2800" dirty="0" smtClean="0">
                <a:solidFill>
                  <a:prstClr val="black"/>
                </a:solidFill>
                <a:latin typeface="Segoe UI Light" panose="020B0502040204020203" pitchFamily="34" charset="0"/>
              </a:rPr>
              <a:t> </a:t>
            </a:r>
            <a:r>
              <a:rPr lang="en-US" sz="2800" dirty="0" err="1" smtClean="0">
                <a:solidFill>
                  <a:prstClr val="black"/>
                </a:solidFill>
                <a:latin typeface="Segoe UI Light" panose="020B0502040204020203" pitchFamily="34" charset="0"/>
              </a:rPr>
              <a:t>.Net</a:t>
            </a:r>
            <a:endParaRPr lang="en-US" sz="2800" dirty="0" smtClean="0">
              <a:solidFill>
                <a:prstClr val="black"/>
              </a:solidFill>
              <a:latin typeface="Segoe UI Light" panose="020B0502040204020203" pitchFamily="34" charset="0"/>
            </a:endParaRPr>
          </a:p>
          <a:p>
            <a:pPr marL="927100" lvl="1" indent="-342900">
              <a:spcBef>
                <a:spcPts val="0"/>
              </a:spcBef>
              <a:defRPr/>
            </a:pPr>
            <a:r>
              <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rPr>
              <a:t>PHP</a:t>
            </a:r>
          </a:p>
          <a:p>
            <a:pPr marL="1143000" lvl="2" indent="-342900">
              <a:spcBef>
                <a:spcPts val="0"/>
              </a:spcBef>
              <a:defRPr/>
            </a:pPr>
            <a:r>
              <a:rPr lang="en-US" dirty="0" err="1" smtClean="0">
                <a:solidFill>
                  <a:prstClr val="black"/>
                </a:solidFill>
                <a:latin typeface="Segoe UI Light" panose="020B0502040204020203" pitchFamily="34" charset="0"/>
              </a:rPr>
              <a:t>Wordpress</a:t>
            </a:r>
            <a:r>
              <a:rPr lang="en-US" dirty="0" smtClean="0">
                <a:solidFill>
                  <a:prstClr val="black"/>
                </a:solidFill>
                <a:latin typeface="Segoe UI Light" panose="020B0502040204020203" pitchFamily="34" charset="0"/>
              </a:rPr>
              <a:t> </a:t>
            </a:r>
          </a:p>
          <a:p>
            <a:pPr marL="1143000" lvl="2" indent="-342900">
              <a:spcBef>
                <a:spcPts val="0"/>
              </a:spcBef>
              <a:defRPr/>
            </a:pPr>
            <a:r>
              <a:rPr kumimoji="0" lang="en-US" b="0" i="0" u="none" strike="noStrike" kern="1200" cap="none" spc="0" normalizeH="0" baseline="0" noProof="0" dirty="0" smtClean="0">
                <a:ln>
                  <a:noFill/>
                </a:ln>
                <a:solidFill>
                  <a:prstClr val="black"/>
                </a:solidFill>
                <a:effectLst/>
                <a:uLnTx/>
                <a:uFillTx/>
                <a:latin typeface="Segoe UI Light" panose="020B0502040204020203" pitchFamily="34" charset="0"/>
              </a:rPr>
              <a:t>Joomla,</a:t>
            </a:r>
            <a:r>
              <a:rPr kumimoji="0" lang="en-US" b="0" i="0" u="none" strike="noStrike" kern="1200" cap="none" spc="0" normalizeH="0" noProof="0" dirty="0" smtClean="0">
                <a:ln>
                  <a:noFill/>
                </a:ln>
                <a:solidFill>
                  <a:prstClr val="black"/>
                </a:solidFill>
                <a:effectLst/>
                <a:uLnTx/>
                <a:uFillTx/>
                <a:latin typeface="Segoe UI Light" panose="020B0502040204020203" pitchFamily="34" charset="0"/>
              </a:rPr>
              <a:t> Cake PHP, </a:t>
            </a:r>
            <a:r>
              <a:rPr kumimoji="0" lang="en-US" b="0" i="0" u="none" strike="noStrike" kern="1200" cap="none" spc="0" normalizeH="0" noProof="0" dirty="0" err="1" smtClean="0">
                <a:ln>
                  <a:noFill/>
                </a:ln>
                <a:solidFill>
                  <a:prstClr val="black"/>
                </a:solidFill>
                <a:effectLst/>
                <a:uLnTx/>
                <a:uFillTx/>
                <a:latin typeface="Segoe UI Light" panose="020B0502040204020203" pitchFamily="34" charset="0"/>
              </a:rPr>
              <a:t>Magento</a:t>
            </a:r>
            <a:r>
              <a:rPr kumimoji="0" lang="en-US" b="0" i="0" u="none" strike="noStrike" kern="1200" cap="none" spc="0" normalizeH="0" noProof="0" dirty="0" smtClean="0">
                <a:ln>
                  <a:noFill/>
                </a:ln>
                <a:solidFill>
                  <a:prstClr val="black"/>
                </a:solidFill>
                <a:effectLst/>
                <a:uLnTx/>
                <a:uFillTx/>
                <a:latin typeface="Segoe UI Light" panose="020B0502040204020203" pitchFamily="34" charset="0"/>
              </a:rPr>
              <a:t>, Drupal </a:t>
            </a:r>
          </a:p>
          <a:p>
            <a:pPr marL="927100" lvl="1" indent="-342900">
              <a:spcBef>
                <a:spcPts val="0"/>
              </a:spcBef>
              <a:defRPr/>
            </a:pPr>
            <a:r>
              <a:rPr lang="en-US" sz="2800" dirty="0">
                <a:solidFill>
                  <a:prstClr val="black"/>
                </a:solidFill>
                <a:latin typeface="Segoe UI Light" panose="020B0502040204020203" pitchFamily="34" charset="0"/>
              </a:rPr>
              <a:t>And Many Others…..</a:t>
            </a:r>
          </a:p>
          <a:p>
            <a:pPr lvl="1" indent="0">
              <a:spcBef>
                <a:spcPts val="0"/>
              </a:spcBef>
              <a:buNone/>
              <a:defRPr/>
            </a:pPr>
            <a:endParaRPr kumimoji="0" lang="en-US"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How </a:t>
            </a: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a:t>
            </a:r>
            <a:endPar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lang="en-US" sz="2800" dirty="0" smtClean="0">
                <a:solidFill>
                  <a:prstClr val="black"/>
                </a:solidFill>
                <a:latin typeface="Segoe UI Light" panose="020B0502040204020203" pitchFamily="34" charset="0"/>
              </a:rPr>
              <a:t>FTP</a:t>
            </a:r>
          </a:p>
          <a:p>
            <a:pPr marL="927100" lvl="1" indent="-342900">
              <a:spcBef>
                <a:spcPts val="0"/>
              </a:spcBef>
              <a:defRPr/>
            </a:pPr>
            <a:r>
              <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rPr>
              <a:t>Web Deploy</a:t>
            </a:r>
          </a:p>
          <a:p>
            <a:pPr marL="927100" lvl="1" indent="-342900">
              <a:spcBef>
                <a:spcPts val="0"/>
              </a:spcBef>
              <a:defRPr/>
            </a:pPr>
            <a:r>
              <a:rPr lang="en-US" sz="2800" dirty="0" err="1" smtClean="0">
                <a:solidFill>
                  <a:prstClr val="black"/>
                </a:solidFill>
                <a:latin typeface="Segoe UI Light" panose="020B0502040204020203" pitchFamily="34" charset="0"/>
              </a:rPr>
              <a:t>Git</a:t>
            </a:r>
            <a:r>
              <a:rPr lang="en-US" sz="2800" dirty="0" smtClean="0">
                <a:solidFill>
                  <a:prstClr val="black"/>
                </a:solidFill>
                <a:latin typeface="Segoe UI Light" panose="020B0502040204020203" pitchFamily="34" charset="0"/>
              </a:rPr>
              <a:t> (</a:t>
            </a:r>
            <a:r>
              <a:rPr lang="en-US" sz="2800" dirty="0" err="1" smtClean="0">
                <a:solidFill>
                  <a:prstClr val="black"/>
                </a:solidFill>
                <a:latin typeface="Segoe UI Light" panose="020B0502040204020203" pitchFamily="34" charset="0"/>
              </a:rPr>
              <a:t>Github</a:t>
            </a:r>
            <a:r>
              <a:rPr lang="en-US" sz="2800" dirty="0" smtClean="0">
                <a:solidFill>
                  <a:prstClr val="black"/>
                </a:solidFill>
                <a:latin typeface="Segoe UI Light" panose="020B0502040204020203" pitchFamily="34" charset="0"/>
              </a:rPr>
              <a:t>, </a:t>
            </a:r>
            <a:r>
              <a:rPr lang="en-US" sz="2800" dirty="0" err="1" smtClean="0">
                <a:solidFill>
                  <a:prstClr val="black"/>
                </a:solidFill>
                <a:latin typeface="Segoe UI Light" panose="020B0502040204020203" pitchFamily="34" charset="0"/>
              </a:rPr>
              <a:t>Codeplex</a:t>
            </a:r>
            <a:r>
              <a:rPr lang="en-US" sz="2800" dirty="0" smtClean="0">
                <a:solidFill>
                  <a:prstClr val="black"/>
                </a:solidFill>
                <a:latin typeface="Segoe UI Light" panose="020B0502040204020203" pitchFamily="34" charset="0"/>
              </a:rPr>
              <a:t>, Local </a:t>
            </a:r>
            <a:r>
              <a:rPr lang="en-US" sz="2800" dirty="0" err="1" smtClean="0">
                <a:solidFill>
                  <a:prstClr val="black"/>
                </a:solidFill>
                <a:latin typeface="Segoe UI Light" panose="020B0502040204020203" pitchFamily="34" charset="0"/>
              </a:rPr>
              <a:t>Git</a:t>
            </a:r>
            <a:r>
              <a:rPr lang="en-US" sz="2800" dirty="0" smtClean="0">
                <a:solidFill>
                  <a:prstClr val="black"/>
                </a:solidFill>
                <a:latin typeface="Segoe UI Light" panose="020B0502040204020203" pitchFamily="34" charset="0"/>
              </a:rPr>
              <a:t>)</a:t>
            </a:r>
          </a:p>
          <a:p>
            <a:pPr marL="927100" lvl="1" indent="-342900">
              <a:spcBef>
                <a:spcPts val="0"/>
              </a:spcBef>
              <a:defRPr/>
            </a:pPr>
            <a:r>
              <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rPr>
              <a:t>TFS</a:t>
            </a:r>
          </a:p>
          <a:p>
            <a:pPr marL="927100" lvl="1" indent="-342900">
              <a:spcBef>
                <a:spcPts val="0"/>
              </a:spcBef>
              <a:defRPr/>
            </a:pPr>
            <a:r>
              <a:rPr lang="en-US" sz="2800" dirty="0" smtClean="0">
                <a:solidFill>
                  <a:prstClr val="black"/>
                </a:solidFill>
                <a:latin typeface="Segoe UI Light" panose="020B0502040204020203" pitchFamily="34" charset="0"/>
              </a:rPr>
              <a:t>Dropbox !</a:t>
            </a:r>
            <a:endPar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endParaRPr>
          </a:p>
          <a:p>
            <a:pPr marR="0" lvl="0" algn="l" defTabSz="932742" rtl="0" eaLnBrk="1" fontAlgn="auto" latinLnBrk="0" hangingPunct="1">
              <a:lnSpc>
                <a:spcPct val="90000"/>
              </a:lnSpc>
              <a:spcBef>
                <a:spcPts val="0"/>
              </a:spcBef>
              <a:spcAft>
                <a:spcPts val="0"/>
              </a:spcAft>
              <a:buClrTx/>
              <a:buSzPct val="90000"/>
              <a:tabLst/>
              <a:defRPr/>
            </a:pPr>
            <a:endParaRPr kumimoji="0" lang="en-US"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36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79707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dirty="0" smtClean="0">
                <a:solidFill>
                  <a:srgbClr val="00B0F0"/>
                </a:solidFill>
                <a:latin typeface="Segoe UI Light" panose="020B0502040204020203" pitchFamily="34" charset="0"/>
              </a:rPr>
              <a:t>Supported PHP Versions</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j-ea"/>
              <a:cs typeface="+mj-cs"/>
            </a:endParaRPr>
          </a:p>
        </p:txBody>
      </p:sp>
      <p:sp>
        <p:nvSpPr>
          <p:cNvPr id="5" name="Text Placeholder 4"/>
          <p:cNvSpPr txBox="1">
            <a:spLocks/>
          </p:cNvSpPr>
          <p:nvPr/>
        </p:nvSpPr>
        <p:spPr bwMode="ltGray">
          <a:xfrm>
            <a:off x="518682" y="1369185"/>
            <a:ext cx="107589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Default Support</a:t>
            </a:r>
          </a:p>
          <a:p>
            <a:pPr marL="927100" lvl="1" indent="-342900">
              <a:spcBef>
                <a:spcPts val="0"/>
              </a:spcBef>
              <a:defRPr/>
            </a:pPr>
            <a:r>
              <a:rPr lang="en-US" sz="3200" b="1" dirty="0" smtClean="0">
                <a:solidFill>
                  <a:prstClr val="black"/>
                </a:solidFill>
                <a:latin typeface="Segoe UI Light" panose="020B0502040204020203" pitchFamily="34" charset="0"/>
              </a:rPr>
              <a:t>5.3.13 (Supported)</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rPr>
              <a:t>5.4.0 (Default Installed)</a:t>
            </a:r>
          </a:p>
          <a:p>
            <a:pPr marL="927100" lvl="1" indent="-342900">
              <a:spcBef>
                <a:spcPts val="0"/>
              </a:spcBef>
              <a:defRPr/>
            </a:pPr>
            <a:r>
              <a:rPr lang="en-US" sz="3200" b="1" dirty="0" smtClean="0">
                <a:solidFill>
                  <a:prstClr val="black"/>
                </a:solidFill>
                <a:latin typeface="Segoe UI Light" panose="020B0502040204020203" pitchFamily="34" charset="0"/>
              </a:rPr>
              <a:t>5.5 (update to by choice) </a:t>
            </a:r>
          </a:p>
          <a:p>
            <a:pPr marL="927100" lvl="1" indent="-342900">
              <a:spcBef>
                <a:spcPts val="0"/>
              </a:spcBef>
              <a:defRPr/>
            </a:pPr>
            <a:r>
              <a:rPr lang="en-US" sz="3200" b="1" dirty="0" smtClean="0">
                <a:solidFill>
                  <a:prstClr val="black"/>
                </a:solidFill>
                <a:latin typeface="Segoe UI Light" panose="020B0502040204020203" pitchFamily="34" charset="0"/>
              </a:rPr>
              <a:t>5.6 (update to by choice)</a:t>
            </a:r>
          </a:p>
          <a:p>
            <a:pPr marL="342900" indent="-342900">
              <a:defRPr/>
            </a:pPr>
            <a:endParaRPr lang="en-US" sz="3600" b="1" dirty="0">
              <a:solidFill>
                <a:prstClr val="black"/>
              </a:solidFill>
              <a:latin typeface="Segoe UI Light" panose="020B0502040204020203" pitchFamily="34" charset="0"/>
            </a:endParaRPr>
          </a:p>
          <a:p>
            <a:pPr marL="571500" indent="-571500">
              <a:buFont typeface="Arial" panose="020B0604020202020204" pitchFamily="34" charset="0"/>
              <a:buChar char="•"/>
              <a:defRPr/>
            </a:pPr>
            <a:r>
              <a:rPr lang="en-US" sz="3600" b="1" dirty="0" smtClean="0">
                <a:solidFill>
                  <a:prstClr val="black"/>
                </a:solidFill>
                <a:latin typeface="Segoe UI Light" panose="020B0502040204020203" pitchFamily="34" charset="0"/>
              </a:rPr>
              <a:t>Opt for a custom runtime</a:t>
            </a:r>
          </a:p>
          <a:p>
            <a:pPr marL="1155700" lvl="1" indent="-571500">
              <a:defRPr/>
            </a:pPr>
            <a:r>
              <a:rPr lang="en-US" sz="2800" b="1" dirty="0" smtClean="0">
                <a:solidFill>
                  <a:prstClr val="black"/>
                </a:solidFill>
                <a:latin typeface="Segoe UI Light" panose="020B0502040204020203" pitchFamily="34" charset="0"/>
              </a:rPr>
              <a:t>Get a thread safe, VC9 or VC11 compatible version of </a:t>
            </a:r>
            <a:r>
              <a:rPr lang="en-US" sz="2800" b="1" dirty="0" err="1" smtClean="0">
                <a:solidFill>
                  <a:prstClr val="black"/>
                </a:solidFill>
                <a:latin typeface="Segoe UI Light" panose="020B0502040204020203" pitchFamily="34" charset="0"/>
              </a:rPr>
              <a:t>php</a:t>
            </a:r>
            <a:endParaRPr lang="en-US" sz="2800" b="1" dirty="0" smtClean="0">
              <a:solidFill>
                <a:prstClr val="black"/>
              </a:solidFill>
              <a:latin typeface="Segoe UI Light" panose="020B0502040204020203" pitchFamily="34" charset="0"/>
            </a:endParaRPr>
          </a:p>
          <a:p>
            <a:pPr marL="1155700" lvl="1" indent="-571500">
              <a:defRPr/>
            </a:pPr>
            <a:r>
              <a:rPr lang="en-US" sz="2800" b="1" dirty="0" smtClean="0">
                <a:solidFill>
                  <a:prstClr val="black"/>
                </a:solidFill>
                <a:latin typeface="Segoe UI Light" panose="020B0502040204020203" pitchFamily="34" charset="0"/>
              </a:rPr>
              <a:t>Put your runtime in /bin folder and upload</a:t>
            </a:r>
          </a:p>
          <a:p>
            <a:pPr marL="1155700" lvl="1" indent="-571500">
              <a:defRPr/>
            </a:pPr>
            <a:r>
              <a:rPr lang="en-US" sz="2800" b="1" dirty="0" smtClean="0">
                <a:solidFill>
                  <a:prstClr val="black"/>
                </a:solidFill>
                <a:latin typeface="Segoe UI Light" panose="020B0502040204020203" pitchFamily="34" charset="0"/>
              </a:rPr>
              <a:t>Set the handler mapping in Azure Dashboard</a:t>
            </a:r>
          </a:p>
          <a:p>
            <a:pPr lvl="1" indent="0">
              <a:spcBef>
                <a:spcPts val="0"/>
              </a:spcBef>
              <a:buNone/>
              <a:defRPr/>
            </a:pPr>
            <a:endPar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4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496815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pc="-100" dirty="0">
                <a:solidFill>
                  <a:srgbClr val="00B0F0"/>
                </a:solidFill>
                <a:latin typeface="Segoe UI Light" panose="020B0502040204020203" pitchFamily="34" charset="0"/>
              </a:rPr>
              <a:t>Deployment</a:t>
            </a:r>
          </a:p>
        </p:txBody>
      </p:sp>
      <p:sp>
        <p:nvSpPr>
          <p:cNvPr id="4" name="Content Placeholder 27"/>
          <p:cNvSpPr txBox="1">
            <a:spLocks/>
          </p:cNvSpPr>
          <p:nvPr/>
        </p:nvSpPr>
        <p:spPr>
          <a:xfrm>
            <a:off x="3006794" y="2351630"/>
            <a:ext cx="8356578" cy="36933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n>
                  <a:solidFill>
                    <a:srgbClr val="000000">
                      <a:alpha val="0"/>
                    </a:srgbClr>
                  </a:solidFill>
                </a:ln>
                <a:solidFill>
                  <a:srgbClr val="3397D3"/>
                </a:solidFill>
                <a:latin typeface="Consolas" pitchFamily="49" charset="0"/>
                <a:cs typeface="Consolas" pitchFamily="49" charset="0"/>
              </a:rPr>
              <a:t>01010111001010101010001010100011101010100101</a:t>
            </a:r>
            <a:endParaRPr lang="en-US" sz="2400" dirty="0">
              <a:ln>
                <a:solidFill>
                  <a:srgbClr val="000000">
                    <a:alpha val="0"/>
                  </a:srgbClr>
                </a:solidFill>
              </a:ln>
              <a:solidFill>
                <a:srgbClr val="3397D3"/>
              </a:solidFill>
              <a:latin typeface="Consolas" pitchFamily="49" charset="0"/>
              <a:cs typeface="Consolas" pitchFamily="49" charset="0"/>
            </a:endParaRPr>
          </a:p>
        </p:txBody>
      </p:sp>
      <p:sp>
        <p:nvSpPr>
          <p:cNvPr id="5" name="Rectangle 4"/>
          <p:cNvSpPr/>
          <p:nvPr/>
        </p:nvSpPr>
        <p:spPr bwMode="auto">
          <a:xfrm>
            <a:off x="3006794" y="2351630"/>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Content Placeholder 27"/>
          <p:cNvSpPr txBox="1">
            <a:spLocks/>
          </p:cNvSpPr>
          <p:nvPr/>
        </p:nvSpPr>
        <p:spPr>
          <a:xfrm>
            <a:off x="3006794" y="5187769"/>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ED5326"/>
                </a:solidFill>
              </a:rPr>
              <a:t>01010111001010101010001010100011101010100101</a:t>
            </a:r>
          </a:p>
        </p:txBody>
      </p:sp>
      <p:sp>
        <p:nvSpPr>
          <p:cNvPr id="7" name="Content Placeholder 27"/>
          <p:cNvSpPr txBox="1">
            <a:spLocks/>
          </p:cNvSpPr>
          <p:nvPr/>
        </p:nvSpPr>
        <p:spPr>
          <a:xfrm>
            <a:off x="3006794" y="3739792"/>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8E499C"/>
                </a:solidFill>
              </a:rPr>
              <a:t>01010111001010101010001010100011101010100101</a:t>
            </a:r>
          </a:p>
        </p:txBody>
      </p:sp>
      <p:grpSp>
        <p:nvGrpSpPr>
          <p:cNvPr id="8" name="Group 7"/>
          <p:cNvGrpSpPr/>
          <p:nvPr/>
        </p:nvGrpSpPr>
        <p:grpSpPr>
          <a:xfrm>
            <a:off x="990600" y="1770530"/>
            <a:ext cx="1929934" cy="1162203"/>
            <a:chOff x="931406" y="1269912"/>
            <a:chExt cx="1929934" cy="1162203"/>
          </a:xfrm>
        </p:grpSpPr>
        <p:grpSp>
          <p:nvGrpSpPr>
            <p:cNvPr id="9" name="Group 8"/>
            <p:cNvGrpSpPr>
              <a:grpSpLocks noChangeAspect="1"/>
            </p:cNvGrpSpPr>
            <p:nvPr/>
          </p:nvGrpSpPr>
          <p:grpSpPr bwMode="black">
            <a:xfrm>
              <a:off x="931406" y="1269912"/>
              <a:ext cx="1929934" cy="1162203"/>
              <a:chOff x="8843608" y="828600"/>
              <a:chExt cx="925448" cy="557448"/>
            </a:xfrm>
            <a:solidFill>
              <a:schemeClr val="tx2"/>
            </a:solidFill>
          </p:grpSpPr>
          <p:sp>
            <p:nvSpPr>
              <p:cNvPr id="11" name="Rectangle 10"/>
              <p:cNvSpPr/>
              <p:nvPr/>
            </p:nvSpPr>
            <p:spPr bwMode="black">
              <a:xfrm>
                <a:off x="8857595" y="835151"/>
                <a:ext cx="623646" cy="45963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2" name="Group 11"/>
              <p:cNvGrpSpPr/>
              <p:nvPr/>
            </p:nvGrpSpPr>
            <p:grpSpPr bwMode="black">
              <a:xfrm>
                <a:off x="8843608" y="828600"/>
                <a:ext cx="925448" cy="557448"/>
                <a:chOff x="863600" y="2393157"/>
                <a:chExt cx="876300" cy="527844"/>
              </a:xfrm>
              <a:grpFill/>
            </p:grpSpPr>
            <p:sp>
              <p:nvSpPr>
                <p:cNvPr id="13" name="Freeform 1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10" name="Picture 9"/>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93460" y="1496689"/>
              <a:ext cx="434784" cy="532039"/>
            </a:xfrm>
            <a:prstGeom prst="rect">
              <a:avLst/>
            </a:prstGeom>
          </p:spPr>
        </p:pic>
      </p:grpSp>
      <p:grpSp>
        <p:nvGrpSpPr>
          <p:cNvPr id="15" name="Group 14"/>
          <p:cNvGrpSpPr>
            <a:grpSpLocks noChangeAspect="1"/>
          </p:cNvGrpSpPr>
          <p:nvPr/>
        </p:nvGrpSpPr>
        <p:grpSpPr bwMode="black">
          <a:xfrm>
            <a:off x="990600" y="3184728"/>
            <a:ext cx="1929934" cy="1162203"/>
            <a:chOff x="8843608" y="828600"/>
            <a:chExt cx="925448" cy="557448"/>
          </a:xfrm>
          <a:solidFill>
            <a:schemeClr val="tx2"/>
          </a:solidFill>
        </p:grpSpPr>
        <p:sp>
          <p:nvSpPr>
            <p:cNvPr id="16" name="Rectangle 15"/>
            <p:cNvSpPr/>
            <p:nvPr/>
          </p:nvSpPr>
          <p:spPr bwMode="black">
            <a:xfrm>
              <a:off x="8857595" y="835151"/>
              <a:ext cx="623646" cy="459637"/>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7" name="Group 16"/>
            <p:cNvGrpSpPr/>
            <p:nvPr/>
          </p:nvGrpSpPr>
          <p:grpSpPr bwMode="black">
            <a:xfrm>
              <a:off x="8843608" y="828600"/>
              <a:ext cx="925448" cy="557448"/>
              <a:chOff x="863600" y="2393157"/>
              <a:chExt cx="876300" cy="527844"/>
            </a:xfrm>
            <a:grpFill/>
          </p:grpSpPr>
          <p:sp>
            <p:nvSpPr>
              <p:cNvPr id="18" name="Freeform 17"/>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9"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grpSp>
        <p:nvGrpSpPr>
          <p:cNvPr id="20" name="Group 19"/>
          <p:cNvGrpSpPr>
            <a:grpSpLocks noChangeAspect="1"/>
          </p:cNvGrpSpPr>
          <p:nvPr/>
        </p:nvGrpSpPr>
        <p:grpSpPr bwMode="black">
          <a:xfrm>
            <a:off x="990600" y="4598925"/>
            <a:ext cx="1929934" cy="1162203"/>
            <a:chOff x="8843608" y="828600"/>
            <a:chExt cx="925448" cy="557448"/>
          </a:xfrm>
          <a:solidFill>
            <a:schemeClr val="tx2"/>
          </a:solidFill>
        </p:grpSpPr>
        <p:sp>
          <p:nvSpPr>
            <p:cNvPr id="21" name="Rectangle 20"/>
            <p:cNvSpPr/>
            <p:nvPr/>
          </p:nvSpPr>
          <p:spPr bwMode="black">
            <a:xfrm>
              <a:off x="8857595" y="835151"/>
              <a:ext cx="623646" cy="459637"/>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22" name="Group 21"/>
            <p:cNvGrpSpPr/>
            <p:nvPr/>
          </p:nvGrpSpPr>
          <p:grpSpPr bwMode="black">
            <a:xfrm>
              <a:off x="8843608" y="828600"/>
              <a:ext cx="925448" cy="557448"/>
              <a:chOff x="863600" y="2393157"/>
              <a:chExt cx="876300" cy="527844"/>
            </a:xfrm>
            <a:grpFill/>
          </p:grpSpPr>
          <p:sp>
            <p:nvSpPr>
              <p:cNvPr id="23" name="Freeform 2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2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25" name="Picture 24"/>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456228" y="3419634"/>
            <a:ext cx="439275" cy="515783"/>
          </a:xfrm>
          <a:prstGeom prst="rect">
            <a:avLst/>
          </a:prstGeom>
        </p:spPr>
      </p:pic>
      <p:sp>
        <p:nvSpPr>
          <p:cNvPr id="26" name="Content Placeholder 27"/>
          <p:cNvSpPr txBox="1">
            <a:spLocks/>
          </p:cNvSpPr>
          <p:nvPr/>
        </p:nvSpPr>
        <p:spPr>
          <a:xfrm>
            <a:off x="3052425" y="1964677"/>
            <a:ext cx="1502606" cy="276999"/>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1"/>
                    </a:gs>
                    <a:gs pos="0">
                      <a:schemeClr val="tx1"/>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50" baseline="0">
                <a:gradFill>
                  <a:gsLst>
                    <a:gs pos="100000">
                      <a:schemeClr val="tx1"/>
                    </a:gs>
                    <a:gs pos="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50" baseline="0">
                <a:gradFill>
                  <a:gsLst>
                    <a:gs pos="100000">
                      <a:schemeClr val="tx1"/>
                    </a:gs>
                    <a:gs pos="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1800" spc="0" dirty="0" smtClean="0">
                <a:solidFill>
                  <a:schemeClr val="accent2"/>
                </a:solidFill>
                <a:latin typeface="Segoe UI"/>
              </a:rPr>
              <a:t>GIT : FTP</a:t>
            </a:r>
            <a:endParaRPr lang="en-US" sz="1800" spc="0" dirty="0">
              <a:solidFill>
                <a:schemeClr val="accent2"/>
              </a:solidFill>
              <a:latin typeface="Segoe UI"/>
            </a:endParaRPr>
          </a:p>
        </p:txBody>
      </p:sp>
      <p:sp>
        <p:nvSpPr>
          <p:cNvPr id="27" name="Content Placeholder 27"/>
          <p:cNvSpPr txBox="1">
            <a:spLocks/>
          </p:cNvSpPr>
          <p:nvPr/>
        </p:nvSpPr>
        <p:spPr>
          <a:xfrm>
            <a:off x="3043460" y="3378875"/>
            <a:ext cx="1502606"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a:t>
            </a:r>
            <a:endParaRPr lang="en-US" sz="1800" dirty="0">
              <a:ln>
                <a:solidFill>
                  <a:srgbClr val="000000">
                    <a:alpha val="0"/>
                  </a:srgbClr>
                </a:solidFill>
              </a:ln>
              <a:solidFill>
                <a:schemeClr val="accent2"/>
              </a:solidFill>
            </a:endParaRPr>
          </a:p>
        </p:txBody>
      </p:sp>
      <p:sp>
        <p:nvSpPr>
          <p:cNvPr id="28" name="Content Placeholder 27"/>
          <p:cNvSpPr txBox="1">
            <a:spLocks/>
          </p:cNvSpPr>
          <p:nvPr/>
        </p:nvSpPr>
        <p:spPr>
          <a:xfrm>
            <a:off x="3043460" y="4793072"/>
            <a:ext cx="427351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 : Web Deploy : TFS Deploy </a:t>
            </a:r>
            <a:endParaRPr lang="en-US" sz="1800" dirty="0">
              <a:ln>
                <a:solidFill>
                  <a:srgbClr val="000000">
                    <a:alpha val="0"/>
                  </a:srgbClr>
                </a:solidFill>
              </a:ln>
              <a:solidFill>
                <a:schemeClr val="accent2"/>
              </a:solidFill>
            </a:endParaRPr>
          </a:p>
        </p:txBody>
      </p:sp>
      <p:pic>
        <p:nvPicPr>
          <p:cNvPr id="29" name="Picture 28"/>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r="85413"/>
          <a:stretch/>
        </p:blipFill>
        <p:spPr>
          <a:xfrm>
            <a:off x="1368802" y="4847042"/>
            <a:ext cx="614128" cy="489361"/>
          </a:xfrm>
          <a:prstGeom prst="rect">
            <a:avLst/>
          </a:prstGeom>
        </p:spPr>
      </p:pic>
      <p:sp>
        <p:nvSpPr>
          <p:cNvPr id="30" name="Rectangle 29"/>
          <p:cNvSpPr/>
          <p:nvPr/>
        </p:nvSpPr>
        <p:spPr bwMode="auto">
          <a:xfrm>
            <a:off x="3006794" y="3739792"/>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ectangle 30"/>
          <p:cNvSpPr/>
          <p:nvPr/>
        </p:nvSpPr>
        <p:spPr bwMode="auto">
          <a:xfrm>
            <a:off x="3006794" y="5187769"/>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2" name="Group 31"/>
          <p:cNvGrpSpPr/>
          <p:nvPr/>
        </p:nvGrpSpPr>
        <p:grpSpPr>
          <a:xfrm>
            <a:off x="7626373" y="1335453"/>
            <a:ext cx="3704896" cy="4707867"/>
            <a:chOff x="1087822" y="827327"/>
            <a:chExt cx="3704896" cy="4707867"/>
          </a:xfrm>
        </p:grpSpPr>
        <p:sp>
          <p:nvSpPr>
            <p:cNvPr id="33" name="Rectangle 32"/>
            <p:cNvSpPr/>
            <p:nvPr/>
          </p:nvSpPr>
          <p:spPr bwMode="auto">
            <a:xfrm>
              <a:off x="1087822" y="827327"/>
              <a:ext cx="3704896" cy="470786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a:lnSpc>
                  <a:spcPct val="90000"/>
                </a:lnSpc>
                <a:buSzPct val="90000"/>
              </a:pPr>
              <a:endParaRPr lang="en-US" sz="2900" dirty="0">
                <a:gradFill>
                  <a:gsLst>
                    <a:gs pos="85000">
                      <a:srgbClr val="FFFFFF"/>
                    </a:gs>
                    <a:gs pos="0">
                      <a:srgbClr val="FFFFFF"/>
                    </a:gs>
                  </a:gsLst>
                  <a:lin ang="5400000" scaled="0"/>
                </a:gradFill>
              </a:endParaRP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8427" y="1175657"/>
              <a:ext cx="3363686" cy="3363686"/>
            </a:xfrm>
            <a:prstGeom prst="rect">
              <a:avLst/>
            </a:prstGeom>
          </p:spPr>
        </p:pic>
      </p:grpSp>
    </p:spTree>
    <p:extLst>
      <p:ext uri="{BB962C8B-B14F-4D97-AF65-F5344CB8AC3E}">
        <p14:creationId xmlns:p14="http://schemas.microsoft.com/office/powerpoint/2010/main" val="98299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build="p" bldLvl="5"/>
      <p:bldP spid="7"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45" t="8507" r="845" b="8507"/>
          <a:stretch/>
        </p:blipFill>
        <p:spPr>
          <a:xfrm>
            <a:off x="1585" y="0"/>
            <a:ext cx="12188828" cy="6858000"/>
          </a:xfrm>
        </p:spPr>
      </p:pic>
      <p:sp>
        <p:nvSpPr>
          <p:cNvPr id="3" name="Title 2"/>
          <p:cNvSpPr>
            <a:spLocks noGrp="1"/>
          </p:cNvSpPr>
          <p:nvPr>
            <p:ph type="ctrTitle"/>
          </p:nvPr>
        </p:nvSpPr>
        <p:spPr>
          <a:solidFill>
            <a:srgbClr val="0070C0">
              <a:alpha val="92000"/>
            </a:srgbClr>
          </a:solidFill>
          <a:ln>
            <a:solidFill>
              <a:srgbClr val="00B0F0"/>
            </a:solidFill>
          </a:ln>
        </p:spPr>
        <p:txBody>
          <a:bodyPr/>
          <a:lstStyle/>
          <a:p>
            <a:r>
              <a:rPr lang="en-US" dirty="0" smtClean="0"/>
              <a:t>Scaling</a:t>
            </a:r>
            <a:endParaRPr lang="en-US" sz="2000" spc="-100" dirty="0">
              <a:latin typeface="+mn-lt"/>
            </a:endParaRPr>
          </a:p>
        </p:txBody>
      </p:sp>
    </p:spTree>
    <p:extLst>
      <p:ext uri="{BB962C8B-B14F-4D97-AF65-F5344CB8AC3E}">
        <p14:creationId xmlns:p14="http://schemas.microsoft.com/office/powerpoint/2010/main" val="886912206"/>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grpSp>
        <p:nvGrpSpPr>
          <p:cNvPr id="9" name="Group 8"/>
          <p:cNvGrpSpPr/>
          <p:nvPr/>
        </p:nvGrpSpPr>
        <p:grpSpPr>
          <a:xfrm>
            <a:off x="381000" y="941412"/>
            <a:ext cx="3596750" cy="602094"/>
            <a:chOff x="3592" y="301"/>
            <a:chExt cx="3502478" cy="633600"/>
          </a:xfrm>
        </p:grpSpPr>
        <p:sp>
          <p:nvSpPr>
            <p:cNvPr id="25" name="Rectangle 24"/>
            <p:cNvSpPr/>
            <p:nvPr/>
          </p:nvSpPr>
          <p:spPr>
            <a:xfrm>
              <a:off x="3592"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3592"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Free</a:t>
              </a:r>
              <a:endParaRPr lang="nl-BE" sz="2200" kern="1200" dirty="0"/>
            </a:p>
          </p:txBody>
        </p:sp>
      </p:grpSp>
      <p:grpSp>
        <p:nvGrpSpPr>
          <p:cNvPr id="10" name="Group 9"/>
          <p:cNvGrpSpPr/>
          <p:nvPr/>
        </p:nvGrpSpPr>
        <p:grpSpPr>
          <a:xfrm>
            <a:off x="381000" y="1575012"/>
            <a:ext cx="3596750" cy="4368588"/>
            <a:chOff x="3592" y="633901"/>
            <a:chExt cx="3502478" cy="4597188"/>
          </a:xfrm>
        </p:grpSpPr>
        <p:sp>
          <p:nvSpPr>
            <p:cNvPr id="23" name="Rectangle 22"/>
            <p:cNvSpPr/>
            <p:nvPr/>
          </p:nvSpPr>
          <p:spPr>
            <a:xfrm>
              <a:off x="3592"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TextBox 23"/>
            <p:cNvSpPr txBox="1"/>
            <p:nvPr/>
          </p:nvSpPr>
          <p:spPr>
            <a:xfrm>
              <a:off x="3592"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10 Sites</a:t>
              </a:r>
            </a:p>
            <a:p>
              <a:pPr marL="285750" lvl="1" indent="-285750" defTabSz="1600200">
                <a:lnSpc>
                  <a:spcPct val="90000"/>
                </a:lnSpc>
                <a:spcBef>
                  <a:spcPct val="0"/>
                </a:spcBef>
                <a:spcAft>
                  <a:spcPct val="15000"/>
                </a:spcAft>
                <a:buChar char="••"/>
              </a:pPr>
              <a:r>
                <a:rPr lang="en-US" sz="2800" dirty="0"/>
                <a:t>Dev/Test </a:t>
              </a:r>
            </a:p>
            <a:p>
              <a:pPr marL="285750" lvl="1" indent="-285750" defTabSz="1600200">
                <a:lnSpc>
                  <a:spcPct val="90000"/>
                </a:lnSpc>
                <a:spcBef>
                  <a:spcPct val="0"/>
                </a:spcBef>
                <a:spcAft>
                  <a:spcPct val="15000"/>
                </a:spcAft>
                <a:buChar char="••"/>
              </a:pPr>
              <a:r>
                <a:rPr lang="en-US" sz="2800" dirty="0"/>
                <a:t>1 GB Disk Space</a:t>
              </a:r>
            </a:p>
            <a:p>
              <a:pPr marL="285750" lvl="1" indent="-285750" defTabSz="1600200">
                <a:lnSpc>
                  <a:spcPct val="90000"/>
                </a:lnSpc>
                <a:spcBef>
                  <a:spcPct val="0"/>
                </a:spcBef>
                <a:spcAft>
                  <a:spcPct val="15000"/>
                </a:spcAft>
                <a:buChar char="••"/>
              </a:pPr>
              <a:r>
                <a:rPr lang="en-US" sz="2800" dirty="0"/>
                <a:t>1 GB RAM With 60 CPU Min/day</a:t>
              </a:r>
            </a:p>
            <a:p>
              <a:pPr marL="285750" lvl="1" indent="-285750" defTabSz="1600200">
                <a:lnSpc>
                  <a:spcPct val="90000"/>
                </a:lnSpc>
                <a:spcBef>
                  <a:spcPct val="0"/>
                </a:spcBef>
                <a:spcAft>
                  <a:spcPct val="15000"/>
                </a:spcAft>
                <a:buChar char="••"/>
              </a:pPr>
              <a:r>
                <a:rPr lang="en-US" sz="2800" dirty="0"/>
                <a:t>FREE</a:t>
              </a:r>
              <a:endParaRPr lang="nl-BE" sz="2800" dirty="0"/>
            </a:p>
          </p:txBody>
        </p:sp>
      </p:grpSp>
      <p:grpSp>
        <p:nvGrpSpPr>
          <p:cNvPr id="11" name="Group 10"/>
          <p:cNvGrpSpPr/>
          <p:nvPr/>
        </p:nvGrpSpPr>
        <p:grpSpPr>
          <a:xfrm>
            <a:off x="4373825" y="941412"/>
            <a:ext cx="3596750" cy="602094"/>
            <a:chOff x="3996417" y="301"/>
            <a:chExt cx="3502478" cy="633600"/>
          </a:xfrm>
        </p:grpSpPr>
        <p:sp>
          <p:nvSpPr>
            <p:cNvPr id="21" name="Rectangle 20"/>
            <p:cNvSpPr/>
            <p:nvPr/>
          </p:nvSpPr>
          <p:spPr>
            <a:xfrm>
              <a:off x="3996417"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p:cNvSpPr txBox="1"/>
            <p:nvPr/>
          </p:nvSpPr>
          <p:spPr>
            <a:xfrm>
              <a:off x="3996417"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Shared (Preview)</a:t>
              </a:r>
              <a:endParaRPr lang="nl-BE" sz="2200" kern="1200" dirty="0"/>
            </a:p>
          </p:txBody>
        </p:sp>
      </p:grpSp>
      <p:grpSp>
        <p:nvGrpSpPr>
          <p:cNvPr id="12" name="Group 11"/>
          <p:cNvGrpSpPr/>
          <p:nvPr/>
        </p:nvGrpSpPr>
        <p:grpSpPr>
          <a:xfrm>
            <a:off x="4373825" y="1575012"/>
            <a:ext cx="3596750" cy="4368588"/>
            <a:chOff x="3996417" y="633901"/>
            <a:chExt cx="3502478" cy="4597188"/>
          </a:xfrm>
        </p:grpSpPr>
        <p:sp>
          <p:nvSpPr>
            <p:cNvPr id="19" name="Rectangle 18"/>
            <p:cNvSpPr/>
            <p:nvPr/>
          </p:nvSpPr>
          <p:spPr>
            <a:xfrm>
              <a:off x="3996417"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3996417"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100 sites</a:t>
              </a:r>
            </a:p>
            <a:p>
              <a:pPr marL="285750" lvl="1" indent="-285750" defTabSz="1600200">
                <a:lnSpc>
                  <a:spcPct val="90000"/>
                </a:lnSpc>
                <a:spcBef>
                  <a:spcPct val="0"/>
                </a:spcBef>
                <a:spcAft>
                  <a:spcPct val="15000"/>
                </a:spcAft>
                <a:buChar char="••"/>
              </a:pPr>
              <a:r>
                <a:rPr lang="en-US" sz="2800" dirty="0"/>
                <a:t>Dev/Test with Higher Limits</a:t>
              </a:r>
            </a:p>
            <a:p>
              <a:pPr marL="285750" lvl="1" indent="-285750" defTabSz="1600200">
                <a:lnSpc>
                  <a:spcPct val="90000"/>
                </a:lnSpc>
                <a:spcBef>
                  <a:spcPct val="0"/>
                </a:spcBef>
                <a:spcAft>
                  <a:spcPct val="15000"/>
                </a:spcAft>
                <a:buChar char="••"/>
              </a:pPr>
              <a:r>
                <a:rPr lang="en-US" sz="2800" dirty="0"/>
                <a:t>1 GB Disk Space</a:t>
              </a:r>
            </a:p>
            <a:p>
              <a:pPr marL="285750" lvl="1" indent="-285750" defTabSz="1600200">
                <a:lnSpc>
                  <a:spcPct val="90000"/>
                </a:lnSpc>
                <a:spcBef>
                  <a:spcPct val="0"/>
                </a:spcBef>
                <a:spcAft>
                  <a:spcPct val="15000"/>
                </a:spcAft>
                <a:buChar char="••"/>
              </a:pPr>
              <a:r>
                <a:rPr lang="en-US" sz="2800" dirty="0"/>
                <a:t>O.5 GB RAM with 240 CPU Min/day</a:t>
              </a:r>
            </a:p>
            <a:p>
              <a:pPr marL="285750" lvl="1" indent="-285750" defTabSz="1600200">
                <a:lnSpc>
                  <a:spcPct val="90000"/>
                </a:lnSpc>
                <a:spcBef>
                  <a:spcPct val="0"/>
                </a:spcBef>
                <a:spcAft>
                  <a:spcPct val="15000"/>
                </a:spcAft>
                <a:buChar char="••"/>
              </a:pPr>
              <a:r>
                <a:rPr lang="en-US" sz="2800" dirty="0"/>
                <a:t>581 INR / </a:t>
              </a:r>
              <a:r>
                <a:rPr lang="en-US" sz="2800" dirty="0" smtClean="0"/>
                <a:t>Month Approx.</a:t>
              </a:r>
              <a:endParaRPr lang="en-US" sz="2800" dirty="0"/>
            </a:p>
          </p:txBody>
        </p:sp>
      </p:grpSp>
      <p:grpSp>
        <p:nvGrpSpPr>
          <p:cNvPr id="13" name="Group 12"/>
          <p:cNvGrpSpPr/>
          <p:nvPr/>
        </p:nvGrpSpPr>
        <p:grpSpPr>
          <a:xfrm>
            <a:off x="8366650" y="941412"/>
            <a:ext cx="3596750" cy="602094"/>
            <a:chOff x="7989242" y="301"/>
            <a:chExt cx="3502478" cy="633600"/>
          </a:xfrm>
        </p:grpSpPr>
        <p:sp>
          <p:nvSpPr>
            <p:cNvPr id="17" name="Rectangle 16"/>
            <p:cNvSpPr/>
            <p:nvPr/>
          </p:nvSpPr>
          <p:spPr>
            <a:xfrm>
              <a:off x="7989242"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p:cNvSpPr txBox="1"/>
            <p:nvPr/>
          </p:nvSpPr>
          <p:spPr>
            <a:xfrm>
              <a:off x="7989242"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Standard</a:t>
              </a:r>
              <a:endParaRPr lang="nl-BE" sz="2200" kern="1200" dirty="0"/>
            </a:p>
          </p:txBody>
        </p:sp>
      </p:grpSp>
      <p:grpSp>
        <p:nvGrpSpPr>
          <p:cNvPr id="14" name="Group 13"/>
          <p:cNvGrpSpPr/>
          <p:nvPr/>
        </p:nvGrpSpPr>
        <p:grpSpPr>
          <a:xfrm>
            <a:off x="8366650" y="1575012"/>
            <a:ext cx="3596750" cy="4368588"/>
            <a:chOff x="7989242" y="633901"/>
            <a:chExt cx="3502478" cy="4597188"/>
          </a:xfrm>
        </p:grpSpPr>
        <p:sp>
          <p:nvSpPr>
            <p:cNvPr id="15" name="Rectangle 14"/>
            <p:cNvSpPr/>
            <p:nvPr/>
          </p:nvSpPr>
          <p:spPr>
            <a:xfrm>
              <a:off x="7989242"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TextBox 15"/>
            <p:cNvSpPr txBox="1"/>
            <p:nvPr/>
          </p:nvSpPr>
          <p:spPr>
            <a:xfrm>
              <a:off x="7989242"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Unlimited Sites</a:t>
              </a:r>
            </a:p>
            <a:p>
              <a:pPr marL="285750" lvl="1" indent="-285750" defTabSz="1600200">
                <a:lnSpc>
                  <a:spcPct val="90000"/>
                </a:lnSpc>
                <a:spcBef>
                  <a:spcPct val="0"/>
                </a:spcBef>
                <a:spcAft>
                  <a:spcPct val="15000"/>
                </a:spcAft>
                <a:buChar char="••"/>
              </a:pPr>
              <a:r>
                <a:rPr lang="en-US" sz="2800" dirty="0"/>
                <a:t>Dev + Test + Production</a:t>
              </a:r>
            </a:p>
            <a:p>
              <a:pPr marL="285750" lvl="1" indent="-285750" defTabSz="1600200">
                <a:lnSpc>
                  <a:spcPct val="90000"/>
                </a:lnSpc>
                <a:spcBef>
                  <a:spcPct val="0"/>
                </a:spcBef>
                <a:spcAft>
                  <a:spcPct val="15000"/>
                </a:spcAft>
                <a:buChar char="••"/>
              </a:pPr>
              <a:r>
                <a:rPr lang="en-US" sz="2800" dirty="0"/>
                <a:t>50 GB Disk Space</a:t>
              </a:r>
            </a:p>
            <a:p>
              <a:pPr marL="285750" lvl="1" indent="-285750" defTabSz="1600200">
                <a:lnSpc>
                  <a:spcPct val="90000"/>
                </a:lnSpc>
                <a:spcBef>
                  <a:spcPct val="0"/>
                </a:spcBef>
                <a:spcAft>
                  <a:spcPct val="15000"/>
                </a:spcAft>
                <a:buChar char="••"/>
              </a:pPr>
              <a:r>
                <a:rPr lang="pt-BR" sz="2800" dirty="0"/>
                <a:t>Upto 4 Core , 7 GB RAM.</a:t>
              </a:r>
            </a:p>
            <a:p>
              <a:pPr marL="285750" lvl="1" indent="-285750" defTabSz="1600200">
                <a:lnSpc>
                  <a:spcPct val="90000"/>
                </a:lnSpc>
                <a:spcBef>
                  <a:spcPct val="0"/>
                </a:spcBef>
                <a:spcAft>
                  <a:spcPct val="15000"/>
                </a:spcAft>
                <a:buChar char="••"/>
              </a:pPr>
              <a:r>
                <a:rPr lang="en-US" sz="2800" dirty="0"/>
                <a:t>6 – 24 INR / Hr. Approx.</a:t>
              </a:r>
            </a:p>
          </p:txBody>
        </p:sp>
      </p:grpSp>
    </p:spTree>
    <p:extLst>
      <p:ext uri="{BB962C8B-B14F-4D97-AF65-F5344CB8AC3E}">
        <p14:creationId xmlns:p14="http://schemas.microsoft.com/office/powerpoint/2010/main" val="3859691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753</Words>
  <Application>Microsoft Office PowerPoint</Application>
  <PresentationFormat>Widescreen</PresentationFormat>
  <Paragraphs>191</Paragraphs>
  <Slides>19</Slides>
  <Notes>2</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Calibri Light</vt:lpstr>
      <vt:lpstr>Consolas</vt:lpstr>
      <vt:lpstr>Segoe Light</vt:lpstr>
      <vt:lpstr>Segoe UI</vt:lpstr>
      <vt:lpstr>Segoe UI Light</vt:lpstr>
      <vt:lpstr>Wingdings</vt:lpstr>
      <vt:lpstr>Cover slide</vt:lpstr>
      <vt:lpstr>Title Slide</vt:lpstr>
      <vt:lpstr>3-30070_Windows_Server_Management_Marketing_Template_16x9</vt:lpstr>
      <vt:lpstr>PowerPoint Presentation</vt:lpstr>
      <vt:lpstr>PowerPoint Presentation</vt:lpstr>
      <vt:lpstr>PowerPoint Presentation</vt:lpstr>
      <vt:lpstr>PowerPoint Presentation</vt:lpstr>
      <vt:lpstr>PowerPoint Presentation</vt:lpstr>
      <vt:lpstr>PowerPoint Presentation</vt:lpstr>
      <vt:lpstr>Deployment</vt:lpstr>
      <vt:lpstr>Scaling</vt:lpstr>
      <vt:lpstr>Scaling</vt:lpstr>
      <vt:lpstr>Scaling</vt:lpstr>
      <vt:lpstr>PowerPoint Presentation</vt:lpstr>
      <vt:lpstr>Request Process Flow – Inactive Site (Cold Site)</vt:lpstr>
      <vt:lpstr>Request Process Flow – Active Site (Hot Site)</vt:lpstr>
      <vt:lpstr>Case Studies</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php;Azure;webapp</cp:keywords>
  <cp:lastModifiedBy>Brij Raj Singh</cp:lastModifiedBy>
  <cp:revision>58</cp:revision>
  <dcterms:created xsi:type="dcterms:W3CDTF">2015-10-12T05:14:05Z</dcterms:created>
  <dcterms:modified xsi:type="dcterms:W3CDTF">2015-11-03T03:37:04Z</dcterms:modified>
</cp:coreProperties>
</file>