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1"/>
  </p:notesMasterIdLst>
  <p:handoutMasterIdLst>
    <p:handoutMasterId r:id="rId52"/>
  </p:handoutMasterIdLst>
  <p:sldIdLst>
    <p:sldId id="307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3" r:id="rId47"/>
    <p:sldId id="304" r:id="rId48"/>
    <p:sldId id="305" r:id="rId49"/>
    <p:sldId id="306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9420-DDC5-42C8-B274-F51B23EB66B4}" type="datetimeFigureOut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2AF0B-511D-4745-8623-9FA5E4F7B1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F39BA-F674-4B6A-B357-4BF939884E89}" type="datetimeFigureOut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B0F69-326D-43D3-AF59-59300CDC94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zh-CN" altLang="en-US" b="1" smtClean="0"/>
              <a:t>顺序存储的线性表的特点</a:t>
            </a:r>
            <a:r>
              <a:rPr lang="en-US" altLang="zh-CN" b="1" smtClean="0"/>
              <a:t>:</a:t>
            </a:r>
          </a:p>
          <a:p>
            <a:r>
              <a:rPr lang="zh-CN" altLang="en-US" b="1" smtClean="0"/>
              <a:t>优点</a:t>
            </a:r>
            <a:r>
              <a:rPr lang="zh-CN" altLang="en-US" smtClean="0"/>
              <a:t>：表中任一结点的存取很方便</a:t>
            </a:r>
            <a:r>
              <a:rPr lang="zh-CN" altLang="en-US" smtClean="0">
                <a:latin typeface="宋体" pitchFamily="2" charset="-122"/>
              </a:rPr>
              <a:t>，也能进行插入和删除操作。</a:t>
            </a:r>
          </a:p>
          <a:p>
            <a:r>
              <a:rPr lang="zh-CN" altLang="en-US" b="1" smtClean="0"/>
              <a:t>缺点</a:t>
            </a:r>
            <a:r>
              <a:rPr lang="zh-CN" altLang="en-US" smtClean="0"/>
              <a:t>：</a:t>
            </a:r>
            <a:endParaRPr lang="zh-CN" altLang="en-US" smtClean="0">
              <a:latin typeface="宋体" pitchFamily="2" charset="-122"/>
            </a:endParaRPr>
          </a:p>
          <a:p>
            <a:r>
              <a:rPr lang="zh-CN" altLang="en-US" smtClean="0">
                <a:latin typeface="宋体" pitchFamily="2" charset="-122"/>
              </a:rPr>
              <a:t>     </a:t>
            </a:r>
            <a:r>
              <a:rPr lang="en-US" altLang="zh-CN" smtClean="0">
                <a:latin typeface="宋体" pitchFamily="2" charset="-122"/>
              </a:rPr>
              <a:t>(1)  </a:t>
            </a:r>
            <a:r>
              <a:rPr lang="zh-CN" altLang="en-US" smtClean="0">
                <a:latin typeface="宋体" pitchFamily="2" charset="-122"/>
              </a:rPr>
              <a:t>插入和删除不方便。为保持连续存放，操作中需要移动大量元素。</a:t>
            </a:r>
          </a:p>
          <a:p>
            <a:r>
              <a:rPr lang="zh-CN" altLang="en-US" smtClean="0">
                <a:latin typeface="宋体" pitchFamily="2" charset="-122"/>
              </a:rPr>
              <a:t>     </a:t>
            </a:r>
            <a:r>
              <a:rPr lang="en-US" altLang="zh-CN" smtClean="0">
                <a:latin typeface="宋体" pitchFamily="2" charset="-122"/>
              </a:rPr>
              <a:t>(2)  </a:t>
            </a:r>
            <a:r>
              <a:rPr lang="zh-CN" altLang="en-US" smtClean="0">
                <a:latin typeface="宋体" pitchFamily="2" charset="-122"/>
              </a:rPr>
              <a:t>会造成空间的浪费以及不易扩充。数组大小固定，对于处理长度变化较大的线性表时，分配数组大小不够，会造成溢出</a:t>
            </a:r>
            <a:r>
              <a:rPr lang="en-US" altLang="zh-CN" smtClean="0">
                <a:latin typeface="宋体" pitchFamily="2" charset="-122"/>
              </a:rPr>
              <a:t>;</a:t>
            </a:r>
            <a:r>
              <a:rPr lang="zh-CN" altLang="en-US" smtClean="0">
                <a:latin typeface="宋体" pitchFamily="2" charset="-122"/>
              </a:rPr>
              <a:t>分配大小太大，会造成空间浪费。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 smtClean="0">
                <a:latin typeface="宋体" pitchFamily="2" charset="-122"/>
              </a:rPr>
              <a:t>  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 smtClean="0">
                <a:latin typeface="宋体" pitchFamily="2" charset="-122"/>
              </a:rPr>
              <a:t>  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zh-CN" altLang="en-US" smtClean="0"/>
              <a:t>讲课时板书教案上的几种常见的指针操作</a:t>
            </a:r>
            <a:r>
              <a:rPr lang="zh-CN" altLang="en-US" sz="1000" smtClean="0">
                <a:latin typeface="宋体" pitchFamily="2" charset="-122"/>
              </a:rPr>
              <a:t>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zh-CN" altLang="en-US" smtClean="0"/>
              <a:t>讲课时板书教案上的几种常见的指针操作</a:t>
            </a:r>
            <a:r>
              <a:rPr lang="zh-CN" altLang="en-US" sz="1000" smtClean="0">
                <a:latin typeface="宋体" pitchFamily="2" charset="-122"/>
              </a:rPr>
              <a:t>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zh-CN" altLang="en-US" smtClean="0"/>
              <a:t>讲课时板书教案上的几种常见的指针操作</a:t>
            </a:r>
            <a:r>
              <a:rPr lang="zh-CN" altLang="en-US" sz="1000" smtClean="0">
                <a:latin typeface="宋体" pitchFamily="2" charset="-122"/>
              </a:rPr>
              <a:t>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 smtClean="0">
                <a:latin typeface="宋体" pitchFamily="2" charset="-122"/>
              </a:rPr>
              <a:t>  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 smtClean="0">
                <a:latin typeface="宋体" pitchFamily="2" charset="-122"/>
              </a:rPr>
              <a:t>  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zh-CN" altLang="en-US" sz="1400" smtClean="0">
                <a:latin typeface="宋体" pitchFamily="2" charset="-122"/>
              </a:rPr>
              <a:t>注意：</a:t>
            </a:r>
            <a:r>
              <a:rPr lang="en-US" altLang="zh-CN" sz="1400" smtClean="0">
                <a:latin typeface="宋体" pitchFamily="2" charset="-122"/>
              </a:rPr>
              <a:t>C</a:t>
            </a:r>
            <a:r>
              <a:rPr lang="zh-CN" altLang="en-US" sz="1400" smtClean="0">
                <a:latin typeface="宋体" pitchFamily="2" charset="-122"/>
              </a:rPr>
              <a:t>语言中数组的下标值是从</a:t>
            </a:r>
            <a:r>
              <a:rPr lang="en-US" altLang="zh-CN" sz="1400" smtClean="0">
                <a:latin typeface="宋体" pitchFamily="2" charset="-122"/>
              </a:rPr>
              <a:t>0</a:t>
            </a:r>
            <a:r>
              <a:rPr lang="zh-CN" altLang="en-US" sz="1400" smtClean="0">
                <a:latin typeface="宋体" pitchFamily="2" charset="-122"/>
              </a:rPr>
              <a:t>开始，第</a:t>
            </a:r>
            <a:r>
              <a:rPr lang="en-US" altLang="zh-CN" sz="1400" smtClean="0">
                <a:latin typeface="宋体" pitchFamily="2" charset="-122"/>
              </a:rPr>
              <a:t>i</a:t>
            </a:r>
            <a:r>
              <a:rPr lang="zh-CN" altLang="en-US" sz="1400" smtClean="0">
                <a:latin typeface="宋体" pitchFamily="2" charset="-122"/>
              </a:rPr>
              <a:t>个元素的下标值是</a:t>
            </a:r>
            <a:r>
              <a:rPr lang="en-US" altLang="zh-CN" sz="1400" smtClean="0">
                <a:latin typeface="宋体" pitchFamily="2" charset="-122"/>
              </a:rPr>
              <a:t>i - 1 </a:t>
            </a:r>
            <a:r>
              <a:rPr lang="zh-CN" altLang="en-US" sz="1400" smtClean="0">
                <a:latin typeface="宋体" pitchFamily="2" charset="-122"/>
              </a:rPr>
              <a:t>。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 smtClean="0">
                <a:latin typeface="宋体" pitchFamily="2" charset="-122"/>
              </a:rPr>
              <a:t>  </a:t>
            </a: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83ED-291E-4A04-9A2A-DBFFA9FBA2D0}" type="datetime1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2C8-4119-4931-838A-C53FBF001A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302C-33E2-4F0F-90DB-81D131868218}" type="datetime1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2C8-4119-4931-838A-C53FBF001AC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299B-A7EA-4595-AFEF-766060A6C77F}" type="datetime1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2C8-4119-4931-838A-C53FBF001A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461E573-1B2F-4DC9-9919-BA8C38F56018}" type="datetime1">
              <a:rPr lang="zh-CN" altLang="en-US" smtClean="0"/>
              <a:pPr/>
              <a:t>2018/9/17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75165C2-27D8-401A-8F67-ADC5547E27D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2E23A8B-F331-448E-9F6E-6BD943E17981}" type="datetime1">
              <a:rPr lang="zh-CN" altLang="en-US" smtClean="0"/>
              <a:pPr/>
              <a:t>2018/9/17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B29181E-1F4D-4D23-B54D-08D4055F855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B6E4921-2250-4E3E-878E-CAEB891952E1}" type="datetime1">
              <a:rPr lang="zh-CN" altLang="en-US" smtClean="0"/>
              <a:pPr/>
              <a:t>2018/9/17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CB95336-AA1F-4FC3-B24A-7AE62466FB9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6364C368-6763-439E-870C-E77F3D78BC11}" type="datetime1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2C8-4119-4931-838A-C53FBF001A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3179-07C5-4A99-BC8C-F4ECB359B723}" type="datetime1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2C8-4119-4931-838A-C53FBF001A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13B9-A3CF-44E7-AFE2-4859699B6496}" type="datetime1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2C8-4119-4931-838A-C53FBF001A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86E2-1EB6-44B9-BC45-CDF08A5B7A33}" type="datetime1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2C8-4119-4931-838A-C53FBF001A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769D-EC00-46E4-B4A4-24259FC033B2}" type="datetime1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2C8-4119-4931-838A-C53FBF001A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18C6-34D1-4734-90CE-C4AD85B205B0}" type="datetime1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2C8-4119-4931-838A-C53FBF001A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000-6919-4852-A462-9B8419CB6A67}" type="datetime1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2C8-4119-4931-838A-C53FBF001A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8A18-A57F-4E83-8436-600A229D2AA3}" type="datetime1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2C8-4119-4931-838A-C53FBF001A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6AAB9B9A-3D45-4B18-8D85-879AC287A200}" type="datetime1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D1162C8-4119-4931-838A-C53FBF001AC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ransition spd="med"/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算法与数据结构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zh-CN" altLang="en-US" dirty="0" smtClean="0"/>
              <a:t>线性表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计算机学院中德所</a:t>
            </a:r>
            <a:endParaRPr lang="en-US" altLang="zh-CN" dirty="0" smtClean="0"/>
          </a:p>
          <a:p>
            <a:r>
              <a:rPr lang="zh-CN" altLang="en-US" dirty="0" smtClean="0"/>
              <a:t>李波</a:t>
            </a:r>
            <a:endParaRPr lang="en-US" altLang="zh-CN" dirty="0" smtClean="0"/>
          </a:p>
          <a:p>
            <a:r>
              <a:rPr lang="en-US" altLang="zh-CN" dirty="0" smtClean="0"/>
              <a:t>2018/9/17</a:t>
            </a: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2C8-4119-4931-838A-C53FBF001AC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/>
          </p:nvPr>
        </p:nvSpPr>
        <p:spPr>
          <a:xfrm>
            <a:off x="76200" y="1143000"/>
            <a:ext cx="8888413" cy="5526088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顺序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存储结构中，很容易实现线性表的一些操作：初始化、赋值、查找、修改、插入、删除、求长度等。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以下将对几种主要的操作进行讨论。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顺序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线性表初始化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Status 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Init_SqList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SqList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*L ) 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  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L-&gt;</a:t>
            </a:r>
            <a:r>
              <a:rPr lang="en-US" altLang="zh-CN" sz="2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elem_array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=(</a:t>
            </a:r>
            <a:r>
              <a:rPr lang="en-US" altLang="zh-CN" sz="2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ElemType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en-US" altLang="zh-CN" sz="2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malloc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(MAX_SIZE*</a:t>
            </a:r>
            <a:r>
              <a:rPr lang="en-US" altLang="zh-CN" sz="2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sizeof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ElemType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) ) ;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if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!L -&gt; 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elem_array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) return  ERROR ; 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else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   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L-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&gt;length= 0 ;    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return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OK ;  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}  </a:t>
            </a:r>
            <a:endParaRPr lang="en-US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781800" cy="762000"/>
          </a:xfrm>
        </p:spPr>
        <p:txBody>
          <a:bodyPr/>
          <a:lstStyle/>
          <a:p>
            <a:pPr algn="l"/>
            <a:r>
              <a:rPr lang="zh-CN" altLang="en-US" dirty="0" smtClean="0">
                <a:effectLst/>
                <a:latin typeface="宋体" pitchFamily="2" charset="-122"/>
                <a:ea typeface="宋体" pitchFamily="2" charset="-122"/>
              </a:rPr>
              <a:t>顺序</a:t>
            </a:r>
            <a:r>
              <a:rPr lang="zh-CN" altLang="en-US" dirty="0">
                <a:effectLst/>
                <a:latin typeface="宋体" pitchFamily="2" charset="-122"/>
                <a:ea typeface="宋体" pitchFamily="2" charset="-122"/>
              </a:rPr>
              <a:t>表的基本操作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12213" cy="5437188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顺序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线性表的插入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线性表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L= (a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…a 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i-1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i+1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…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中的第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(1≦i≦n)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个位置上插入一个新结点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，使其成为线性表：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L=(a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…a 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i-1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i+1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…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实现步骤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(1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将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线性表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中的第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个至第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个结点后移一个位置。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(2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将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结点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插入到结点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baseline="-25000" dirty="0">
                <a:latin typeface="宋体" pitchFamily="2" charset="-122"/>
                <a:ea typeface="宋体" pitchFamily="2" charset="-122"/>
              </a:rPr>
              <a:t>i-1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之后。 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(3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线性表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长度加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/>
          </p:nvPr>
        </p:nvSpPr>
        <p:spPr>
          <a:xfrm>
            <a:off x="152400" y="149225"/>
            <a:ext cx="8812213" cy="6592888"/>
          </a:xfrm>
          <a:noFill/>
          <a:ln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算法描述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Status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Insert_SqList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Sqlist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*L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ElemType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e)</a:t>
            </a:r>
          </a:p>
          <a:p>
            <a:pPr marL="355600" lvl="1" indent="0">
              <a:buFontTx/>
              <a:buNone/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{  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55600" lvl="1" indent="0"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j ;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if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&lt;0||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&gt;L-&gt;length-1)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return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ERROR ;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if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(L-&gt;length&gt;=MAX_SIZE)</a:t>
            </a:r>
          </a:p>
          <a:p>
            <a:pPr marL="1079500" lvl="3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{ 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(“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线性表溢出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!\n”);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return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ERROR 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for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 j=L-&gt;length–1; j&gt;=i-1; --j )</a:t>
            </a: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L-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Elem_array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[j+1]=L-&gt;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Elem_array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[j];</a:t>
            </a:r>
          </a:p>
          <a:p>
            <a:pPr marL="1435100" lvl="4" indent="0">
              <a:buFontTx/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	/*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i-1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位置以后的所有结点后移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L-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Elem_array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[i-1]=e;   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i-1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位置插入结点  *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L-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&gt;length++ ;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return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OK ;  </a:t>
            </a:r>
          </a:p>
          <a:p>
            <a:pPr marL="355600" lvl="1" indent="0"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/>
          </p:nvPr>
        </p:nvSpPr>
        <p:spPr>
          <a:xfrm>
            <a:off x="152400" y="220663"/>
            <a:ext cx="8839200" cy="6232525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时间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复杂度分析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线性表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中的第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个元素之前插入新结点，其时间主要耗费在表中结点的移动操作上，因此，可用结点的移动来估计算法的时间复杂度。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设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在线性表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中的第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个元素之前插入结点的概率为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，不失一般性，设各个位置插入是等概率，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则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800" baseline="-25000" dirty="0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=1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/(n+1)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，而插入时移动结点的次数为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n-i+1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总的平均移动次数：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800" baseline="-25000" dirty="0" err="1">
                <a:latin typeface="宋体" pitchFamily="2" charset="-122"/>
                <a:ea typeface="宋体" pitchFamily="2" charset="-122"/>
              </a:rPr>
              <a:t>insert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∑p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*(n-i+1)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(1≦i≦n)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∴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800" baseline="-25000" dirty="0" err="1">
                <a:latin typeface="宋体" pitchFamily="2" charset="-122"/>
                <a:ea typeface="宋体" pitchFamily="2" charset="-122"/>
              </a:rPr>
              <a:t>insert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=n/2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即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在顺序表上做插入运算，平均要移动表上一半结点。当表长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较大时，算法的效率相当低。因此算法的平均时间复杂度为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O(n)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12213" cy="6156325"/>
          </a:xfrm>
          <a:noFill/>
          <a:ln/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顺序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线性表的删除</a:t>
            </a:r>
          </a:p>
          <a:p>
            <a:pPr marL="0" indent="4572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线性表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L=(a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…a 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i-1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i+1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…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中删除结点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(1≦i≦n)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，使其成为线性表：</a:t>
            </a:r>
          </a:p>
          <a:p>
            <a:pPr marL="0" indent="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        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L= (a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…a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i-1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i+1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…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实现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步骤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(1) 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将线性表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中的第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i+1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个至第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个结点依此向前移动一个位置。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(2)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线性表长度减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/>
          </p:nvPr>
        </p:nvSpPr>
        <p:spPr>
          <a:xfrm>
            <a:off x="152400" y="188913"/>
            <a:ext cx="8740775" cy="6448425"/>
          </a:xfrm>
          <a:noFill/>
          <a:ln/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算法描述</a:t>
            </a:r>
            <a:endParaRPr lang="zh-CN" altLang="en-US" sz="2800" dirty="0" smtClean="0">
              <a:solidFill>
                <a:schemeClr val="folHlink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ElemType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Delete_SqList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Sqlist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*L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{  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k ;   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ElemType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x ;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if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(L-&gt;length==0)</a:t>
            </a:r>
          </a:p>
          <a:p>
            <a:pPr marL="1079500" lvl="3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{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(“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线性表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为空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!\n”);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return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ERROR;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} 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else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if (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&lt;1||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&gt;L-&gt;length ) </a:t>
            </a:r>
          </a:p>
          <a:p>
            <a:pPr marL="1079500" lvl="3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{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(“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要删除的数据元素不存在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!\n”) ; </a:t>
            </a: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return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ERROR 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}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else  {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x=L-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Elem_array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[i-1] ; 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/*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保存结点的值*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for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 k=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;  k&lt;L-&gt;length ; k++) </a:t>
            </a:r>
          </a:p>
          <a:p>
            <a:pPr marL="1435100" lvl="4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L-&gt;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Elem_array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[k-1]=L-&gt;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Elem_array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[k];</a:t>
            </a:r>
          </a:p>
          <a:p>
            <a:pPr marL="1435100" lvl="4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   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/* 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位置以后的所有结点前移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L-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&gt;length--;  return (x);</a:t>
            </a: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}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355600" lvl="1" indent="0"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}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/>
          </p:nvPr>
        </p:nvSpPr>
        <p:spPr>
          <a:xfrm>
            <a:off x="228600" y="152400"/>
            <a:ext cx="8458200" cy="5791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z="1800"/>
          </a:p>
          <a:p>
            <a:pPr>
              <a:buFont typeface="Wingdings" pitchFamily="2" charset="2"/>
              <a:buNone/>
            </a:pPr>
            <a:r>
              <a:rPr lang="zh-CN" altLang="en-US" sz="1800"/>
              <a:t>      </a:t>
            </a:r>
          </a:p>
          <a:p>
            <a:pPr>
              <a:buFont typeface="Wingdings" pitchFamily="2" charset="2"/>
              <a:buNone/>
            </a:pPr>
            <a:endParaRPr lang="zh-CN" altLang="en-US" sz="1800"/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152400" y="144463"/>
            <a:ext cx="8812213" cy="623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时间</a:t>
            </a:r>
            <a:r>
              <a:rPr lang="zh-CN" altLang="en-US" sz="32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复杂度分析</a:t>
            </a:r>
          </a:p>
          <a:p>
            <a:pPr indent="4572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删除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线性表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中的第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个元素，其时间主要耗费在表中结点的移动操作上，因此，可用结点的移动来估计算法的时间复杂度。</a:t>
            </a:r>
          </a:p>
          <a:p>
            <a:pPr indent="4572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设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在线性表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中删除第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个元素的概率为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，不失一般性，设删除各个位置是等概率，则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=1/n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，而删除时移动结点的次数为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n-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indent="4572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则总的平均移动次数：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800" baseline="-25000" dirty="0" err="1">
                <a:latin typeface="宋体" pitchFamily="2" charset="-122"/>
                <a:ea typeface="宋体" pitchFamily="2" charset="-122"/>
              </a:rPr>
              <a:t>delete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∑p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*(n-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  <a:cs typeface="Arial Unicode MS" pitchFamily="34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) 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(1≦i≦n)</a:t>
            </a:r>
          </a:p>
          <a:p>
            <a:pPr indent="4572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∴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800" baseline="-25000" dirty="0" err="1">
                <a:latin typeface="宋体" pitchFamily="2" charset="-122"/>
                <a:ea typeface="宋体" pitchFamily="2" charset="-122"/>
              </a:rPr>
              <a:t>delete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=(n-1)/2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indent="4572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即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在顺序表上做删除运算，平均要移动表上一半结点。当表长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较大时，算法的效率相当低。因此算法的平均时间复杂度为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O(n)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/>
          </p:nvPr>
        </p:nvSpPr>
        <p:spPr>
          <a:xfrm>
            <a:off x="76200" y="152400"/>
            <a:ext cx="8888413" cy="6477000"/>
          </a:xfrm>
          <a:noFill/>
          <a:ln/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顺序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线性表的查找定位删除</a:t>
            </a:r>
          </a:p>
          <a:p>
            <a:pPr marL="0" indent="4572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线性表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L= (a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…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中删除值为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的第一个结点。</a:t>
            </a:r>
            <a:endParaRPr lang="zh-CN" altLang="en-US" sz="2800" dirty="0">
              <a:solidFill>
                <a:schemeClr val="hlink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实现步骤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(1) 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在线性表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查找值为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的第一个数据元素。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(2)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将从找到的位置至最后一个结点依次向前移动一个位置。  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(3)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线性表长度减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/>
          </p:nvPr>
        </p:nvSpPr>
        <p:spPr>
          <a:xfrm>
            <a:off x="152400" y="188913"/>
            <a:ext cx="8812213" cy="6516687"/>
          </a:xfrm>
          <a:noFill/>
          <a:ln/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算法描述</a:t>
            </a:r>
            <a:endParaRPr lang="zh-CN" altLang="en-US" sz="2800" dirty="0" smtClean="0">
              <a:solidFill>
                <a:schemeClr val="folHlink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Status  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Locate_Delete_SqList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Sqlist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*L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ElemType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x)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删除线性表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中值为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的第一个结点  *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{  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=0 , k ; 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while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&lt;L-&gt;length)     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/*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查找值为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的第一个结点*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1079500" lvl="3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{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if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(L-&gt;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Elem_array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[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]!=x ) 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++ ; </a:t>
            </a: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else  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{  for ( k=i+1; k&lt; L-&gt;length; k++)</a:t>
            </a:r>
          </a:p>
          <a:p>
            <a:pPr marL="1435100" lvl="4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   L-&gt;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Elem_array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[k-1]=L-&gt;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Elem_array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[k]; 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L-&gt;length--;  break ; </a:t>
            </a:r>
          </a:p>
          <a:p>
            <a:pPr marL="1435100" lvl="4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}</a:t>
            </a:r>
          </a:p>
          <a:p>
            <a:pPr marL="1079500" lvl="3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if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&gt;L-&gt;length)</a:t>
            </a:r>
          </a:p>
          <a:p>
            <a:pPr marL="1079500" lvl="3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{ 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(“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要删除的数据元素不存在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!\n”) ; </a:t>
            </a: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return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ERROR 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}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return  OK;    </a:t>
            </a:r>
          </a:p>
          <a:p>
            <a:pPr marL="355600" lvl="1" indent="0"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}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/>
          </p:nvPr>
        </p:nvSpPr>
        <p:spPr>
          <a:xfrm>
            <a:off x="228600" y="152400"/>
            <a:ext cx="8458200" cy="5791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z="1800"/>
          </a:p>
          <a:p>
            <a:pPr>
              <a:buFont typeface="Wingdings" pitchFamily="2" charset="2"/>
              <a:buNone/>
            </a:pPr>
            <a:r>
              <a:rPr lang="zh-CN" altLang="en-US" sz="1800"/>
              <a:t>      </a:t>
            </a:r>
          </a:p>
          <a:p>
            <a:pPr>
              <a:buFont typeface="Wingdings" pitchFamily="2" charset="2"/>
              <a:buNone/>
            </a:pPr>
            <a:endParaRPr lang="zh-CN" altLang="en-US" sz="1800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152400" y="152400"/>
            <a:ext cx="8812213" cy="651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时间</a:t>
            </a:r>
            <a:r>
              <a:rPr lang="zh-CN" altLang="en-US" sz="28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复杂度分析</a:t>
            </a:r>
          </a:p>
          <a:p>
            <a:pPr indent="4572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时间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主要耗费在数据元素的比较和移动操作上。</a:t>
            </a:r>
          </a:p>
          <a:p>
            <a:pPr indent="4572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首先，在线性表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中查找值为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的结点是否存在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indent="4572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其次，若值为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的结点存在，且在线性表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中的位置为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，则在线性表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中删除第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个元素。</a:t>
            </a:r>
          </a:p>
          <a:p>
            <a:pPr indent="4572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设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在线性表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删除数据元素概率为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，不失一般性，设各个位置是等概率，则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=1/n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355600"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比较</a:t>
            </a:r>
            <a:r>
              <a:rPr lang="zh-CN" altLang="en-US" sz="24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的平均次数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400" baseline="-25000" dirty="0" err="1">
                <a:latin typeface="宋体" pitchFamily="2" charset="-122"/>
                <a:ea typeface="宋体" pitchFamily="2" charset="-122"/>
              </a:rPr>
              <a:t>compare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∑p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i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*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  <a:cs typeface="Arial Unicode MS" pitchFamily="34" charset="-122"/>
              </a:rPr>
              <a:t>i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   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(1≦i≦n)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∴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400" baseline="-25000" dirty="0" err="1">
                <a:latin typeface="宋体" pitchFamily="2" charset="-122"/>
                <a:ea typeface="宋体" pitchFamily="2" charset="-122"/>
              </a:rPr>
              <a:t>compare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=(n+1)/2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355600"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删除</a:t>
            </a:r>
            <a:r>
              <a:rPr lang="zh-CN" altLang="en-US" sz="24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时平均移动次数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400" baseline="-25000" dirty="0" err="1">
                <a:latin typeface="宋体" pitchFamily="2" charset="-122"/>
                <a:ea typeface="宋体" pitchFamily="2" charset="-122"/>
              </a:rPr>
              <a:t>delete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∑p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i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*(n-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  <a:cs typeface="Arial Unicode MS" pitchFamily="34" charset="-122"/>
              </a:rPr>
              <a:t>i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)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(1≦i≦n)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∴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400" baseline="-25000" dirty="0" err="1">
                <a:latin typeface="宋体" pitchFamily="2" charset="-122"/>
                <a:ea typeface="宋体" pitchFamily="2" charset="-122"/>
              </a:rPr>
              <a:t>delete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=(n-1)/2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。  平均时间复杂度：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400" baseline="-25000" dirty="0" err="1">
                <a:latin typeface="宋体" pitchFamily="2" charset="-122"/>
                <a:ea typeface="宋体" pitchFamily="2" charset="-122"/>
              </a:rPr>
              <a:t>compare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  <a:cs typeface="Arial Unicode MS" pitchFamily="34" charset="-122"/>
              </a:rPr>
              <a:t>+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400" baseline="-25000" dirty="0" err="1">
                <a:latin typeface="宋体" pitchFamily="2" charset="-122"/>
                <a:ea typeface="宋体" pitchFamily="2" charset="-122"/>
              </a:rPr>
              <a:t>delete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=n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，即为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O(n)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宋体" pitchFamily="2" charset="-122"/>
                <a:ea typeface="宋体" pitchFamily="2" charset="-122"/>
              </a:rPr>
              <a:t>线性表</a:t>
            </a:r>
            <a:endParaRPr lang="zh-CN" altLang="en-US" sz="6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457200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线性结构是最常用、最简单的一种数据结构。而线性表是一种典型的线性结构。其基本特点是线性表中的数据元素是有序且是有限的。在这种结构中：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0" indent="457200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endParaRPr lang="zh-CN" altLang="en-US" sz="2800" dirty="0" smtClean="0">
              <a:latin typeface="宋体" pitchFamily="2" charset="-122"/>
              <a:ea typeface="宋体" pitchFamily="2" charset="-122"/>
            </a:endParaRPr>
          </a:p>
          <a:p>
            <a:pPr marL="533400" lvl="1">
              <a:lnSpc>
                <a:spcPct val="110000"/>
              </a:lnSpc>
              <a:buClr>
                <a:schemeClr val="accent2"/>
              </a:buClr>
              <a:buSzPct val="80000"/>
              <a:buFont typeface="Arial" pitchFamily="34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存在一个唯一的被称为“第一个”的数据元素；</a:t>
            </a:r>
          </a:p>
          <a:p>
            <a:pPr marL="533400" lvl="1">
              <a:lnSpc>
                <a:spcPct val="110000"/>
              </a:lnSpc>
              <a:buClr>
                <a:schemeClr val="accent2"/>
              </a:buClr>
              <a:buSzPct val="80000"/>
              <a:buFont typeface="Arial" pitchFamily="34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存在一个唯一的被称为“最后一个”的数据元素；</a:t>
            </a:r>
          </a:p>
          <a:p>
            <a:pPr marL="533400" lvl="1">
              <a:lnSpc>
                <a:spcPct val="110000"/>
              </a:lnSpc>
              <a:buClr>
                <a:schemeClr val="accent2"/>
              </a:buClr>
              <a:buSzPct val="80000"/>
              <a:buFont typeface="Arial" pitchFamily="34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除第一个元素外，每个元素均有唯一一个直接前驱；</a:t>
            </a:r>
          </a:p>
          <a:p>
            <a:pPr marL="533400" lvl="1">
              <a:lnSpc>
                <a:spcPct val="110000"/>
              </a:lnSpc>
              <a:buClr>
                <a:schemeClr val="accent2"/>
              </a:buClr>
              <a:buSzPct val="80000"/>
              <a:buFont typeface="Arial" pitchFamily="34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除最后一个元素外，每个元素均有唯一一个直接后继。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2C8-4119-4931-838A-C53FBF001AC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7620000" cy="914400"/>
          </a:xfrm>
        </p:spPr>
        <p:txBody>
          <a:bodyPr/>
          <a:lstStyle/>
          <a:p>
            <a:pPr algn="l"/>
            <a:r>
              <a:rPr lang="zh-CN" altLang="en-US" sz="5400" dirty="0" smtClean="0">
                <a:effectLst/>
                <a:latin typeface="宋体" pitchFamily="2" charset="-122"/>
                <a:ea typeface="宋体" pitchFamily="2" charset="-122"/>
              </a:rPr>
              <a:t>线性表</a:t>
            </a:r>
            <a:r>
              <a:rPr lang="zh-CN" altLang="en-US" sz="5400" dirty="0">
                <a:effectLst/>
                <a:latin typeface="宋体" pitchFamily="2" charset="-122"/>
                <a:ea typeface="宋体" pitchFamily="2" charset="-122"/>
              </a:rPr>
              <a:t>的链式存储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228600" y="1905000"/>
            <a:ext cx="8736013" cy="31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indent="4572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链式</a:t>
            </a:r>
            <a:r>
              <a:rPr lang="zh-CN" altLang="en-US" sz="32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存储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：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用</a:t>
            </a: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一组任意的存储单元存储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线性表中的数据元素。用这种方法存储的线性表简称</a:t>
            </a:r>
            <a:r>
              <a:rPr lang="zh-CN" altLang="en-US" sz="28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线性链表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indent="4572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存储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链表中结点的一组任意的存储单元可以是连续的，也可以是不连续的，甚至是零散分布在内存中的任意位置上的。</a:t>
            </a:r>
          </a:p>
          <a:p>
            <a:pPr indent="4572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链表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中结点的逻辑顺序和物理顺序不一定相同。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/>
          </p:nvPr>
        </p:nvSpPr>
        <p:spPr>
          <a:xfrm>
            <a:off x="179512" y="116632"/>
            <a:ext cx="8812213" cy="5076825"/>
          </a:xfrm>
          <a:noFill/>
          <a:ln/>
        </p:spPr>
        <p:txBody>
          <a:bodyPr>
            <a:normAutofit/>
          </a:bodyPr>
          <a:lstStyle/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为了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正确表示结点间的逻辑关系，在存储每个结点值的同时，还必须存储指示其直接后继结点的地址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或位置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，称为指针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(pointer)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或链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(link)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，这两部分组成了链表中的结点结构，如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图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所示。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链表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是通过每个结点的指针域将线性表的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个结点按其逻辑次序链接在一起的。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每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一个结只包含一个指针域的链表，称为单链表。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操作方便，总是在链表的第一个结点之前附设一个头结点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头指针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)head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指向第一个结点。头结点的数据域可以不存储任何信息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或链表长度等信息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1188" y="5432425"/>
            <a:ext cx="8064500" cy="1296988"/>
            <a:chOff x="385" y="3422"/>
            <a:chExt cx="5080" cy="817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5" y="3458"/>
              <a:ext cx="1043" cy="319"/>
              <a:chOff x="385" y="3458"/>
              <a:chExt cx="1043" cy="319"/>
            </a:xfrm>
          </p:grpSpPr>
          <p:sp>
            <p:nvSpPr>
              <p:cNvPr id="105477" name="Rectangle 5"/>
              <p:cNvSpPr>
                <a:spLocks noChangeArrowheads="1"/>
              </p:cNvSpPr>
              <p:nvPr/>
            </p:nvSpPr>
            <p:spPr bwMode="auto">
              <a:xfrm>
                <a:off x="385" y="3458"/>
                <a:ext cx="1043" cy="3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latin typeface="宋体" pitchFamily="2" charset="-122"/>
                    <a:ea typeface="宋体" pitchFamily="2" charset="-122"/>
                  </a:rPr>
                  <a:t>data</a:t>
                </a:r>
                <a:r>
                  <a:rPr lang="en-US" altLang="zh-CN" b="1" dirty="0"/>
                  <a:t>     </a:t>
                </a:r>
                <a:r>
                  <a:rPr lang="en-US" altLang="zh-CN" dirty="0">
                    <a:latin typeface="宋体" pitchFamily="2" charset="-122"/>
                    <a:ea typeface="宋体" pitchFamily="2" charset="-122"/>
                  </a:rPr>
                  <a:t>next</a:t>
                </a:r>
              </a:p>
            </p:txBody>
          </p:sp>
          <p:sp>
            <p:nvSpPr>
              <p:cNvPr id="105478" name="Line 6"/>
              <p:cNvSpPr>
                <a:spLocks noChangeShapeType="1"/>
              </p:cNvSpPr>
              <p:nvPr/>
            </p:nvSpPr>
            <p:spPr bwMode="auto">
              <a:xfrm>
                <a:off x="905" y="3460"/>
                <a:ext cx="0" cy="3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5479" name="Rectangle 7"/>
            <p:cNvSpPr>
              <a:spLocks noChangeArrowheads="1"/>
            </p:cNvSpPr>
            <p:nvPr/>
          </p:nvSpPr>
          <p:spPr bwMode="auto">
            <a:xfrm>
              <a:off x="1338" y="4012"/>
              <a:ext cx="191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/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图</a:t>
              </a:r>
              <a:r>
                <a:rPr lang="en-US" altLang="zh-CN" sz="2000" dirty="0" smtClean="0">
                  <a:latin typeface="宋体" pitchFamily="2" charset="-122"/>
                  <a:ea typeface="宋体" pitchFamily="2" charset="-122"/>
                </a:rPr>
                <a:t>2   </a:t>
              </a:r>
              <a:r>
                <a:rPr lang="zh-CN" altLang="en-US" sz="2000" dirty="0">
                  <a:latin typeface="宋体" pitchFamily="2" charset="-122"/>
                  <a:ea typeface="宋体" pitchFamily="2" charset="-122"/>
                </a:rPr>
                <a:t>链表结点结构</a:t>
              </a:r>
            </a:p>
          </p:txBody>
        </p:sp>
        <p:sp>
          <p:nvSpPr>
            <p:cNvPr id="105480" name="Rectangle 8"/>
            <p:cNvSpPr>
              <a:spLocks noChangeArrowheads="1"/>
            </p:cNvSpPr>
            <p:nvPr/>
          </p:nvSpPr>
          <p:spPr bwMode="auto">
            <a:xfrm>
              <a:off x="1565" y="3422"/>
              <a:ext cx="3900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r>
                <a:rPr lang="en-US" altLang="zh-CN" dirty="0">
                  <a:latin typeface="宋体" pitchFamily="2" charset="-122"/>
                  <a:ea typeface="宋体" pitchFamily="2" charset="-122"/>
                </a:rPr>
                <a:t>data </a:t>
              </a:r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：数据域，存放结点的值。</a:t>
              </a:r>
              <a:r>
                <a:rPr lang="en-US" altLang="zh-CN" dirty="0">
                  <a:latin typeface="宋体" pitchFamily="2" charset="-122"/>
                  <a:ea typeface="宋体" pitchFamily="2" charset="-122"/>
                </a:rPr>
                <a:t>next </a:t>
              </a:r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：指针域，存放结点的直接后继的地址。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" y="152400"/>
            <a:ext cx="8610600" cy="6442075"/>
            <a:chOff x="48" y="96"/>
            <a:chExt cx="5424" cy="405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168" y="96"/>
              <a:ext cx="2304" cy="4022"/>
              <a:chOff x="2832" y="96"/>
              <a:chExt cx="2304" cy="4022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2832" y="2304"/>
                <a:ext cx="1680" cy="653"/>
                <a:chOff x="2016" y="2736"/>
                <a:chExt cx="1680" cy="653"/>
              </a:xfrm>
            </p:grpSpPr>
            <p:grpSp>
              <p:nvGrpSpPr>
                <p:cNvPr id="5" name="Group 5"/>
                <p:cNvGrpSpPr>
                  <a:grpSpLocks/>
                </p:cNvGrpSpPr>
                <p:nvPr/>
              </p:nvGrpSpPr>
              <p:grpSpPr bwMode="auto">
                <a:xfrm>
                  <a:off x="2016" y="3072"/>
                  <a:ext cx="864" cy="317"/>
                  <a:chOff x="768" y="2784"/>
                  <a:chExt cx="768" cy="317"/>
                </a:xfrm>
              </p:grpSpPr>
              <p:grpSp>
                <p:nvGrpSpPr>
                  <p:cNvPr id="6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768" y="2784"/>
                    <a:ext cx="768" cy="317"/>
                    <a:chOff x="912" y="2784"/>
                    <a:chExt cx="624" cy="326"/>
                  </a:xfrm>
                </p:grpSpPr>
                <p:sp>
                  <p:nvSpPr>
                    <p:cNvPr id="107527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2784"/>
                      <a:ext cx="624" cy="32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lIns="92075" tIns="46038" rIns="92075" bIns="46038"/>
                    <a:lstStyle/>
                    <a:p>
                      <a:pPr>
                        <a:spcBef>
                          <a:spcPct val="20000"/>
                        </a:spcBef>
                      </a:pPr>
                      <a:r>
                        <a:rPr lang="zh-CN" altLang="en-US" sz="2800"/>
                        <a:t>     </a:t>
                      </a:r>
                      <a:r>
                        <a:rPr lang="en-US" altLang="zh-CN" sz="2800"/>
                        <a:t>3695</a:t>
                      </a:r>
                    </a:p>
                  </p:txBody>
                </p:sp>
                <p:sp>
                  <p:nvSpPr>
                    <p:cNvPr id="107528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2784"/>
                      <a:ext cx="624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7529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3110"/>
                      <a:ext cx="624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7530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2784"/>
                      <a:ext cx="0" cy="32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7531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36" y="2784"/>
                      <a:ext cx="0" cy="32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753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784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7533" name="Rectangle 13"/>
                <p:cNvSpPr>
                  <a:spLocks noChangeArrowheads="1"/>
                </p:cNvSpPr>
                <p:nvPr/>
              </p:nvSpPr>
              <p:spPr bwMode="auto">
                <a:xfrm>
                  <a:off x="2112" y="2736"/>
                  <a:ext cx="528" cy="24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head</a:t>
                  </a:r>
                </a:p>
              </p:txBody>
            </p:sp>
            <p:sp>
              <p:nvSpPr>
                <p:cNvPr id="107534" name="Line 14"/>
                <p:cNvSpPr>
                  <a:spLocks noChangeShapeType="1"/>
                </p:cNvSpPr>
                <p:nvPr/>
              </p:nvSpPr>
              <p:spPr bwMode="auto">
                <a:xfrm>
                  <a:off x="2832" y="3264"/>
                  <a:ext cx="8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4512" y="96"/>
                <a:ext cx="624" cy="4022"/>
                <a:chOff x="4656" y="144"/>
                <a:chExt cx="624" cy="4022"/>
              </a:xfrm>
            </p:grpSpPr>
            <p:grpSp>
              <p:nvGrpSpPr>
                <p:cNvPr id="8" name="Group 16"/>
                <p:cNvGrpSpPr>
                  <a:grpSpLocks/>
                </p:cNvGrpSpPr>
                <p:nvPr/>
              </p:nvGrpSpPr>
              <p:grpSpPr bwMode="auto">
                <a:xfrm>
                  <a:off x="4656" y="2464"/>
                  <a:ext cx="624" cy="1702"/>
                  <a:chOff x="4656" y="2464"/>
                  <a:chExt cx="624" cy="1702"/>
                </a:xfrm>
              </p:grpSpPr>
              <p:grpSp>
                <p:nvGrpSpPr>
                  <p:cNvPr id="9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4656" y="3315"/>
                    <a:ext cx="624" cy="624"/>
                    <a:chOff x="4560" y="768"/>
                    <a:chExt cx="624" cy="624"/>
                  </a:xfrm>
                </p:grpSpPr>
                <p:sp>
                  <p:nvSpPr>
                    <p:cNvPr id="107538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0" y="768"/>
                      <a:ext cx="624" cy="62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400"/>
                        <a:t>fat</a:t>
                      </a:r>
                    </a:p>
                    <a:p>
                      <a:pPr algn="ctr"/>
                      <a:r>
                        <a:rPr lang="en-US" altLang="zh-CN" sz="2400"/>
                        <a:t>1100</a:t>
                      </a:r>
                    </a:p>
                  </p:txBody>
                </p:sp>
                <p:sp>
                  <p:nvSpPr>
                    <p:cNvPr id="107539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1104"/>
                      <a:ext cx="62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4656" y="2691"/>
                    <a:ext cx="624" cy="624"/>
                    <a:chOff x="4560" y="768"/>
                    <a:chExt cx="624" cy="624"/>
                  </a:xfrm>
                </p:grpSpPr>
                <p:sp>
                  <p:nvSpPr>
                    <p:cNvPr id="107541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0" y="768"/>
                      <a:ext cx="624" cy="62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400"/>
                        <a:t>bat</a:t>
                      </a:r>
                    </a:p>
                    <a:p>
                      <a:pPr algn="ctr"/>
                      <a:r>
                        <a:rPr lang="en-US" altLang="zh-CN" sz="2400"/>
                        <a:t>1300</a:t>
                      </a:r>
                    </a:p>
                  </p:txBody>
                </p:sp>
                <p:sp>
                  <p:nvSpPr>
                    <p:cNvPr id="107542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1104"/>
                      <a:ext cx="62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754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939"/>
                    <a:ext cx="623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en-US" altLang="zh-CN">
                        <a:ea typeface="黑体" pitchFamily="2" charset="-122"/>
                      </a:rPr>
                      <a:t>……</a:t>
                    </a:r>
                    <a:endParaRPr lang="en-US" altLang="zh-CN"/>
                  </a:p>
                </p:txBody>
              </p:sp>
              <p:sp>
                <p:nvSpPr>
                  <p:cNvPr id="10754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464"/>
                    <a:ext cx="623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en-US" altLang="zh-CN" sz="2400">
                        <a:ea typeface="黑体" pitchFamily="2" charset="-122"/>
                      </a:rPr>
                      <a:t>……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11" name="Group 25"/>
                <p:cNvGrpSpPr>
                  <a:grpSpLocks/>
                </p:cNvGrpSpPr>
                <p:nvPr/>
              </p:nvGrpSpPr>
              <p:grpSpPr bwMode="auto">
                <a:xfrm>
                  <a:off x="4656" y="144"/>
                  <a:ext cx="624" cy="2325"/>
                  <a:chOff x="4656" y="581"/>
                  <a:chExt cx="624" cy="2325"/>
                </a:xfrm>
              </p:grpSpPr>
              <p:grpSp>
                <p:nvGrpSpPr>
                  <p:cNvPr id="12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4656" y="1660"/>
                    <a:ext cx="624" cy="624"/>
                    <a:chOff x="4560" y="768"/>
                    <a:chExt cx="624" cy="624"/>
                  </a:xfrm>
                </p:grpSpPr>
                <p:sp>
                  <p:nvSpPr>
                    <p:cNvPr id="107547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0" y="768"/>
                      <a:ext cx="624" cy="62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400"/>
                        <a:t>cat</a:t>
                      </a:r>
                    </a:p>
                    <a:p>
                      <a:pPr algn="ctr"/>
                      <a:r>
                        <a:rPr lang="en-US" altLang="zh-CN" sz="2400"/>
                        <a:t>1305</a:t>
                      </a:r>
                    </a:p>
                  </p:txBody>
                </p:sp>
                <p:sp>
                  <p:nvSpPr>
                    <p:cNvPr id="107548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1104"/>
                      <a:ext cx="62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4656" y="2282"/>
                    <a:ext cx="624" cy="624"/>
                    <a:chOff x="4560" y="768"/>
                    <a:chExt cx="624" cy="624"/>
                  </a:xfrm>
                </p:grpSpPr>
                <p:sp>
                  <p:nvSpPr>
                    <p:cNvPr id="107550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0" y="768"/>
                      <a:ext cx="624" cy="62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400"/>
                        <a:t>eat</a:t>
                      </a:r>
                    </a:p>
                    <a:p>
                      <a:pPr algn="ctr"/>
                      <a:r>
                        <a:rPr lang="en-US" altLang="zh-CN" sz="2400"/>
                        <a:t>3700</a:t>
                      </a:r>
                    </a:p>
                  </p:txBody>
                </p:sp>
                <p:sp>
                  <p:nvSpPr>
                    <p:cNvPr id="107551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1104"/>
                      <a:ext cx="62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4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4656" y="808"/>
                    <a:ext cx="624" cy="624"/>
                    <a:chOff x="4560" y="768"/>
                    <a:chExt cx="624" cy="624"/>
                  </a:xfrm>
                </p:grpSpPr>
                <p:sp>
                  <p:nvSpPr>
                    <p:cNvPr id="107553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0" y="768"/>
                      <a:ext cx="624" cy="62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400" dirty="0"/>
                        <a:t>hat</a:t>
                      </a:r>
                    </a:p>
                    <a:p>
                      <a:pPr algn="ctr"/>
                      <a:r>
                        <a:rPr lang="en-US" altLang="zh-CN" sz="2400" dirty="0"/>
                        <a:t>NULL</a:t>
                      </a:r>
                    </a:p>
                  </p:txBody>
                </p:sp>
                <p:sp>
                  <p:nvSpPr>
                    <p:cNvPr id="107554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1104"/>
                      <a:ext cx="62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755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657" y="1430"/>
                    <a:ext cx="623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en-US" altLang="zh-CN" sz="2400">
                        <a:ea typeface="黑体" pitchFamily="2" charset="-122"/>
                      </a:rPr>
                      <a:t>……</a:t>
                    </a:r>
                    <a:endParaRPr lang="en-US" altLang="zh-CN" sz="2400"/>
                  </a:p>
                </p:txBody>
              </p:sp>
              <p:sp>
                <p:nvSpPr>
                  <p:cNvPr id="10755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4657" y="581"/>
                    <a:ext cx="623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en-US" altLang="zh-CN" dirty="0">
                        <a:ea typeface="黑体" pitchFamily="2" charset="-122"/>
                      </a:rPr>
                      <a:t>……</a:t>
                    </a:r>
                    <a:endParaRPr lang="en-US" altLang="zh-CN" dirty="0"/>
                  </a:p>
                </p:txBody>
              </p:sp>
            </p:grpSp>
          </p:grpSp>
          <p:sp>
            <p:nvSpPr>
              <p:cNvPr id="107557" name="Rectangle 37"/>
              <p:cNvSpPr>
                <a:spLocks noChangeArrowheads="1"/>
              </p:cNvSpPr>
              <p:nvPr/>
            </p:nvSpPr>
            <p:spPr bwMode="auto">
              <a:xfrm>
                <a:off x="3888" y="325"/>
                <a:ext cx="624" cy="3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1100</a:t>
                </a:r>
                <a:endParaRPr lang="en-US" altLang="zh-CN"/>
              </a:p>
            </p:txBody>
          </p:sp>
          <p:sp>
            <p:nvSpPr>
              <p:cNvPr id="107558" name="Rectangle 38"/>
              <p:cNvSpPr>
                <a:spLocks noChangeArrowheads="1"/>
              </p:cNvSpPr>
              <p:nvPr/>
            </p:nvSpPr>
            <p:spPr bwMode="auto">
              <a:xfrm>
                <a:off x="3888" y="3262"/>
                <a:ext cx="624" cy="3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3700</a:t>
                </a:r>
                <a:endParaRPr lang="en-US" altLang="zh-CN"/>
              </a:p>
            </p:txBody>
          </p:sp>
          <p:sp>
            <p:nvSpPr>
              <p:cNvPr id="107559" name="Rectangle 39"/>
              <p:cNvSpPr>
                <a:spLocks noChangeArrowheads="1"/>
              </p:cNvSpPr>
              <p:nvPr/>
            </p:nvSpPr>
            <p:spPr bwMode="auto">
              <a:xfrm>
                <a:off x="3888" y="1180"/>
                <a:ext cx="624" cy="3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1300</a:t>
                </a:r>
                <a:endParaRPr lang="en-US" altLang="zh-CN"/>
              </a:p>
            </p:txBody>
          </p:sp>
          <p:sp>
            <p:nvSpPr>
              <p:cNvPr id="107560" name="Rectangle 40"/>
              <p:cNvSpPr>
                <a:spLocks noChangeArrowheads="1"/>
              </p:cNvSpPr>
              <p:nvPr/>
            </p:nvSpPr>
            <p:spPr bwMode="auto">
              <a:xfrm>
                <a:off x="3888" y="1794"/>
                <a:ext cx="624" cy="3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1305</a:t>
                </a:r>
                <a:endParaRPr lang="en-US" altLang="zh-CN"/>
              </a:p>
            </p:txBody>
          </p:sp>
        </p:grpSp>
        <p:grpSp>
          <p:nvGrpSpPr>
            <p:cNvPr id="15" name="Group 41"/>
            <p:cNvGrpSpPr>
              <a:grpSpLocks/>
            </p:cNvGrpSpPr>
            <p:nvPr/>
          </p:nvGrpSpPr>
          <p:grpSpPr bwMode="auto">
            <a:xfrm>
              <a:off x="48" y="3120"/>
              <a:ext cx="4238" cy="577"/>
              <a:chOff x="48" y="3120"/>
              <a:chExt cx="4238" cy="577"/>
            </a:xfrm>
          </p:grpSpPr>
          <p:grpSp>
            <p:nvGrpSpPr>
              <p:cNvPr id="16" name="Group 42"/>
              <p:cNvGrpSpPr>
                <a:grpSpLocks/>
              </p:cNvGrpSpPr>
              <p:nvPr/>
            </p:nvGrpSpPr>
            <p:grpSpPr bwMode="auto">
              <a:xfrm>
                <a:off x="790" y="3379"/>
                <a:ext cx="720" cy="317"/>
                <a:chOff x="1008" y="1152"/>
                <a:chExt cx="720" cy="317"/>
              </a:xfrm>
            </p:grpSpPr>
            <p:sp>
              <p:nvSpPr>
                <p:cNvPr id="107563" name="Rectangle 43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bat    </a:t>
                  </a:r>
                </a:p>
              </p:txBody>
            </p:sp>
            <p:sp>
              <p:nvSpPr>
                <p:cNvPr id="107564" name="Line 44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65" name="Line 45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1520" y="3369"/>
                <a:ext cx="720" cy="317"/>
                <a:chOff x="1008" y="1152"/>
                <a:chExt cx="720" cy="317"/>
              </a:xfrm>
            </p:grpSpPr>
            <p:sp>
              <p:nvSpPr>
                <p:cNvPr id="107567" name="Rectangle 47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cat    </a:t>
                  </a:r>
                </a:p>
              </p:txBody>
            </p:sp>
            <p:sp>
              <p:nvSpPr>
                <p:cNvPr id="107568" name="Line 48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69" name="Line 49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50"/>
              <p:cNvGrpSpPr>
                <a:grpSpLocks/>
              </p:cNvGrpSpPr>
              <p:nvPr/>
            </p:nvGrpSpPr>
            <p:grpSpPr bwMode="auto">
              <a:xfrm>
                <a:off x="2250" y="3360"/>
                <a:ext cx="720" cy="317"/>
                <a:chOff x="1008" y="1152"/>
                <a:chExt cx="720" cy="317"/>
              </a:xfrm>
            </p:grpSpPr>
            <p:sp>
              <p:nvSpPr>
                <p:cNvPr id="107571" name="Rectangle 51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eat    </a:t>
                  </a:r>
                </a:p>
              </p:txBody>
            </p:sp>
            <p:sp>
              <p:nvSpPr>
                <p:cNvPr id="107572" name="Line 52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73" name="Line 53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54"/>
              <p:cNvGrpSpPr>
                <a:grpSpLocks/>
              </p:cNvGrpSpPr>
              <p:nvPr/>
            </p:nvGrpSpPr>
            <p:grpSpPr bwMode="auto">
              <a:xfrm>
                <a:off x="2970" y="3360"/>
                <a:ext cx="720" cy="327"/>
                <a:chOff x="2256" y="1440"/>
                <a:chExt cx="720" cy="327"/>
              </a:xfrm>
            </p:grpSpPr>
            <p:sp>
              <p:nvSpPr>
                <p:cNvPr id="107575" name="Rectangle 55"/>
                <p:cNvSpPr>
                  <a:spLocks noChangeArrowheads="1"/>
                </p:cNvSpPr>
                <p:nvPr/>
              </p:nvSpPr>
              <p:spPr bwMode="auto">
                <a:xfrm>
                  <a:off x="2256" y="144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fat    </a:t>
                  </a:r>
                </a:p>
              </p:txBody>
            </p:sp>
            <p:sp>
              <p:nvSpPr>
                <p:cNvPr id="107576" name="Line 56"/>
                <p:cNvSpPr>
                  <a:spLocks noChangeShapeType="1"/>
                </p:cNvSpPr>
                <p:nvPr/>
              </p:nvSpPr>
              <p:spPr bwMode="auto">
                <a:xfrm>
                  <a:off x="2686" y="145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77" name="Line 57"/>
                <p:cNvSpPr>
                  <a:spLocks noChangeShapeType="1"/>
                </p:cNvSpPr>
                <p:nvPr/>
              </p:nvSpPr>
              <p:spPr bwMode="auto">
                <a:xfrm>
                  <a:off x="2736" y="158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58"/>
              <p:cNvGrpSpPr>
                <a:grpSpLocks/>
              </p:cNvGrpSpPr>
              <p:nvPr/>
            </p:nvGrpSpPr>
            <p:grpSpPr bwMode="auto">
              <a:xfrm>
                <a:off x="3680" y="3368"/>
                <a:ext cx="606" cy="317"/>
                <a:chOff x="3680" y="3368"/>
                <a:chExt cx="606" cy="317"/>
              </a:xfrm>
            </p:grpSpPr>
            <p:sp>
              <p:nvSpPr>
                <p:cNvPr id="107579" name="Rectangle 59"/>
                <p:cNvSpPr>
                  <a:spLocks noChangeArrowheads="1"/>
                </p:cNvSpPr>
                <p:nvPr/>
              </p:nvSpPr>
              <p:spPr bwMode="auto">
                <a:xfrm>
                  <a:off x="3680" y="3368"/>
                  <a:ext cx="606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zh-CN" altLang="en-US"/>
                    <a:t> </a:t>
                  </a:r>
                  <a:r>
                    <a:rPr lang="en-US" altLang="zh-CN"/>
                    <a:t>hat   ⋀</a:t>
                  </a:r>
                </a:p>
              </p:txBody>
            </p:sp>
            <p:sp>
              <p:nvSpPr>
                <p:cNvPr id="107580" name="Line 60"/>
                <p:cNvSpPr>
                  <a:spLocks noChangeShapeType="1"/>
                </p:cNvSpPr>
                <p:nvPr/>
              </p:nvSpPr>
              <p:spPr bwMode="auto">
                <a:xfrm>
                  <a:off x="4016" y="3368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61"/>
              <p:cNvGrpSpPr>
                <a:grpSpLocks/>
              </p:cNvGrpSpPr>
              <p:nvPr/>
            </p:nvGrpSpPr>
            <p:grpSpPr bwMode="auto">
              <a:xfrm>
                <a:off x="48" y="3120"/>
                <a:ext cx="720" cy="577"/>
                <a:chOff x="1008" y="892"/>
                <a:chExt cx="720" cy="577"/>
              </a:xfrm>
            </p:grpSpPr>
            <p:sp>
              <p:nvSpPr>
                <p:cNvPr id="107582" name="Rectangle 62"/>
                <p:cNvSpPr>
                  <a:spLocks noChangeArrowheads="1"/>
                </p:cNvSpPr>
                <p:nvPr/>
              </p:nvSpPr>
              <p:spPr bwMode="auto">
                <a:xfrm>
                  <a:off x="1046" y="892"/>
                  <a:ext cx="528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head</a:t>
                  </a:r>
                </a:p>
              </p:txBody>
            </p:sp>
            <p:grpSp>
              <p:nvGrpSpPr>
                <p:cNvPr id="22" name="Group 63"/>
                <p:cNvGrpSpPr>
                  <a:grpSpLocks/>
                </p:cNvGrpSpPr>
                <p:nvPr/>
              </p:nvGrpSpPr>
              <p:grpSpPr bwMode="auto">
                <a:xfrm>
                  <a:off x="1008" y="1152"/>
                  <a:ext cx="720" cy="317"/>
                  <a:chOff x="1008" y="1152"/>
                  <a:chExt cx="720" cy="317"/>
                </a:xfrm>
              </p:grpSpPr>
              <p:sp>
                <p:nvSpPr>
                  <p:cNvPr id="107584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/>
                      <a:t>   </a:t>
                    </a:r>
                  </a:p>
                </p:txBody>
              </p:sp>
              <p:sp>
                <p:nvSpPr>
                  <p:cNvPr id="107585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86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07587" name="Rectangle 67"/>
            <p:cNvSpPr>
              <a:spLocks noChangeArrowheads="1"/>
            </p:cNvSpPr>
            <p:nvPr/>
          </p:nvSpPr>
          <p:spPr bwMode="auto">
            <a:xfrm>
              <a:off x="318" y="3884"/>
              <a:ext cx="401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/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图</a:t>
              </a:r>
              <a:r>
                <a:rPr lang="en-US" altLang="zh-CN" sz="2000" dirty="0" smtClean="0">
                  <a:latin typeface="宋体" pitchFamily="2" charset="-122"/>
                  <a:ea typeface="宋体" pitchFamily="2" charset="-122"/>
                </a:rPr>
                <a:t>3   </a:t>
              </a:r>
              <a:r>
                <a:rPr lang="zh-CN" altLang="en-US" sz="2000" dirty="0">
                  <a:latin typeface="宋体" pitchFamily="2" charset="-122"/>
                  <a:ea typeface="宋体" pitchFamily="2" charset="-122"/>
                </a:rPr>
                <a:t>带头结点的单链表的逻辑状态、物理存储方式</a:t>
              </a:r>
            </a:p>
          </p:txBody>
        </p:sp>
      </p:grpSp>
      <p:sp>
        <p:nvSpPr>
          <p:cNvPr id="107588" name="Rectangle 68"/>
          <p:cNvSpPr>
            <a:spLocks noChangeArrowheads="1"/>
          </p:cNvSpPr>
          <p:nvPr/>
        </p:nvSpPr>
        <p:spPr bwMode="auto">
          <a:xfrm>
            <a:off x="152400" y="193675"/>
            <a:ext cx="6324600" cy="30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indent="4572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单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链表是由表头唯一确定，因此单链表可以用头指针的名字来命名。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、线性表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L=(bat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cat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eat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fat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hat)</a:t>
            </a:r>
          </a:p>
          <a:p>
            <a:pPr indent="4572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其带头结点的单链表的逻辑状态和物理存储方式如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图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所示。</a:t>
            </a:r>
          </a:p>
        </p:txBody>
      </p:sp>
      <p:sp>
        <p:nvSpPr>
          <p:cNvPr id="69" name="灯片编号占位符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95336-AA1F-4FC3-B24A-7AE62466FB9A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152400" y="160338"/>
            <a:ext cx="8812213" cy="629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36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结点</a:t>
            </a:r>
            <a:r>
              <a:rPr lang="zh-CN" altLang="en-US" sz="36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的描述与实现</a:t>
            </a:r>
          </a:p>
          <a:p>
            <a:pPr indent="4572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语言中用</a:t>
            </a:r>
            <a:r>
              <a:rPr lang="zh-CN" altLang="en-US" sz="28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带指针的结构体类型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来描述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typedef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struct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812800" lvl="2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{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812800" lvl="2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ElemType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data;    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/*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数据域，保存结点的值 *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1181100" lvl="3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struct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*next;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    /*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指针域*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812800" lvl="2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} 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       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/*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结点的类型 *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36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结点</a:t>
            </a:r>
            <a:r>
              <a:rPr lang="zh-CN" altLang="en-US" sz="36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的实现</a:t>
            </a:r>
          </a:p>
          <a:p>
            <a:pPr indent="4572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结点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是通过动态分配和释放来的实现，即需要时分配，不需要时释放。实现时是分别使用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语言提供的标准函数：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malloc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()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realloc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sizeof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()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free()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/>
          </p:nvPr>
        </p:nvSpPr>
        <p:spPr>
          <a:xfrm>
            <a:off x="152400" y="152401"/>
            <a:ext cx="8915400" cy="3420616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动态分配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p=(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*)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malloc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sizeof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));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函数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malloc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分配了一个类型为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的结点变量的空间，并将其首地址放入指针变量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中。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动态释放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free(p) ;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系统回收由指针变量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所指向的内存区。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必须是最近一次调用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malloc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函数时的返回值。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3   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最常用的基本操作及其示意图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228600" y="4149725"/>
            <a:ext cx="5999163" cy="194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⑴</a:t>
            </a:r>
            <a:r>
              <a:rPr lang="zh-CN" altLang="en-US" sz="3200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2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结点的赋值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marL="355600" lvl="1">
              <a:spcBef>
                <a:spcPct val="50000"/>
              </a:spcBef>
            </a:pP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 *p;</a:t>
            </a:r>
          </a:p>
          <a:p>
            <a:pPr marL="355600" lvl="1">
              <a:spcBef>
                <a:spcPct val="50000"/>
              </a:spcBef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p=(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*)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malloc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sizeof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)); </a:t>
            </a:r>
          </a:p>
          <a:p>
            <a:pPr marL="355600" lvl="1">
              <a:spcBef>
                <a:spcPct val="50000"/>
              </a:spcBef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p-&gt;data=20;  p-&gt;next=NULL ;</a:t>
            </a:r>
            <a:endParaRPr lang="en-US" altLang="zh-CN" sz="2000" dirty="0">
              <a:solidFill>
                <a:schemeClr val="hlink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15088" y="4367213"/>
            <a:ext cx="1685925" cy="844384"/>
            <a:chOff x="3834" y="2751"/>
            <a:chExt cx="1062" cy="588"/>
          </a:xfrm>
        </p:grpSpPr>
        <p:sp>
          <p:nvSpPr>
            <p:cNvPr id="111621" name="Rectangle 5"/>
            <p:cNvSpPr>
              <a:spLocks noChangeArrowheads="1"/>
            </p:cNvSpPr>
            <p:nvPr/>
          </p:nvSpPr>
          <p:spPr bwMode="auto">
            <a:xfrm>
              <a:off x="3906" y="2751"/>
              <a:ext cx="272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宋体" pitchFamily="2" charset="-122"/>
                  <a:ea typeface="宋体" pitchFamily="2" charset="-122"/>
                </a:rPr>
                <a:t>p</a:t>
              </a:r>
            </a:p>
          </p:txBody>
        </p:sp>
        <p:sp>
          <p:nvSpPr>
            <p:cNvPr id="111622" name="Rectangle 6"/>
            <p:cNvSpPr>
              <a:spLocks noChangeArrowheads="1"/>
            </p:cNvSpPr>
            <p:nvPr/>
          </p:nvSpPr>
          <p:spPr bwMode="auto">
            <a:xfrm>
              <a:off x="3834" y="3064"/>
              <a:ext cx="408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宋体" pitchFamily="2" charset="-122"/>
                  <a:ea typeface="宋体" pitchFamily="2" charset="-122"/>
                </a:rPr>
                <a:t>20</a:t>
              </a:r>
            </a:p>
          </p:txBody>
        </p:sp>
        <p:sp>
          <p:nvSpPr>
            <p:cNvPr id="111623" name="Rectangle 7"/>
            <p:cNvSpPr>
              <a:spLocks noChangeArrowheads="1"/>
            </p:cNvSpPr>
            <p:nvPr/>
          </p:nvSpPr>
          <p:spPr bwMode="auto">
            <a:xfrm>
              <a:off x="4239" y="3067"/>
              <a:ext cx="657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宋体" pitchFamily="2" charset="-122"/>
                  <a:ea typeface="宋体" pitchFamily="2" charset="-122"/>
                </a:rPr>
                <a:t>NULL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228600" y="1524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宋体" pitchFamily="2" charset="-122"/>
                <a:ea typeface="宋体" pitchFamily="2" charset="-122"/>
              </a:rPr>
              <a:t>⑵</a:t>
            </a:r>
            <a:r>
              <a:rPr lang="zh-CN" altLang="en-US" sz="3200" b="1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3200" b="1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常见的指针操作</a:t>
            </a:r>
            <a:endParaRPr lang="zh-CN" altLang="en-US" sz="3200">
              <a:solidFill>
                <a:schemeClr val="folHlink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609600"/>
            <a:ext cx="8458200" cy="6172200"/>
            <a:chOff x="144" y="384"/>
            <a:chExt cx="5328" cy="388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92" y="384"/>
              <a:ext cx="5040" cy="907"/>
              <a:chOff x="192" y="1184"/>
              <a:chExt cx="5040" cy="912"/>
            </a:xfrm>
          </p:grpSpPr>
          <p:sp>
            <p:nvSpPr>
              <p:cNvPr id="113669" name="Rectangle 5"/>
              <p:cNvSpPr>
                <a:spLocks noChangeArrowheads="1"/>
              </p:cNvSpPr>
              <p:nvPr/>
            </p:nvSpPr>
            <p:spPr bwMode="auto">
              <a:xfrm>
                <a:off x="192" y="1488"/>
                <a:ext cx="1134" cy="2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zh-CN" altLang="en-US" sz="2800" dirty="0">
                    <a:latin typeface="宋体" pitchFamily="2" charset="-122"/>
                    <a:ea typeface="宋体" pitchFamily="2" charset="-122"/>
                    <a:cs typeface="Arial Unicode MS" pitchFamily="34" charset="-122"/>
                  </a:rPr>
                  <a:t>①</a:t>
                </a:r>
                <a:r>
                  <a:rPr lang="zh-CN" altLang="en-US" sz="2800" dirty="0"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lang="zh-CN" altLang="en-US" sz="2800" dirty="0" smtClean="0"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lang="en-US" altLang="zh-CN" sz="2800" dirty="0" smtClean="0">
                    <a:latin typeface="宋体" pitchFamily="2" charset="-122"/>
                    <a:ea typeface="宋体" pitchFamily="2" charset="-122"/>
                  </a:rPr>
                  <a:t>q=p </a:t>
                </a:r>
                <a:r>
                  <a:rPr lang="en-US" altLang="zh-CN" sz="3200" dirty="0">
                    <a:latin typeface="宋体" pitchFamily="2" charset="-122"/>
                    <a:ea typeface="宋体" pitchFamily="2" charset="-122"/>
                  </a:rPr>
                  <a:t>;</a:t>
                </a:r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962" y="1184"/>
                <a:ext cx="1158" cy="896"/>
                <a:chOff x="1155" y="1184"/>
                <a:chExt cx="1158" cy="896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1155" y="1184"/>
                  <a:ext cx="1158" cy="612"/>
                  <a:chOff x="1155" y="1184"/>
                  <a:chExt cx="1158" cy="612"/>
                </a:xfrm>
              </p:grpSpPr>
              <p:grpSp>
                <p:nvGrpSpPr>
                  <p:cNvPr id="6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664" y="1184"/>
                    <a:ext cx="204" cy="399"/>
                    <a:chOff x="432" y="2688"/>
                    <a:chExt cx="204" cy="399"/>
                  </a:xfrm>
                </p:grpSpPr>
                <p:sp>
                  <p:nvSpPr>
                    <p:cNvPr id="113673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688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</a:p>
                  </p:txBody>
                </p:sp>
                <p:sp>
                  <p:nvSpPr>
                    <p:cNvPr id="113674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" y="2928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7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632" y="158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13676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113677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367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8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55" y="1584"/>
                    <a:ext cx="477" cy="204"/>
                    <a:chOff x="928" y="1584"/>
                    <a:chExt cx="477" cy="204"/>
                  </a:xfrm>
                </p:grpSpPr>
                <p:sp>
                  <p:nvSpPr>
                    <p:cNvPr id="113680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672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3681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8" y="1584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lang="en-US" altLang="zh-CN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sp>
                <p:nvSpPr>
                  <p:cNvPr id="11368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588"/>
                    <a:ext cx="249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rPr>
                      <a:t>…</a:t>
                    </a:r>
                    <a:endParaRPr lang="en-US" altLang="zh-CN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1136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440" y="1840"/>
                  <a:ext cx="672" cy="24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操作前</a:t>
                  </a:r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4074" y="1192"/>
                <a:ext cx="1158" cy="904"/>
                <a:chOff x="4170" y="1280"/>
                <a:chExt cx="1158" cy="904"/>
              </a:xfrm>
            </p:grpSpPr>
            <p:grpSp>
              <p:nvGrpSpPr>
                <p:cNvPr id="10" name="Group 21"/>
                <p:cNvGrpSpPr>
                  <a:grpSpLocks/>
                </p:cNvGrpSpPr>
                <p:nvPr/>
              </p:nvGrpSpPr>
              <p:grpSpPr bwMode="auto">
                <a:xfrm>
                  <a:off x="4170" y="1280"/>
                  <a:ext cx="1158" cy="612"/>
                  <a:chOff x="2586" y="1280"/>
                  <a:chExt cx="1158" cy="612"/>
                </a:xfrm>
              </p:grpSpPr>
              <p:grpSp>
                <p:nvGrpSpPr>
                  <p:cNvPr id="11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586" y="1280"/>
                    <a:ext cx="1158" cy="612"/>
                    <a:chOff x="1155" y="1184"/>
                    <a:chExt cx="1158" cy="612"/>
                  </a:xfrm>
                </p:grpSpPr>
                <p:grpSp>
                  <p:nvGrpSpPr>
                    <p:cNvPr id="12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64" y="1184"/>
                      <a:ext cx="204" cy="399"/>
                      <a:chOff x="432" y="2688"/>
                      <a:chExt cx="204" cy="399"/>
                    </a:xfrm>
                  </p:grpSpPr>
                  <p:sp>
                    <p:nvSpPr>
                      <p:cNvPr id="113688" name="Rectangle 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" y="2688"/>
                        <a:ext cx="204" cy="204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latin typeface="宋体" pitchFamily="2" charset="-122"/>
                            <a:ea typeface="宋体" pitchFamily="2" charset="-122"/>
                          </a:rPr>
                          <a:t>p</a:t>
                        </a:r>
                      </a:p>
                    </p:txBody>
                  </p:sp>
                  <p:sp>
                    <p:nvSpPr>
                      <p:cNvPr id="113689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20" y="2928"/>
                        <a:ext cx="0" cy="15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32" y="1584"/>
                      <a:ext cx="453" cy="212"/>
                      <a:chOff x="2160" y="2928"/>
                      <a:chExt cx="453" cy="212"/>
                    </a:xfrm>
                  </p:grpSpPr>
                  <p:sp>
                    <p:nvSpPr>
                      <p:cNvPr id="113691" name="Rectangle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latin typeface="宋体" pitchFamily="2" charset="-122"/>
                            <a:ea typeface="宋体" pitchFamily="2" charset="-122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13692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13693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5" y="1584"/>
                      <a:ext cx="477" cy="204"/>
                      <a:chOff x="928" y="1584"/>
                      <a:chExt cx="477" cy="204"/>
                    </a:xfrm>
                  </p:grpSpPr>
                  <p:sp>
                    <p:nvSpPr>
                      <p:cNvPr id="113695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24" y="1672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13696" name="Rectangle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8" y="1584"/>
                        <a:ext cx="249" cy="204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latin typeface="宋体" pitchFamily="2" charset="-122"/>
                            <a:ea typeface="宋体" pitchFamily="2" charset="-122"/>
                            <a:cs typeface="Times New Roman" pitchFamily="18" charset="0"/>
                          </a:rPr>
                          <a:t>…</a:t>
                        </a:r>
                        <a:endParaRPr lang="en-US" altLang="zh-CN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</p:grpSp>
                <p:sp>
                  <p:nvSpPr>
                    <p:cNvPr id="113697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1588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lang="en-US" altLang="zh-CN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5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2776" y="1304"/>
                    <a:ext cx="279" cy="398"/>
                    <a:chOff x="528" y="3249"/>
                    <a:chExt cx="279" cy="398"/>
                  </a:xfrm>
                </p:grpSpPr>
                <p:sp>
                  <p:nvSpPr>
                    <p:cNvPr id="113699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3249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q</a:t>
                      </a:r>
                    </a:p>
                  </p:txBody>
                </p:sp>
                <p:grpSp>
                  <p:nvGrpSpPr>
                    <p:cNvPr id="16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8" y="3488"/>
                      <a:ext cx="159" cy="159"/>
                      <a:chOff x="768" y="3544"/>
                      <a:chExt cx="159" cy="159"/>
                    </a:xfrm>
                  </p:grpSpPr>
                  <p:sp>
                    <p:nvSpPr>
                      <p:cNvPr id="113701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68" y="3696"/>
                        <a:ext cx="159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13702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68" y="3544"/>
                        <a:ext cx="0" cy="159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13703" name="Rectangle 39"/>
                <p:cNvSpPr>
                  <a:spLocks noChangeArrowheads="1"/>
                </p:cNvSpPr>
                <p:nvPr/>
              </p:nvSpPr>
              <p:spPr bwMode="auto">
                <a:xfrm>
                  <a:off x="4448" y="1944"/>
                  <a:ext cx="672" cy="24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操作后</a:t>
                  </a:r>
                </a:p>
              </p:txBody>
            </p:sp>
          </p:grpSp>
        </p:grpSp>
        <p:grpSp>
          <p:nvGrpSpPr>
            <p:cNvPr id="17" name="Group 40"/>
            <p:cNvGrpSpPr>
              <a:grpSpLocks/>
            </p:cNvGrpSpPr>
            <p:nvPr/>
          </p:nvGrpSpPr>
          <p:grpSpPr bwMode="auto">
            <a:xfrm>
              <a:off x="144" y="1296"/>
              <a:ext cx="5280" cy="907"/>
              <a:chOff x="144" y="1344"/>
              <a:chExt cx="5280" cy="912"/>
            </a:xfrm>
          </p:grpSpPr>
          <p:sp>
            <p:nvSpPr>
              <p:cNvPr id="113705" name="Rectangle 41"/>
              <p:cNvSpPr>
                <a:spLocks noChangeArrowheads="1"/>
              </p:cNvSpPr>
              <p:nvPr/>
            </p:nvSpPr>
            <p:spPr bwMode="auto">
              <a:xfrm>
                <a:off x="144" y="1648"/>
                <a:ext cx="1406" cy="2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zh-CN" altLang="en-US" sz="2800">
                    <a:latin typeface="宋体" pitchFamily="2" charset="-122"/>
                    <a:ea typeface="宋体" pitchFamily="2" charset="-122"/>
                    <a:cs typeface="Arial Unicode MS" pitchFamily="34" charset="-122"/>
                  </a:rPr>
                  <a:t>② </a:t>
                </a:r>
                <a:r>
                  <a:rPr lang="zh-CN" altLang="en-US" sz="2800"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lang="en-US" altLang="zh-CN" sz="2800">
                    <a:latin typeface="宋体" pitchFamily="2" charset="-122"/>
                    <a:ea typeface="宋体" pitchFamily="2" charset="-122"/>
                  </a:rPr>
                  <a:t>q=p-&gt;next </a:t>
                </a:r>
                <a:r>
                  <a:rPr lang="en-US" altLang="zh-CN" sz="3200">
                    <a:latin typeface="宋体" pitchFamily="2" charset="-122"/>
                    <a:ea typeface="宋体" pitchFamily="2" charset="-122"/>
                  </a:rPr>
                  <a:t>;</a:t>
                </a:r>
              </a:p>
            </p:txBody>
          </p:sp>
          <p:grpSp>
            <p:nvGrpSpPr>
              <p:cNvPr id="18" name="Group 42"/>
              <p:cNvGrpSpPr>
                <a:grpSpLocks/>
              </p:cNvGrpSpPr>
              <p:nvPr/>
            </p:nvGrpSpPr>
            <p:grpSpPr bwMode="auto">
              <a:xfrm>
                <a:off x="1914" y="1344"/>
                <a:ext cx="1638" cy="612"/>
                <a:chOff x="1914" y="1344"/>
                <a:chExt cx="1638" cy="612"/>
              </a:xfrm>
            </p:grpSpPr>
            <p:grpSp>
              <p:nvGrpSpPr>
                <p:cNvPr id="19" name="Group 43"/>
                <p:cNvGrpSpPr>
                  <a:grpSpLocks/>
                </p:cNvGrpSpPr>
                <p:nvPr/>
              </p:nvGrpSpPr>
              <p:grpSpPr bwMode="auto">
                <a:xfrm>
                  <a:off x="2851" y="1744"/>
                  <a:ext cx="453" cy="212"/>
                  <a:chOff x="2160" y="2928"/>
                  <a:chExt cx="453" cy="212"/>
                </a:xfrm>
              </p:grpSpPr>
              <p:sp>
                <p:nvSpPr>
                  <p:cNvPr id="113708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11370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1371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0" name="Group 47"/>
                <p:cNvGrpSpPr>
                  <a:grpSpLocks/>
                </p:cNvGrpSpPr>
                <p:nvPr/>
              </p:nvGrpSpPr>
              <p:grpSpPr bwMode="auto">
                <a:xfrm>
                  <a:off x="2423" y="1344"/>
                  <a:ext cx="204" cy="399"/>
                  <a:chOff x="432" y="2688"/>
                  <a:chExt cx="204" cy="399"/>
                </a:xfrm>
              </p:grpSpPr>
              <p:sp>
                <p:nvSpPr>
                  <p:cNvPr id="11371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688"/>
                    <a:ext cx="204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p</a:t>
                    </a:r>
                  </a:p>
                </p:txBody>
              </p:sp>
              <p:sp>
                <p:nvSpPr>
                  <p:cNvPr id="113713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520" y="2928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1" name="Group 50"/>
                <p:cNvGrpSpPr>
                  <a:grpSpLocks/>
                </p:cNvGrpSpPr>
                <p:nvPr/>
              </p:nvGrpSpPr>
              <p:grpSpPr bwMode="auto">
                <a:xfrm>
                  <a:off x="2391" y="1744"/>
                  <a:ext cx="453" cy="212"/>
                  <a:chOff x="2160" y="2928"/>
                  <a:chExt cx="453" cy="212"/>
                </a:xfrm>
              </p:grpSpPr>
              <p:sp>
                <p:nvSpPr>
                  <p:cNvPr id="11371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113716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13717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2" name="Group 54"/>
                <p:cNvGrpSpPr>
                  <a:grpSpLocks/>
                </p:cNvGrpSpPr>
                <p:nvPr/>
              </p:nvGrpSpPr>
              <p:grpSpPr bwMode="auto">
                <a:xfrm>
                  <a:off x="1914" y="1744"/>
                  <a:ext cx="477" cy="204"/>
                  <a:chOff x="928" y="1584"/>
                  <a:chExt cx="477" cy="204"/>
                </a:xfrm>
              </p:grpSpPr>
              <p:sp>
                <p:nvSpPr>
                  <p:cNvPr id="113719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224" y="1672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13720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1584"/>
                    <a:ext cx="249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…</a:t>
                    </a:r>
                  </a:p>
                </p:txBody>
              </p:sp>
            </p:grpSp>
            <p:sp>
              <p:nvSpPr>
                <p:cNvPr id="113721" name="Rectangle 57"/>
                <p:cNvSpPr>
                  <a:spLocks noChangeArrowheads="1"/>
                </p:cNvSpPr>
                <p:nvPr/>
              </p:nvSpPr>
              <p:spPr bwMode="auto">
                <a:xfrm>
                  <a:off x="3303" y="1748"/>
                  <a:ext cx="249" cy="20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…</a:t>
                  </a:r>
                </a:p>
              </p:txBody>
            </p:sp>
          </p:grpSp>
          <p:sp>
            <p:nvSpPr>
              <p:cNvPr id="113722" name="Rectangle 58"/>
              <p:cNvSpPr>
                <a:spLocks noChangeArrowheads="1"/>
              </p:cNvSpPr>
              <p:nvPr/>
            </p:nvSpPr>
            <p:spPr bwMode="auto">
              <a:xfrm>
                <a:off x="2448" y="2000"/>
                <a:ext cx="672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zh-CN" altLang="en-US">
                    <a:latin typeface="宋体" pitchFamily="2" charset="-122"/>
                    <a:ea typeface="宋体" pitchFamily="2" charset="-122"/>
                  </a:rPr>
                  <a:t>操作前</a:t>
                </a:r>
              </a:p>
            </p:txBody>
          </p:sp>
          <p:sp>
            <p:nvSpPr>
              <p:cNvPr id="113723" name="Rectangle 59"/>
              <p:cNvSpPr>
                <a:spLocks noChangeArrowheads="1"/>
              </p:cNvSpPr>
              <p:nvPr/>
            </p:nvSpPr>
            <p:spPr bwMode="auto">
              <a:xfrm>
                <a:off x="4304" y="2016"/>
                <a:ext cx="672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zh-CN" altLang="en-US">
                    <a:latin typeface="宋体" pitchFamily="2" charset="-122"/>
                    <a:ea typeface="宋体" pitchFamily="2" charset="-122"/>
                  </a:rPr>
                  <a:t>操作后</a:t>
                </a:r>
              </a:p>
            </p:txBody>
          </p:sp>
          <p:grpSp>
            <p:nvGrpSpPr>
              <p:cNvPr id="23" name="Group 60"/>
              <p:cNvGrpSpPr>
                <a:grpSpLocks/>
              </p:cNvGrpSpPr>
              <p:nvPr/>
            </p:nvGrpSpPr>
            <p:grpSpPr bwMode="auto">
              <a:xfrm>
                <a:off x="3786" y="1344"/>
                <a:ext cx="1638" cy="616"/>
                <a:chOff x="2010" y="2504"/>
                <a:chExt cx="1638" cy="616"/>
              </a:xfrm>
            </p:grpSpPr>
            <p:grpSp>
              <p:nvGrpSpPr>
                <p:cNvPr id="24" name="Group 61"/>
                <p:cNvGrpSpPr>
                  <a:grpSpLocks/>
                </p:cNvGrpSpPr>
                <p:nvPr/>
              </p:nvGrpSpPr>
              <p:grpSpPr bwMode="auto">
                <a:xfrm>
                  <a:off x="2964" y="2504"/>
                  <a:ext cx="204" cy="399"/>
                  <a:chOff x="432" y="2688"/>
                  <a:chExt cx="204" cy="399"/>
                </a:xfrm>
              </p:grpSpPr>
              <p:sp>
                <p:nvSpPr>
                  <p:cNvPr id="113726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688"/>
                    <a:ext cx="204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q</a:t>
                    </a:r>
                  </a:p>
                </p:txBody>
              </p:sp>
              <p:sp>
                <p:nvSpPr>
                  <p:cNvPr id="113727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520" y="2928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5" name="Group 64"/>
                <p:cNvGrpSpPr>
                  <a:grpSpLocks/>
                </p:cNvGrpSpPr>
                <p:nvPr/>
              </p:nvGrpSpPr>
              <p:grpSpPr bwMode="auto">
                <a:xfrm>
                  <a:off x="2010" y="2508"/>
                  <a:ext cx="1638" cy="612"/>
                  <a:chOff x="1914" y="1344"/>
                  <a:chExt cx="1638" cy="612"/>
                </a:xfrm>
              </p:grpSpPr>
              <p:grpSp>
                <p:nvGrpSpPr>
                  <p:cNvPr id="26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285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13730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p:txBody>
                </p:sp>
                <p:sp>
                  <p:nvSpPr>
                    <p:cNvPr id="113731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3732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27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423" y="1344"/>
                    <a:ext cx="204" cy="399"/>
                    <a:chOff x="432" y="2688"/>
                    <a:chExt cx="204" cy="399"/>
                  </a:xfrm>
                </p:grpSpPr>
                <p:sp>
                  <p:nvSpPr>
                    <p:cNvPr id="113734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688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</a:p>
                  </p:txBody>
                </p:sp>
                <p:sp>
                  <p:nvSpPr>
                    <p:cNvPr id="113735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" y="2928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28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39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13737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113738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3739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29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1914" y="1744"/>
                    <a:ext cx="477" cy="204"/>
                    <a:chOff x="928" y="1584"/>
                    <a:chExt cx="477" cy="204"/>
                  </a:xfrm>
                </p:grpSpPr>
                <p:sp>
                  <p:nvSpPr>
                    <p:cNvPr id="113741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672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3742" name="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8" y="1584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</a:p>
                  </p:txBody>
                </p:sp>
              </p:grpSp>
              <p:sp>
                <p:nvSpPr>
                  <p:cNvPr id="113743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303" y="1748"/>
                    <a:ext cx="249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…</a:t>
                    </a:r>
                  </a:p>
                </p:txBody>
              </p:sp>
            </p:grpSp>
          </p:grpSp>
        </p:grpSp>
        <p:grpSp>
          <p:nvGrpSpPr>
            <p:cNvPr id="30" name="Group 80"/>
            <p:cNvGrpSpPr>
              <a:grpSpLocks/>
            </p:cNvGrpSpPr>
            <p:nvPr/>
          </p:nvGrpSpPr>
          <p:grpSpPr bwMode="auto">
            <a:xfrm>
              <a:off x="144" y="2165"/>
              <a:ext cx="5328" cy="907"/>
              <a:chOff x="192" y="2112"/>
              <a:chExt cx="5328" cy="912"/>
            </a:xfrm>
          </p:grpSpPr>
          <p:sp>
            <p:nvSpPr>
              <p:cNvPr id="113745" name="Rectangle 81"/>
              <p:cNvSpPr>
                <a:spLocks noChangeArrowheads="1"/>
              </p:cNvSpPr>
              <p:nvPr/>
            </p:nvSpPr>
            <p:spPr bwMode="auto">
              <a:xfrm>
                <a:off x="192" y="2416"/>
                <a:ext cx="1474" cy="2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zh-CN" altLang="en-US" sz="2800">
                    <a:latin typeface="宋体" pitchFamily="2" charset="-122"/>
                    <a:ea typeface="宋体" pitchFamily="2" charset="-122"/>
                    <a:cs typeface="Arial Unicode MS" pitchFamily="34" charset="-122"/>
                  </a:rPr>
                  <a:t>③</a:t>
                </a:r>
                <a:r>
                  <a:rPr lang="zh-CN" altLang="en-US" sz="2800">
                    <a:latin typeface="宋体" pitchFamily="2" charset="-122"/>
                    <a:ea typeface="宋体" pitchFamily="2" charset="-122"/>
                  </a:rPr>
                  <a:t>  </a:t>
                </a:r>
                <a:r>
                  <a:rPr lang="en-US" altLang="zh-CN" sz="2800">
                    <a:latin typeface="宋体" pitchFamily="2" charset="-122"/>
                    <a:ea typeface="宋体" pitchFamily="2" charset="-122"/>
                  </a:rPr>
                  <a:t>p=p-&gt;next </a:t>
                </a:r>
                <a:r>
                  <a:rPr lang="en-US" altLang="zh-CN" sz="3200">
                    <a:latin typeface="宋体" pitchFamily="2" charset="-122"/>
                    <a:ea typeface="宋体" pitchFamily="2" charset="-122"/>
                  </a:rPr>
                  <a:t>;</a:t>
                </a:r>
              </a:p>
            </p:txBody>
          </p:sp>
          <p:grpSp>
            <p:nvGrpSpPr>
              <p:cNvPr id="31" name="Group 82"/>
              <p:cNvGrpSpPr>
                <a:grpSpLocks/>
              </p:cNvGrpSpPr>
              <p:nvPr/>
            </p:nvGrpSpPr>
            <p:grpSpPr bwMode="auto">
              <a:xfrm>
                <a:off x="1962" y="2112"/>
                <a:ext cx="1638" cy="612"/>
                <a:chOff x="1914" y="1344"/>
                <a:chExt cx="1638" cy="612"/>
              </a:xfrm>
            </p:grpSpPr>
            <p:grpSp>
              <p:nvGrpSpPr>
                <p:cNvPr id="113793" name="Group 83"/>
                <p:cNvGrpSpPr>
                  <a:grpSpLocks/>
                </p:cNvGrpSpPr>
                <p:nvPr/>
              </p:nvGrpSpPr>
              <p:grpSpPr bwMode="auto">
                <a:xfrm>
                  <a:off x="2851" y="1744"/>
                  <a:ext cx="453" cy="212"/>
                  <a:chOff x="2160" y="2928"/>
                  <a:chExt cx="453" cy="212"/>
                </a:xfrm>
              </p:grpSpPr>
              <p:sp>
                <p:nvSpPr>
                  <p:cNvPr id="113748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113749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13750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13794" name="Group 87"/>
                <p:cNvGrpSpPr>
                  <a:grpSpLocks/>
                </p:cNvGrpSpPr>
                <p:nvPr/>
              </p:nvGrpSpPr>
              <p:grpSpPr bwMode="auto">
                <a:xfrm>
                  <a:off x="2423" y="1344"/>
                  <a:ext cx="204" cy="399"/>
                  <a:chOff x="432" y="2688"/>
                  <a:chExt cx="204" cy="399"/>
                </a:xfrm>
              </p:grpSpPr>
              <p:sp>
                <p:nvSpPr>
                  <p:cNvPr id="113752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688"/>
                    <a:ext cx="204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p</a:t>
                    </a:r>
                  </a:p>
                </p:txBody>
              </p:sp>
              <p:sp>
                <p:nvSpPr>
                  <p:cNvPr id="113753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520" y="2928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13798" name="Group 90"/>
                <p:cNvGrpSpPr>
                  <a:grpSpLocks/>
                </p:cNvGrpSpPr>
                <p:nvPr/>
              </p:nvGrpSpPr>
              <p:grpSpPr bwMode="auto">
                <a:xfrm>
                  <a:off x="2391" y="1744"/>
                  <a:ext cx="453" cy="212"/>
                  <a:chOff x="2160" y="2928"/>
                  <a:chExt cx="453" cy="212"/>
                </a:xfrm>
              </p:grpSpPr>
              <p:sp>
                <p:nvSpPr>
                  <p:cNvPr id="113755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113756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13757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13801" name="Group 94"/>
                <p:cNvGrpSpPr>
                  <a:grpSpLocks/>
                </p:cNvGrpSpPr>
                <p:nvPr/>
              </p:nvGrpSpPr>
              <p:grpSpPr bwMode="auto">
                <a:xfrm>
                  <a:off x="1914" y="1744"/>
                  <a:ext cx="477" cy="204"/>
                  <a:chOff x="928" y="1584"/>
                  <a:chExt cx="477" cy="204"/>
                </a:xfrm>
              </p:grpSpPr>
              <p:sp>
                <p:nvSpPr>
                  <p:cNvPr id="113759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1224" y="1672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13760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1584"/>
                    <a:ext cx="249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…</a:t>
                    </a:r>
                  </a:p>
                </p:txBody>
              </p:sp>
            </p:grpSp>
            <p:sp>
              <p:nvSpPr>
                <p:cNvPr id="113761" name="Rectangle 97"/>
                <p:cNvSpPr>
                  <a:spLocks noChangeArrowheads="1"/>
                </p:cNvSpPr>
                <p:nvPr/>
              </p:nvSpPr>
              <p:spPr bwMode="auto">
                <a:xfrm>
                  <a:off x="3303" y="1748"/>
                  <a:ext cx="249" cy="20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…</a:t>
                  </a:r>
                </a:p>
              </p:txBody>
            </p:sp>
          </p:grpSp>
          <p:sp>
            <p:nvSpPr>
              <p:cNvPr id="113762" name="Rectangle 98"/>
              <p:cNvSpPr>
                <a:spLocks noChangeArrowheads="1"/>
              </p:cNvSpPr>
              <p:nvPr/>
            </p:nvSpPr>
            <p:spPr bwMode="auto">
              <a:xfrm>
                <a:off x="2496" y="2768"/>
                <a:ext cx="672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zh-CN" altLang="en-US">
                    <a:latin typeface="宋体" pitchFamily="2" charset="-122"/>
                    <a:ea typeface="宋体" pitchFamily="2" charset="-122"/>
                  </a:rPr>
                  <a:t>操作前</a:t>
                </a:r>
              </a:p>
            </p:txBody>
          </p:sp>
          <p:sp>
            <p:nvSpPr>
              <p:cNvPr id="113763" name="Rectangle 99"/>
              <p:cNvSpPr>
                <a:spLocks noChangeArrowheads="1"/>
              </p:cNvSpPr>
              <p:nvPr/>
            </p:nvSpPr>
            <p:spPr bwMode="auto">
              <a:xfrm>
                <a:off x="4352" y="2784"/>
                <a:ext cx="672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zh-CN" altLang="en-US">
                    <a:latin typeface="宋体" pitchFamily="2" charset="-122"/>
                    <a:ea typeface="宋体" pitchFamily="2" charset="-122"/>
                  </a:rPr>
                  <a:t>操作后</a:t>
                </a:r>
              </a:p>
            </p:txBody>
          </p:sp>
          <p:grpSp>
            <p:nvGrpSpPr>
              <p:cNvPr id="113805" name="Group 100"/>
              <p:cNvGrpSpPr>
                <a:grpSpLocks/>
              </p:cNvGrpSpPr>
              <p:nvPr/>
            </p:nvGrpSpPr>
            <p:grpSpPr bwMode="auto">
              <a:xfrm>
                <a:off x="3882" y="2112"/>
                <a:ext cx="1638" cy="620"/>
                <a:chOff x="3882" y="2112"/>
                <a:chExt cx="1638" cy="620"/>
              </a:xfrm>
            </p:grpSpPr>
            <p:grpSp>
              <p:nvGrpSpPr>
                <p:cNvPr id="113811" name="Group 101"/>
                <p:cNvGrpSpPr>
                  <a:grpSpLocks/>
                </p:cNvGrpSpPr>
                <p:nvPr/>
              </p:nvGrpSpPr>
              <p:grpSpPr bwMode="auto">
                <a:xfrm>
                  <a:off x="4788" y="2112"/>
                  <a:ext cx="204" cy="399"/>
                  <a:chOff x="432" y="2688"/>
                  <a:chExt cx="204" cy="399"/>
                </a:xfrm>
              </p:grpSpPr>
              <p:sp>
                <p:nvSpPr>
                  <p:cNvPr id="113766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688"/>
                    <a:ext cx="204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p</a:t>
                    </a:r>
                  </a:p>
                </p:txBody>
              </p:sp>
              <p:sp>
                <p:nvSpPr>
                  <p:cNvPr id="113767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520" y="2928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13812" name="Group 104"/>
                <p:cNvGrpSpPr>
                  <a:grpSpLocks/>
                </p:cNvGrpSpPr>
                <p:nvPr/>
              </p:nvGrpSpPr>
              <p:grpSpPr bwMode="auto">
                <a:xfrm>
                  <a:off x="4819" y="2520"/>
                  <a:ext cx="453" cy="212"/>
                  <a:chOff x="2160" y="2928"/>
                  <a:chExt cx="453" cy="212"/>
                </a:xfrm>
              </p:grpSpPr>
              <p:sp>
                <p:nvSpPr>
                  <p:cNvPr id="113769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113770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13771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13813" name="Group 108"/>
                <p:cNvGrpSpPr>
                  <a:grpSpLocks/>
                </p:cNvGrpSpPr>
                <p:nvPr/>
              </p:nvGrpSpPr>
              <p:grpSpPr bwMode="auto">
                <a:xfrm>
                  <a:off x="4359" y="2520"/>
                  <a:ext cx="453" cy="212"/>
                  <a:chOff x="2160" y="2928"/>
                  <a:chExt cx="453" cy="212"/>
                </a:xfrm>
              </p:grpSpPr>
              <p:sp>
                <p:nvSpPr>
                  <p:cNvPr id="113773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113774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13775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13816" name="Group 112"/>
                <p:cNvGrpSpPr>
                  <a:grpSpLocks/>
                </p:cNvGrpSpPr>
                <p:nvPr/>
              </p:nvGrpSpPr>
              <p:grpSpPr bwMode="auto">
                <a:xfrm>
                  <a:off x="3882" y="2520"/>
                  <a:ext cx="477" cy="204"/>
                  <a:chOff x="928" y="1584"/>
                  <a:chExt cx="477" cy="204"/>
                </a:xfrm>
              </p:grpSpPr>
              <p:sp>
                <p:nvSpPr>
                  <p:cNvPr id="113777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1224" y="1672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13778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1584"/>
                    <a:ext cx="249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…</a:t>
                    </a:r>
                  </a:p>
                </p:txBody>
              </p:sp>
            </p:grpSp>
            <p:sp>
              <p:nvSpPr>
                <p:cNvPr id="113779" name="Rectangle 115"/>
                <p:cNvSpPr>
                  <a:spLocks noChangeArrowheads="1"/>
                </p:cNvSpPr>
                <p:nvPr/>
              </p:nvSpPr>
              <p:spPr bwMode="auto">
                <a:xfrm>
                  <a:off x="5271" y="2524"/>
                  <a:ext cx="249" cy="20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…</a:t>
                  </a:r>
                </a:p>
              </p:txBody>
            </p:sp>
          </p:grpSp>
        </p:grpSp>
        <p:grpSp>
          <p:nvGrpSpPr>
            <p:cNvPr id="113820" name="Group 116"/>
            <p:cNvGrpSpPr>
              <a:grpSpLocks/>
            </p:cNvGrpSpPr>
            <p:nvPr/>
          </p:nvGrpSpPr>
          <p:grpSpPr bwMode="auto">
            <a:xfrm>
              <a:off x="144" y="3077"/>
              <a:ext cx="5328" cy="1195"/>
              <a:chOff x="144" y="3077"/>
              <a:chExt cx="5328" cy="1195"/>
            </a:xfrm>
          </p:grpSpPr>
          <p:sp>
            <p:nvSpPr>
              <p:cNvPr id="113781" name="Rectangle 117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1474" cy="29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zh-CN" altLang="en-US" sz="2800">
                    <a:latin typeface="宋体" pitchFamily="2" charset="-122"/>
                    <a:ea typeface="宋体" pitchFamily="2" charset="-122"/>
                    <a:cs typeface="Arial Unicode MS" pitchFamily="34" charset="-122"/>
                  </a:rPr>
                  <a:t>④</a:t>
                </a:r>
                <a:r>
                  <a:rPr lang="zh-CN" altLang="en-US" sz="2800">
                    <a:latin typeface="宋体" pitchFamily="2" charset="-122"/>
                    <a:ea typeface="宋体" pitchFamily="2" charset="-122"/>
                  </a:rPr>
                  <a:t>  </a:t>
                </a:r>
                <a:r>
                  <a:rPr lang="en-US" altLang="zh-CN" sz="2800">
                    <a:latin typeface="宋体" pitchFamily="2" charset="-122"/>
                    <a:ea typeface="宋体" pitchFamily="2" charset="-122"/>
                  </a:rPr>
                  <a:t>q-&gt;next=p </a:t>
                </a:r>
                <a:r>
                  <a:rPr lang="en-US" altLang="zh-CN" sz="3200">
                    <a:latin typeface="宋体" pitchFamily="2" charset="-122"/>
                    <a:ea typeface="宋体" pitchFamily="2" charset="-122"/>
                  </a:rPr>
                  <a:t>;</a:t>
                </a:r>
              </a:p>
            </p:txBody>
          </p:sp>
          <p:grpSp>
            <p:nvGrpSpPr>
              <p:cNvPr id="113824" name="Group 118"/>
              <p:cNvGrpSpPr>
                <a:grpSpLocks/>
              </p:cNvGrpSpPr>
              <p:nvPr/>
            </p:nvGrpSpPr>
            <p:grpSpPr bwMode="auto">
              <a:xfrm>
                <a:off x="1914" y="3077"/>
                <a:ext cx="1638" cy="907"/>
                <a:chOff x="1914" y="2933"/>
                <a:chExt cx="1638" cy="907"/>
              </a:xfrm>
            </p:grpSpPr>
            <p:grpSp>
              <p:nvGrpSpPr>
                <p:cNvPr id="113827" name="Group 119"/>
                <p:cNvGrpSpPr>
                  <a:grpSpLocks/>
                </p:cNvGrpSpPr>
                <p:nvPr/>
              </p:nvGrpSpPr>
              <p:grpSpPr bwMode="auto">
                <a:xfrm>
                  <a:off x="2144" y="3590"/>
                  <a:ext cx="1072" cy="250"/>
                  <a:chOff x="1353" y="3490"/>
                  <a:chExt cx="1072" cy="250"/>
                </a:xfrm>
              </p:grpSpPr>
              <p:grpSp>
                <p:nvGrpSpPr>
                  <p:cNvPr id="113830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1744" y="3520"/>
                    <a:ext cx="681" cy="220"/>
                    <a:chOff x="3504" y="2160"/>
                    <a:chExt cx="681" cy="220"/>
                  </a:xfrm>
                </p:grpSpPr>
                <p:grpSp>
                  <p:nvGrpSpPr>
                    <p:cNvPr id="113831" name="Group 1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04" y="2160"/>
                      <a:ext cx="453" cy="212"/>
                      <a:chOff x="2160" y="2928"/>
                      <a:chExt cx="453" cy="212"/>
                    </a:xfrm>
                  </p:grpSpPr>
                  <p:sp>
                    <p:nvSpPr>
                      <p:cNvPr id="113786" name="Rectangle 1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latin typeface="宋体" pitchFamily="2" charset="-122"/>
                            <a:ea typeface="宋体" pitchFamily="2" charset="-122"/>
                          </a:rPr>
                          <a:t>c</a:t>
                        </a:r>
                      </a:p>
                    </p:txBody>
                  </p:sp>
                  <p:sp>
                    <p:nvSpPr>
                      <p:cNvPr id="113787" name="Line 1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13788" name="Line 1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</p:grpSp>
                <p:sp>
                  <p:nvSpPr>
                    <p:cNvPr id="113789" name="Rectangle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6" y="2176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13832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1353" y="3490"/>
                    <a:ext cx="388" cy="204"/>
                    <a:chOff x="1353" y="3490"/>
                    <a:chExt cx="388" cy="204"/>
                  </a:xfrm>
                </p:grpSpPr>
                <p:sp>
                  <p:nvSpPr>
                    <p:cNvPr id="113791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0" y="36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3792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3490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</a:p>
                  </p:txBody>
                </p:sp>
              </p:grpSp>
            </p:grpSp>
            <p:grpSp>
              <p:nvGrpSpPr>
                <p:cNvPr id="113837" name="Group 129"/>
                <p:cNvGrpSpPr>
                  <a:grpSpLocks/>
                </p:cNvGrpSpPr>
                <p:nvPr/>
              </p:nvGrpSpPr>
              <p:grpSpPr bwMode="auto">
                <a:xfrm>
                  <a:off x="1914" y="2933"/>
                  <a:ext cx="1638" cy="609"/>
                  <a:chOff x="1914" y="1344"/>
                  <a:chExt cx="1638" cy="612"/>
                </a:xfrm>
              </p:grpSpPr>
              <p:grpSp>
                <p:nvGrpSpPr>
                  <p:cNvPr id="113841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285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13795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p:txBody>
                </p:sp>
                <p:sp>
                  <p:nvSpPr>
                    <p:cNvPr id="113796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3797" name="Line 1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13842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2423" y="1344"/>
                    <a:ext cx="204" cy="399"/>
                    <a:chOff x="432" y="2688"/>
                    <a:chExt cx="204" cy="399"/>
                  </a:xfrm>
                </p:grpSpPr>
                <p:sp>
                  <p:nvSpPr>
                    <p:cNvPr id="113799" name="Rectangle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688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q</a:t>
                      </a:r>
                    </a:p>
                  </p:txBody>
                </p:sp>
                <p:sp>
                  <p:nvSpPr>
                    <p:cNvPr id="113800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" y="2928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13843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239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13802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113803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3804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13844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1914" y="1744"/>
                    <a:ext cx="477" cy="204"/>
                    <a:chOff x="928" y="1584"/>
                    <a:chExt cx="477" cy="204"/>
                  </a:xfrm>
                </p:grpSpPr>
                <p:sp>
                  <p:nvSpPr>
                    <p:cNvPr id="113806" name="Line 1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672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3807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8" y="1584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</a:p>
                  </p:txBody>
                </p:sp>
              </p:grpSp>
              <p:sp>
                <p:nvSpPr>
                  <p:cNvPr id="113808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3303" y="1748"/>
                    <a:ext cx="249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…</a:t>
                    </a:r>
                  </a:p>
                </p:txBody>
              </p:sp>
            </p:grpSp>
          </p:grpSp>
          <p:sp>
            <p:nvSpPr>
              <p:cNvPr id="113809" name="Rectangle 145"/>
              <p:cNvSpPr>
                <a:spLocks noChangeArrowheads="1"/>
              </p:cNvSpPr>
              <p:nvPr/>
            </p:nvSpPr>
            <p:spPr bwMode="auto">
              <a:xfrm>
                <a:off x="2448" y="4032"/>
                <a:ext cx="672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zh-CN" altLang="en-US">
                    <a:latin typeface="宋体" pitchFamily="2" charset="-122"/>
                    <a:ea typeface="宋体" pitchFamily="2" charset="-122"/>
                  </a:rPr>
                  <a:t>操作前</a:t>
                </a:r>
              </a:p>
            </p:txBody>
          </p:sp>
          <p:sp>
            <p:nvSpPr>
              <p:cNvPr id="113810" name="Rectangle 146"/>
              <p:cNvSpPr>
                <a:spLocks noChangeArrowheads="1"/>
              </p:cNvSpPr>
              <p:nvPr/>
            </p:nvSpPr>
            <p:spPr bwMode="auto">
              <a:xfrm>
                <a:off x="4304" y="4033"/>
                <a:ext cx="672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zh-CN" altLang="en-US">
                    <a:latin typeface="宋体" pitchFamily="2" charset="-122"/>
                    <a:ea typeface="宋体" pitchFamily="2" charset="-122"/>
                  </a:rPr>
                  <a:t>操作后</a:t>
                </a:r>
              </a:p>
            </p:txBody>
          </p:sp>
          <p:grpSp>
            <p:nvGrpSpPr>
              <p:cNvPr id="113845" name="Group 147"/>
              <p:cNvGrpSpPr>
                <a:grpSpLocks/>
              </p:cNvGrpSpPr>
              <p:nvPr/>
            </p:nvGrpSpPr>
            <p:grpSpPr bwMode="auto">
              <a:xfrm>
                <a:off x="3834" y="3077"/>
                <a:ext cx="1638" cy="941"/>
                <a:chOff x="3834" y="2933"/>
                <a:chExt cx="1638" cy="941"/>
              </a:xfrm>
            </p:grpSpPr>
            <p:grpSp>
              <p:nvGrpSpPr>
                <p:cNvPr id="113846" name="Group 148"/>
                <p:cNvGrpSpPr>
                  <a:grpSpLocks/>
                </p:cNvGrpSpPr>
                <p:nvPr/>
              </p:nvGrpSpPr>
              <p:grpSpPr bwMode="auto">
                <a:xfrm>
                  <a:off x="3834" y="2933"/>
                  <a:ext cx="1638" cy="718"/>
                  <a:chOff x="3834" y="2933"/>
                  <a:chExt cx="1638" cy="718"/>
                </a:xfrm>
              </p:grpSpPr>
              <p:grpSp>
                <p:nvGrpSpPr>
                  <p:cNvPr id="113847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4320" y="2933"/>
                    <a:ext cx="204" cy="397"/>
                    <a:chOff x="432" y="2688"/>
                    <a:chExt cx="204" cy="399"/>
                  </a:xfrm>
                </p:grpSpPr>
                <p:sp>
                  <p:nvSpPr>
                    <p:cNvPr id="113814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688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q</a:t>
                      </a:r>
                    </a:p>
                  </p:txBody>
                </p:sp>
                <p:sp>
                  <p:nvSpPr>
                    <p:cNvPr id="113815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" y="2928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13848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4771" y="3339"/>
                    <a:ext cx="453" cy="211"/>
                    <a:chOff x="2160" y="2928"/>
                    <a:chExt cx="453" cy="212"/>
                  </a:xfrm>
                </p:grpSpPr>
                <p:sp>
                  <p:nvSpPr>
                    <p:cNvPr id="113817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p:txBody>
                </p:sp>
                <p:sp>
                  <p:nvSpPr>
                    <p:cNvPr id="113818" name="Line 1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3819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13849" name="Group 156"/>
                  <p:cNvGrpSpPr>
                    <a:grpSpLocks/>
                  </p:cNvGrpSpPr>
                  <p:nvPr/>
                </p:nvGrpSpPr>
                <p:grpSpPr bwMode="auto">
                  <a:xfrm>
                    <a:off x="3834" y="3339"/>
                    <a:ext cx="477" cy="203"/>
                    <a:chOff x="928" y="1584"/>
                    <a:chExt cx="477" cy="204"/>
                  </a:xfrm>
                </p:grpSpPr>
                <p:sp>
                  <p:nvSpPr>
                    <p:cNvPr id="113821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672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3822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8" y="1584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</a:p>
                  </p:txBody>
                </p:sp>
              </p:grpSp>
              <p:sp>
                <p:nvSpPr>
                  <p:cNvPr id="113823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5223" y="3343"/>
                    <a:ext cx="249" cy="20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…</a:t>
                    </a:r>
                  </a:p>
                </p:txBody>
              </p:sp>
              <p:grpSp>
                <p:nvGrpSpPr>
                  <p:cNvPr id="113850" name="Group 160"/>
                  <p:cNvGrpSpPr>
                    <a:grpSpLocks/>
                  </p:cNvGrpSpPr>
                  <p:nvPr/>
                </p:nvGrpSpPr>
                <p:grpSpPr bwMode="auto">
                  <a:xfrm>
                    <a:off x="4311" y="3331"/>
                    <a:ext cx="408" cy="320"/>
                    <a:chOff x="4311" y="3339"/>
                    <a:chExt cx="408" cy="320"/>
                  </a:xfrm>
                </p:grpSpPr>
                <p:sp>
                  <p:nvSpPr>
                    <p:cNvPr id="113825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11" y="3339"/>
                      <a:ext cx="317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113826" name="Line 1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19" y="3347"/>
                      <a:ext cx="0" cy="20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grpSp>
                  <p:nvGrpSpPr>
                    <p:cNvPr id="113851" name="Group 1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60" y="3432"/>
                      <a:ext cx="159" cy="227"/>
                      <a:chOff x="1488" y="3840"/>
                      <a:chExt cx="159" cy="181"/>
                    </a:xfrm>
                  </p:grpSpPr>
                  <p:sp>
                    <p:nvSpPr>
                      <p:cNvPr id="113828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88" y="3840"/>
                        <a:ext cx="159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13829" name="Line 1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40" y="3840"/>
                        <a:ext cx="0" cy="18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13852" name="Group 166"/>
                <p:cNvGrpSpPr>
                  <a:grpSpLocks/>
                </p:cNvGrpSpPr>
                <p:nvPr/>
              </p:nvGrpSpPr>
              <p:grpSpPr bwMode="auto">
                <a:xfrm>
                  <a:off x="4176" y="3624"/>
                  <a:ext cx="1072" cy="250"/>
                  <a:chOff x="1353" y="3490"/>
                  <a:chExt cx="1072" cy="250"/>
                </a:xfrm>
              </p:grpSpPr>
              <p:grpSp>
                <p:nvGrpSpPr>
                  <p:cNvPr id="113853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1744" y="3520"/>
                    <a:ext cx="681" cy="220"/>
                    <a:chOff x="3504" y="2160"/>
                    <a:chExt cx="681" cy="220"/>
                  </a:xfrm>
                </p:grpSpPr>
                <p:grpSp>
                  <p:nvGrpSpPr>
                    <p:cNvPr id="113854" name="Group 1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04" y="2160"/>
                      <a:ext cx="453" cy="212"/>
                      <a:chOff x="2160" y="2928"/>
                      <a:chExt cx="453" cy="212"/>
                    </a:xfrm>
                  </p:grpSpPr>
                  <p:sp>
                    <p:nvSpPr>
                      <p:cNvPr id="113833" name="Rectangle 1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latin typeface="宋体" pitchFamily="2" charset="-122"/>
                            <a:ea typeface="宋体" pitchFamily="2" charset="-122"/>
                          </a:rPr>
                          <a:t>c</a:t>
                        </a:r>
                      </a:p>
                    </p:txBody>
                  </p:sp>
                  <p:sp>
                    <p:nvSpPr>
                      <p:cNvPr id="113834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13835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</p:grpSp>
                <p:sp>
                  <p:nvSpPr>
                    <p:cNvPr id="113836" name="Rectangle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6" y="2176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13855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1353" y="3490"/>
                    <a:ext cx="388" cy="204"/>
                    <a:chOff x="1353" y="3490"/>
                    <a:chExt cx="388" cy="204"/>
                  </a:xfrm>
                </p:grpSpPr>
                <p:sp>
                  <p:nvSpPr>
                    <p:cNvPr id="113838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0" y="36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3839" name="Rectangle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3490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</a:p>
                  </p:txBody>
                </p:sp>
              </p:grpSp>
            </p:grpSp>
          </p:grpSp>
          <p:sp>
            <p:nvSpPr>
              <p:cNvPr id="113840" name="Rectangle 176"/>
              <p:cNvSpPr>
                <a:spLocks noChangeArrowheads="1"/>
              </p:cNvSpPr>
              <p:nvPr/>
            </p:nvSpPr>
            <p:spPr bwMode="auto">
              <a:xfrm>
                <a:off x="1120" y="3600"/>
                <a:ext cx="295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宋体" pitchFamily="2" charset="-122"/>
                    <a:ea typeface="宋体" pitchFamily="2" charset="-122"/>
                  </a:rPr>
                  <a:t>(a)</a:t>
                </a:r>
              </a:p>
            </p:txBody>
          </p:sp>
        </p:grpSp>
      </p:grpSp>
      <p:sp>
        <p:nvSpPr>
          <p:cNvPr id="177" name="灯片编号占位符 1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5413" y="-31750"/>
            <a:ext cx="8191500" cy="6889750"/>
            <a:chOff x="79" y="-20"/>
            <a:chExt cx="5160" cy="434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79" y="1537"/>
              <a:ext cx="5160" cy="2783"/>
              <a:chOff x="120" y="1490"/>
              <a:chExt cx="5160" cy="2783"/>
            </a:xfrm>
          </p:grpSpPr>
          <p:sp>
            <p:nvSpPr>
              <p:cNvPr id="115716" name="Rectangle 4"/>
              <p:cNvSpPr>
                <a:spLocks noChangeArrowheads="1"/>
              </p:cNvSpPr>
              <p:nvPr/>
            </p:nvSpPr>
            <p:spPr bwMode="auto">
              <a:xfrm>
                <a:off x="120" y="1490"/>
                <a:ext cx="2026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zh-CN" altLang="en-US" sz="2800">
                    <a:latin typeface="宋体" pitchFamily="2" charset="-122"/>
                    <a:ea typeface="宋体" pitchFamily="2" charset="-122"/>
                    <a:cs typeface="Arial Unicode MS" pitchFamily="34" charset="-122"/>
                  </a:rPr>
                  <a:t>⑤</a:t>
                </a:r>
                <a:r>
                  <a:rPr lang="zh-CN" altLang="en-US" sz="2800"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lang="en-US" altLang="zh-CN" sz="2800">
                    <a:latin typeface="宋体" pitchFamily="2" charset="-122"/>
                    <a:ea typeface="宋体" pitchFamily="2" charset="-122"/>
                  </a:rPr>
                  <a:t>q-&gt;next=p-&gt;next </a:t>
                </a:r>
                <a:r>
                  <a:rPr lang="en-US" altLang="zh-CN" sz="3200">
                    <a:latin typeface="宋体" pitchFamily="2" charset="-122"/>
                    <a:ea typeface="宋体" pitchFamily="2" charset="-122"/>
                  </a:rPr>
                  <a:t>;</a:t>
                </a:r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889" y="1568"/>
                <a:ext cx="4391" cy="1163"/>
                <a:chOff x="864" y="144"/>
                <a:chExt cx="4422" cy="1195"/>
              </a:xfrm>
            </p:grpSpPr>
            <p:sp>
              <p:nvSpPr>
                <p:cNvPr id="115718" name="Rectangle 6"/>
                <p:cNvSpPr>
                  <a:spLocks noChangeArrowheads="1"/>
                </p:cNvSpPr>
                <p:nvPr/>
              </p:nvSpPr>
              <p:spPr bwMode="auto">
                <a:xfrm>
                  <a:off x="864" y="672"/>
                  <a:ext cx="295" cy="27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zh-CN" sz="2800">
                      <a:latin typeface="宋体" pitchFamily="2" charset="-122"/>
                      <a:ea typeface="宋体" pitchFamily="2" charset="-122"/>
                      <a:cs typeface="Arial Unicode MS" pitchFamily="34" charset="-122"/>
                    </a:rPr>
                    <a:t>(a)</a:t>
                  </a:r>
                  <a:endParaRPr lang="en-US" altLang="zh-CN" sz="3200">
                    <a:latin typeface="宋体" pitchFamily="2" charset="-122"/>
                    <a:ea typeface="宋体" pitchFamily="2" charset="-122"/>
                  </a:endParaRPr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1778" y="801"/>
                  <a:ext cx="1540" cy="250"/>
                  <a:chOff x="1676" y="897"/>
                  <a:chExt cx="1540" cy="250"/>
                </a:xfrm>
              </p:grpSpPr>
              <p:grpSp>
                <p:nvGrpSpPr>
                  <p:cNvPr id="6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2072" y="928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15721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x</a:t>
                      </a:r>
                    </a:p>
                  </p:txBody>
                </p:sp>
                <p:sp>
                  <p:nvSpPr>
                    <p:cNvPr id="115722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5723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7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2535" y="927"/>
                    <a:ext cx="681" cy="220"/>
                    <a:chOff x="3504" y="2160"/>
                    <a:chExt cx="681" cy="220"/>
                  </a:xfrm>
                </p:grpSpPr>
                <p:grpSp>
                  <p:nvGrpSpPr>
                    <p:cNvPr id="8" name="Group 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04" y="2160"/>
                      <a:ext cx="453" cy="212"/>
                      <a:chOff x="2160" y="2928"/>
                      <a:chExt cx="453" cy="212"/>
                    </a:xfrm>
                  </p:grpSpPr>
                  <p:sp>
                    <p:nvSpPr>
                      <p:cNvPr id="115726" name="Rectangle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latin typeface="宋体" pitchFamily="2" charset="-122"/>
                            <a:ea typeface="宋体" pitchFamily="2" charset="-122"/>
                          </a:rPr>
                          <a:t>y</a:t>
                        </a:r>
                      </a:p>
                    </p:txBody>
                  </p:sp>
                  <p:sp>
                    <p:nvSpPr>
                      <p:cNvPr id="115727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15728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</p:grpSp>
                <p:sp>
                  <p:nvSpPr>
                    <p:cNvPr id="115729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6" y="2176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9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676" y="897"/>
                    <a:ext cx="388" cy="204"/>
                    <a:chOff x="1353" y="3490"/>
                    <a:chExt cx="388" cy="204"/>
                  </a:xfrm>
                </p:grpSpPr>
                <p:sp>
                  <p:nvSpPr>
                    <p:cNvPr id="115731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0" y="36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5732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3490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</a:p>
                  </p:txBody>
                </p:sp>
              </p:grpSp>
            </p:grpSp>
            <p:grpSp>
              <p:nvGrpSpPr>
                <p:cNvPr id="10" name="Group 21"/>
                <p:cNvGrpSpPr>
                  <a:grpSpLocks/>
                </p:cNvGrpSpPr>
                <p:nvPr/>
              </p:nvGrpSpPr>
              <p:grpSpPr bwMode="auto">
                <a:xfrm>
                  <a:off x="1728" y="144"/>
                  <a:ext cx="1638" cy="609"/>
                  <a:chOff x="1914" y="1344"/>
                  <a:chExt cx="1638" cy="612"/>
                </a:xfrm>
              </p:grpSpPr>
              <p:grpSp>
                <p:nvGrpSpPr>
                  <p:cNvPr id="11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85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15735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p:txBody>
                </p:sp>
                <p:sp>
                  <p:nvSpPr>
                    <p:cNvPr id="115736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5737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2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423" y="1344"/>
                    <a:ext cx="204" cy="399"/>
                    <a:chOff x="432" y="2688"/>
                    <a:chExt cx="204" cy="399"/>
                  </a:xfrm>
                </p:grpSpPr>
                <p:sp>
                  <p:nvSpPr>
                    <p:cNvPr id="115739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688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q</a:t>
                      </a:r>
                    </a:p>
                  </p:txBody>
                </p:sp>
                <p:sp>
                  <p:nvSpPr>
                    <p:cNvPr id="115740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" y="2928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3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239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15742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115743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5744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4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1914" y="1744"/>
                    <a:ext cx="477" cy="204"/>
                    <a:chOff x="928" y="1584"/>
                    <a:chExt cx="477" cy="204"/>
                  </a:xfrm>
                </p:grpSpPr>
                <p:sp>
                  <p:nvSpPr>
                    <p:cNvPr id="115746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672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5747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8" y="1584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</a:p>
                  </p:txBody>
                </p:sp>
              </p:grpSp>
              <p:sp>
                <p:nvSpPr>
                  <p:cNvPr id="115748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303" y="1748"/>
                    <a:ext cx="249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…</a:t>
                    </a:r>
                  </a:p>
                </p:txBody>
              </p:sp>
            </p:grpSp>
            <p:sp>
              <p:nvSpPr>
                <p:cNvPr id="115749" name="Rectangle 37"/>
                <p:cNvSpPr>
                  <a:spLocks noChangeArrowheads="1"/>
                </p:cNvSpPr>
                <p:nvPr/>
              </p:nvSpPr>
              <p:spPr bwMode="auto">
                <a:xfrm>
                  <a:off x="2262" y="1056"/>
                  <a:ext cx="672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操作前</a:t>
                  </a:r>
                </a:p>
              </p:txBody>
            </p:sp>
            <p:sp>
              <p:nvSpPr>
                <p:cNvPr id="115750" name="Rectangle 38"/>
                <p:cNvSpPr>
                  <a:spLocks noChangeArrowheads="1"/>
                </p:cNvSpPr>
                <p:nvPr/>
              </p:nvSpPr>
              <p:spPr bwMode="auto">
                <a:xfrm>
                  <a:off x="4118" y="1100"/>
                  <a:ext cx="672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操作后</a:t>
                  </a:r>
                </a:p>
              </p:txBody>
            </p:sp>
            <p:grpSp>
              <p:nvGrpSpPr>
                <p:cNvPr id="15" name="Group 39"/>
                <p:cNvGrpSpPr>
                  <a:grpSpLocks/>
                </p:cNvGrpSpPr>
                <p:nvPr/>
              </p:nvGrpSpPr>
              <p:grpSpPr bwMode="auto">
                <a:xfrm>
                  <a:off x="3648" y="144"/>
                  <a:ext cx="1638" cy="718"/>
                  <a:chOff x="3834" y="2933"/>
                  <a:chExt cx="1638" cy="718"/>
                </a:xfrm>
              </p:grpSpPr>
              <p:grpSp>
                <p:nvGrpSpPr>
                  <p:cNvPr id="16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4320" y="2933"/>
                    <a:ext cx="204" cy="397"/>
                    <a:chOff x="432" y="2688"/>
                    <a:chExt cx="204" cy="399"/>
                  </a:xfrm>
                </p:grpSpPr>
                <p:sp>
                  <p:nvSpPr>
                    <p:cNvPr id="115753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688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q</a:t>
                      </a:r>
                    </a:p>
                  </p:txBody>
                </p:sp>
                <p:sp>
                  <p:nvSpPr>
                    <p:cNvPr id="115754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" y="2928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7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4771" y="3339"/>
                    <a:ext cx="453" cy="211"/>
                    <a:chOff x="2160" y="2928"/>
                    <a:chExt cx="453" cy="212"/>
                  </a:xfrm>
                </p:grpSpPr>
                <p:sp>
                  <p:nvSpPr>
                    <p:cNvPr id="115756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p:txBody>
                </p:sp>
                <p:sp>
                  <p:nvSpPr>
                    <p:cNvPr id="115757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5758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8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834" y="3339"/>
                    <a:ext cx="477" cy="203"/>
                    <a:chOff x="928" y="1584"/>
                    <a:chExt cx="477" cy="204"/>
                  </a:xfrm>
                </p:grpSpPr>
                <p:sp>
                  <p:nvSpPr>
                    <p:cNvPr id="115760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672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5761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8" y="1584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</a:p>
                  </p:txBody>
                </p:sp>
              </p:grpSp>
              <p:sp>
                <p:nvSpPr>
                  <p:cNvPr id="115762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5223" y="3343"/>
                    <a:ext cx="249" cy="20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…</a:t>
                    </a:r>
                  </a:p>
                </p:txBody>
              </p:sp>
              <p:grpSp>
                <p:nvGrpSpPr>
                  <p:cNvPr id="19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4311" y="3331"/>
                    <a:ext cx="408" cy="320"/>
                    <a:chOff x="4311" y="3339"/>
                    <a:chExt cx="408" cy="320"/>
                  </a:xfrm>
                </p:grpSpPr>
                <p:sp>
                  <p:nvSpPr>
                    <p:cNvPr id="115764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11" y="3339"/>
                      <a:ext cx="317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115765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19" y="3347"/>
                      <a:ext cx="0" cy="20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grpSp>
                  <p:nvGrpSpPr>
                    <p:cNvPr id="20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60" y="3432"/>
                      <a:ext cx="159" cy="227"/>
                      <a:chOff x="1488" y="3840"/>
                      <a:chExt cx="159" cy="181"/>
                    </a:xfrm>
                  </p:grpSpPr>
                  <p:sp>
                    <p:nvSpPr>
                      <p:cNvPr id="115767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88" y="3840"/>
                        <a:ext cx="159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15768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40" y="3840"/>
                        <a:ext cx="0" cy="18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" name="Group 57"/>
                <p:cNvGrpSpPr>
                  <a:grpSpLocks/>
                </p:cNvGrpSpPr>
                <p:nvPr/>
              </p:nvGrpSpPr>
              <p:grpSpPr bwMode="auto">
                <a:xfrm>
                  <a:off x="3606" y="830"/>
                  <a:ext cx="1540" cy="250"/>
                  <a:chOff x="1676" y="897"/>
                  <a:chExt cx="1540" cy="250"/>
                </a:xfrm>
              </p:grpSpPr>
              <p:grpSp>
                <p:nvGrpSpPr>
                  <p:cNvPr id="22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2072" y="928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15771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x</a:t>
                      </a:r>
                    </a:p>
                  </p:txBody>
                </p:sp>
                <p:sp>
                  <p:nvSpPr>
                    <p:cNvPr id="115772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5773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23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2535" y="927"/>
                    <a:ext cx="681" cy="220"/>
                    <a:chOff x="3504" y="2160"/>
                    <a:chExt cx="681" cy="220"/>
                  </a:xfrm>
                </p:grpSpPr>
                <p:grpSp>
                  <p:nvGrpSpPr>
                    <p:cNvPr id="24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04" y="2160"/>
                      <a:ext cx="453" cy="212"/>
                      <a:chOff x="2160" y="2928"/>
                      <a:chExt cx="453" cy="212"/>
                    </a:xfrm>
                  </p:grpSpPr>
                  <p:sp>
                    <p:nvSpPr>
                      <p:cNvPr id="115776" name="Rectangle 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latin typeface="宋体" pitchFamily="2" charset="-122"/>
                            <a:ea typeface="宋体" pitchFamily="2" charset="-122"/>
                          </a:rPr>
                          <a:t>y</a:t>
                        </a:r>
                      </a:p>
                    </p:txBody>
                  </p:sp>
                  <p:sp>
                    <p:nvSpPr>
                      <p:cNvPr id="115777" name="Line 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15778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</p:grpSp>
                <p:sp>
                  <p:nvSpPr>
                    <p:cNvPr id="115779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6" y="2176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25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676" y="897"/>
                    <a:ext cx="388" cy="204"/>
                    <a:chOff x="1353" y="3490"/>
                    <a:chExt cx="388" cy="204"/>
                  </a:xfrm>
                </p:grpSpPr>
                <p:sp>
                  <p:nvSpPr>
                    <p:cNvPr id="115781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0" y="36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5782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3490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</a:p>
                  </p:txBody>
                </p:sp>
              </p:grpSp>
            </p:grpSp>
          </p:grpSp>
          <p:grpSp>
            <p:nvGrpSpPr>
              <p:cNvPr id="26" name="Group 71"/>
              <p:cNvGrpSpPr>
                <a:grpSpLocks/>
              </p:cNvGrpSpPr>
              <p:nvPr/>
            </p:nvGrpSpPr>
            <p:grpSpPr bwMode="auto">
              <a:xfrm>
                <a:off x="936" y="2544"/>
                <a:ext cx="3718" cy="1729"/>
                <a:chOff x="768" y="1680"/>
                <a:chExt cx="3744" cy="1776"/>
              </a:xfrm>
            </p:grpSpPr>
            <p:grpSp>
              <p:nvGrpSpPr>
                <p:cNvPr id="27" name="Group 72"/>
                <p:cNvGrpSpPr>
                  <a:grpSpLocks/>
                </p:cNvGrpSpPr>
                <p:nvPr/>
              </p:nvGrpSpPr>
              <p:grpSpPr bwMode="auto">
                <a:xfrm>
                  <a:off x="1392" y="1680"/>
                  <a:ext cx="3024" cy="912"/>
                  <a:chOff x="1392" y="1680"/>
                  <a:chExt cx="3024" cy="912"/>
                </a:xfrm>
              </p:grpSpPr>
              <p:sp>
                <p:nvSpPr>
                  <p:cNvPr id="115785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2353"/>
                    <a:ext cx="672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zh-CN" altLang="en-US">
                        <a:latin typeface="宋体" pitchFamily="2" charset="-122"/>
                        <a:ea typeface="宋体" pitchFamily="2" charset="-122"/>
                      </a:rPr>
                      <a:t>操作前</a:t>
                    </a:r>
                  </a:p>
                </p:txBody>
              </p:sp>
              <p:grpSp>
                <p:nvGrpSpPr>
                  <p:cNvPr id="28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1392" y="1680"/>
                    <a:ext cx="3024" cy="614"/>
                    <a:chOff x="-48" y="2160"/>
                    <a:chExt cx="3024" cy="614"/>
                  </a:xfrm>
                </p:grpSpPr>
                <p:grpSp>
                  <p:nvGrpSpPr>
                    <p:cNvPr id="29" name="Group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38" y="2165"/>
                      <a:ext cx="1638" cy="609"/>
                      <a:chOff x="1914" y="1344"/>
                      <a:chExt cx="1638" cy="612"/>
                    </a:xfrm>
                  </p:grpSpPr>
                  <p:grpSp>
                    <p:nvGrpSpPr>
                      <p:cNvPr id="30" name="Group 7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51" y="1744"/>
                        <a:ext cx="453" cy="212"/>
                        <a:chOff x="2160" y="2928"/>
                        <a:chExt cx="453" cy="212"/>
                      </a:xfrm>
                    </p:grpSpPr>
                    <p:sp>
                      <p:nvSpPr>
                        <p:cNvPr id="115789" name="Rectangle 7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60" y="2928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latin typeface="宋体" pitchFamily="2" charset="-122"/>
                              <a:ea typeface="宋体" pitchFamily="2" charset="-122"/>
                            </a:rPr>
                            <a:t>y</a:t>
                          </a:r>
                        </a:p>
                      </p:txBody>
                    </p:sp>
                    <p:sp>
                      <p:nvSpPr>
                        <p:cNvPr id="115790" name="Line 7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68" y="2936"/>
                          <a:ext cx="0" cy="20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  <p:sp>
                      <p:nvSpPr>
                        <p:cNvPr id="115791" name="Line 7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32" y="3024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1" name="Group 8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23" y="1344"/>
                        <a:ext cx="204" cy="399"/>
                        <a:chOff x="432" y="2688"/>
                        <a:chExt cx="204" cy="399"/>
                      </a:xfrm>
                    </p:grpSpPr>
                    <p:sp>
                      <p:nvSpPr>
                        <p:cNvPr id="115793" name="Rectangle 8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2688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latin typeface="宋体" pitchFamily="2" charset="-122"/>
                              <a:ea typeface="宋体" pitchFamily="2" charset="-122"/>
                            </a:rPr>
                            <a:t>p</a:t>
                          </a:r>
                        </a:p>
                      </p:txBody>
                    </p:sp>
                    <p:sp>
                      <p:nvSpPr>
                        <p:cNvPr id="115794" name="Line 8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20" y="2928"/>
                          <a:ext cx="0" cy="159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5808" name="Group 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91" y="1744"/>
                        <a:ext cx="453" cy="212"/>
                        <a:chOff x="2160" y="2928"/>
                        <a:chExt cx="453" cy="212"/>
                      </a:xfrm>
                    </p:grpSpPr>
                    <p:sp>
                      <p:nvSpPr>
                        <p:cNvPr id="115796" name="Rectangle 8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60" y="2928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latin typeface="宋体" pitchFamily="2" charset="-122"/>
                              <a:ea typeface="宋体" pitchFamily="2" charset="-122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115797" name="Line 8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68" y="2936"/>
                          <a:ext cx="0" cy="20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  <p:sp>
                      <p:nvSpPr>
                        <p:cNvPr id="115798" name="Line 8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32" y="3024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5811" name="Group 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14" y="1744"/>
                        <a:ext cx="477" cy="204"/>
                        <a:chOff x="928" y="1584"/>
                        <a:chExt cx="477" cy="204"/>
                      </a:xfrm>
                    </p:grpSpPr>
                    <p:sp>
                      <p:nvSpPr>
                        <p:cNvPr id="115800" name="Line 8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224" y="1672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  <p:sp>
                      <p:nvSpPr>
                        <p:cNvPr id="115801" name="Rectangle 8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28" y="1584"/>
                          <a:ext cx="249" cy="204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latin typeface="宋体" pitchFamily="2" charset="-122"/>
                              <a:ea typeface="宋体" pitchFamily="2" charset="-122"/>
                            </a:rPr>
                            <a:t>…</a:t>
                          </a:r>
                        </a:p>
                      </p:txBody>
                    </p:sp>
                  </p:grpSp>
                  <p:sp>
                    <p:nvSpPr>
                      <p:cNvPr id="115802" name="Rectangle 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03" y="1748"/>
                        <a:ext cx="249" cy="204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latin typeface="宋体" pitchFamily="2" charset="-122"/>
                            <a:ea typeface="宋体" pitchFamily="2" charset="-122"/>
                          </a:rPr>
                          <a:t>…</a:t>
                        </a:r>
                      </a:p>
                    </p:txBody>
                  </p:sp>
                </p:grpSp>
                <p:grpSp>
                  <p:nvGrpSpPr>
                    <p:cNvPr id="115815" name="Group 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48" y="2160"/>
                      <a:ext cx="1390" cy="609"/>
                      <a:chOff x="336" y="2261"/>
                      <a:chExt cx="1390" cy="609"/>
                    </a:xfrm>
                  </p:grpSpPr>
                  <p:grpSp>
                    <p:nvGrpSpPr>
                      <p:cNvPr id="115818" name="Group 9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73" y="2659"/>
                        <a:ext cx="453" cy="211"/>
                        <a:chOff x="2160" y="2928"/>
                        <a:chExt cx="453" cy="212"/>
                      </a:xfrm>
                    </p:grpSpPr>
                    <p:sp>
                      <p:nvSpPr>
                        <p:cNvPr id="115805" name="Rectangle 9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60" y="2928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latin typeface="宋体" pitchFamily="2" charset="-122"/>
                              <a:ea typeface="宋体" pitchFamily="2" charset="-122"/>
                            </a:rPr>
                            <a:t>b</a:t>
                          </a:r>
                        </a:p>
                      </p:txBody>
                    </p:sp>
                    <p:sp>
                      <p:nvSpPr>
                        <p:cNvPr id="115806" name="Line 9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68" y="2936"/>
                          <a:ext cx="0" cy="20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  <p:sp>
                      <p:nvSpPr>
                        <p:cNvPr id="115807" name="Line 9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32" y="3024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5820" name="Group 9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45" y="2261"/>
                        <a:ext cx="204" cy="397"/>
                        <a:chOff x="432" y="2688"/>
                        <a:chExt cx="204" cy="399"/>
                      </a:xfrm>
                    </p:grpSpPr>
                    <p:sp>
                      <p:nvSpPr>
                        <p:cNvPr id="115809" name="Rectangle 9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2688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latin typeface="宋体" pitchFamily="2" charset="-122"/>
                              <a:ea typeface="宋体" pitchFamily="2" charset="-122"/>
                            </a:rPr>
                            <a:t>q</a:t>
                          </a:r>
                        </a:p>
                      </p:txBody>
                    </p:sp>
                    <p:sp>
                      <p:nvSpPr>
                        <p:cNvPr id="115810" name="Line 9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20" y="2928"/>
                          <a:ext cx="0" cy="159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5821" name="Group 9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13" y="2659"/>
                        <a:ext cx="453" cy="211"/>
                        <a:chOff x="2160" y="2928"/>
                        <a:chExt cx="453" cy="212"/>
                      </a:xfrm>
                    </p:grpSpPr>
                    <p:sp>
                      <p:nvSpPr>
                        <p:cNvPr id="115812" name="Rectangle 10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60" y="2928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latin typeface="宋体" pitchFamily="2" charset="-122"/>
                              <a:ea typeface="宋体" pitchFamily="2" charset="-122"/>
                            </a:rPr>
                            <a:t>a</a:t>
                          </a:r>
                        </a:p>
                      </p:txBody>
                    </p:sp>
                    <p:sp>
                      <p:nvSpPr>
                        <p:cNvPr id="115813" name="Line 10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68" y="2936"/>
                          <a:ext cx="0" cy="20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  <p:sp>
                      <p:nvSpPr>
                        <p:cNvPr id="115814" name="Line 10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32" y="3024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5822" name="Group 10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659"/>
                        <a:ext cx="477" cy="203"/>
                        <a:chOff x="928" y="1584"/>
                        <a:chExt cx="477" cy="204"/>
                      </a:xfrm>
                    </p:grpSpPr>
                    <p:sp>
                      <p:nvSpPr>
                        <p:cNvPr id="115816" name="Line 10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224" y="1672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  <p:sp>
                      <p:nvSpPr>
                        <p:cNvPr id="115817" name="Rectangle 10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28" y="1584"/>
                          <a:ext cx="249" cy="204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latin typeface="宋体" pitchFamily="2" charset="-122"/>
                              <a:ea typeface="宋体" pitchFamily="2" charset="-122"/>
                            </a:rPr>
                            <a:t>…</a:t>
                          </a:r>
                        </a:p>
                      </p:txBody>
                    </p:sp>
                  </p:grpSp>
                </p:grpSp>
              </p:grpSp>
            </p:grpSp>
            <p:grpSp>
              <p:nvGrpSpPr>
                <p:cNvPr id="115826" name="Group 106"/>
                <p:cNvGrpSpPr>
                  <a:grpSpLocks/>
                </p:cNvGrpSpPr>
                <p:nvPr/>
              </p:nvGrpSpPr>
              <p:grpSpPr bwMode="auto">
                <a:xfrm>
                  <a:off x="1488" y="2449"/>
                  <a:ext cx="3024" cy="1007"/>
                  <a:chOff x="1488" y="2544"/>
                  <a:chExt cx="3024" cy="1007"/>
                </a:xfrm>
              </p:grpSpPr>
              <p:sp>
                <p:nvSpPr>
                  <p:cNvPr id="115819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312"/>
                    <a:ext cx="672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zh-CN" altLang="en-US">
                        <a:latin typeface="宋体" pitchFamily="2" charset="-122"/>
                        <a:ea typeface="宋体" pitchFamily="2" charset="-122"/>
                      </a:rPr>
                      <a:t>操作后</a:t>
                    </a:r>
                  </a:p>
                </p:txBody>
              </p:sp>
              <p:grpSp>
                <p:nvGrpSpPr>
                  <p:cNvPr id="115829" name="Group 108"/>
                  <p:cNvGrpSpPr>
                    <a:grpSpLocks/>
                  </p:cNvGrpSpPr>
                  <p:nvPr/>
                </p:nvGrpSpPr>
                <p:grpSpPr bwMode="auto">
                  <a:xfrm>
                    <a:off x="1488" y="2544"/>
                    <a:ext cx="3024" cy="748"/>
                    <a:chOff x="1536" y="3216"/>
                    <a:chExt cx="3024" cy="748"/>
                  </a:xfrm>
                </p:grpSpPr>
                <p:grpSp>
                  <p:nvGrpSpPr>
                    <p:cNvPr id="115833" name="Group 1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22" y="3221"/>
                      <a:ext cx="1638" cy="609"/>
                      <a:chOff x="1914" y="1344"/>
                      <a:chExt cx="1638" cy="612"/>
                    </a:xfrm>
                  </p:grpSpPr>
                  <p:grpSp>
                    <p:nvGrpSpPr>
                      <p:cNvPr id="115837" name="Group 1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51" y="1744"/>
                        <a:ext cx="453" cy="212"/>
                        <a:chOff x="2160" y="2928"/>
                        <a:chExt cx="453" cy="212"/>
                      </a:xfrm>
                    </p:grpSpPr>
                    <p:sp>
                      <p:nvSpPr>
                        <p:cNvPr id="115823" name="Rectangle 1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60" y="2928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latin typeface="宋体" pitchFamily="2" charset="-122"/>
                              <a:ea typeface="宋体" pitchFamily="2" charset="-122"/>
                            </a:rPr>
                            <a:t>y</a:t>
                          </a:r>
                        </a:p>
                      </p:txBody>
                    </p:sp>
                    <p:sp>
                      <p:nvSpPr>
                        <p:cNvPr id="115824" name="Line 11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68" y="2936"/>
                          <a:ext cx="0" cy="20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  <p:sp>
                      <p:nvSpPr>
                        <p:cNvPr id="115825" name="Line 11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32" y="3024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5841" name="Group 1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23" y="1344"/>
                        <a:ext cx="204" cy="399"/>
                        <a:chOff x="432" y="2688"/>
                        <a:chExt cx="204" cy="399"/>
                      </a:xfrm>
                    </p:grpSpPr>
                    <p:sp>
                      <p:nvSpPr>
                        <p:cNvPr id="115827" name="Rectangle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2688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latin typeface="宋体" pitchFamily="2" charset="-122"/>
                              <a:ea typeface="宋体" pitchFamily="2" charset="-122"/>
                            </a:rPr>
                            <a:t>p</a:t>
                          </a:r>
                        </a:p>
                      </p:txBody>
                    </p:sp>
                    <p:sp>
                      <p:nvSpPr>
                        <p:cNvPr id="115828" name="Line 1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20" y="2928"/>
                          <a:ext cx="0" cy="159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5844" name="Group 1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91" y="1744"/>
                        <a:ext cx="453" cy="212"/>
                        <a:chOff x="2160" y="2928"/>
                        <a:chExt cx="453" cy="212"/>
                      </a:xfrm>
                    </p:grpSpPr>
                    <p:sp>
                      <p:nvSpPr>
                        <p:cNvPr id="115830" name="Rectangle 1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60" y="2928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latin typeface="宋体" pitchFamily="2" charset="-122"/>
                              <a:ea typeface="宋体" pitchFamily="2" charset="-122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115831" name="Line 11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68" y="2936"/>
                          <a:ext cx="0" cy="20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  <p:sp>
                      <p:nvSpPr>
                        <p:cNvPr id="115832" name="Line 12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32" y="3024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5847" name="Group 1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14" y="1744"/>
                        <a:ext cx="477" cy="204"/>
                        <a:chOff x="928" y="1584"/>
                        <a:chExt cx="477" cy="204"/>
                      </a:xfrm>
                    </p:grpSpPr>
                    <p:sp>
                      <p:nvSpPr>
                        <p:cNvPr id="115834" name="Line 1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224" y="1672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  <p:sp>
                      <p:nvSpPr>
                        <p:cNvPr id="115835" name="Rectangle 1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28" y="1584"/>
                          <a:ext cx="249" cy="204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r>
                            <a:rPr lang="en-US" altLang="zh-CN">
                              <a:latin typeface="宋体" pitchFamily="2" charset="-122"/>
                              <a:ea typeface="宋体" pitchFamily="2" charset="-122"/>
                            </a:rPr>
                            <a:t>…</a:t>
                          </a:r>
                        </a:p>
                      </p:txBody>
                    </p:sp>
                  </p:grpSp>
                  <p:sp>
                    <p:nvSpPr>
                      <p:cNvPr id="115836" name="Rectangle 1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03" y="1748"/>
                        <a:ext cx="249" cy="204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latin typeface="宋体" pitchFamily="2" charset="-122"/>
                            <a:ea typeface="宋体" pitchFamily="2" charset="-122"/>
                          </a:rPr>
                          <a:t>…</a:t>
                        </a:r>
                      </a:p>
                    </p:txBody>
                  </p:sp>
                </p:grpSp>
                <p:grpSp>
                  <p:nvGrpSpPr>
                    <p:cNvPr id="115850" name="Group 1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73" y="3614"/>
                      <a:ext cx="453" cy="211"/>
                      <a:chOff x="2160" y="2928"/>
                      <a:chExt cx="453" cy="212"/>
                    </a:xfrm>
                  </p:grpSpPr>
                  <p:sp>
                    <p:nvSpPr>
                      <p:cNvPr id="115838" name="Rectangle 1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latin typeface="宋体" pitchFamily="2" charset="-122"/>
                            <a:ea typeface="宋体" pitchFamily="2" charset="-122"/>
                          </a:rPr>
                          <a:t>b</a:t>
                        </a:r>
                      </a:p>
                    </p:txBody>
                  </p:sp>
                  <p:sp>
                    <p:nvSpPr>
                      <p:cNvPr id="115839" name="Line 1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15840" name="Line 1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15855" name="Group 1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45" y="3216"/>
                      <a:ext cx="204" cy="397"/>
                      <a:chOff x="432" y="2688"/>
                      <a:chExt cx="204" cy="399"/>
                    </a:xfrm>
                  </p:grpSpPr>
                  <p:sp>
                    <p:nvSpPr>
                      <p:cNvPr id="115842" name="Rectangle 1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" y="2688"/>
                        <a:ext cx="204" cy="204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latin typeface="宋体" pitchFamily="2" charset="-122"/>
                            <a:ea typeface="宋体" pitchFamily="2" charset="-122"/>
                          </a:rPr>
                          <a:t>q</a:t>
                        </a:r>
                      </a:p>
                    </p:txBody>
                  </p:sp>
                  <p:sp>
                    <p:nvSpPr>
                      <p:cNvPr id="115843" name="Line 1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20" y="2928"/>
                        <a:ext cx="0" cy="15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15856" name="Group 1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3" y="3614"/>
                      <a:ext cx="317" cy="211"/>
                      <a:chOff x="2013" y="3614"/>
                      <a:chExt cx="317" cy="211"/>
                    </a:xfrm>
                  </p:grpSpPr>
                  <p:sp>
                    <p:nvSpPr>
                      <p:cNvPr id="115845" name="Rectangle 1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3" y="3614"/>
                        <a:ext cx="317" cy="20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latin typeface="宋体" pitchFamily="2" charset="-122"/>
                            <a:ea typeface="宋体" pitchFamily="2" charset="-122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15846" name="Line 1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21" y="3622"/>
                        <a:ext cx="0" cy="20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15858" name="Group 1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36" y="3614"/>
                      <a:ext cx="477" cy="203"/>
                      <a:chOff x="928" y="1584"/>
                      <a:chExt cx="477" cy="204"/>
                    </a:xfrm>
                  </p:grpSpPr>
                  <p:sp>
                    <p:nvSpPr>
                      <p:cNvPr id="115848" name="Line 1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24" y="1672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15849" name="Rectangle 1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8" y="1584"/>
                        <a:ext cx="249" cy="204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latin typeface="宋体" pitchFamily="2" charset="-122"/>
                            <a:ea typeface="宋体" pitchFamily="2" charset="-122"/>
                          </a:rPr>
                          <a:t>…</a:t>
                        </a:r>
                      </a:p>
                    </p:txBody>
                  </p:sp>
                </p:grpSp>
                <p:grpSp>
                  <p:nvGrpSpPr>
                    <p:cNvPr id="115859" name="Group 1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73" y="3760"/>
                      <a:ext cx="1678" cy="204"/>
                      <a:chOff x="2273" y="3760"/>
                      <a:chExt cx="1678" cy="204"/>
                    </a:xfrm>
                  </p:grpSpPr>
                  <p:sp>
                    <p:nvSpPr>
                      <p:cNvPr id="115851" name="Line 1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73" y="3960"/>
                        <a:ext cx="1678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15852" name="Line 1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73" y="3760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15853" name="Line 14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944" y="3824"/>
                        <a:ext cx="0" cy="13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15854" name="Rectangle 142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295" cy="27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zh-CN" sz="2800">
                      <a:latin typeface="宋体" pitchFamily="2" charset="-122"/>
                      <a:ea typeface="宋体" pitchFamily="2" charset="-122"/>
                      <a:cs typeface="Arial Unicode MS" pitchFamily="34" charset="-122"/>
                    </a:rPr>
                    <a:t>(b)</a:t>
                  </a:r>
                  <a:endParaRPr lang="en-US" altLang="zh-CN" sz="3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115860" name="Group 143"/>
            <p:cNvGrpSpPr>
              <a:grpSpLocks/>
            </p:cNvGrpSpPr>
            <p:nvPr/>
          </p:nvGrpSpPr>
          <p:grpSpPr bwMode="auto">
            <a:xfrm>
              <a:off x="816" y="-20"/>
              <a:ext cx="3718" cy="1700"/>
              <a:chOff x="864" y="-20"/>
              <a:chExt cx="3718" cy="1700"/>
            </a:xfrm>
          </p:grpSpPr>
          <p:grpSp>
            <p:nvGrpSpPr>
              <p:cNvPr id="115864" name="Group 144"/>
              <p:cNvGrpSpPr>
                <a:grpSpLocks/>
              </p:cNvGrpSpPr>
              <p:nvPr/>
            </p:nvGrpSpPr>
            <p:grpSpPr bwMode="auto">
              <a:xfrm>
                <a:off x="1484" y="-20"/>
                <a:ext cx="3003" cy="873"/>
                <a:chOff x="1392" y="1680"/>
                <a:chExt cx="3024" cy="912"/>
              </a:xfrm>
            </p:grpSpPr>
            <p:sp>
              <p:nvSpPr>
                <p:cNvPr id="115857" name="Rectangle 145"/>
                <p:cNvSpPr>
                  <a:spLocks noChangeArrowheads="1"/>
                </p:cNvSpPr>
                <p:nvPr/>
              </p:nvSpPr>
              <p:spPr bwMode="auto">
                <a:xfrm>
                  <a:off x="2688" y="2353"/>
                  <a:ext cx="672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操作前</a:t>
                  </a:r>
                </a:p>
              </p:txBody>
            </p:sp>
            <p:grpSp>
              <p:nvGrpSpPr>
                <p:cNvPr id="115867" name="Group 146"/>
                <p:cNvGrpSpPr>
                  <a:grpSpLocks/>
                </p:cNvGrpSpPr>
                <p:nvPr/>
              </p:nvGrpSpPr>
              <p:grpSpPr bwMode="auto">
                <a:xfrm>
                  <a:off x="1392" y="1680"/>
                  <a:ext cx="3024" cy="614"/>
                  <a:chOff x="-48" y="2160"/>
                  <a:chExt cx="3024" cy="614"/>
                </a:xfrm>
              </p:grpSpPr>
              <p:grpSp>
                <p:nvGrpSpPr>
                  <p:cNvPr id="115871" name="Group 147"/>
                  <p:cNvGrpSpPr>
                    <a:grpSpLocks/>
                  </p:cNvGrpSpPr>
                  <p:nvPr/>
                </p:nvGrpSpPr>
                <p:grpSpPr bwMode="auto">
                  <a:xfrm>
                    <a:off x="1338" y="2165"/>
                    <a:ext cx="1638" cy="609"/>
                    <a:chOff x="1914" y="1344"/>
                    <a:chExt cx="1638" cy="612"/>
                  </a:xfrm>
                </p:grpSpPr>
                <p:grpSp>
                  <p:nvGrpSpPr>
                    <p:cNvPr id="115875" name="Group 1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51" y="1744"/>
                      <a:ext cx="453" cy="212"/>
                      <a:chOff x="2160" y="2928"/>
                      <a:chExt cx="453" cy="212"/>
                    </a:xfrm>
                  </p:grpSpPr>
                  <p:sp>
                    <p:nvSpPr>
                      <p:cNvPr id="115861" name="Rectangle 1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latin typeface="宋体" pitchFamily="2" charset="-122"/>
                            <a:ea typeface="宋体" pitchFamily="2" charset="-122"/>
                          </a:rPr>
                          <a:t>y</a:t>
                        </a:r>
                      </a:p>
                    </p:txBody>
                  </p:sp>
                  <p:sp>
                    <p:nvSpPr>
                      <p:cNvPr id="115862" name="Line 1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15863" name="Line 15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15876" name="Group 1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3" y="1344"/>
                      <a:ext cx="204" cy="399"/>
                      <a:chOff x="432" y="2688"/>
                      <a:chExt cx="204" cy="399"/>
                    </a:xfrm>
                  </p:grpSpPr>
                  <p:sp>
                    <p:nvSpPr>
                      <p:cNvPr id="115865" name="Rectangle 1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" y="2688"/>
                        <a:ext cx="204" cy="204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latin typeface="宋体" pitchFamily="2" charset="-122"/>
                            <a:ea typeface="宋体" pitchFamily="2" charset="-122"/>
                          </a:rPr>
                          <a:t>p</a:t>
                        </a:r>
                      </a:p>
                    </p:txBody>
                  </p:sp>
                  <p:sp>
                    <p:nvSpPr>
                      <p:cNvPr id="115866" name="Line 1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20" y="2928"/>
                        <a:ext cx="0" cy="15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15880" name="Group 1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91" y="1744"/>
                      <a:ext cx="453" cy="212"/>
                      <a:chOff x="2160" y="2928"/>
                      <a:chExt cx="453" cy="212"/>
                    </a:xfrm>
                  </p:grpSpPr>
                  <p:sp>
                    <p:nvSpPr>
                      <p:cNvPr id="115868" name="Rectangle 1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latin typeface="宋体" pitchFamily="2" charset="-122"/>
                            <a:ea typeface="宋体" pitchFamily="2" charset="-122"/>
                          </a:rPr>
                          <a:t>x</a:t>
                        </a:r>
                      </a:p>
                    </p:txBody>
                  </p:sp>
                  <p:sp>
                    <p:nvSpPr>
                      <p:cNvPr id="115869" name="Line 1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15870" name="Line 1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15883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14" y="1744"/>
                      <a:ext cx="477" cy="204"/>
                      <a:chOff x="928" y="1584"/>
                      <a:chExt cx="477" cy="204"/>
                    </a:xfrm>
                  </p:grpSpPr>
                  <p:sp>
                    <p:nvSpPr>
                      <p:cNvPr id="115872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24" y="1672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15873" name="Rectangle 1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8" y="1584"/>
                        <a:ext cx="249" cy="204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latin typeface="宋体" pitchFamily="2" charset="-122"/>
                            <a:ea typeface="宋体" pitchFamily="2" charset="-122"/>
                          </a:rPr>
                          <a:t>…</a:t>
                        </a:r>
                      </a:p>
                    </p:txBody>
                  </p:sp>
                </p:grpSp>
                <p:sp>
                  <p:nvSpPr>
                    <p:cNvPr id="115874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3" y="1748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15887" name="Group 163"/>
                  <p:cNvGrpSpPr>
                    <a:grpSpLocks/>
                  </p:cNvGrpSpPr>
                  <p:nvPr/>
                </p:nvGrpSpPr>
                <p:grpSpPr bwMode="auto">
                  <a:xfrm>
                    <a:off x="-48" y="2160"/>
                    <a:ext cx="1390" cy="609"/>
                    <a:chOff x="336" y="2261"/>
                    <a:chExt cx="1390" cy="609"/>
                  </a:xfrm>
                </p:grpSpPr>
                <p:grpSp>
                  <p:nvGrpSpPr>
                    <p:cNvPr id="115890" name="Group 1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73" y="2659"/>
                      <a:ext cx="453" cy="211"/>
                      <a:chOff x="2160" y="2928"/>
                      <a:chExt cx="453" cy="212"/>
                    </a:xfrm>
                  </p:grpSpPr>
                  <p:sp>
                    <p:nvSpPr>
                      <p:cNvPr id="115877" name="Rectangle 1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latin typeface="宋体" pitchFamily="2" charset="-122"/>
                            <a:ea typeface="宋体" pitchFamily="2" charset="-122"/>
                          </a:rPr>
                          <a:t>b</a:t>
                        </a:r>
                      </a:p>
                    </p:txBody>
                  </p:sp>
                  <p:sp>
                    <p:nvSpPr>
                      <p:cNvPr id="115878" name="Line 1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15879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15892" name="Group 1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5" y="2261"/>
                      <a:ext cx="204" cy="397"/>
                      <a:chOff x="432" y="2688"/>
                      <a:chExt cx="204" cy="399"/>
                    </a:xfrm>
                  </p:grpSpPr>
                  <p:sp>
                    <p:nvSpPr>
                      <p:cNvPr id="115881" name="Rectangle 1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" y="2688"/>
                        <a:ext cx="204" cy="204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latin typeface="宋体" pitchFamily="2" charset="-122"/>
                            <a:ea typeface="宋体" pitchFamily="2" charset="-122"/>
                          </a:rPr>
                          <a:t>q</a:t>
                        </a:r>
                      </a:p>
                    </p:txBody>
                  </p:sp>
                  <p:sp>
                    <p:nvSpPr>
                      <p:cNvPr id="115882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20" y="2928"/>
                        <a:ext cx="0" cy="15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15893" name="Group 1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3" y="2659"/>
                      <a:ext cx="453" cy="211"/>
                      <a:chOff x="2160" y="2928"/>
                      <a:chExt cx="453" cy="212"/>
                    </a:xfrm>
                  </p:grpSpPr>
                  <p:sp>
                    <p:nvSpPr>
                      <p:cNvPr id="115884" name="Rectangle 1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latin typeface="宋体" pitchFamily="2" charset="-122"/>
                            <a:ea typeface="宋体" pitchFamily="2" charset="-122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15885" name="Line 17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15886" name="Line 17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15897" name="Group 1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" y="2659"/>
                      <a:ext cx="477" cy="203"/>
                      <a:chOff x="928" y="1584"/>
                      <a:chExt cx="477" cy="204"/>
                    </a:xfrm>
                  </p:grpSpPr>
                  <p:sp>
                    <p:nvSpPr>
                      <p:cNvPr id="115888" name="Line 1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24" y="1672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15889" name="Rectangle 1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8" y="1584"/>
                        <a:ext cx="249" cy="204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r>
                          <a:rPr lang="en-US" altLang="zh-CN">
                            <a:latin typeface="宋体" pitchFamily="2" charset="-122"/>
                            <a:ea typeface="宋体" pitchFamily="2" charset="-122"/>
                          </a:rPr>
                          <a:t>…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115900" name="Group 178"/>
              <p:cNvGrpSpPr>
                <a:grpSpLocks/>
              </p:cNvGrpSpPr>
              <p:nvPr/>
            </p:nvGrpSpPr>
            <p:grpSpPr bwMode="auto">
              <a:xfrm>
                <a:off x="1579" y="716"/>
                <a:ext cx="3003" cy="964"/>
                <a:chOff x="1579" y="716"/>
                <a:chExt cx="3003" cy="964"/>
              </a:xfrm>
            </p:grpSpPr>
            <p:sp>
              <p:nvSpPr>
                <p:cNvPr id="115891" name="Rectangle 179"/>
                <p:cNvSpPr>
                  <a:spLocks noChangeArrowheads="1"/>
                </p:cNvSpPr>
                <p:nvPr/>
              </p:nvSpPr>
              <p:spPr bwMode="auto">
                <a:xfrm>
                  <a:off x="2866" y="1451"/>
                  <a:ext cx="667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操作后</a:t>
                  </a:r>
                </a:p>
              </p:txBody>
            </p:sp>
            <p:grpSp>
              <p:nvGrpSpPr>
                <p:cNvPr id="115904" name="Group 180"/>
                <p:cNvGrpSpPr>
                  <a:grpSpLocks/>
                </p:cNvGrpSpPr>
                <p:nvPr/>
              </p:nvGrpSpPr>
              <p:grpSpPr bwMode="auto">
                <a:xfrm>
                  <a:off x="2955" y="721"/>
                  <a:ext cx="1627" cy="583"/>
                  <a:chOff x="1914" y="1344"/>
                  <a:chExt cx="1638" cy="612"/>
                </a:xfrm>
              </p:grpSpPr>
              <p:grpSp>
                <p:nvGrpSpPr>
                  <p:cNvPr id="115908" name="Group 181"/>
                  <p:cNvGrpSpPr>
                    <a:grpSpLocks/>
                  </p:cNvGrpSpPr>
                  <p:nvPr/>
                </p:nvGrpSpPr>
                <p:grpSpPr bwMode="auto">
                  <a:xfrm>
                    <a:off x="285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15894" name="Rectangle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y</a:t>
                      </a:r>
                    </a:p>
                  </p:txBody>
                </p:sp>
                <p:sp>
                  <p:nvSpPr>
                    <p:cNvPr id="115895" name="Line 1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5896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15912" name="Group 185"/>
                  <p:cNvGrpSpPr>
                    <a:grpSpLocks/>
                  </p:cNvGrpSpPr>
                  <p:nvPr/>
                </p:nvGrpSpPr>
                <p:grpSpPr bwMode="auto">
                  <a:xfrm>
                    <a:off x="2423" y="1344"/>
                    <a:ext cx="204" cy="399"/>
                    <a:chOff x="432" y="2688"/>
                    <a:chExt cx="204" cy="399"/>
                  </a:xfrm>
                </p:grpSpPr>
                <p:sp>
                  <p:nvSpPr>
                    <p:cNvPr id="115898" name="Rectangle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688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</a:p>
                  </p:txBody>
                </p:sp>
                <p:sp>
                  <p:nvSpPr>
                    <p:cNvPr id="115899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" y="2928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15915" name="Group 188"/>
                  <p:cNvGrpSpPr>
                    <a:grpSpLocks/>
                  </p:cNvGrpSpPr>
                  <p:nvPr/>
                </p:nvGrpSpPr>
                <p:grpSpPr bwMode="auto">
                  <a:xfrm>
                    <a:off x="239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15901" name="Rectangl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x</a:t>
                      </a:r>
                    </a:p>
                  </p:txBody>
                </p:sp>
                <p:sp>
                  <p:nvSpPr>
                    <p:cNvPr id="115902" name="Line 1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5903" name="Line 1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15918" name="Group 192"/>
                  <p:cNvGrpSpPr>
                    <a:grpSpLocks/>
                  </p:cNvGrpSpPr>
                  <p:nvPr/>
                </p:nvGrpSpPr>
                <p:grpSpPr bwMode="auto">
                  <a:xfrm>
                    <a:off x="1914" y="1744"/>
                    <a:ext cx="477" cy="204"/>
                    <a:chOff x="928" y="1584"/>
                    <a:chExt cx="477" cy="204"/>
                  </a:xfrm>
                </p:grpSpPr>
                <p:sp>
                  <p:nvSpPr>
                    <p:cNvPr id="115905" name="Line 1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672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5906" name="Rectangle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8" y="1584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</a:p>
                  </p:txBody>
                </p:sp>
              </p:grpSp>
              <p:sp>
                <p:nvSpPr>
                  <p:cNvPr id="115907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3303" y="1748"/>
                    <a:ext cx="249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…</a:t>
                    </a:r>
                  </a:p>
                </p:txBody>
              </p:sp>
            </p:grpSp>
            <p:grpSp>
              <p:nvGrpSpPr>
                <p:cNvPr id="115921" name="Group 196"/>
                <p:cNvGrpSpPr>
                  <a:grpSpLocks/>
                </p:cNvGrpSpPr>
                <p:nvPr/>
              </p:nvGrpSpPr>
              <p:grpSpPr bwMode="auto">
                <a:xfrm>
                  <a:off x="2509" y="1097"/>
                  <a:ext cx="450" cy="202"/>
                  <a:chOff x="2160" y="2928"/>
                  <a:chExt cx="453" cy="212"/>
                </a:xfrm>
              </p:grpSpPr>
              <p:sp>
                <p:nvSpPr>
                  <p:cNvPr id="115909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115910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15911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15926" name="Group 200"/>
                <p:cNvGrpSpPr>
                  <a:grpSpLocks/>
                </p:cNvGrpSpPr>
                <p:nvPr/>
              </p:nvGrpSpPr>
              <p:grpSpPr bwMode="auto">
                <a:xfrm>
                  <a:off x="2084" y="716"/>
                  <a:ext cx="203" cy="380"/>
                  <a:chOff x="432" y="2688"/>
                  <a:chExt cx="204" cy="399"/>
                </a:xfrm>
              </p:grpSpPr>
              <p:sp>
                <p:nvSpPr>
                  <p:cNvPr id="115913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688"/>
                    <a:ext cx="204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q</a:t>
                    </a:r>
                  </a:p>
                </p:txBody>
              </p:sp>
              <p:sp>
                <p:nvSpPr>
                  <p:cNvPr id="115914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520" y="2928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15927" name="Group 203"/>
                <p:cNvGrpSpPr>
                  <a:grpSpLocks/>
                </p:cNvGrpSpPr>
                <p:nvPr/>
              </p:nvGrpSpPr>
              <p:grpSpPr bwMode="auto">
                <a:xfrm>
                  <a:off x="2053" y="1097"/>
                  <a:ext cx="314" cy="202"/>
                  <a:chOff x="2013" y="3614"/>
                  <a:chExt cx="317" cy="211"/>
                </a:xfrm>
              </p:grpSpPr>
              <p:sp>
                <p:nvSpPr>
                  <p:cNvPr id="115916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013" y="3614"/>
                    <a:ext cx="317" cy="20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115917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2221" y="3622"/>
                    <a:ext cx="0" cy="20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15928" name="Group 206"/>
                <p:cNvGrpSpPr>
                  <a:grpSpLocks/>
                </p:cNvGrpSpPr>
                <p:nvPr/>
              </p:nvGrpSpPr>
              <p:grpSpPr bwMode="auto">
                <a:xfrm>
                  <a:off x="1579" y="1097"/>
                  <a:ext cx="474" cy="194"/>
                  <a:chOff x="928" y="1584"/>
                  <a:chExt cx="477" cy="204"/>
                </a:xfrm>
              </p:grpSpPr>
              <p:sp>
                <p:nvSpPr>
                  <p:cNvPr id="115919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1224" y="1672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15920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1584"/>
                    <a:ext cx="249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>
                        <a:latin typeface="宋体" pitchFamily="2" charset="-122"/>
                        <a:ea typeface="宋体" pitchFamily="2" charset="-122"/>
                      </a:rPr>
                      <a:t>…</a:t>
                    </a:r>
                  </a:p>
                </p:txBody>
              </p:sp>
            </p:grpSp>
            <p:grpSp>
              <p:nvGrpSpPr>
                <p:cNvPr id="115929" name="Group 209"/>
                <p:cNvGrpSpPr>
                  <a:grpSpLocks/>
                </p:cNvGrpSpPr>
                <p:nvPr/>
              </p:nvGrpSpPr>
              <p:grpSpPr bwMode="auto">
                <a:xfrm>
                  <a:off x="2311" y="1237"/>
                  <a:ext cx="1202" cy="197"/>
                  <a:chOff x="2311" y="1237"/>
                  <a:chExt cx="1202" cy="197"/>
                </a:xfrm>
              </p:grpSpPr>
              <p:sp>
                <p:nvSpPr>
                  <p:cNvPr id="115922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2311" y="1428"/>
                    <a:ext cx="12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15923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2311" y="1237"/>
                    <a:ext cx="0" cy="19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15924" name="Line 2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298"/>
                    <a:ext cx="0" cy="1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</p:grpSp>
          </p:grpSp>
          <p:sp>
            <p:nvSpPr>
              <p:cNvPr id="115925" name="Rectangle 213"/>
              <p:cNvSpPr>
                <a:spLocks noChangeArrowheads="1"/>
              </p:cNvSpPr>
              <p:nvPr/>
            </p:nvSpPr>
            <p:spPr bwMode="auto">
              <a:xfrm>
                <a:off x="864" y="669"/>
                <a:ext cx="293" cy="26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r>
                  <a:rPr lang="en-US" altLang="zh-CN" sz="2800">
                    <a:latin typeface="宋体" pitchFamily="2" charset="-122"/>
                    <a:ea typeface="宋体" pitchFamily="2" charset="-122"/>
                    <a:cs typeface="Arial Unicode MS" pitchFamily="34" charset="-122"/>
                  </a:rPr>
                  <a:t>(b)</a:t>
                </a:r>
                <a:endParaRPr lang="en-US" altLang="zh-CN" sz="3200"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  <p:sp>
        <p:nvSpPr>
          <p:cNvPr id="214" name="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>
                <a:latin typeface="宋体" pitchFamily="2" charset="-122"/>
                <a:ea typeface="宋体" pitchFamily="2" charset="-122"/>
              </a:rPr>
              <a:pPr/>
              <a:t>26</a:t>
            </a:fld>
            <a:endParaRPr lang="en-US" altLang="zh-CN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/>
          </p:nvPr>
        </p:nvSpPr>
        <p:spPr>
          <a:xfrm>
            <a:off x="152400" y="1143000"/>
            <a:ext cx="8812213" cy="4949825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建立</a:t>
            </a:r>
            <a:r>
              <a:rPr lang="zh-CN" altLang="en-US" sz="36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单链表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假设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线性表中结点的数据类型是整型，以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32767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作为结束标志。动态地建立单链表的常用方法有如下两种：</a:t>
            </a: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头插入法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尾插入法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头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插入法建表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从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一个空表开始，重复读入数据，生成新结点，将读入数据存放到新结点的数据域中，然后将新结点插入到当前链表的表头上，直到读入结束标志为止。即</a:t>
            </a:r>
            <a:r>
              <a:rPr lang="zh-CN" altLang="en-US" sz="28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每次插入的结点都作为链表的第一个结点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7620000" cy="838200"/>
          </a:xfrm>
        </p:spPr>
        <p:txBody>
          <a:bodyPr/>
          <a:lstStyle/>
          <a:p>
            <a:pPr algn="l"/>
            <a:r>
              <a:rPr lang="zh-CN" altLang="en-US" dirty="0" smtClean="0">
                <a:effectLst/>
                <a:latin typeface="宋体" pitchFamily="2" charset="-122"/>
                <a:ea typeface="宋体" pitchFamily="2" charset="-122"/>
              </a:rPr>
              <a:t>单线</a:t>
            </a:r>
            <a:r>
              <a:rPr lang="zh-CN" altLang="en-US" dirty="0">
                <a:effectLst/>
                <a:latin typeface="宋体" pitchFamily="2" charset="-122"/>
                <a:ea typeface="宋体" pitchFamily="2" charset="-122"/>
              </a:rPr>
              <a:t>性链式的基本操作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12213" cy="617220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  <a:tabLst>
                <a:tab pos="0" algn="l"/>
              </a:tabLst>
            </a:pP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算法描述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  <a:tabLst>
                <a:tab pos="0" algn="l"/>
              </a:tabLst>
            </a:pP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*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create_LinkList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(void)</a:t>
            </a:r>
          </a:p>
          <a:p>
            <a:pPr marL="0" indent="0">
              <a:buFont typeface="Wingdings" pitchFamily="2" charset="2"/>
              <a:buNone/>
              <a:tabLst>
                <a:tab pos="0" algn="l"/>
              </a:tabLst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头插入法创建单链表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链表的头结点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head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作为返回值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  </a:t>
            </a:r>
          </a:p>
          <a:p>
            <a:pPr marL="355600" lvl="1" indent="0">
              <a:buFontTx/>
              <a:buNone/>
              <a:tabLst>
                <a:tab pos="0" algn="l"/>
              </a:tabLst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{   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55600" lvl="1" indent="0">
              <a:buFontTx/>
              <a:buNone/>
              <a:tabLst>
                <a:tab pos="0" algn="l"/>
              </a:tabLst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data ;</a:t>
            </a:r>
          </a:p>
          <a:p>
            <a:pPr marL="723900" lvl="2" indent="0">
              <a:buFont typeface="Wingdings" pitchFamily="2" charset="2"/>
              <a:buNone/>
              <a:tabLst>
                <a:tab pos="0" algn="l"/>
              </a:tabLst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*head, *p;</a:t>
            </a:r>
          </a:p>
          <a:p>
            <a:pPr marL="723900" lvl="2" indent="0">
              <a:buFont typeface="Wingdings" pitchFamily="2" charset="2"/>
              <a:buNone/>
              <a:tabLst>
                <a:tab pos="0" algn="l"/>
              </a:tabLst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head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 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*)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malloc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sizeof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));</a:t>
            </a:r>
          </a:p>
          <a:p>
            <a:pPr marL="723900" lvl="2" indent="0">
              <a:buFont typeface="Wingdings" pitchFamily="2" charset="2"/>
              <a:buNone/>
              <a:tabLst>
                <a:tab pos="0" algn="l"/>
              </a:tabLst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head-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&gt;next=NULL;    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创建链表的表头结点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head  */ </a:t>
            </a:r>
          </a:p>
          <a:p>
            <a:pPr marL="723900" lvl="2" indent="0">
              <a:buFont typeface="Wingdings" pitchFamily="2" charset="2"/>
              <a:buNone/>
              <a:tabLst>
                <a:tab pos="0" algn="l"/>
              </a:tabLst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while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(1) </a:t>
            </a:r>
          </a:p>
          <a:p>
            <a:pPr marL="1079500" lvl="3" indent="0">
              <a:buFontTx/>
              <a:buNone/>
              <a:tabLst>
                <a:tab pos="0" algn="l"/>
              </a:tabLst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{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buFontTx/>
              <a:buNone/>
              <a:tabLst>
                <a:tab pos="0" algn="l"/>
              </a:tabLst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scanf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(“%d”, &amp;data) ;</a:t>
            </a:r>
          </a:p>
          <a:p>
            <a:pPr marL="1435100" lvl="4" indent="0">
              <a:buFontTx/>
              <a:buNone/>
              <a:tabLst>
                <a:tab pos="0" algn="l"/>
              </a:tabLst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if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(data==32767)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buFontTx/>
              <a:buNone/>
              <a:tabLst>
                <a:tab pos="0" algn="l"/>
              </a:tabLst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break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1435100" lvl="4" indent="0">
              <a:buFontTx/>
              <a:buNone/>
              <a:tabLst>
                <a:tab pos="0" algn="l"/>
              </a:tabLst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 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*)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malloc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sizeof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));</a:t>
            </a:r>
          </a:p>
          <a:p>
            <a:pPr marL="1435100" lvl="4" indent="0">
              <a:buFontTx/>
              <a:buNone/>
              <a:tabLst>
                <a:tab pos="0" algn="l"/>
              </a:tabLst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–&gt;data=data;   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数据域赋值  *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p–&gt;next=head–&gt;next ;  head–&gt;next=p ; </a:t>
            </a: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钩链，新创建的结点总是作为第一个结点  *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return (head);</a:t>
            </a:r>
          </a:p>
          <a:p>
            <a:pPr marL="355600" lvl="1" indent="0"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1435100" lvl="4" indent="0">
              <a:buFontTx/>
              <a:buNone/>
              <a:tabLst>
                <a:tab pos="0" algn="l"/>
              </a:tabLst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39200" cy="5724525"/>
          </a:xfrm>
          <a:noFill/>
          <a:ln/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尾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插入法建表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头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插入法建立链表虽然算法简单，但生成的链表中结点的次序和输入的顺序相反。若希望二者次序一致，可采用尾插法建表。该方法是将</a:t>
            </a:r>
            <a:r>
              <a:rPr lang="zh-CN" altLang="en-US" sz="28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新结点插入到当前链表的表尾，使其成为当前链表的尾结点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913"/>
            <a:ext cx="7620000" cy="990600"/>
          </a:xfrm>
        </p:spPr>
        <p:txBody>
          <a:bodyPr/>
          <a:lstStyle/>
          <a:p>
            <a:pPr algn="l"/>
            <a:r>
              <a:rPr lang="zh-CN" altLang="en-US" sz="5400" dirty="0" smtClean="0">
                <a:effectLst/>
                <a:latin typeface="宋体" pitchFamily="2" charset="-122"/>
                <a:ea typeface="宋体" pitchFamily="2" charset="-122"/>
              </a:rPr>
              <a:t>线性表</a:t>
            </a:r>
            <a:r>
              <a:rPr lang="zh-CN" altLang="en-US" sz="5400" dirty="0">
                <a:effectLst/>
                <a:latin typeface="宋体" pitchFamily="2" charset="-122"/>
                <a:ea typeface="宋体" pitchFamily="2" charset="-122"/>
              </a:rPr>
              <a:t>的逻辑结构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79512" y="2204864"/>
            <a:ext cx="8736013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线性表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Linear List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：是由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n(n≧0)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个数据元素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结点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)a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…a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组成的有限序列。该序列中的所有结点具有相同的数据类型。其中数据元素的个数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称为线性表的长度。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当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n=0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时，称为空表。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当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n&gt;0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时，将非空的线性表记作：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(a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…a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       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称为线性表的第一个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首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结点，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称为线性表的最后一个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尾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结点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4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400" baseline="-25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…a</a:t>
            </a:r>
            <a:r>
              <a:rPr lang="en-US" altLang="zh-CN" sz="2400" baseline="-25000" dirty="0" smtClean="0">
                <a:latin typeface="宋体" pitchFamily="2" charset="-122"/>
                <a:ea typeface="宋体" pitchFamily="2" charset="-122"/>
              </a:rPr>
              <a:t>i-1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都是</a:t>
            </a:r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400" baseline="-25000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(2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≦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≦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n)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前驱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，其中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400" baseline="-25000" dirty="0" smtClean="0">
                <a:latin typeface="宋体" pitchFamily="2" charset="-122"/>
                <a:ea typeface="宋体" pitchFamily="2" charset="-122"/>
              </a:rPr>
              <a:t>i-1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400" baseline="-25000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直接前驱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400" baseline="-25000" dirty="0" smtClean="0">
                <a:latin typeface="宋体" pitchFamily="2" charset="-122"/>
                <a:ea typeface="宋体" pitchFamily="2" charset="-122"/>
              </a:rPr>
              <a:t>i+1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400" baseline="-25000" dirty="0" smtClean="0">
                <a:latin typeface="宋体" pitchFamily="2" charset="-122"/>
                <a:ea typeface="宋体" pitchFamily="2" charset="-122"/>
              </a:rPr>
              <a:t>i+2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…a</a:t>
            </a:r>
            <a:r>
              <a:rPr lang="en-US" altLang="zh-CN" sz="2400" baseline="-25000" dirty="0" smtClean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都是</a:t>
            </a:r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400" baseline="-25000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(1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≦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i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≦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n-1)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后继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，其中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400" baseline="-25000" dirty="0" smtClean="0">
                <a:latin typeface="宋体" pitchFamily="2" charset="-122"/>
                <a:ea typeface="宋体" pitchFamily="2" charset="-122"/>
              </a:rPr>
              <a:t>i+1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400" baseline="-25000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直接后继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en-US" sz="2800" b="1" dirty="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04800" y="1371600"/>
            <a:ext cx="510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4400" dirty="0" smtClean="0">
                <a:solidFill>
                  <a:schemeClr val="tx2"/>
                </a:solidFill>
                <a:ea typeface="楷体_GB2312" pitchFamily="49" charset="-122"/>
              </a:rPr>
              <a:t>线性表</a:t>
            </a:r>
            <a:r>
              <a:rPr lang="zh-CN" altLang="en-US" sz="4400" dirty="0">
                <a:solidFill>
                  <a:schemeClr val="tx2"/>
                </a:solidFill>
                <a:ea typeface="楷体_GB2312" pitchFamily="49" charset="-122"/>
              </a:rPr>
              <a:t>的定义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39200" cy="662940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算法描述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*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create_LinkList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(void)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尾插入法创建单链表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链表的头结点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head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作为返回值 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/  </a:t>
            </a:r>
          </a:p>
          <a:p>
            <a:pPr marL="355600" lvl="1" indent="0"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{  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55600" lvl="1" indent="0"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data ;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*head, *p, *q;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head=p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*)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malloc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sizeof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)); 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&gt;next=NULL;       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创建单链表的表头结点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head  */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while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(1)</a:t>
            </a:r>
          </a:p>
          <a:p>
            <a:pPr marL="1079500" lvl="3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{ 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scanf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(“%d”,&amp; data);</a:t>
            </a: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if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(data==32767)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break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q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 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*)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malloc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sizeof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)); </a:t>
            </a: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q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–&gt;data=data;   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/* 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数据域赋值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q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–&gt;next=p–&gt;next;  p–&gt;next=q; p=q ;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buFontTx/>
              <a:buNone/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/*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钩链，新创建的结点总是作为最后一个结点*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return (head);   </a:t>
            </a:r>
          </a:p>
          <a:p>
            <a:pPr marL="355600" lvl="1" indent="0"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1435100" lvl="4" indent="0">
              <a:buFontTx/>
              <a:buNone/>
            </a:pPr>
            <a:endParaRPr lang="en-US" altLang="zh-CN"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/>
          </p:nvPr>
        </p:nvSpPr>
        <p:spPr>
          <a:xfrm>
            <a:off x="228600" y="152400"/>
            <a:ext cx="8686800" cy="4572000"/>
          </a:xfrm>
          <a:noFill/>
          <a:ln/>
        </p:spPr>
        <p:txBody>
          <a:bodyPr/>
          <a:lstStyle/>
          <a:p>
            <a:pPr marL="0" lvl="4" indent="457200">
              <a:buFontTx/>
              <a:buNone/>
            </a:pP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0" lvl="4" indent="457200">
              <a:buFontTx/>
              <a:buNone/>
            </a:pP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0" lvl="4" indent="457200">
              <a:buFontTx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无论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是哪种插入方法，如果要插入建立的单线性链表的结点是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个，算法的时间复杂度均为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O(n)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对于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单链表，无论是哪种操作，只要涉及到钩链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或重新钩链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，如果</a:t>
            </a: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没有明确给出直接后继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，钩链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或重新钩链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的次序必须是</a:t>
            </a:r>
            <a:r>
              <a:rPr lang="zh-CN" altLang="en-US" sz="28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“先右后左”。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12213" cy="4500563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6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单</a:t>
            </a:r>
            <a:r>
              <a:rPr lang="zh-CN" altLang="en-US" sz="36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链表的查找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(1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按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序号查找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取单链表中的第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个元素。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对于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单链表，不能象顺序表中那样直接按序号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访问结点，而只能从链表的头结点出发，沿链域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next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逐个结点往下搜索，直到搜索到第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个结点为止。因此，</a:t>
            </a:r>
            <a:r>
              <a:rPr lang="zh-CN" altLang="en-US" sz="28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链表不是随机存取结构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设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单链表的长度为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，要查找表中第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个结点，仅当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1≦i≦n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时，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的值是合法的。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>
                <a:latin typeface="宋体" pitchFamily="2" charset="-122"/>
                <a:ea typeface="宋体" pitchFamily="2" charset="-122"/>
              </a:rPr>
              <a:pPr/>
              <a:t>32</a:t>
            </a:fld>
            <a:endParaRPr lang="en-US" altLang="zh-CN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12213" cy="655320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算法描述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ElemType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Get_Elem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*L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{   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j ;  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*p;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p=L-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j=1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     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使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指向第一个结点  *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while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(p!=NULL &amp;&amp; j&lt;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{   </a:t>
            </a: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p=p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–&gt;next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j++;</a:t>
            </a: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}      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移动指针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 , j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计数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if  (j!=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return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(-32768) ;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else  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return(p-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&gt;data);</a:t>
            </a:r>
          </a:p>
          <a:p>
            <a:pPr marL="1079500" lvl="3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/*   p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NULL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表示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太大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;  j&gt;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表示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0  */</a:t>
            </a:r>
          </a:p>
          <a:p>
            <a:pPr marL="355600" lvl="1" indent="0"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移动指针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的频度：</a:t>
            </a:r>
          </a:p>
          <a:p>
            <a:pPr marL="355600" lvl="1" indent="0">
              <a:buFontTx/>
              <a:buNone/>
            </a:pP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&lt;1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时：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次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;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∈[1,n]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i-1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次；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&gt;n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次。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∴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时间复杂度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 O(n)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12213" cy="2628900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按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值查找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按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值查找是在链表中，查找是否有结点值等于给定值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key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的结点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?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若有，则返回首次找到的值为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key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的结点的存储位置；否则返回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。查找时从开始结点出发，沿链表逐个将结点的值和给定值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key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作比较。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12213" cy="6629400"/>
          </a:xfrm>
          <a:noFill/>
          <a:ln/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算法描述</a:t>
            </a:r>
            <a:endParaRPr lang="zh-CN" altLang="en-US" sz="2800" dirty="0">
              <a:solidFill>
                <a:schemeClr val="folHlink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*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Locate_Node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*L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key)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在以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为头结点的单链表中查找值为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key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的第一个结点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 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{  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*p=L–&gt;next;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while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 p!=NULL&amp;&amp; p–&gt;data!=key) 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p=p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–&gt;next;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if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(p–&gt;data==key)   return p;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else  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{ 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(“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所要查找的结点不存在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!!\n”); 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retutn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(NULL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);  </a:t>
            </a:r>
          </a:p>
          <a:p>
            <a:pPr marL="1079500" lvl="3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算法的执行与形参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key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有关，平均时间复杂度为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O(n)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763000" cy="6516688"/>
          </a:xfrm>
          <a:noFill/>
          <a:ln/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6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单</a:t>
            </a:r>
            <a:r>
              <a:rPr lang="zh-CN" altLang="en-US" sz="36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链表的插入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插入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运算是将值为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的新结点插入到表的第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个结点的位置上，即插入到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i-1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之间。因此，必须首先找到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i-1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所在的结点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，然后生成一个数据域为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的新结点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q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q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结点作为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的直接后继结点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915400" cy="6516960"/>
          </a:xfrm>
          <a:noFill/>
          <a:ln/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算法描述</a:t>
            </a:r>
            <a:endParaRPr lang="zh-CN" altLang="en-US" sz="2800" dirty="0" smtClean="0">
              <a:solidFill>
                <a:schemeClr val="folHlink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void  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Insert_LNode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*L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ElemType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e)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在以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为头结点的单链表的第</a:t>
            </a:r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个位置插入值为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的结点 *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/ 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{   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j=0;  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*p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，*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q;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p=L–&gt;next ;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while  ( p!=NULL&amp;&amp; j&lt;i-1) </a:t>
            </a: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{  </a:t>
            </a: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p=p–&gt;next;  </a:t>
            </a: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j++;   </a:t>
            </a: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723900" lvl="2" indent="0">
              <a:buFont typeface="Wingdings" pitchFamily="2" charset="2"/>
              <a:buNone/>
            </a:pP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if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(j!=i-1)  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(“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太大或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0!!\n ”); 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else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{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q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*)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malloc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sizeof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));</a:t>
            </a: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q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–&gt;data=e;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q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–&gt;next=p–&gt;next;</a:t>
            </a: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–&gt;next=q;</a:t>
            </a:r>
          </a:p>
          <a:p>
            <a:pPr marL="1079500" lvl="3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355600" lvl="1" indent="0"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设链表的长度为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，合法的插入位置是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1≦i≦n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。算法的时间主要耗费移动指针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上，故时间复杂度亦为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O(n)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/>
          </p:nvPr>
        </p:nvSpPr>
        <p:spPr>
          <a:xfrm>
            <a:off x="152400" y="220663"/>
            <a:ext cx="8812213" cy="6448425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6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单</a:t>
            </a:r>
            <a:r>
              <a:rPr lang="zh-CN" altLang="en-US" sz="36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链表的删除</a:t>
            </a:r>
            <a:endParaRPr lang="zh-CN" altLang="en-US" dirty="0">
              <a:solidFill>
                <a:schemeClr val="folHlink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按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序号删除</a:t>
            </a:r>
            <a:r>
              <a:rPr lang="zh-CN" altLang="en-US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删除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单链表中的第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个结点。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为了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删除第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个结点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，必须找到结点的存储地址。该存储地址是在其直接前趋结点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i-1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next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域中，因此，必须首先找到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i-1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的存储位置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，然后令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p–&gt;next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指向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的直接后继结点，即把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从链上摘下。最后释放结点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的空间，将其归还给“</a:t>
            </a:r>
            <a:r>
              <a:rPr lang="zh-CN" altLang="en-US" sz="2800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存储池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”。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设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单链表长度为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，则删去第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个结点仅当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1≦i≦n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时是合法的。则当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=n+1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时，虽然被删结点不存在，但其前趋结点却存在，是终端结点。故判断条件之一是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p–&gt;next!=NULL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。显然此算法的时间复杂度也是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O(n)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763000" cy="6588968"/>
          </a:xfrm>
          <a:noFill/>
          <a:ln/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算法描述</a:t>
            </a:r>
            <a:endParaRPr lang="zh-CN" altLang="en-US" sz="2800" dirty="0">
              <a:solidFill>
                <a:schemeClr val="folHlink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void 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Delete_LinkList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*L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删除以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为头结点的单链表中的第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个结点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 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{ 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j=1; 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*p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，*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q;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p=L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q=L-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&gt;next;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while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 p-&gt;next!=NULL&amp;&amp; j&lt;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 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{  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p=q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q=q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–&gt;next;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j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++;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}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if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(j!=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  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(“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太大或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0!!\n ”);  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else    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{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–&gt;next=q–&gt;next;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free(q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); 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}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6875463" cy="792162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线性表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的逻辑结构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28600" y="1700808"/>
            <a:ext cx="8915400" cy="480747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indent="4572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线性表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中的数据元素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所代表的具体含义随具体应用的不同而不同，在线性表的定义中，只不过是一个抽象的表示符号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u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线性表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中的</a:t>
            </a:r>
            <a:r>
              <a:rPr lang="zh-CN" altLang="en-US" sz="28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结点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可以是</a:t>
            </a:r>
            <a:r>
              <a:rPr lang="zh-CN" altLang="en-US" sz="2800" dirty="0">
                <a:solidFill>
                  <a:srgbClr val="DE580E"/>
                </a:solidFill>
                <a:latin typeface="宋体" pitchFamily="2" charset="-122"/>
                <a:ea typeface="宋体" pitchFamily="2" charset="-122"/>
              </a:rPr>
              <a:t>单值元素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每个元素只有一个数据项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1: 26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个英文字母组成的字母表：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(A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…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Z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2: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某校从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1978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年到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1983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年各种型号的计算机拥有量的变化情况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,(6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17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28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50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92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188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3: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一副扑克的点数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(2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…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J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Q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A)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181E-1F4D-4D23-B54D-08D4055F855C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763000" cy="2268538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按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值删除</a:t>
            </a:r>
            <a:r>
              <a:rPr lang="zh-CN" altLang="en-US" sz="2800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  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删除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单链表中值为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key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的第一个结点。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与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按值查找相类似，首先要查找值为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key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的结点是否存在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?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若存在，则删除；否则返回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12213" cy="57245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算法描述</a:t>
            </a:r>
            <a:endParaRPr lang="zh-CN" altLang="en-US" sz="2800" dirty="0">
              <a:solidFill>
                <a:schemeClr val="folHlink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void 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Delete_LinkList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*L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key)</a:t>
            </a:r>
          </a:p>
          <a:p>
            <a:pPr marL="355600" lvl="1" indent="0"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删除以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为头结点的单链表中值为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key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的第一个结点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{   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*p=L,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q=L–&gt;next;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while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 q!=NULL&amp;&amp; q–&gt;data!=key)     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{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p=q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q=q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–&gt;next;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if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(q–&gt;data==key)   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{  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&gt;next=q-&gt;next;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free(q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else  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(“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所要删除的结点不存在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!!\n”);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}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915400" cy="5868988"/>
          </a:xfrm>
          <a:noFill/>
          <a:ln/>
        </p:spPr>
        <p:txBody>
          <a:bodyPr/>
          <a:lstStyle/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算法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的执行与形参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key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有关，平均时间复杂度为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O(n)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从上面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的讨论可以看出，链表上实现插入和删除运算，无需移动结点，仅需修改指针。解决了顺序表的插入或删除操作需要移动大量元素的问题。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变形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之一：</a:t>
            </a:r>
            <a:endParaRPr lang="zh-CN" altLang="en-US" sz="2800" dirty="0">
              <a:solidFill>
                <a:schemeClr val="hlink"/>
              </a:solidFill>
              <a:latin typeface="宋体" pitchFamily="2" charset="-122"/>
              <a:ea typeface="宋体" pitchFamily="2" charset="-122"/>
            </a:endParaRP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删除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单链表中值为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key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的所有结点。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与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按值查找相类似，但比前面的算法更简单。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基本思想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从单链表的第一个结点开始，对每个结点进行检查，若结点的值为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key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，则删除之，然后检查下一个结点，直到所有的结点都检查。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12213" cy="5724525"/>
          </a:xfrm>
          <a:noFill/>
          <a:ln/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算法描述</a:t>
            </a:r>
            <a:endParaRPr lang="zh-CN" altLang="en-US" sz="2800" dirty="0">
              <a:solidFill>
                <a:schemeClr val="folHlink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void 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Delete_LinkList_Node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*L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key)</a:t>
            </a:r>
          </a:p>
          <a:p>
            <a:pPr marL="355600" lvl="1" indent="0"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删除以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为头结点的单链表中值为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key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的第一个结点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{    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*p=L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,*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q=L–&gt;next;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while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 q!=NULL)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{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if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(q–&gt;data==key)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{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&gt;next=q-&gt;next;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free(q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q=p-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 }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else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{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p=q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q=q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–&gt;next;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}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}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915400" cy="4356100"/>
          </a:xfrm>
          <a:noFill/>
          <a:ln/>
        </p:spPr>
        <p:txBody>
          <a:bodyPr/>
          <a:lstStyle/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变形之二：</a:t>
            </a:r>
            <a:endParaRPr lang="zh-CN" altLang="en-US" sz="2800" dirty="0">
              <a:solidFill>
                <a:schemeClr val="hlink"/>
              </a:solidFill>
              <a:latin typeface="宋体" pitchFamily="2" charset="-122"/>
              <a:ea typeface="宋体" pitchFamily="2" charset="-122"/>
            </a:endParaRP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删除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单链表中所有值重复的结点，使得所有结点的值都不相同。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与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按值查找相类似，但比前面的算法更复杂。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基本思想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从单链表的第一个结点开始，对每个结点进行检查：检查链表中该结点的所有后继结点，只要有值和该结点的值相同，则删除之；然后检查下一个结点，直到所有的结点都检查。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12213" cy="6516688"/>
          </a:xfrm>
          <a:noFill/>
          <a:ln/>
        </p:spPr>
        <p:txBody>
          <a:bodyPr>
            <a:noAutofit/>
          </a:bodyPr>
          <a:lstStyle/>
          <a:p>
            <a:pPr marL="0" indent="0">
              <a:buFont typeface="Wingdings" pitchFamily="2" charset="2"/>
              <a:buNone/>
            </a:pPr>
            <a:r>
              <a:rPr lang="zh-CN" altLang="en-US" sz="16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算法描述</a:t>
            </a:r>
            <a:endParaRPr lang="zh-CN" altLang="en-US" sz="1400" dirty="0">
              <a:solidFill>
                <a:schemeClr val="folHlink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void  </a:t>
            </a:r>
            <a:r>
              <a:rPr lang="en-US" altLang="zh-CN" sz="1400" dirty="0" err="1">
                <a:latin typeface="宋体" pitchFamily="2" charset="-122"/>
                <a:ea typeface="宋体" pitchFamily="2" charset="-122"/>
              </a:rPr>
              <a:t>Delete_Node_value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14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 *L)</a:t>
            </a:r>
          </a:p>
          <a:p>
            <a:pPr marL="355600" lvl="1" indent="0">
              <a:buFontTx/>
              <a:buNone/>
            </a:pP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sz="1200" dirty="0">
                <a:latin typeface="宋体" pitchFamily="2" charset="-122"/>
                <a:ea typeface="宋体" pitchFamily="2" charset="-122"/>
              </a:rPr>
              <a:t>删除以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1200" dirty="0">
                <a:latin typeface="宋体" pitchFamily="2" charset="-122"/>
                <a:ea typeface="宋体" pitchFamily="2" charset="-122"/>
              </a:rPr>
              <a:t>为头结点的单链表中所有值相同的结点  *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1000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{     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400" dirty="0" err="1" smtClean="0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*p=L-&gt;next, *q, *</a:t>
            </a:r>
            <a:r>
              <a:rPr lang="en-US" altLang="zh-CN" sz="1400" dirty="0" err="1">
                <a:latin typeface="宋体" pitchFamily="2" charset="-122"/>
                <a:ea typeface="宋体" pitchFamily="2" charset="-122"/>
              </a:rPr>
              <a:t>ptr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; 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	while  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( p!=NULL)   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sz="1200" dirty="0">
                <a:latin typeface="宋体" pitchFamily="2" charset="-122"/>
                <a:ea typeface="宋体" pitchFamily="2" charset="-122"/>
              </a:rPr>
              <a:t>检查链表中所有结点  *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/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{   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	*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q=p, *</a:t>
            </a:r>
            <a:r>
              <a:rPr lang="en-US" altLang="zh-CN" sz="1400" dirty="0" err="1">
                <a:latin typeface="宋体" pitchFamily="2" charset="-122"/>
                <a:ea typeface="宋体" pitchFamily="2" charset="-122"/>
              </a:rPr>
              <a:t>ptr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=p–&gt;next;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	/*  </a:t>
            </a:r>
            <a:r>
              <a:rPr lang="zh-CN" altLang="en-US" sz="1200" dirty="0">
                <a:latin typeface="宋体" pitchFamily="2" charset="-122"/>
                <a:ea typeface="宋体" pitchFamily="2" charset="-122"/>
              </a:rPr>
              <a:t>检查结点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1200" dirty="0">
                <a:latin typeface="宋体" pitchFamily="2" charset="-122"/>
                <a:ea typeface="宋体" pitchFamily="2" charset="-122"/>
              </a:rPr>
              <a:t>的所有后继结点</a:t>
            </a:r>
            <a:r>
              <a:rPr lang="en-US" altLang="zh-CN" sz="1200" dirty="0" err="1">
                <a:latin typeface="宋体" pitchFamily="2" charset="-122"/>
                <a:ea typeface="宋体" pitchFamily="2" charset="-122"/>
              </a:rPr>
              <a:t>ptr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  */</a:t>
            </a:r>
            <a:endParaRPr lang="en-US" altLang="zh-CN" sz="1400" dirty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	while 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1400" dirty="0" err="1">
                <a:latin typeface="宋体" pitchFamily="2" charset="-122"/>
                <a:ea typeface="宋体" pitchFamily="2" charset="-122"/>
              </a:rPr>
              <a:t>ptr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!=NULL)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     {  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		if 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1400" dirty="0" err="1">
                <a:latin typeface="宋体" pitchFamily="2" charset="-122"/>
                <a:ea typeface="宋体" pitchFamily="2" charset="-122"/>
              </a:rPr>
              <a:t>ptr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–&gt;data==p-&gt;data)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            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	{ 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			q-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&gt;next=</a:t>
            </a:r>
            <a:r>
              <a:rPr lang="en-US" altLang="zh-CN" sz="1400" dirty="0" err="1">
                <a:latin typeface="宋体" pitchFamily="2" charset="-122"/>
                <a:ea typeface="宋体" pitchFamily="2" charset="-122"/>
              </a:rPr>
              <a:t>ptr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-&gt;next;  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			free(</a:t>
            </a:r>
            <a:r>
              <a:rPr lang="en-US" altLang="zh-CN" sz="1400" dirty="0" err="1" smtClean="0">
                <a:latin typeface="宋体" pitchFamily="2" charset="-122"/>
                <a:ea typeface="宋体" pitchFamily="2" charset="-122"/>
              </a:rPr>
              <a:t>ptr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); 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                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sz="1400" dirty="0" err="1" smtClean="0">
                <a:latin typeface="宋体" pitchFamily="2" charset="-122"/>
                <a:ea typeface="宋体" pitchFamily="2" charset="-122"/>
              </a:rPr>
              <a:t>ptr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=q-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&gt;next;  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		}</a:t>
            </a:r>
            <a:endParaRPr lang="en-US" altLang="zh-CN" sz="1400" dirty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        else  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	{ 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		q=</a:t>
            </a:r>
            <a:r>
              <a:rPr lang="en-US" altLang="zh-CN" sz="1400" dirty="0" err="1" smtClean="0">
                <a:latin typeface="宋体" pitchFamily="2" charset="-122"/>
                <a:ea typeface="宋体" pitchFamily="2" charset="-122"/>
              </a:rPr>
              <a:t>ptr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;  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sz="1400" dirty="0" err="1" smtClean="0">
                <a:latin typeface="宋体" pitchFamily="2" charset="-122"/>
                <a:ea typeface="宋体" pitchFamily="2" charset="-122"/>
              </a:rPr>
              <a:t>ptr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1400" dirty="0" err="1" smtClean="0">
                <a:latin typeface="宋体" pitchFamily="2" charset="-122"/>
                <a:ea typeface="宋体" pitchFamily="2" charset="-122"/>
              </a:rPr>
              <a:t>ptr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–&gt;next;   }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	}</a:t>
            </a:r>
            <a:endParaRPr lang="en-US" altLang="zh-CN" sz="1000" dirty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p=p-&gt;next ;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}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763000" cy="2209800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6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单</a:t>
            </a:r>
            <a:r>
              <a:rPr lang="zh-CN" altLang="en-US" sz="36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链表的合并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设有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两个有序的单链表，它们的头指针分别是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La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、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Lb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，将它们合并为以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Lc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为头指针的有序链表。合并前的示意图如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图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所示。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061200" y="4046538"/>
            <a:ext cx="966788" cy="503237"/>
            <a:chOff x="4448" y="2549"/>
            <a:chExt cx="609" cy="317"/>
          </a:xfrm>
        </p:grpSpPr>
        <p:sp>
          <p:nvSpPr>
            <p:cNvPr id="158724" name="Rectangle 4"/>
            <p:cNvSpPr>
              <a:spLocks noChangeArrowheads="1"/>
            </p:cNvSpPr>
            <p:nvPr/>
          </p:nvSpPr>
          <p:spPr bwMode="auto">
            <a:xfrm>
              <a:off x="4448" y="2549"/>
              <a:ext cx="609" cy="31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 altLang="zh-CN"/>
                <a:t>15    ⋀</a:t>
              </a:r>
            </a:p>
          </p:txBody>
        </p:sp>
        <p:sp>
          <p:nvSpPr>
            <p:cNvPr id="158725" name="Line 5"/>
            <p:cNvSpPr>
              <a:spLocks noChangeShapeType="1"/>
            </p:cNvSpPr>
            <p:nvPr/>
          </p:nvSpPr>
          <p:spPr bwMode="auto">
            <a:xfrm>
              <a:off x="4832" y="2549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09600" y="2492375"/>
            <a:ext cx="7418388" cy="3332163"/>
            <a:chOff x="384" y="1570"/>
            <a:chExt cx="4673" cy="2099"/>
          </a:xfrm>
        </p:grpSpPr>
        <p:sp>
          <p:nvSpPr>
            <p:cNvPr id="158727" name="Rectangle 7"/>
            <p:cNvSpPr>
              <a:spLocks noChangeArrowheads="1"/>
            </p:cNvSpPr>
            <p:nvPr/>
          </p:nvSpPr>
          <p:spPr bwMode="auto">
            <a:xfrm>
              <a:off x="1152" y="3388"/>
              <a:ext cx="354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/>
              <a:r>
                <a:rPr lang="zh-CN" altLang="en-US" sz="2000" dirty="0" smtClean="0">
                  <a:latin typeface="Arial" charset="0"/>
                  <a:ea typeface="楷体_GB2312" pitchFamily="49" charset="-122"/>
                </a:rPr>
                <a:t>图</a:t>
              </a:r>
              <a:r>
                <a:rPr lang="en-US" altLang="zh-CN" sz="2000" dirty="0" smtClean="0"/>
                <a:t>4</a:t>
              </a:r>
              <a:r>
                <a:rPr lang="en-US" altLang="zh-CN" sz="2000" dirty="0" smtClean="0">
                  <a:latin typeface="Arial" charset="0"/>
                </a:rPr>
                <a:t>    </a:t>
              </a:r>
              <a:r>
                <a:rPr lang="zh-CN" altLang="en-US" sz="2000" dirty="0">
                  <a:latin typeface="楷体_GB2312" pitchFamily="49" charset="-122"/>
                  <a:ea typeface="楷体_GB2312" pitchFamily="49" charset="-122"/>
                </a:rPr>
                <a:t>两个有序的单链表</a:t>
              </a:r>
              <a:r>
                <a:rPr lang="en-US" altLang="zh-CN" sz="2000" dirty="0"/>
                <a:t>La </a:t>
              </a:r>
              <a:r>
                <a:rPr lang="zh-CN" altLang="en-US" sz="2000" dirty="0">
                  <a:latin typeface="宋体" pitchFamily="2" charset="-122"/>
                </a:rPr>
                <a:t>，</a:t>
              </a:r>
              <a:r>
                <a:rPr lang="en-US" altLang="zh-CN" sz="2000" dirty="0"/>
                <a:t>Lb</a:t>
              </a:r>
              <a:r>
                <a:rPr lang="zh-CN" altLang="en-US" sz="2000" dirty="0">
                  <a:latin typeface="楷体_GB2312" pitchFamily="49" charset="-122"/>
                  <a:ea typeface="楷体_GB2312" pitchFamily="49" charset="-122"/>
                </a:rPr>
                <a:t>的初始状态</a:t>
              </a: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816" y="2301"/>
              <a:ext cx="3642" cy="943"/>
              <a:chOff x="816" y="2301"/>
              <a:chExt cx="3642" cy="943"/>
            </a:xfrm>
          </p:grpSpPr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1558" y="2560"/>
                <a:ext cx="720" cy="317"/>
                <a:chOff x="1008" y="1152"/>
                <a:chExt cx="720" cy="317"/>
              </a:xfrm>
            </p:grpSpPr>
            <p:sp>
              <p:nvSpPr>
                <p:cNvPr id="158730" name="Rectangle 10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-2    </a:t>
                  </a:r>
                </a:p>
              </p:txBody>
            </p:sp>
            <p:sp>
              <p:nvSpPr>
                <p:cNvPr id="158731" name="Line 11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732" name="Line 12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2288" y="2550"/>
                <a:ext cx="720" cy="317"/>
                <a:chOff x="1008" y="1152"/>
                <a:chExt cx="720" cy="317"/>
              </a:xfrm>
            </p:grpSpPr>
            <p:sp>
              <p:nvSpPr>
                <p:cNvPr id="158734" name="Rectangle 14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4   </a:t>
                  </a:r>
                </a:p>
              </p:txBody>
            </p:sp>
            <p:sp>
              <p:nvSpPr>
                <p:cNvPr id="158735" name="Line 15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736" name="Line 16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3018" y="2541"/>
                <a:ext cx="720" cy="317"/>
                <a:chOff x="1008" y="1152"/>
                <a:chExt cx="720" cy="317"/>
              </a:xfrm>
            </p:grpSpPr>
            <p:sp>
              <p:nvSpPr>
                <p:cNvPr id="158738" name="Rectangle 18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9    </a:t>
                  </a:r>
                </a:p>
              </p:txBody>
            </p:sp>
            <p:sp>
              <p:nvSpPr>
                <p:cNvPr id="158739" name="Line 19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740" name="Line 20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3765" y="2472"/>
                <a:ext cx="693" cy="317"/>
                <a:chOff x="3189" y="2139"/>
                <a:chExt cx="693" cy="317"/>
              </a:xfrm>
            </p:grpSpPr>
            <p:sp>
              <p:nvSpPr>
                <p:cNvPr id="158742" name="Rectangle 22"/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Arial Unicode MS" pitchFamily="34" charset="-122"/>
                      <a:cs typeface="Arial Unicode MS" pitchFamily="34" charset="-122"/>
                    </a:rPr>
                    <a:t>……</a:t>
                  </a:r>
                  <a:r>
                    <a:rPr lang="en-US" altLang="zh-CN"/>
                    <a:t>  </a:t>
                  </a:r>
                </a:p>
              </p:txBody>
            </p:sp>
            <p:sp>
              <p:nvSpPr>
                <p:cNvPr id="158743" name="Line 23"/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816" y="2301"/>
                <a:ext cx="720" cy="577"/>
                <a:chOff x="1008" y="892"/>
                <a:chExt cx="720" cy="577"/>
              </a:xfrm>
            </p:grpSpPr>
            <p:sp>
              <p:nvSpPr>
                <p:cNvPr id="158745" name="Rectangle 25"/>
                <p:cNvSpPr>
                  <a:spLocks noChangeArrowheads="1"/>
                </p:cNvSpPr>
                <p:nvPr/>
              </p:nvSpPr>
              <p:spPr bwMode="auto">
                <a:xfrm>
                  <a:off x="1046" y="892"/>
                  <a:ext cx="528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Lb</a:t>
                  </a:r>
                </a:p>
              </p:txBody>
            </p:sp>
            <p:grpSp>
              <p:nvGrpSpPr>
                <p:cNvPr id="10" name="Group 26"/>
                <p:cNvGrpSpPr>
                  <a:grpSpLocks/>
                </p:cNvGrpSpPr>
                <p:nvPr/>
              </p:nvGrpSpPr>
              <p:grpSpPr bwMode="auto">
                <a:xfrm>
                  <a:off x="1008" y="1152"/>
                  <a:ext cx="720" cy="317"/>
                  <a:chOff x="1008" y="1152"/>
                  <a:chExt cx="720" cy="317"/>
                </a:xfrm>
              </p:grpSpPr>
              <p:sp>
                <p:nvSpPr>
                  <p:cNvPr id="15874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/>
                      <a:t>   </a:t>
                    </a:r>
                  </a:p>
                </p:txBody>
              </p:sp>
              <p:sp>
                <p:nvSpPr>
                  <p:cNvPr id="15874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4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1614" y="2872"/>
                <a:ext cx="336" cy="372"/>
                <a:chOff x="2256" y="1404"/>
                <a:chExt cx="336" cy="372"/>
              </a:xfrm>
            </p:grpSpPr>
            <p:sp>
              <p:nvSpPr>
                <p:cNvPr id="158751" name="Rectangle 31"/>
                <p:cNvSpPr>
                  <a:spLocks noChangeArrowheads="1"/>
                </p:cNvSpPr>
                <p:nvPr/>
              </p:nvSpPr>
              <p:spPr bwMode="auto">
                <a:xfrm>
                  <a:off x="2256" y="1536"/>
                  <a:ext cx="336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pb</a:t>
                  </a:r>
                </a:p>
              </p:txBody>
            </p:sp>
            <p:sp>
              <p:nvSpPr>
                <p:cNvPr id="15875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439" y="1404"/>
                  <a:ext cx="0" cy="1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384" y="1570"/>
              <a:ext cx="4673" cy="906"/>
              <a:chOff x="384" y="1570"/>
              <a:chExt cx="4673" cy="906"/>
            </a:xfrm>
          </p:grpSpPr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1567" y="1985"/>
                <a:ext cx="720" cy="317"/>
                <a:chOff x="1008" y="1152"/>
                <a:chExt cx="720" cy="317"/>
              </a:xfrm>
            </p:grpSpPr>
            <p:sp>
              <p:nvSpPr>
                <p:cNvPr id="158755" name="Rectangle 35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-7    </a:t>
                  </a:r>
                </a:p>
              </p:txBody>
            </p:sp>
            <p:sp>
              <p:nvSpPr>
                <p:cNvPr id="158756" name="Line 36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757" name="Line 37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38"/>
              <p:cNvGrpSpPr>
                <a:grpSpLocks/>
              </p:cNvGrpSpPr>
              <p:nvPr/>
            </p:nvGrpSpPr>
            <p:grpSpPr bwMode="auto">
              <a:xfrm>
                <a:off x="2297" y="1975"/>
                <a:ext cx="720" cy="317"/>
                <a:chOff x="1008" y="1152"/>
                <a:chExt cx="720" cy="317"/>
              </a:xfrm>
            </p:grpSpPr>
            <p:sp>
              <p:nvSpPr>
                <p:cNvPr id="158759" name="Rectangle 39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3    </a:t>
                  </a:r>
                </a:p>
              </p:txBody>
            </p:sp>
            <p:sp>
              <p:nvSpPr>
                <p:cNvPr id="158760" name="Line 40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761" name="Line 41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42"/>
              <p:cNvGrpSpPr>
                <a:grpSpLocks/>
              </p:cNvGrpSpPr>
              <p:nvPr/>
            </p:nvGrpSpPr>
            <p:grpSpPr bwMode="auto">
              <a:xfrm>
                <a:off x="3027" y="1966"/>
                <a:ext cx="720" cy="317"/>
                <a:chOff x="1008" y="1152"/>
                <a:chExt cx="720" cy="317"/>
              </a:xfrm>
            </p:grpSpPr>
            <p:sp>
              <p:nvSpPr>
                <p:cNvPr id="158763" name="Rectangle 43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12    </a:t>
                  </a:r>
                </a:p>
              </p:txBody>
            </p:sp>
            <p:sp>
              <p:nvSpPr>
                <p:cNvPr id="158764" name="Line 44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765" name="Line 45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46"/>
              <p:cNvGrpSpPr>
                <a:grpSpLocks/>
              </p:cNvGrpSpPr>
              <p:nvPr/>
            </p:nvGrpSpPr>
            <p:grpSpPr bwMode="auto">
              <a:xfrm>
                <a:off x="3774" y="1897"/>
                <a:ext cx="693" cy="317"/>
                <a:chOff x="3189" y="2139"/>
                <a:chExt cx="693" cy="317"/>
              </a:xfrm>
            </p:grpSpPr>
            <p:sp>
              <p:nvSpPr>
                <p:cNvPr id="158767" name="Rectangle 47"/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Arial Unicode MS" pitchFamily="34" charset="-122"/>
                      <a:cs typeface="Arial Unicode MS" pitchFamily="34" charset="-122"/>
                    </a:rPr>
                    <a:t>……</a:t>
                  </a:r>
                  <a:r>
                    <a:rPr lang="en-US" altLang="zh-CN"/>
                    <a:t>  </a:t>
                  </a:r>
                </a:p>
              </p:txBody>
            </p:sp>
            <p:sp>
              <p:nvSpPr>
                <p:cNvPr id="158768" name="Line 48"/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49"/>
              <p:cNvGrpSpPr>
                <a:grpSpLocks/>
              </p:cNvGrpSpPr>
              <p:nvPr/>
            </p:nvGrpSpPr>
            <p:grpSpPr bwMode="auto">
              <a:xfrm>
                <a:off x="4457" y="1974"/>
                <a:ext cx="600" cy="317"/>
                <a:chOff x="4457" y="1974"/>
                <a:chExt cx="600" cy="317"/>
              </a:xfrm>
            </p:grpSpPr>
            <p:sp>
              <p:nvSpPr>
                <p:cNvPr id="158770" name="Rectangle 50"/>
                <p:cNvSpPr>
                  <a:spLocks noChangeArrowheads="1"/>
                </p:cNvSpPr>
                <p:nvPr/>
              </p:nvSpPr>
              <p:spPr bwMode="auto">
                <a:xfrm>
                  <a:off x="4457" y="1974"/>
                  <a:ext cx="600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zh-CN"/>
                    <a:t>23    ⋀</a:t>
                  </a:r>
                </a:p>
              </p:txBody>
            </p:sp>
            <p:sp>
              <p:nvSpPr>
                <p:cNvPr id="158771" name="Line 51"/>
                <p:cNvSpPr>
                  <a:spLocks noChangeShapeType="1"/>
                </p:cNvSpPr>
                <p:nvPr/>
              </p:nvSpPr>
              <p:spPr bwMode="auto">
                <a:xfrm>
                  <a:off x="4841" y="1974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52"/>
              <p:cNvGrpSpPr>
                <a:grpSpLocks/>
              </p:cNvGrpSpPr>
              <p:nvPr/>
            </p:nvGrpSpPr>
            <p:grpSpPr bwMode="auto">
              <a:xfrm>
                <a:off x="825" y="1726"/>
                <a:ext cx="720" cy="577"/>
                <a:chOff x="1008" y="892"/>
                <a:chExt cx="720" cy="577"/>
              </a:xfrm>
            </p:grpSpPr>
            <p:sp>
              <p:nvSpPr>
                <p:cNvPr id="158773" name="Rectangle 53"/>
                <p:cNvSpPr>
                  <a:spLocks noChangeArrowheads="1"/>
                </p:cNvSpPr>
                <p:nvPr/>
              </p:nvSpPr>
              <p:spPr bwMode="auto">
                <a:xfrm>
                  <a:off x="1046" y="892"/>
                  <a:ext cx="528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La</a:t>
                  </a:r>
                </a:p>
              </p:txBody>
            </p:sp>
            <p:grpSp>
              <p:nvGrpSpPr>
                <p:cNvPr id="19" name="Group 54"/>
                <p:cNvGrpSpPr>
                  <a:grpSpLocks/>
                </p:cNvGrpSpPr>
                <p:nvPr/>
              </p:nvGrpSpPr>
              <p:grpSpPr bwMode="auto">
                <a:xfrm>
                  <a:off x="1008" y="1152"/>
                  <a:ext cx="720" cy="317"/>
                  <a:chOff x="1008" y="1152"/>
                  <a:chExt cx="720" cy="317"/>
                </a:xfrm>
              </p:grpSpPr>
              <p:sp>
                <p:nvSpPr>
                  <p:cNvPr id="15877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/>
                      <a:t>   </a:t>
                    </a:r>
                  </a:p>
                </p:txBody>
              </p:sp>
              <p:sp>
                <p:nvSpPr>
                  <p:cNvPr id="158776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77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0" name="Group 58"/>
              <p:cNvGrpSpPr>
                <a:grpSpLocks/>
              </p:cNvGrpSpPr>
              <p:nvPr/>
            </p:nvGrpSpPr>
            <p:grpSpPr bwMode="auto">
              <a:xfrm>
                <a:off x="384" y="1870"/>
                <a:ext cx="441" cy="240"/>
                <a:chOff x="336" y="2640"/>
                <a:chExt cx="441" cy="240"/>
              </a:xfrm>
            </p:grpSpPr>
            <p:sp>
              <p:nvSpPr>
                <p:cNvPr id="158779" name="Rectangle 59"/>
                <p:cNvSpPr>
                  <a:spLocks noChangeArrowheads="1"/>
                </p:cNvSpPr>
                <p:nvPr/>
              </p:nvSpPr>
              <p:spPr bwMode="auto">
                <a:xfrm>
                  <a:off x="336" y="2640"/>
                  <a:ext cx="336" cy="24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Lc</a:t>
                  </a:r>
                </a:p>
              </p:txBody>
            </p:sp>
            <p:sp>
              <p:nvSpPr>
                <p:cNvPr id="158780" name="Line 60"/>
                <p:cNvSpPr>
                  <a:spLocks noChangeShapeType="1"/>
                </p:cNvSpPr>
                <p:nvPr/>
              </p:nvSpPr>
              <p:spPr bwMode="auto">
                <a:xfrm>
                  <a:off x="414" y="2877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61"/>
              <p:cNvGrpSpPr>
                <a:grpSpLocks/>
              </p:cNvGrpSpPr>
              <p:nvPr/>
            </p:nvGrpSpPr>
            <p:grpSpPr bwMode="auto">
              <a:xfrm>
                <a:off x="1626" y="1570"/>
                <a:ext cx="336" cy="405"/>
                <a:chOff x="2640" y="1776"/>
                <a:chExt cx="336" cy="405"/>
              </a:xfrm>
            </p:grpSpPr>
            <p:sp>
              <p:nvSpPr>
                <p:cNvPr id="158782" name="Rectangle 62"/>
                <p:cNvSpPr>
                  <a:spLocks noChangeArrowheads="1"/>
                </p:cNvSpPr>
                <p:nvPr/>
              </p:nvSpPr>
              <p:spPr bwMode="auto">
                <a:xfrm>
                  <a:off x="2640" y="1776"/>
                  <a:ext cx="336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pa</a:t>
                  </a:r>
                </a:p>
              </p:txBody>
            </p:sp>
            <p:sp>
              <p:nvSpPr>
                <p:cNvPr id="158783" name="Line 63"/>
                <p:cNvSpPr>
                  <a:spLocks noChangeShapeType="1"/>
                </p:cNvSpPr>
                <p:nvPr/>
              </p:nvSpPr>
              <p:spPr bwMode="auto">
                <a:xfrm>
                  <a:off x="2802" y="2022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64"/>
              <p:cNvGrpSpPr>
                <a:grpSpLocks/>
              </p:cNvGrpSpPr>
              <p:nvPr/>
            </p:nvGrpSpPr>
            <p:grpSpPr bwMode="auto">
              <a:xfrm>
                <a:off x="384" y="2236"/>
                <a:ext cx="441" cy="240"/>
                <a:chOff x="384" y="2016"/>
                <a:chExt cx="441" cy="240"/>
              </a:xfrm>
            </p:grpSpPr>
            <p:sp>
              <p:nvSpPr>
                <p:cNvPr id="158785" name="Rectangle 65"/>
                <p:cNvSpPr>
                  <a:spLocks noChangeArrowheads="1"/>
                </p:cNvSpPr>
                <p:nvPr/>
              </p:nvSpPr>
              <p:spPr bwMode="auto">
                <a:xfrm>
                  <a:off x="384" y="2016"/>
                  <a:ext cx="336" cy="24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pc</a:t>
                  </a:r>
                </a:p>
              </p:txBody>
            </p:sp>
            <p:sp>
              <p:nvSpPr>
                <p:cNvPr id="158786" name="Line 66"/>
                <p:cNvSpPr>
                  <a:spLocks noChangeShapeType="1"/>
                </p:cNvSpPr>
                <p:nvPr/>
              </p:nvSpPr>
              <p:spPr bwMode="auto">
                <a:xfrm>
                  <a:off x="462" y="2016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763000" cy="612775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合并了值为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-7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-2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的结点后示意图如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图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所示。</a:t>
            </a:r>
            <a:endParaRPr lang="zh-CN" altLang="en-US" dirty="0">
              <a:solidFill>
                <a:schemeClr val="hlink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95313" y="862013"/>
            <a:ext cx="7505700" cy="3430587"/>
            <a:chOff x="375" y="543"/>
            <a:chExt cx="4728" cy="2161"/>
          </a:xfrm>
        </p:grpSpPr>
        <p:sp>
          <p:nvSpPr>
            <p:cNvPr id="160772" name="Rectangle 4"/>
            <p:cNvSpPr>
              <a:spLocks noChangeArrowheads="1"/>
            </p:cNvSpPr>
            <p:nvPr/>
          </p:nvSpPr>
          <p:spPr bwMode="auto">
            <a:xfrm>
              <a:off x="1020" y="2432"/>
              <a:ext cx="335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/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图</a:t>
              </a:r>
              <a:r>
                <a:rPr lang="en-US" altLang="zh-CN" sz="2000" dirty="0" smtClean="0">
                  <a:latin typeface="宋体" pitchFamily="2" charset="-122"/>
                  <a:ea typeface="宋体" pitchFamily="2" charset="-122"/>
                </a:rPr>
                <a:t>5     </a:t>
              </a:r>
              <a:r>
                <a:rPr lang="zh-CN" altLang="en-US" sz="2000" dirty="0">
                  <a:latin typeface="宋体" pitchFamily="2" charset="-122"/>
                  <a:ea typeface="宋体" pitchFamily="2" charset="-122"/>
                </a:rPr>
                <a:t>合并了值为</a:t>
              </a: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-7 </a:t>
              </a:r>
              <a:r>
                <a:rPr lang="zh-CN" altLang="en-US" sz="2000" dirty="0">
                  <a:latin typeface="宋体" pitchFamily="2" charset="-122"/>
                  <a:ea typeface="宋体" pitchFamily="2" charset="-122"/>
                </a:rPr>
                <a:t>，</a:t>
              </a: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-2</a:t>
              </a:r>
              <a:r>
                <a:rPr lang="zh-CN" altLang="en-US" sz="2000" dirty="0">
                  <a:latin typeface="宋体" pitchFamily="2" charset="-122"/>
                  <a:ea typeface="宋体" pitchFamily="2" charset="-122"/>
                </a:rPr>
                <a:t>的结点后的状态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25" y="1302"/>
              <a:ext cx="4278" cy="990"/>
              <a:chOff x="825" y="1302"/>
              <a:chExt cx="4278" cy="990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567" y="1561"/>
                <a:ext cx="720" cy="317"/>
                <a:chOff x="1008" y="1152"/>
                <a:chExt cx="720" cy="317"/>
              </a:xfrm>
            </p:grpSpPr>
            <p:sp>
              <p:nvSpPr>
                <p:cNvPr id="160775" name="Rectangle 7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-2    </a:t>
                  </a:r>
                </a:p>
              </p:txBody>
            </p:sp>
            <p:sp>
              <p:nvSpPr>
                <p:cNvPr id="160776" name="Line 8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60777" name="Line 9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297" y="1551"/>
                <a:ext cx="720" cy="317"/>
                <a:chOff x="1008" y="1152"/>
                <a:chExt cx="720" cy="317"/>
              </a:xfrm>
            </p:grpSpPr>
            <p:sp>
              <p:nvSpPr>
                <p:cNvPr id="160779" name="Rectangle 11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4   </a:t>
                  </a:r>
                </a:p>
              </p:txBody>
            </p:sp>
            <p:sp>
              <p:nvSpPr>
                <p:cNvPr id="160780" name="Line 12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60781" name="Line 13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3027" y="1542"/>
                <a:ext cx="720" cy="317"/>
                <a:chOff x="1008" y="1152"/>
                <a:chExt cx="720" cy="317"/>
              </a:xfrm>
            </p:grpSpPr>
            <p:sp>
              <p:nvSpPr>
                <p:cNvPr id="160783" name="Rectangle 15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9    </a:t>
                  </a:r>
                </a:p>
              </p:txBody>
            </p:sp>
            <p:sp>
              <p:nvSpPr>
                <p:cNvPr id="160784" name="Line 16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60785" name="Line 17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3774" y="1473"/>
                <a:ext cx="693" cy="317"/>
                <a:chOff x="3189" y="2139"/>
                <a:chExt cx="693" cy="317"/>
              </a:xfrm>
            </p:grpSpPr>
            <p:sp>
              <p:nvSpPr>
                <p:cNvPr id="160787" name="Rectangle 19"/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宋体" pitchFamily="2" charset="-122"/>
                      <a:ea typeface="宋体" pitchFamily="2" charset="-122"/>
                      <a:cs typeface="Arial Unicode MS" pitchFamily="34" charset="-122"/>
                    </a:rPr>
                    <a:t>……</a:t>
                  </a: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  </a:t>
                  </a:r>
                </a:p>
              </p:txBody>
            </p:sp>
            <p:sp>
              <p:nvSpPr>
                <p:cNvPr id="160788" name="Line 20"/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4457" y="1550"/>
                <a:ext cx="646" cy="317"/>
                <a:chOff x="4457" y="1550"/>
                <a:chExt cx="646" cy="317"/>
              </a:xfrm>
            </p:grpSpPr>
            <p:sp>
              <p:nvSpPr>
                <p:cNvPr id="160790" name="Rectangle 22"/>
                <p:cNvSpPr>
                  <a:spLocks noChangeArrowheads="1"/>
                </p:cNvSpPr>
                <p:nvPr/>
              </p:nvSpPr>
              <p:spPr bwMode="auto">
                <a:xfrm>
                  <a:off x="4457" y="1550"/>
                  <a:ext cx="646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 </a:t>
                  </a: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15   ⋀ </a:t>
                  </a:r>
                </a:p>
              </p:txBody>
            </p:sp>
            <p:sp>
              <p:nvSpPr>
                <p:cNvPr id="160791" name="Line 23"/>
                <p:cNvSpPr>
                  <a:spLocks noChangeShapeType="1"/>
                </p:cNvSpPr>
                <p:nvPr/>
              </p:nvSpPr>
              <p:spPr bwMode="auto">
                <a:xfrm>
                  <a:off x="4841" y="155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825" y="1302"/>
                <a:ext cx="720" cy="577"/>
                <a:chOff x="1008" y="892"/>
                <a:chExt cx="720" cy="577"/>
              </a:xfrm>
            </p:grpSpPr>
            <p:sp>
              <p:nvSpPr>
                <p:cNvPr id="160793" name="Rectangle 25"/>
                <p:cNvSpPr>
                  <a:spLocks noChangeArrowheads="1"/>
                </p:cNvSpPr>
                <p:nvPr/>
              </p:nvSpPr>
              <p:spPr bwMode="auto">
                <a:xfrm>
                  <a:off x="1046" y="892"/>
                  <a:ext cx="528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Lb</a:t>
                  </a:r>
                </a:p>
              </p:txBody>
            </p:sp>
            <p:grpSp>
              <p:nvGrpSpPr>
                <p:cNvPr id="10" name="Group 26"/>
                <p:cNvGrpSpPr>
                  <a:grpSpLocks/>
                </p:cNvGrpSpPr>
                <p:nvPr/>
              </p:nvGrpSpPr>
              <p:grpSpPr bwMode="auto">
                <a:xfrm>
                  <a:off x="1008" y="1152"/>
                  <a:ext cx="720" cy="317"/>
                  <a:chOff x="1008" y="1152"/>
                  <a:chExt cx="720" cy="317"/>
                </a:xfrm>
              </p:grpSpPr>
              <p:sp>
                <p:nvSpPr>
                  <p:cNvPr id="16079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>
                        <a:latin typeface="宋体" pitchFamily="2" charset="-122"/>
                        <a:ea typeface="宋体" pitchFamily="2" charset="-122"/>
                      </a:rPr>
                      <a:t>   </a:t>
                    </a:r>
                  </a:p>
                </p:txBody>
              </p:sp>
              <p:sp>
                <p:nvSpPr>
                  <p:cNvPr id="16079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16079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1623" y="1873"/>
                <a:ext cx="336" cy="372"/>
                <a:chOff x="2256" y="1404"/>
                <a:chExt cx="336" cy="372"/>
              </a:xfrm>
            </p:grpSpPr>
            <p:sp>
              <p:nvSpPr>
                <p:cNvPr id="160799" name="Rectangle 31"/>
                <p:cNvSpPr>
                  <a:spLocks noChangeArrowheads="1"/>
                </p:cNvSpPr>
                <p:nvPr/>
              </p:nvSpPr>
              <p:spPr bwMode="auto">
                <a:xfrm>
                  <a:off x="2256" y="1536"/>
                  <a:ext cx="336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pc</a:t>
                  </a:r>
                </a:p>
              </p:txBody>
            </p:sp>
            <p:sp>
              <p:nvSpPr>
                <p:cNvPr id="16080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439" y="1404"/>
                  <a:ext cx="0" cy="1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2" name="Group 33"/>
              <p:cNvGrpSpPr>
                <a:grpSpLocks/>
              </p:cNvGrpSpPr>
              <p:nvPr/>
            </p:nvGrpSpPr>
            <p:grpSpPr bwMode="auto">
              <a:xfrm>
                <a:off x="2388" y="1870"/>
                <a:ext cx="336" cy="422"/>
                <a:chOff x="1626" y="1200"/>
                <a:chExt cx="336" cy="422"/>
              </a:xfrm>
            </p:grpSpPr>
            <p:sp>
              <p:nvSpPr>
                <p:cNvPr id="160802" name="Rectangle 34"/>
                <p:cNvSpPr>
                  <a:spLocks noChangeArrowheads="1"/>
                </p:cNvSpPr>
                <p:nvPr/>
              </p:nvSpPr>
              <p:spPr bwMode="auto">
                <a:xfrm>
                  <a:off x="1626" y="1350"/>
                  <a:ext cx="336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pb</a:t>
                  </a:r>
                </a:p>
              </p:txBody>
            </p:sp>
            <p:sp>
              <p:nvSpPr>
                <p:cNvPr id="160803" name="Line 35"/>
                <p:cNvSpPr>
                  <a:spLocks noChangeShapeType="1"/>
                </p:cNvSpPr>
                <p:nvPr/>
              </p:nvSpPr>
              <p:spPr bwMode="auto">
                <a:xfrm>
                  <a:off x="1788" y="1200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1616" y="1098"/>
              <a:ext cx="583" cy="462"/>
              <a:chOff x="1616" y="1098"/>
              <a:chExt cx="583" cy="462"/>
            </a:xfrm>
          </p:grpSpPr>
          <p:sp>
            <p:nvSpPr>
              <p:cNvPr id="160805" name="Line 37"/>
              <p:cNvSpPr>
                <a:spLocks noChangeShapeType="1"/>
              </p:cNvSpPr>
              <p:nvPr/>
            </p:nvSpPr>
            <p:spPr bwMode="auto">
              <a:xfrm>
                <a:off x="1616" y="136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60806" name="Line 38"/>
              <p:cNvSpPr>
                <a:spLocks noChangeShapeType="1"/>
              </p:cNvSpPr>
              <p:nvPr/>
            </p:nvSpPr>
            <p:spPr bwMode="auto">
              <a:xfrm>
                <a:off x="2052" y="109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60807" name="Line 39"/>
              <p:cNvSpPr>
                <a:spLocks noChangeShapeType="1"/>
              </p:cNvSpPr>
              <p:nvPr/>
            </p:nvSpPr>
            <p:spPr bwMode="auto">
              <a:xfrm>
                <a:off x="2199" y="1101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60808" name="Line 40"/>
              <p:cNvSpPr>
                <a:spLocks noChangeShapeType="1"/>
              </p:cNvSpPr>
              <p:nvPr/>
            </p:nvSpPr>
            <p:spPr bwMode="auto">
              <a:xfrm>
                <a:off x="1616" y="13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375" y="543"/>
              <a:ext cx="4682" cy="730"/>
              <a:chOff x="375" y="543"/>
              <a:chExt cx="4682" cy="730"/>
            </a:xfrm>
          </p:grpSpPr>
          <p:grpSp>
            <p:nvGrpSpPr>
              <p:cNvPr id="15" name="Group 42"/>
              <p:cNvGrpSpPr>
                <a:grpSpLocks/>
              </p:cNvGrpSpPr>
              <p:nvPr/>
            </p:nvGrpSpPr>
            <p:grpSpPr bwMode="auto">
              <a:xfrm>
                <a:off x="375" y="897"/>
                <a:ext cx="441" cy="240"/>
                <a:chOff x="375" y="978"/>
                <a:chExt cx="441" cy="240"/>
              </a:xfrm>
            </p:grpSpPr>
            <p:sp>
              <p:nvSpPr>
                <p:cNvPr id="160811" name="Rectangle 43"/>
                <p:cNvSpPr>
                  <a:spLocks noChangeArrowheads="1"/>
                </p:cNvSpPr>
                <p:nvPr/>
              </p:nvSpPr>
              <p:spPr bwMode="auto">
                <a:xfrm>
                  <a:off x="375" y="978"/>
                  <a:ext cx="336" cy="24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Lc</a:t>
                  </a:r>
                </a:p>
              </p:txBody>
            </p:sp>
            <p:sp>
              <p:nvSpPr>
                <p:cNvPr id="160812" name="Line 44"/>
                <p:cNvSpPr>
                  <a:spLocks noChangeShapeType="1"/>
                </p:cNvSpPr>
                <p:nvPr/>
              </p:nvSpPr>
              <p:spPr bwMode="auto">
                <a:xfrm>
                  <a:off x="453" y="1215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6" name="Group 45"/>
              <p:cNvGrpSpPr>
                <a:grpSpLocks/>
              </p:cNvGrpSpPr>
              <p:nvPr/>
            </p:nvGrpSpPr>
            <p:grpSpPr bwMode="auto">
              <a:xfrm>
                <a:off x="1558" y="955"/>
                <a:ext cx="544" cy="317"/>
                <a:chOff x="1558" y="1036"/>
                <a:chExt cx="544" cy="317"/>
              </a:xfrm>
            </p:grpSpPr>
            <p:sp>
              <p:nvSpPr>
                <p:cNvPr id="160814" name="Rectangle 46"/>
                <p:cNvSpPr>
                  <a:spLocks noChangeArrowheads="1"/>
                </p:cNvSpPr>
                <p:nvPr/>
              </p:nvSpPr>
              <p:spPr bwMode="auto">
                <a:xfrm>
                  <a:off x="1558" y="1036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-7    </a:t>
                  </a:r>
                </a:p>
              </p:txBody>
            </p:sp>
            <p:sp>
              <p:nvSpPr>
                <p:cNvPr id="160815" name="Line 47"/>
                <p:cNvSpPr>
                  <a:spLocks noChangeShapeType="1"/>
                </p:cNvSpPr>
                <p:nvPr/>
              </p:nvSpPr>
              <p:spPr bwMode="auto">
                <a:xfrm>
                  <a:off x="1988" y="1036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7" name="Group 48"/>
              <p:cNvGrpSpPr>
                <a:grpSpLocks/>
              </p:cNvGrpSpPr>
              <p:nvPr/>
            </p:nvGrpSpPr>
            <p:grpSpPr bwMode="auto">
              <a:xfrm>
                <a:off x="2288" y="945"/>
                <a:ext cx="720" cy="317"/>
                <a:chOff x="1008" y="1152"/>
                <a:chExt cx="720" cy="317"/>
              </a:xfrm>
            </p:grpSpPr>
            <p:sp>
              <p:nvSpPr>
                <p:cNvPr id="160817" name="Rectangle 49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3    </a:t>
                  </a:r>
                </a:p>
              </p:txBody>
            </p:sp>
            <p:sp>
              <p:nvSpPr>
                <p:cNvPr id="160818" name="Line 50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60819" name="Line 51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8" name="Group 52"/>
              <p:cNvGrpSpPr>
                <a:grpSpLocks/>
              </p:cNvGrpSpPr>
              <p:nvPr/>
            </p:nvGrpSpPr>
            <p:grpSpPr bwMode="auto">
              <a:xfrm>
                <a:off x="3018" y="936"/>
                <a:ext cx="720" cy="317"/>
                <a:chOff x="1008" y="1152"/>
                <a:chExt cx="720" cy="317"/>
              </a:xfrm>
            </p:grpSpPr>
            <p:sp>
              <p:nvSpPr>
                <p:cNvPr id="160821" name="Rectangle 53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12    </a:t>
                  </a:r>
                </a:p>
              </p:txBody>
            </p:sp>
            <p:sp>
              <p:nvSpPr>
                <p:cNvPr id="160822" name="Line 54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60823" name="Line 55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9" name="Group 56"/>
              <p:cNvGrpSpPr>
                <a:grpSpLocks/>
              </p:cNvGrpSpPr>
              <p:nvPr/>
            </p:nvGrpSpPr>
            <p:grpSpPr bwMode="auto">
              <a:xfrm>
                <a:off x="3765" y="867"/>
                <a:ext cx="693" cy="317"/>
                <a:chOff x="3189" y="2139"/>
                <a:chExt cx="693" cy="317"/>
              </a:xfrm>
            </p:grpSpPr>
            <p:sp>
              <p:nvSpPr>
                <p:cNvPr id="160825" name="Rectangle 57"/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宋体" pitchFamily="2" charset="-122"/>
                      <a:ea typeface="宋体" pitchFamily="2" charset="-122"/>
                      <a:cs typeface="Arial Unicode MS" pitchFamily="34" charset="-122"/>
                    </a:rPr>
                    <a:t>……</a:t>
                  </a: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  </a:t>
                  </a:r>
                </a:p>
              </p:txBody>
            </p:sp>
            <p:sp>
              <p:nvSpPr>
                <p:cNvPr id="160826" name="Line 58"/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20" name="Group 59"/>
              <p:cNvGrpSpPr>
                <a:grpSpLocks/>
              </p:cNvGrpSpPr>
              <p:nvPr/>
            </p:nvGrpSpPr>
            <p:grpSpPr bwMode="auto">
              <a:xfrm>
                <a:off x="4448" y="944"/>
                <a:ext cx="609" cy="317"/>
                <a:chOff x="4448" y="944"/>
                <a:chExt cx="609" cy="317"/>
              </a:xfrm>
            </p:grpSpPr>
            <p:sp>
              <p:nvSpPr>
                <p:cNvPr id="160828" name="Rectangle 60"/>
                <p:cNvSpPr>
                  <a:spLocks noChangeArrowheads="1"/>
                </p:cNvSpPr>
                <p:nvPr/>
              </p:nvSpPr>
              <p:spPr bwMode="auto">
                <a:xfrm>
                  <a:off x="4448" y="944"/>
                  <a:ext cx="609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23    ⋀ </a:t>
                  </a:r>
                </a:p>
              </p:txBody>
            </p:sp>
            <p:sp>
              <p:nvSpPr>
                <p:cNvPr id="160829" name="Line 61"/>
                <p:cNvSpPr>
                  <a:spLocks noChangeShapeType="1"/>
                </p:cNvSpPr>
                <p:nvPr/>
              </p:nvSpPr>
              <p:spPr bwMode="auto">
                <a:xfrm>
                  <a:off x="4832" y="944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21" name="Group 62"/>
              <p:cNvGrpSpPr>
                <a:grpSpLocks/>
              </p:cNvGrpSpPr>
              <p:nvPr/>
            </p:nvGrpSpPr>
            <p:grpSpPr bwMode="auto">
              <a:xfrm>
                <a:off x="816" y="696"/>
                <a:ext cx="720" cy="577"/>
                <a:chOff x="816" y="777"/>
                <a:chExt cx="720" cy="577"/>
              </a:xfrm>
            </p:grpSpPr>
            <p:sp>
              <p:nvSpPr>
                <p:cNvPr id="160831" name="Rectangle 63"/>
                <p:cNvSpPr>
                  <a:spLocks noChangeArrowheads="1"/>
                </p:cNvSpPr>
                <p:nvPr/>
              </p:nvSpPr>
              <p:spPr bwMode="auto">
                <a:xfrm>
                  <a:off x="854" y="777"/>
                  <a:ext cx="394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La</a:t>
                  </a:r>
                </a:p>
              </p:txBody>
            </p:sp>
            <p:sp>
              <p:nvSpPr>
                <p:cNvPr id="160832" name="Rectangle 64"/>
                <p:cNvSpPr>
                  <a:spLocks noChangeArrowheads="1"/>
                </p:cNvSpPr>
                <p:nvPr/>
              </p:nvSpPr>
              <p:spPr bwMode="auto">
                <a:xfrm>
                  <a:off x="816" y="1037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   </a:t>
                  </a:r>
                </a:p>
              </p:txBody>
            </p:sp>
            <p:sp>
              <p:nvSpPr>
                <p:cNvPr id="160833" name="Line 65"/>
                <p:cNvSpPr>
                  <a:spLocks noChangeShapeType="1"/>
                </p:cNvSpPr>
                <p:nvPr/>
              </p:nvSpPr>
              <p:spPr bwMode="auto">
                <a:xfrm>
                  <a:off x="1246" y="1037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60834" name="Line 66"/>
                <p:cNvSpPr>
                  <a:spLocks noChangeShapeType="1"/>
                </p:cNvSpPr>
                <p:nvPr/>
              </p:nvSpPr>
              <p:spPr bwMode="auto">
                <a:xfrm>
                  <a:off x="1296" y="1181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22" name="Group 67"/>
              <p:cNvGrpSpPr>
                <a:grpSpLocks/>
              </p:cNvGrpSpPr>
              <p:nvPr/>
            </p:nvGrpSpPr>
            <p:grpSpPr bwMode="auto">
              <a:xfrm>
                <a:off x="2343" y="543"/>
                <a:ext cx="336" cy="405"/>
                <a:chOff x="2640" y="1776"/>
                <a:chExt cx="336" cy="405"/>
              </a:xfrm>
            </p:grpSpPr>
            <p:sp>
              <p:nvSpPr>
                <p:cNvPr id="160836" name="Rectangle 68"/>
                <p:cNvSpPr>
                  <a:spLocks noChangeArrowheads="1"/>
                </p:cNvSpPr>
                <p:nvPr/>
              </p:nvSpPr>
              <p:spPr bwMode="auto">
                <a:xfrm>
                  <a:off x="2640" y="1776"/>
                  <a:ext cx="336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pa</a:t>
                  </a:r>
                </a:p>
              </p:txBody>
            </p:sp>
            <p:sp>
              <p:nvSpPr>
                <p:cNvPr id="160837" name="Line 69"/>
                <p:cNvSpPr>
                  <a:spLocks noChangeShapeType="1"/>
                </p:cNvSpPr>
                <p:nvPr/>
              </p:nvSpPr>
              <p:spPr bwMode="auto">
                <a:xfrm>
                  <a:off x="2802" y="2022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160838" name="Rectangle 70"/>
          <p:cNvSpPr>
            <a:spLocks noChangeArrowheads="1"/>
          </p:cNvSpPr>
          <p:nvPr/>
        </p:nvSpPr>
        <p:spPr bwMode="auto">
          <a:xfrm>
            <a:off x="138113" y="4508500"/>
            <a:ext cx="87630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算法说明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算法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中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pa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分别是待考察的两个链表的当前结点，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pc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是合并过程中合并的链表的最后一个结点。</a:t>
            </a: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39200" cy="6553200"/>
          </a:xfrm>
          <a:noFill/>
          <a:ln/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算法描述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*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Merge_LinkList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*La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*Lb)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合并以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La, Lb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为头结点的两个有序单链表 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{   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LNode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Lc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,  *pa ,  *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,  *pc, *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ptr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;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Lc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=La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pc=La ;    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pa=La-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 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=Lb-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  ;</a:t>
            </a:r>
          </a:p>
          <a:p>
            <a:pPr marL="7239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while (pa!=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NULL&amp;&amp;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!=NULL)</a:t>
            </a:r>
          </a:p>
          <a:p>
            <a:pPr marL="1079500" lvl="3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{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if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(pa-&gt;data&lt;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-&gt;data)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{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pc-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&gt;next=pa 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pc=pa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pa=pa-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  ;   }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	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将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pa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所指的结点合并，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pa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指向下一个结点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if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(pa-&gt;data&gt;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-&gt;data)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{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pc-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&gt;next=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;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pc=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;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  ;   }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将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pa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所指的结点合并，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pa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指向下一个结点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39200" cy="655320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1435100" lvl="4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if  (pa-&gt;data==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-&gt;data)</a:t>
            </a:r>
          </a:p>
          <a:p>
            <a:pPr marL="1435100" lvl="4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{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pc-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next=pa;  </a:t>
            </a: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pc=pa;   </a:t>
            </a: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pa=pa-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next; 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1435100" lvl="4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ptr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; </a:t>
            </a: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next; </a:t>
            </a:r>
          </a:p>
          <a:p>
            <a:pPr marL="1435100" lvl="4" indent="0"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free(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ptr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); 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1435100" lvl="4" indent="0"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/*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将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pa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所指的结点合并，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所指结点删除  *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/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1079500" lvl="3" indent="0"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if  (pa!=NULL)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pc-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&gt;next=pa ;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else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pc-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&gt;next=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pb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;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    /*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将剩余的结点链上*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free(Lb) ;</a:t>
            </a:r>
          </a:p>
          <a:p>
            <a:pPr marL="723900" lvl="2" indent="0"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return(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Lc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 ;</a:t>
            </a:r>
          </a:p>
          <a:p>
            <a:pPr marL="355600" lvl="1" indent="0"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算法分析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       若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La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Lb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两个链表的长度分别是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，则链表合并的时间复杂度为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O(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m+n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39200" cy="6516688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需要注意的是：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00050" lvl="1" indent="0">
              <a:lnSpc>
                <a:spcPct val="11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线性表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中的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结点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可以是</a:t>
            </a:r>
            <a:r>
              <a:rPr lang="zh-CN" altLang="en-US" dirty="0">
                <a:solidFill>
                  <a:srgbClr val="DE580E"/>
                </a:solidFill>
                <a:latin typeface="宋体" pitchFamily="2" charset="-122"/>
                <a:ea typeface="宋体" pitchFamily="2" charset="-122"/>
              </a:rPr>
              <a:t>记录型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元素，每个元素含有多个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数据项，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每个项称为结点的一个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域。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每个元素有一个可以唯一标识每个结点的</a:t>
            </a:r>
            <a:r>
              <a:rPr lang="zh-CN" altLang="en-US" dirty="0">
                <a:solidFill>
                  <a:srgbClr val="DE580E"/>
                </a:solidFill>
                <a:latin typeface="宋体" pitchFamily="2" charset="-122"/>
                <a:ea typeface="宋体" pitchFamily="2" charset="-122"/>
              </a:rPr>
              <a:t>数据项组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，称为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关键字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00050" lvl="1" indent="0">
              <a:lnSpc>
                <a:spcPct val="110000"/>
              </a:lnSpc>
              <a:buFont typeface="Wingdings" pitchFamily="2" charset="2"/>
              <a:buChar char="u"/>
            </a:pPr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pPr marL="40005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4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 某校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2001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级同学的基本情况：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{(‘2001414101’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，‘张里户’，‘男’，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06/24/1983)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(‘2001414102’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，‘张化司’，‘男’，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08/12/1984) …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(‘2001414102’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，‘李利辣’，‘女’，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08/12/1984) 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400050" lvl="1" indent="0">
              <a:lnSpc>
                <a:spcPct val="110000"/>
              </a:lnSpc>
              <a:buFont typeface="Wingdings" pitchFamily="2" charset="2"/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400050" lvl="1" indent="0">
              <a:lnSpc>
                <a:spcPct val="11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若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线性表中的结点是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按值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或按关键字值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由小到大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或由大到小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排列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的，称线性表是有序的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00050" lvl="1" indent="0">
              <a:lnSpc>
                <a:spcPct val="11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线性表是一种相当灵活的数据结构，其长度可根据需要增长或缩短。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00050" lvl="1" indent="0">
              <a:lnSpc>
                <a:spcPct val="11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对线性表的数据元素可以访问、插入和删除。</a:t>
            </a:r>
          </a:p>
          <a:p>
            <a:pPr marL="400050" lvl="1" indent="0">
              <a:lnSpc>
                <a:spcPct val="110000"/>
              </a:lnSpc>
              <a:buFont typeface="Wingdings" pitchFamily="2" charset="2"/>
              <a:buChar char="u"/>
            </a:pP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8610600" cy="838200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线性表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的抽象数据类型定义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228600" y="1052736"/>
            <a:ext cx="8736013" cy="579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ADT List{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数据对象：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D = {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1600" baseline="-250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 |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1600" baseline="-250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  <a:cs typeface="Arial Unicode MS" pitchFamily="34" charset="-122"/>
              </a:rPr>
              <a:t>∈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</a:rPr>
              <a:t>ElemSet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, 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=1,2,…,n, n</a:t>
            </a:r>
            <a:r>
              <a:rPr lang="en-US" altLang="zh-CN" sz="16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≧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0 }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数据关系：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R = {&lt;a</a:t>
            </a:r>
            <a:r>
              <a:rPr lang="en-US" altLang="zh-CN" sz="1600" baseline="-25000" dirty="0">
                <a:latin typeface="宋体" pitchFamily="2" charset="-122"/>
                <a:ea typeface="宋体" pitchFamily="2" charset="-122"/>
              </a:rPr>
              <a:t>i-1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1600" baseline="-250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&gt; | a</a:t>
            </a:r>
            <a:r>
              <a:rPr lang="en-US" altLang="zh-CN" sz="1600" baseline="-25000" dirty="0">
                <a:latin typeface="宋体" pitchFamily="2" charset="-122"/>
                <a:ea typeface="宋体" pitchFamily="2" charset="-122"/>
              </a:rPr>
              <a:t>i-1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1600" baseline="-250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  <a:cs typeface="Arial Unicode MS" pitchFamily="34" charset="-122"/>
              </a:rPr>
              <a:t>∈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,  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=2,3,…,n }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基本操作：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dirty="0" err="1">
                <a:latin typeface="宋体" pitchFamily="2" charset="-122"/>
                <a:ea typeface="宋体" pitchFamily="2" charset="-122"/>
              </a:rPr>
              <a:t>InitList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( &amp;L 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操作结果：构造一个空的线性表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600" dirty="0" err="1" smtClean="0">
                <a:latin typeface="宋体" pitchFamily="2" charset="-122"/>
                <a:ea typeface="宋体" pitchFamily="2" charset="-122"/>
              </a:rPr>
              <a:t>ListLength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( L )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初始条件：线性表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已存在；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操作结果：若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为空表，则返回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TRUE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，否则返回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FALSE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；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….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600" dirty="0" err="1" smtClean="0">
                <a:latin typeface="宋体" pitchFamily="2" charset="-122"/>
                <a:ea typeface="宋体" pitchFamily="2" charset="-122"/>
              </a:rPr>
              <a:t>GetElem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( L, </a:t>
            </a:r>
            <a:r>
              <a:rPr lang="en-US" altLang="zh-CN" sz="1600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, &amp;e )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初始条件：线性表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已存在，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≦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≦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ListLength(L)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；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操作结果：用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返回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中第</a:t>
            </a:r>
            <a:r>
              <a:rPr lang="en-US" altLang="zh-CN" sz="1600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个数据元素的值；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600" dirty="0" err="1" smtClean="0">
                <a:latin typeface="宋体" pitchFamily="2" charset="-122"/>
                <a:ea typeface="宋体" pitchFamily="2" charset="-122"/>
              </a:rPr>
              <a:t>ListInsert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 ( L, </a:t>
            </a:r>
            <a:r>
              <a:rPr lang="en-US" altLang="zh-CN" sz="1600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, &amp;e )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初始条件：线性表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已存在，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≦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≦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ListLength(L) 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；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操作结果：在线性表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中的第</a:t>
            </a:r>
            <a:r>
              <a:rPr lang="en-US" altLang="zh-CN" sz="1600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个位置插入元素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；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…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} ADT List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181E-1F4D-4D23-B54D-08D4055F855C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7620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5400" dirty="0" smtClean="0">
                <a:effectLst/>
                <a:latin typeface="宋体" pitchFamily="2" charset="-122"/>
                <a:ea typeface="宋体" pitchFamily="2" charset="-122"/>
              </a:rPr>
              <a:t>线性表</a:t>
            </a:r>
            <a:r>
              <a:rPr lang="zh-CN" altLang="en-US" sz="5400" dirty="0">
                <a:effectLst/>
                <a:latin typeface="宋体" pitchFamily="2" charset="-122"/>
                <a:ea typeface="宋体" pitchFamily="2" charset="-122"/>
              </a:rPr>
              <a:t>的顺序</a:t>
            </a:r>
            <a:r>
              <a:rPr lang="zh-CN" altLang="en-US" sz="5400" dirty="0" smtClean="0">
                <a:effectLst/>
                <a:latin typeface="宋体" pitchFamily="2" charset="-122"/>
                <a:ea typeface="宋体" pitchFamily="2" charset="-122"/>
              </a:rPr>
              <a:t>存储结构</a:t>
            </a:r>
            <a:endParaRPr lang="zh-CN" altLang="en-US" sz="5400" dirty="0"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152400" y="836712"/>
            <a:ext cx="89916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indent="-4572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顺序存储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把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线性表的结点</a:t>
            </a:r>
            <a:r>
              <a:rPr lang="zh-CN" altLang="en-US" sz="2400" dirty="0">
                <a:solidFill>
                  <a:srgbClr val="DE580E"/>
                </a:solidFill>
                <a:latin typeface="宋体" pitchFamily="2" charset="-122"/>
                <a:ea typeface="宋体" pitchFamily="2" charset="-122"/>
              </a:rPr>
              <a:t>按逻辑顺序</a:t>
            </a:r>
            <a:r>
              <a:rPr lang="zh-CN" altLang="en-US" sz="24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依次存放在一组地址</a:t>
            </a:r>
            <a:r>
              <a:rPr lang="zh-CN" altLang="en-US" sz="24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连续的存储单元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里。用这种方法存储的线性表简称顺序表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indent="-4572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顺序存储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的线性表的</a:t>
            </a:r>
            <a:r>
              <a:rPr lang="zh-CN" altLang="en-US" sz="24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特点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</a:t>
            </a:r>
          </a:p>
          <a:p>
            <a:pPr marL="533400"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u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线性表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的逻辑顺序与物理顺序一致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533400"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u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数据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元素之间的关系是以元素在计算机内“</a:t>
            </a:r>
            <a:r>
              <a:rPr lang="zh-CN" altLang="en-US" sz="24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物理位置相邻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”来体现。</a:t>
            </a:r>
          </a:p>
          <a:p>
            <a:pPr indent="4572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设有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非空的线性表：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(a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…a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。顺序存储如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图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所示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051720" y="4509120"/>
            <a:ext cx="4256088" cy="2025650"/>
            <a:chOff x="1746" y="204"/>
            <a:chExt cx="2681" cy="1276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824" y="204"/>
              <a:ext cx="2448" cy="852"/>
              <a:chOff x="1824" y="2940"/>
              <a:chExt cx="2448" cy="852"/>
            </a:xfrm>
          </p:grpSpPr>
          <p:grpSp>
            <p:nvGrpSpPr>
              <p:cNvPr id="8" name="Group 5"/>
              <p:cNvGrpSpPr>
                <a:grpSpLocks/>
              </p:cNvGrpSpPr>
              <p:nvPr/>
            </p:nvGrpSpPr>
            <p:grpSpPr bwMode="auto">
              <a:xfrm>
                <a:off x="1824" y="3360"/>
                <a:ext cx="2448" cy="432"/>
                <a:chOff x="2112" y="3792"/>
                <a:chExt cx="2448" cy="432"/>
              </a:xfrm>
            </p:grpSpPr>
            <p:sp>
              <p:nvSpPr>
                <p:cNvPr id="13" name="Line 6"/>
                <p:cNvSpPr>
                  <a:spLocks noChangeShapeType="1"/>
                </p:cNvSpPr>
                <p:nvPr/>
              </p:nvSpPr>
              <p:spPr bwMode="auto">
                <a:xfrm>
                  <a:off x="4272" y="3792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7"/>
                <p:cNvSpPr>
                  <a:spLocks noChangeShapeType="1"/>
                </p:cNvSpPr>
                <p:nvPr/>
              </p:nvSpPr>
              <p:spPr bwMode="auto">
                <a:xfrm>
                  <a:off x="2448" y="3792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8"/>
                <p:cNvSpPr>
                  <a:spLocks noChangeShapeType="1"/>
                </p:cNvSpPr>
                <p:nvPr/>
              </p:nvSpPr>
              <p:spPr bwMode="auto">
                <a:xfrm>
                  <a:off x="2763" y="3792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9"/>
                <p:cNvSpPr>
                  <a:spLocks noChangeShapeType="1"/>
                </p:cNvSpPr>
                <p:nvPr/>
              </p:nvSpPr>
              <p:spPr bwMode="auto">
                <a:xfrm>
                  <a:off x="3078" y="3792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10"/>
                <p:cNvSpPr>
                  <a:spLocks noChangeShapeType="1"/>
                </p:cNvSpPr>
                <p:nvPr/>
              </p:nvSpPr>
              <p:spPr bwMode="auto">
                <a:xfrm>
                  <a:off x="3345" y="3792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11"/>
                <p:cNvSpPr>
                  <a:spLocks noChangeShapeType="1"/>
                </p:cNvSpPr>
                <p:nvPr/>
              </p:nvSpPr>
              <p:spPr bwMode="auto">
                <a:xfrm>
                  <a:off x="3648" y="3792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12"/>
                <p:cNvSpPr>
                  <a:spLocks noChangeShapeType="1"/>
                </p:cNvSpPr>
                <p:nvPr/>
              </p:nvSpPr>
              <p:spPr bwMode="auto">
                <a:xfrm>
                  <a:off x="3957" y="3792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Rectangle 13"/>
                <p:cNvSpPr>
                  <a:spLocks noChangeArrowheads="1"/>
                </p:cNvSpPr>
                <p:nvPr/>
              </p:nvSpPr>
              <p:spPr bwMode="auto">
                <a:xfrm>
                  <a:off x="2112" y="3792"/>
                  <a:ext cx="2448" cy="4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r>
                    <a:rPr lang="zh-CN" altLang="en-US" sz="2800" baseline="-25000" dirty="0"/>
                    <a:t> </a:t>
                  </a:r>
                  <a:r>
                    <a:rPr lang="en-US" altLang="zh-CN" sz="2800" dirty="0"/>
                    <a:t>…  a</a:t>
                  </a:r>
                  <a:r>
                    <a:rPr lang="en-US" altLang="zh-CN" sz="2800" baseline="-25000" dirty="0"/>
                    <a:t>1   </a:t>
                  </a:r>
                  <a:r>
                    <a:rPr lang="en-US" altLang="zh-CN" sz="2800" dirty="0"/>
                    <a:t>a</a:t>
                  </a:r>
                  <a:r>
                    <a:rPr lang="en-US" altLang="zh-CN" sz="2800" baseline="-25000" dirty="0"/>
                    <a:t>2 </a:t>
                  </a:r>
                  <a:r>
                    <a:rPr lang="en-US" altLang="zh-CN" sz="2800" dirty="0" smtClean="0"/>
                    <a:t>… </a:t>
                  </a:r>
                  <a:r>
                    <a:rPr lang="en-US" altLang="zh-CN" sz="2800" dirty="0" err="1"/>
                    <a:t>a</a:t>
                  </a:r>
                  <a:r>
                    <a:rPr lang="en-US" altLang="zh-CN" sz="2800" baseline="-25000" dirty="0" err="1"/>
                    <a:t>i</a:t>
                  </a:r>
                  <a:r>
                    <a:rPr lang="en-US" altLang="zh-CN" sz="2800" baseline="-25000" dirty="0"/>
                    <a:t> </a:t>
                  </a:r>
                  <a:r>
                    <a:rPr lang="en-US" altLang="zh-CN" sz="2800" dirty="0"/>
                    <a:t> …   a</a:t>
                  </a:r>
                  <a:r>
                    <a:rPr lang="en-US" altLang="zh-CN" sz="2800" baseline="-25000" dirty="0"/>
                    <a:t>n   </a:t>
                  </a:r>
                  <a:r>
                    <a:rPr lang="en-US" altLang="zh-CN" sz="2800" dirty="0"/>
                    <a:t>…</a:t>
                  </a:r>
                </a:p>
              </p:txBody>
            </p:sp>
          </p:grpSp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2016" y="2940"/>
                <a:ext cx="589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Loc(a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)</a:t>
                </a:r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>
                <a:off x="2304" y="321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2736" y="2940"/>
                <a:ext cx="1165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Loc(a</a:t>
                </a:r>
                <a:r>
                  <a:rPr lang="en-US" altLang="zh-CN" baseline="-25000"/>
                  <a:t>i</a:t>
                </a:r>
                <a:r>
                  <a:rPr lang="en-US" altLang="zh-CN"/>
                  <a:t>)+(i-1)* </a:t>
                </a:r>
                <a:r>
                  <a:rPr lang="en-US" altLang="zh-CN" i="1"/>
                  <a:t>l</a:t>
                </a:r>
                <a:r>
                  <a:rPr lang="en-US" altLang="zh-CN"/>
                  <a:t> </a:t>
                </a:r>
              </a:p>
            </p:txBody>
          </p:sp>
          <p:sp>
            <p:nvSpPr>
              <p:cNvPr id="12" name="Line 17"/>
              <p:cNvSpPr>
                <a:spLocks noChangeShapeType="1"/>
              </p:cNvSpPr>
              <p:nvPr/>
            </p:nvSpPr>
            <p:spPr bwMode="auto">
              <a:xfrm>
                <a:off x="3195" y="321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1746" y="1200"/>
              <a:ext cx="2681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/>
              <a:r>
                <a:rPr lang="zh-CN" altLang="en-US" sz="2000" dirty="0" smtClean="0">
                  <a:latin typeface="Arial" charset="0"/>
                </a:rPr>
                <a:t>图</a:t>
              </a:r>
              <a:r>
                <a:rPr lang="en-US" altLang="zh-CN" sz="2000" dirty="0" smtClean="0"/>
                <a:t>1</a:t>
              </a:r>
              <a:r>
                <a:rPr lang="en-US" altLang="zh-CN" sz="2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lang="zh-CN" altLang="en-US" sz="2000" dirty="0"/>
                <a:t>线性表的顺序存储表示</a:t>
              </a:r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/>
          </p:nvPr>
        </p:nvSpPr>
        <p:spPr>
          <a:xfrm>
            <a:off x="152400" y="188640"/>
            <a:ext cx="8839200" cy="6480448"/>
          </a:xfrm>
          <a:noFill/>
          <a:ln/>
        </p:spPr>
        <p:txBody>
          <a:bodyPr/>
          <a:lstStyle/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2800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具体的机器环境下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：设线性表的每个元素需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占用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一个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存储单元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，以所占的第一个单元的存储地址作为数据元素的存储位置。则线性表中第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i+1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个数据元素的存储位置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LOC(a</a:t>
            </a:r>
            <a:r>
              <a:rPr lang="en-US" altLang="zh-CN" sz="2800" baseline="-24000" dirty="0">
                <a:latin typeface="宋体" pitchFamily="2" charset="-122"/>
                <a:ea typeface="宋体" pitchFamily="2" charset="-122"/>
              </a:rPr>
              <a:t>i+1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和第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个数据元素的存储位置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LOC(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之间满足下列关系：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           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LOC(a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i+1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)=LOC(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)+</a:t>
            </a:r>
            <a:r>
              <a:rPr lang="en-US" altLang="zh-CN" sz="2800" i="1" dirty="0">
                <a:latin typeface="宋体" pitchFamily="2" charset="-122"/>
                <a:ea typeface="宋体" pitchFamily="2" charset="-122"/>
              </a:rPr>
              <a:t>l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线性表的第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个数据元素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的存储位置为：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           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LOC(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baseline="-250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)=LOC(a</a:t>
            </a:r>
            <a:r>
              <a:rPr lang="en-US" altLang="zh-CN" sz="28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)+(i-1)*</a:t>
            </a:r>
            <a:r>
              <a:rPr lang="en-US" altLang="zh-CN" sz="2800" i="1" dirty="0">
                <a:latin typeface="宋体" pitchFamily="2" charset="-122"/>
                <a:ea typeface="宋体" pitchFamily="2" charset="-122"/>
              </a:rPr>
              <a:t>l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在高级语言</a:t>
            </a:r>
            <a:r>
              <a:rPr lang="en-US" altLang="zh-CN" sz="24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如</a:t>
            </a:r>
            <a:r>
              <a:rPr lang="en-US" altLang="zh-CN" sz="24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4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语言</a:t>
            </a:r>
            <a:r>
              <a:rPr lang="en-US" altLang="zh-CN" sz="24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环境下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：数组具有随机存取的特性，因此，借助数组来描述顺序表。除了用数组来存储线性表的元素之外，顺序表还应该有表示线性表的长度属性，所以用结构类型来定义顺序表类型。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/>
          </p:nvPr>
        </p:nvSpPr>
        <p:spPr>
          <a:xfrm>
            <a:off x="179388" y="188913"/>
            <a:ext cx="8839200" cy="6480175"/>
          </a:xfrm>
          <a:noFill/>
          <a:ln/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    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#define  OK   1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#define  ERROR   -1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#define  MAX_SIZE  100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typedef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Status ;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typedef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ElemType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; 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typedef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struct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sqlist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{  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ElemType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Elem_array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[MAX_SIZE] ;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length ;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}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SqList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65C2-27D8-401A-8F67-ADC5547E27D5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1076</TotalTime>
  <Words>4035</Words>
  <Application>Microsoft Office PowerPoint</Application>
  <PresentationFormat>全屏显示(4:3)</PresentationFormat>
  <Paragraphs>757</Paragraphs>
  <Slides>49</Slides>
  <Notes>48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暗香扑面</vt:lpstr>
      <vt:lpstr>算法与数据结构2 线性表</vt:lpstr>
      <vt:lpstr>线性表</vt:lpstr>
      <vt:lpstr>线性表的逻辑结构</vt:lpstr>
      <vt:lpstr>线性表的逻辑结构</vt:lpstr>
      <vt:lpstr>幻灯片 5</vt:lpstr>
      <vt:lpstr>线性表的抽象数据类型定义</vt:lpstr>
      <vt:lpstr>线性表的顺序存储结构</vt:lpstr>
      <vt:lpstr>幻灯片 8</vt:lpstr>
      <vt:lpstr>幻灯片 9</vt:lpstr>
      <vt:lpstr>顺序表的基本操作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线性表的链式存储</vt:lpstr>
      <vt:lpstr>幻灯片 21</vt:lpstr>
      <vt:lpstr>幻灯片 22</vt:lpstr>
      <vt:lpstr>幻灯片 23</vt:lpstr>
      <vt:lpstr>幻灯片 24</vt:lpstr>
      <vt:lpstr>幻灯片 25</vt:lpstr>
      <vt:lpstr>幻灯片 26</vt:lpstr>
      <vt:lpstr>单线性链式的基本操作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线性表</dc:title>
  <dc:creator>Li</dc:creator>
  <cp:lastModifiedBy>李波</cp:lastModifiedBy>
  <cp:revision>68</cp:revision>
  <dcterms:created xsi:type="dcterms:W3CDTF">2016-09-11T08:05:13Z</dcterms:created>
  <dcterms:modified xsi:type="dcterms:W3CDTF">2018-09-17T14:38:38Z</dcterms:modified>
</cp:coreProperties>
</file>